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 id="2147483671" r:id="rId5"/>
    <p:sldMasterId id="2147483683" r:id="rId6"/>
  </p:sldMasterIdLst>
  <p:notesMasterIdLst>
    <p:notesMasterId r:id="rId49"/>
  </p:notesMasterIdLst>
  <p:sldIdLst>
    <p:sldId id="344" r:id="rId7"/>
    <p:sldId id="2142533630" r:id="rId8"/>
    <p:sldId id="2142533629" r:id="rId9"/>
    <p:sldId id="2142533635" r:id="rId10"/>
    <p:sldId id="2142533631" r:id="rId11"/>
    <p:sldId id="2142533632" r:id="rId12"/>
    <p:sldId id="2142533664" r:id="rId13"/>
    <p:sldId id="2142533560" r:id="rId14"/>
    <p:sldId id="2142533649" r:id="rId15"/>
    <p:sldId id="2142533609" r:id="rId16"/>
    <p:sldId id="2142533610" r:id="rId17"/>
    <p:sldId id="2142533665" r:id="rId18"/>
    <p:sldId id="2142533650" r:id="rId19"/>
    <p:sldId id="2142533656" r:id="rId20"/>
    <p:sldId id="347" r:id="rId21"/>
    <p:sldId id="2142533651" r:id="rId22"/>
    <p:sldId id="2142533606" r:id="rId23"/>
    <p:sldId id="2142533555" r:id="rId24"/>
    <p:sldId id="7960" r:id="rId25"/>
    <p:sldId id="2142533608" r:id="rId26"/>
    <p:sldId id="2142533556" r:id="rId27"/>
    <p:sldId id="2142533657" r:id="rId28"/>
    <p:sldId id="2142533654" r:id="rId29"/>
    <p:sldId id="2142533607" r:id="rId30"/>
    <p:sldId id="2142533661" r:id="rId31"/>
    <p:sldId id="2142533662" r:id="rId32"/>
    <p:sldId id="2142533652" r:id="rId33"/>
    <p:sldId id="2142533601" r:id="rId34"/>
    <p:sldId id="2142533653" r:id="rId35"/>
    <p:sldId id="2142533663" r:id="rId36"/>
    <p:sldId id="2142533627" r:id="rId37"/>
    <p:sldId id="2142533578" r:id="rId38"/>
    <p:sldId id="2142533569" r:id="rId39"/>
    <p:sldId id="2142533642" r:id="rId40"/>
    <p:sldId id="2142533564" r:id="rId41"/>
    <p:sldId id="2142533655" r:id="rId42"/>
    <p:sldId id="2142533644" r:id="rId43"/>
    <p:sldId id="2142533645" r:id="rId44"/>
    <p:sldId id="2142533646" r:id="rId45"/>
    <p:sldId id="2142533647" r:id="rId46"/>
    <p:sldId id="2142533637" r:id="rId47"/>
    <p:sldId id="277"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C3DD2900-A196-F024-A30A-2961D825818B}" name="Miriam Davies" initials="MD" userId="S::miriam.davies@carnstone.com::526ce0ad-c70d-4ffe-a89a-55c1b917c81a" providerId="AD"/>
  <p188:author id="{B91EF02A-8EAB-D9C0-6332-97FFAC2D1B9A}" name="Emma Wilkins" initials="EW" userId="S::emma.wilkins@slrconsulting.com::16dfe717-f3be-4b42-be1f-d1aec1f1a098" providerId="AD"/>
  <p188:author id="{29B01B3B-594F-2CC5-D2A4-41E426C9B62A}" name="Rosie Towe" initials="RT" userId="S::Rosie.Towe@slrconsulting.com::4559e7ba-51ae-4958-9ca8-67eba6d0d35d" providerId="AD"/>
  <p188:author id="{F982495C-E2C5-C7B5-8E57-B11059467A7D}" name="Regan Leahy" initials="RL" userId="S::Regan.Leahy@slrconsulting.com::634e26f2-6830-457c-a86f-32a4c21bb04a" providerId="AD"/>
  <p188:author id="{16C03290-9B39-F295-336B-5BA3D7278631}" name="Rosie Towe" initials="RT" userId="S::rosie.towe@slrconsulting.com::4559e7ba-51ae-4958-9ca8-67eba6d0d35d" providerId="AD"/>
  <p188:author id="{7C80FFA0-8031-16C1-B791-465C12E13F87}" name="Hazel Rowley" initials="HR" userId="S::Hazel.Rowley@slrconsulting.com::e0edf664-ff48-437b-a7d8-fae06f5b65ce" providerId="AD"/>
  <p188:author id="{A7F464A6-18C7-FC65-E309-FD9B0B839044}" name="Regan Leahy" initials="RL" userId="S::regan.leahy@carnstone.com::97877d58-18c6-4085-8e0f-8d081f86e7e8" providerId="AD"/>
  <p188:author id="{4E16BCAC-660E-3B1E-E542-F5A3840EDC65}" name="Hazel Rowley" initials="HR" userId="S::Hazel.Rowley@carnstone.com::f0a9e660-7d83-47a7-a3ff-43878f2ba241" providerId="AD"/>
  <p188:author id="{1A7146CB-9799-D8AB-2225-8F6EBBA38DC3}" name="Blake Zheng" initials="BZ" userId="S::Blake.Zheng@slrconsulting.org::87332823-efde-4e76-884e-8b2f2d8e89ae" providerId="AD"/>
  <p188:author id="{607D8BD4-AD9A-45DD-ED21-2B06961214A5}" name="Marion Briggs" initials="MB" userId="S::marion.briggs@slrconsulting.com::5a56215d-af62-494f-bd75-7797fda6be58" providerId="AD"/>
  <p188:author id="{BE9B3DDE-E307-43BB-734F-3462F7454895}" name="Rozemarijn Neefjes" initials="" userId="S::rozemarijn.neefjes@slrconsulting.com::82d1a412-3f8a-495d-a104-a0db4f79e7d2" providerId="AD"/>
</p188:authorLst>
</file>

<file path=ppt/presProps.xml><?xml version="1.0" encoding="utf-8"?>
<p:presentationPr xmlns:a="http://schemas.openxmlformats.org/drawingml/2006/main" xmlns:r="http://schemas.openxmlformats.org/officeDocument/2006/relationships" xmlns:p="http://schemas.openxmlformats.org/presentationml/2006/main">
  <p:clrMru>
    <a:srgbClr val="CB006B"/>
    <a:srgbClr val="F5F5F5"/>
    <a:srgbClr val="2D9BBC"/>
    <a:srgbClr val="F96522"/>
    <a:srgbClr val="DB3913"/>
    <a:srgbClr val="01C4B2"/>
    <a:srgbClr val="FFA53B"/>
    <a:srgbClr val="F86524"/>
    <a:srgbClr val="CC006A"/>
    <a:srgbClr val="CC006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437AF5F-44A4-0D49-9735-68437FEA8FE1}" v="3" dt="2026-01-22T17:11:40.100"/>
  </p1510:revLst>
</p1510:revInfo>
</file>

<file path=ppt/tableStyles.xml><?xml version="1.0" encoding="utf-8"?>
<a:tblStyleLst xmlns:a="http://schemas.openxmlformats.org/drawingml/2006/main" def="{5C22544A-7EE6-4342-B048-85BDC9FD1C3A}">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022"/>
    <p:restoredTop sz="94658"/>
  </p:normalViewPr>
  <p:slideViewPr>
    <p:cSldViewPr snapToGrid="0">
      <p:cViewPr varScale="1">
        <p:scale>
          <a:sx n="120" d="100"/>
          <a:sy n="120" d="100"/>
        </p:scale>
        <p:origin x="184" y="1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slide" Target="slides/slide41.xml"/><Relationship Id="rId50" Type="http://schemas.openxmlformats.org/officeDocument/2006/relationships/presProps" Target="presProps.xml"/><Relationship Id="rId55" Type="http://schemas.microsoft.com/office/2018/10/relationships/authors" Target="authors.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tableStyles" Target="tableStyles.xml"/><Relationship Id="rId5" Type="http://schemas.openxmlformats.org/officeDocument/2006/relationships/slideMaster" Target="slideMasters/slideMaster2.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8" Type="http://schemas.openxmlformats.org/officeDocument/2006/relationships/slide" Target="slides/slide2.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20" Type="http://schemas.openxmlformats.org/officeDocument/2006/relationships/slide" Target="slides/slide14.xml"/><Relationship Id="rId41" Type="http://schemas.openxmlformats.org/officeDocument/2006/relationships/slide" Target="slides/slide35.xml"/><Relationship Id="rId54"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70A6A5A-56DF-4186-9EAB-FCFE46852F75}" type="datetimeFigureOut">
              <a:rPr lang="en-GB" smtClean="0"/>
              <a:t>22/01/2026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D1F1947-5C9E-48F0-BE66-613CE94585FF}" type="slidenum">
              <a:rPr lang="en-GB" smtClean="0"/>
              <a:t>‹#›</a:t>
            </a:fld>
            <a:endParaRPr lang="en-GB"/>
          </a:p>
        </p:txBody>
      </p:sp>
    </p:spTree>
    <p:extLst>
      <p:ext uri="{BB962C8B-B14F-4D97-AF65-F5344CB8AC3E}">
        <p14:creationId xmlns:p14="http://schemas.microsoft.com/office/powerpoint/2010/main" val="31979282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96E3A0-CEFA-8B2A-16DE-337150A9EA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CF0D142-F217-6EB3-47EB-6D4411B968F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083E238-EDA5-5856-E4C6-A44D7938E64C}"/>
              </a:ext>
            </a:extLst>
          </p:cNvPr>
          <p:cNvSpPr>
            <a:spLocks noGrp="1"/>
          </p:cNvSpPr>
          <p:nvPr>
            <p:ph type="body" idx="1"/>
          </p:nvPr>
        </p:nvSpPr>
        <p:spPr/>
        <p:txBody>
          <a:bodyPr/>
          <a:lstStyle/>
          <a:p>
            <a:endParaRPr lang="en-IE" baseline="0"/>
          </a:p>
          <a:p>
            <a:endParaRPr lang="en-US"/>
          </a:p>
          <a:p>
            <a:endParaRPr lang="en-US"/>
          </a:p>
        </p:txBody>
      </p:sp>
      <p:sp>
        <p:nvSpPr>
          <p:cNvPr id="4" name="Slide Number Placeholder 3">
            <a:extLst>
              <a:ext uri="{FF2B5EF4-FFF2-40B4-BE49-F238E27FC236}">
                <a16:creationId xmlns:a16="http://schemas.microsoft.com/office/drawing/2014/main" id="{92CCC3BA-2394-2202-C69F-81E86E14B76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17E0540-23B5-C344-8C09-8C731B2328F1}"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5924802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2909C3-00A1-0FBF-1D5D-4533C5B5EC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291062D-0CAD-83D0-EFBC-3CC15B48EE0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F414A24-C198-F8B6-62FC-68D01BC9103D}"/>
              </a:ext>
            </a:extLst>
          </p:cNvPr>
          <p:cNvSpPr>
            <a:spLocks noGrp="1"/>
          </p:cNvSpPr>
          <p:nvPr>
            <p:ph type="body" idx="1"/>
          </p:nvPr>
        </p:nvSpPr>
        <p:spPr/>
        <p:txBody>
          <a:bodyPr/>
          <a:lstStyle/>
          <a:p>
            <a:endParaRPr lang="en-IE" baseline="0"/>
          </a:p>
          <a:p>
            <a:endParaRPr lang="en-US"/>
          </a:p>
          <a:p>
            <a:endParaRPr lang="en-US"/>
          </a:p>
        </p:txBody>
      </p:sp>
      <p:sp>
        <p:nvSpPr>
          <p:cNvPr id="4" name="Slide Number Placeholder 3">
            <a:extLst>
              <a:ext uri="{FF2B5EF4-FFF2-40B4-BE49-F238E27FC236}">
                <a16:creationId xmlns:a16="http://schemas.microsoft.com/office/drawing/2014/main" id="{8C8ECB00-9298-418A-73A4-61387FA1B93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17E0540-23B5-C344-8C09-8C731B2328F1}"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912155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3699C0-FFC8-CA29-F8E1-AA9F89F0F0D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58271EF-C2E3-0021-2D90-7E876A1B7F3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64F2933-DC97-9756-8747-F5A028B588C5}"/>
              </a:ext>
            </a:extLst>
          </p:cNvPr>
          <p:cNvSpPr>
            <a:spLocks noGrp="1"/>
          </p:cNvSpPr>
          <p:nvPr>
            <p:ph type="body" idx="1"/>
          </p:nvPr>
        </p:nvSpPr>
        <p:spPr/>
        <p:txBody>
          <a:bodyPr/>
          <a:lstStyle/>
          <a:p>
            <a:endParaRPr lang="en-IE" baseline="0"/>
          </a:p>
          <a:p>
            <a:endParaRPr lang="en-US"/>
          </a:p>
          <a:p>
            <a:endParaRPr lang="en-US"/>
          </a:p>
        </p:txBody>
      </p:sp>
      <p:sp>
        <p:nvSpPr>
          <p:cNvPr id="4" name="Slide Number Placeholder 3">
            <a:extLst>
              <a:ext uri="{FF2B5EF4-FFF2-40B4-BE49-F238E27FC236}">
                <a16:creationId xmlns:a16="http://schemas.microsoft.com/office/drawing/2014/main" id="{D12E307E-2FC0-D7B3-0D5B-5D6C4DC432B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17E0540-23B5-C344-8C09-8C731B2328F1}"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121740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56B888-9D0E-5122-4817-695B78B75F8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4DCD463-5235-E8EC-E250-EAC77108602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CF50EF3-8408-DCC8-7965-CF8037740D77}"/>
              </a:ext>
            </a:extLst>
          </p:cNvPr>
          <p:cNvSpPr>
            <a:spLocks noGrp="1"/>
          </p:cNvSpPr>
          <p:nvPr>
            <p:ph type="body" idx="1"/>
          </p:nvPr>
        </p:nvSpPr>
        <p:spPr/>
        <p:txBody>
          <a:bodyPr/>
          <a:lstStyle/>
          <a:p>
            <a:endParaRPr lang="en-IE" baseline="0"/>
          </a:p>
          <a:p>
            <a:endParaRPr lang="en-US"/>
          </a:p>
          <a:p>
            <a:endParaRPr lang="en-US"/>
          </a:p>
        </p:txBody>
      </p:sp>
      <p:sp>
        <p:nvSpPr>
          <p:cNvPr id="4" name="Slide Number Placeholder 3">
            <a:extLst>
              <a:ext uri="{FF2B5EF4-FFF2-40B4-BE49-F238E27FC236}">
                <a16:creationId xmlns:a16="http://schemas.microsoft.com/office/drawing/2014/main" id="{0DC5A196-1E61-396E-1CC6-2DE35DC0A1D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17E0540-23B5-C344-8C09-8C731B2328F1}"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774265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050861-1E53-85F6-443E-5BACD80EE45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2B898A8-A260-67F4-E8E5-2A9E31EBCA2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5281712-2A37-5B3F-6B66-EB3D0DD155F9}"/>
              </a:ext>
            </a:extLst>
          </p:cNvPr>
          <p:cNvSpPr>
            <a:spLocks noGrp="1"/>
          </p:cNvSpPr>
          <p:nvPr>
            <p:ph type="body" idx="1"/>
          </p:nvPr>
        </p:nvSpPr>
        <p:spPr/>
        <p:txBody>
          <a:bodyPr/>
          <a:lstStyle/>
          <a:p>
            <a:r>
              <a:rPr lang="en-IE" baseline="0" dirty="0"/>
              <a:t>https://pscinitiative.org/principles</a:t>
            </a:r>
          </a:p>
          <a:p>
            <a:endParaRPr lang="en-US" dirty="0"/>
          </a:p>
          <a:p>
            <a:endParaRPr lang="en-US" dirty="0"/>
          </a:p>
        </p:txBody>
      </p:sp>
      <p:sp>
        <p:nvSpPr>
          <p:cNvPr id="4" name="Slide Number Placeholder 3">
            <a:extLst>
              <a:ext uri="{FF2B5EF4-FFF2-40B4-BE49-F238E27FC236}">
                <a16:creationId xmlns:a16="http://schemas.microsoft.com/office/drawing/2014/main" id="{3F2BC9A5-5A13-2819-5265-C1C089E6175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17E0540-23B5-C344-8C09-8C731B2328F1}"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574742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E" baseline="0"/>
          </a:p>
          <a:p>
            <a:endParaRPr lang="en-US"/>
          </a:p>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17E0540-23B5-C344-8C09-8C731B2328F1}"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2850549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A2722B-96D5-80F6-A513-78F7B0827C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801437D-1107-2361-0217-CEAAC39E9AC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493E779-A05C-8398-7C20-FC1029898B6B}"/>
              </a:ext>
            </a:extLst>
          </p:cNvPr>
          <p:cNvSpPr>
            <a:spLocks noGrp="1"/>
          </p:cNvSpPr>
          <p:nvPr>
            <p:ph type="body" idx="1"/>
          </p:nvPr>
        </p:nvSpPr>
        <p:spPr/>
        <p:txBody>
          <a:bodyPr/>
          <a:lstStyle/>
          <a:p>
            <a:endParaRPr lang="en-IE" baseline="0"/>
          </a:p>
          <a:p>
            <a:endParaRPr lang="en-US"/>
          </a:p>
          <a:p>
            <a:endParaRPr lang="en-US"/>
          </a:p>
        </p:txBody>
      </p:sp>
      <p:sp>
        <p:nvSpPr>
          <p:cNvPr id="4" name="Slide Number Placeholder 3">
            <a:extLst>
              <a:ext uri="{FF2B5EF4-FFF2-40B4-BE49-F238E27FC236}">
                <a16:creationId xmlns:a16="http://schemas.microsoft.com/office/drawing/2014/main" id="{CCF19742-A974-A1E4-2675-EBDC051F3AB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17E0540-23B5-C344-8C09-8C731B2328F1}"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116480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E" baseline="0"/>
          </a:p>
          <a:p>
            <a:endParaRPr lang="en-US"/>
          </a:p>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17E0540-23B5-C344-8C09-8C731B2328F1}"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4811331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D1F1947-5C9E-48F0-BE66-613CE94585FF}" type="slidenum">
              <a:rPr lang="en-GB" smtClean="0"/>
              <a:t>12</a:t>
            </a:fld>
            <a:endParaRPr lang="en-GB"/>
          </a:p>
        </p:txBody>
      </p:sp>
    </p:spTree>
    <p:extLst>
      <p:ext uri="{BB962C8B-B14F-4D97-AF65-F5344CB8AC3E}">
        <p14:creationId xmlns:p14="http://schemas.microsoft.com/office/powerpoint/2010/main" val="317581586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i="1">
                <a:solidFill>
                  <a:schemeClr val="tx1">
                    <a:lumMod val="65000"/>
                    <a:lumOff val="35000"/>
                  </a:schemeClr>
                </a:solidFill>
              </a:rPr>
              <a:t>More information on the process and scoring: </a:t>
            </a:r>
            <a:r>
              <a:rPr lang="en-GB" i="1">
                <a:solidFill>
                  <a:schemeClr val="tx1">
                    <a:lumMod val="65000"/>
                    <a:lumOff val="35000"/>
                  </a:schemeClr>
                </a:solidFill>
              </a:rPr>
              <a:t>https://pscinitiative.org/viewResource?resource=2229</a:t>
            </a:r>
          </a:p>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17E0540-23B5-C344-8C09-8C731B2328F1}"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148822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solidFill>
                  <a:srgbClr val="D93B59"/>
                </a:solidFill>
              </a:rPr>
              <a:t>Launch of the online SAQ, </a:t>
            </a:r>
            <a:r>
              <a:rPr lang="en-GB" b="0">
                <a:solidFill>
                  <a:srgbClr val="D93B59"/>
                </a:solidFill>
              </a:rPr>
              <a:t>enabling suppliers to site to complete their self-assessment virtually, direct into the </a:t>
            </a:r>
            <a:r>
              <a:rPr lang="en-GB" b="0" err="1">
                <a:solidFill>
                  <a:srgbClr val="D93B59"/>
                </a:solidFill>
              </a:rPr>
              <a:t>psci</a:t>
            </a:r>
            <a:r>
              <a:rPr lang="en-GB" b="0">
                <a:solidFill>
                  <a:srgbClr val="D93B59"/>
                </a:solidFill>
              </a:rPr>
              <a:t> platform. </a:t>
            </a:r>
            <a:r>
              <a:rPr lang="en-GB" b="0" i="1">
                <a:solidFill>
                  <a:srgbClr val="D93B59"/>
                </a:solidFill>
              </a:rPr>
              <a:t>Complete.</a:t>
            </a:r>
            <a:endParaRPr lang="en-GB" b="1">
              <a:solidFill>
                <a:srgbClr val="D93B59"/>
              </a:solidFill>
            </a:endParaRPr>
          </a:p>
          <a:p>
            <a:endParaRPr lang="en-GB" b="1">
              <a:solidFill>
                <a:srgbClr val="D93B59"/>
              </a:solidFill>
            </a:endParaRPr>
          </a:p>
          <a:p>
            <a:r>
              <a:rPr lang="en-GB" b="1">
                <a:solidFill>
                  <a:srgbClr val="D93B59"/>
                </a:solidFill>
              </a:rPr>
              <a:t>Working with audit firms to ensure good quality audits:</a:t>
            </a:r>
          </a:p>
          <a:p>
            <a:r>
              <a:rPr lang="en-GB" b="0">
                <a:solidFill>
                  <a:srgbClr val="D93B59"/>
                </a:solidFill>
              </a:rPr>
              <a:t>-Auditor training resource update, with great input from across the PSCI</a:t>
            </a:r>
            <a:r>
              <a:rPr lang="en-GB">
                <a:solidFill>
                  <a:srgbClr val="D93B59"/>
                </a:solidFill>
              </a:rPr>
              <a:t> Topic Teams. </a:t>
            </a:r>
            <a:r>
              <a:rPr lang="en-GB" i="1">
                <a:solidFill>
                  <a:srgbClr val="D93B59"/>
                </a:solidFill>
              </a:rPr>
              <a:t>Complete.</a:t>
            </a:r>
            <a:endParaRPr lang="en-GB">
              <a:solidFill>
                <a:srgbClr val="D93B59"/>
              </a:solidFill>
            </a:endParaRPr>
          </a:p>
          <a:p>
            <a:r>
              <a:rPr lang="en-GB" i="0">
                <a:solidFill>
                  <a:srgbClr val="D93B59"/>
                </a:solidFill>
              </a:rPr>
              <a:t>-Revision of audit firm agreements, another step to ensure good quality, comprehensive audits. </a:t>
            </a:r>
            <a:r>
              <a:rPr lang="en-GB" i="1">
                <a:solidFill>
                  <a:srgbClr val="D93B59"/>
                </a:solidFill>
              </a:rPr>
              <a:t>This process is nearly complete, with discussions ongoing with a few audit firms re details of the agreement</a:t>
            </a:r>
          </a:p>
          <a:p>
            <a:r>
              <a:rPr lang="en-GB" b="0">
                <a:solidFill>
                  <a:srgbClr val="D93B59"/>
                </a:solidFill>
              </a:rPr>
              <a:t>-Review of PSCI’s approved audit firms -</a:t>
            </a:r>
            <a:r>
              <a:rPr lang="en-GB" b="1">
                <a:solidFill>
                  <a:srgbClr val="D93B59"/>
                </a:solidFill>
              </a:rPr>
              <a:t> </a:t>
            </a:r>
            <a:r>
              <a:rPr lang="en-GB">
                <a:solidFill>
                  <a:srgbClr val="D93B59"/>
                </a:solidFill>
              </a:rPr>
              <a:t>gathering feedback and ensuring quality. </a:t>
            </a:r>
            <a:r>
              <a:rPr lang="en-GB" i="1">
                <a:solidFill>
                  <a:srgbClr val="D93B59"/>
                </a:solidFill>
              </a:rPr>
              <a:t>Completion in Spring 2024</a:t>
            </a:r>
          </a:p>
          <a:p>
            <a:endParaRPr lang="en-GB">
              <a:solidFill>
                <a:srgbClr val="D93B59"/>
              </a:solidFill>
            </a:endParaRPr>
          </a:p>
          <a:p>
            <a:r>
              <a:rPr lang="en-GB" b="1">
                <a:solidFill>
                  <a:srgbClr val="D93B59"/>
                </a:solidFill>
              </a:rPr>
              <a:t>SAQ update against revised Principles</a:t>
            </a:r>
            <a:r>
              <a:rPr lang="en-GB">
                <a:solidFill>
                  <a:srgbClr val="D93B59"/>
                </a:solidFill>
              </a:rPr>
              <a:t> – embedding the updated Principles across PSCI audit documents, reflecting up to date best practices and expectations. C</a:t>
            </a:r>
            <a:r>
              <a:rPr lang="en-GB" i="1">
                <a:solidFill>
                  <a:srgbClr val="D93B59"/>
                </a:solidFill>
              </a:rPr>
              <a:t>ompletion in Spring 2024</a:t>
            </a:r>
          </a:p>
          <a:p>
            <a:endParaRPr lang="en-GB" b="1">
              <a:solidFill>
                <a:srgbClr val="D93B59"/>
              </a:solidFill>
            </a:endParaRPr>
          </a:p>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EA4D573-CCF2-443B-8D17-CAF3A3548714}"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1102935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133A40-8041-B158-5847-9205FA40F7F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C73540A-C7DC-CDA7-1A72-0ED27410DEA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4361AF6-8A77-5369-35E6-36ACFD6C0AA5}"/>
              </a:ext>
            </a:extLst>
          </p:cNvPr>
          <p:cNvSpPr>
            <a:spLocks noGrp="1"/>
          </p:cNvSpPr>
          <p:nvPr>
            <p:ph type="body" idx="1"/>
          </p:nvPr>
        </p:nvSpPr>
        <p:spPr/>
        <p:txBody>
          <a:bodyPr/>
          <a:lstStyle/>
          <a:p>
            <a:r>
              <a:rPr lang="en-GB" b="1">
                <a:solidFill>
                  <a:srgbClr val="D93B59"/>
                </a:solidFill>
              </a:rPr>
              <a:t>Launch of the online SAQ, </a:t>
            </a:r>
            <a:r>
              <a:rPr lang="en-GB" b="0">
                <a:solidFill>
                  <a:srgbClr val="D93B59"/>
                </a:solidFill>
              </a:rPr>
              <a:t>enabling suppliers to site to complete their self-assessment virtually, direct into the </a:t>
            </a:r>
            <a:r>
              <a:rPr lang="en-GB" b="0" err="1">
                <a:solidFill>
                  <a:srgbClr val="D93B59"/>
                </a:solidFill>
              </a:rPr>
              <a:t>psci</a:t>
            </a:r>
            <a:r>
              <a:rPr lang="en-GB" b="0">
                <a:solidFill>
                  <a:srgbClr val="D93B59"/>
                </a:solidFill>
              </a:rPr>
              <a:t> platform. </a:t>
            </a:r>
            <a:r>
              <a:rPr lang="en-GB" b="0" i="1">
                <a:solidFill>
                  <a:srgbClr val="D93B59"/>
                </a:solidFill>
              </a:rPr>
              <a:t>Complete.</a:t>
            </a:r>
            <a:endParaRPr lang="en-GB" b="1">
              <a:solidFill>
                <a:srgbClr val="D93B59"/>
              </a:solidFill>
            </a:endParaRPr>
          </a:p>
          <a:p>
            <a:endParaRPr lang="en-GB" b="1">
              <a:solidFill>
                <a:srgbClr val="D93B59"/>
              </a:solidFill>
            </a:endParaRPr>
          </a:p>
          <a:p>
            <a:r>
              <a:rPr lang="en-GB" b="1">
                <a:solidFill>
                  <a:srgbClr val="D93B59"/>
                </a:solidFill>
              </a:rPr>
              <a:t>Working with audit firms to ensure good quality audits:</a:t>
            </a:r>
          </a:p>
          <a:p>
            <a:r>
              <a:rPr lang="en-GB" b="0">
                <a:solidFill>
                  <a:srgbClr val="D93B59"/>
                </a:solidFill>
              </a:rPr>
              <a:t>-Auditor training resource update, with great input from across the PSCI</a:t>
            </a:r>
            <a:r>
              <a:rPr lang="en-GB">
                <a:solidFill>
                  <a:srgbClr val="D93B59"/>
                </a:solidFill>
              </a:rPr>
              <a:t> Topic Teams. </a:t>
            </a:r>
            <a:r>
              <a:rPr lang="en-GB" i="1">
                <a:solidFill>
                  <a:srgbClr val="D93B59"/>
                </a:solidFill>
              </a:rPr>
              <a:t>Complete.</a:t>
            </a:r>
            <a:endParaRPr lang="en-GB">
              <a:solidFill>
                <a:srgbClr val="D93B59"/>
              </a:solidFill>
            </a:endParaRPr>
          </a:p>
          <a:p>
            <a:r>
              <a:rPr lang="en-GB" i="0">
                <a:solidFill>
                  <a:srgbClr val="D93B59"/>
                </a:solidFill>
              </a:rPr>
              <a:t>-Revision of audit firm agreements, another step to ensure good quality, comprehensive audits. </a:t>
            </a:r>
            <a:r>
              <a:rPr lang="en-GB" i="1">
                <a:solidFill>
                  <a:srgbClr val="D93B59"/>
                </a:solidFill>
              </a:rPr>
              <a:t>This process is nearly complete, with discussions ongoing with a few audit firms re details of the agreement</a:t>
            </a:r>
          </a:p>
          <a:p>
            <a:r>
              <a:rPr lang="en-GB" b="0">
                <a:solidFill>
                  <a:srgbClr val="D93B59"/>
                </a:solidFill>
              </a:rPr>
              <a:t>-Review of PSCI’s approved audit firms -</a:t>
            </a:r>
            <a:r>
              <a:rPr lang="en-GB" b="1">
                <a:solidFill>
                  <a:srgbClr val="D93B59"/>
                </a:solidFill>
              </a:rPr>
              <a:t> </a:t>
            </a:r>
            <a:r>
              <a:rPr lang="en-GB">
                <a:solidFill>
                  <a:srgbClr val="D93B59"/>
                </a:solidFill>
              </a:rPr>
              <a:t>gathering feedback and ensuring quality. </a:t>
            </a:r>
            <a:r>
              <a:rPr lang="en-GB" i="1">
                <a:solidFill>
                  <a:srgbClr val="D93B59"/>
                </a:solidFill>
              </a:rPr>
              <a:t>Completion in Spring 2024</a:t>
            </a:r>
          </a:p>
          <a:p>
            <a:endParaRPr lang="en-GB">
              <a:solidFill>
                <a:srgbClr val="D93B59"/>
              </a:solidFill>
            </a:endParaRPr>
          </a:p>
          <a:p>
            <a:r>
              <a:rPr lang="en-GB" b="1">
                <a:solidFill>
                  <a:srgbClr val="D93B59"/>
                </a:solidFill>
              </a:rPr>
              <a:t>SAQ update against revised Principles</a:t>
            </a:r>
            <a:r>
              <a:rPr lang="en-GB">
                <a:solidFill>
                  <a:srgbClr val="D93B59"/>
                </a:solidFill>
              </a:rPr>
              <a:t> – embedding the updated Principles across PSCI audit documents, reflecting up to date best practices and expectations. C</a:t>
            </a:r>
            <a:r>
              <a:rPr lang="en-GB" i="1">
                <a:solidFill>
                  <a:srgbClr val="D93B59"/>
                </a:solidFill>
              </a:rPr>
              <a:t>ompletion in Spring 2024</a:t>
            </a:r>
          </a:p>
          <a:p>
            <a:endParaRPr lang="en-GB" b="1">
              <a:solidFill>
                <a:srgbClr val="D93B59"/>
              </a:solidFill>
            </a:endParaRPr>
          </a:p>
          <a:p>
            <a:endParaRPr lang="en-GB"/>
          </a:p>
        </p:txBody>
      </p:sp>
      <p:sp>
        <p:nvSpPr>
          <p:cNvPr id="4" name="Slide Number Placeholder 3">
            <a:extLst>
              <a:ext uri="{FF2B5EF4-FFF2-40B4-BE49-F238E27FC236}">
                <a16:creationId xmlns:a16="http://schemas.microsoft.com/office/drawing/2014/main" id="{927C5229-7EF5-4FEB-CFCD-98241510FEC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EA4D573-CCF2-443B-8D17-CAF3A3548714}"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3464506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DC0F50D-9928-45FC-AC83-AC4B9FE4191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03093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B7DB4F-807A-7788-8699-00E0DB6E4D6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94D4AF1-3ED8-F031-CADE-8290EABAC28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530D154-049B-E324-553C-788417F214AC}"/>
              </a:ext>
            </a:extLst>
          </p:cNvPr>
          <p:cNvSpPr>
            <a:spLocks noGrp="1"/>
          </p:cNvSpPr>
          <p:nvPr>
            <p:ph type="body" idx="1"/>
          </p:nvPr>
        </p:nvSpPr>
        <p:spPr/>
        <p:txBody>
          <a:bodyPr/>
          <a:lstStyle/>
          <a:p>
            <a:r>
              <a:rPr lang="en-GB" b="1">
                <a:solidFill>
                  <a:srgbClr val="D93B59"/>
                </a:solidFill>
              </a:rPr>
              <a:t>Launch of the online SAQ, </a:t>
            </a:r>
            <a:r>
              <a:rPr lang="en-GB" b="0">
                <a:solidFill>
                  <a:srgbClr val="D93B59"/>
                </a:solidFill>
              </a:rPr>
              <a:t>enabling suppliers to site to complete their self-assessment virtually, direct into the </a:t>
            </a:r>
            <a:r>
              <a:rPr lang="en-GB" b="0" err="1">
                <a:solidFill>
                  <a:srgbClr val="D93B59"/>
                </a:solidFill>
              </a:rPr>
              <a:t>psci</a:t>
            </a:r>
            <a:r>
              <a:rPr lang="en-GB" b="0">
                <a:solidFill>
                  <a:srgbClr val="D93B59"/>
                </a:solidFill>
              </a:rPr>
              <a:t> platform. </a:t>
            </a:r>
            <a:r>
              <a:rPr lang="en-GB" b="0" i="1">
                <a:solidFill>
                  <a:srgbClr val="D93B59"/>
                </a:solidFill>
              </a:rPr>
              <a:t>Complete.</a:t>
            </a:r>
            <a:endParaRPr lang="en-GB" b="1">
              <a:solidFill>
                <a:srgbClr val="D93B59"/>
              </a:solidFill>
            </a:endParaRPr>
          </a:p>
          <a:p>
            <a:endParaRPr lang="en-GB" b="1">
              <a:solidFill>
                <a:srgbClr val="D93B59"/>
              </a:solidFill>
            </a:endParaRPr>
          </a:p>
          <a:p>
            <a:r>
              <a:rPr lang="en-GB" b="1">
                <a:solidFill>
                  <a:srgbClr val="D93B59"/>
                </a:solidFill>
              </a:rPr>
              <a:t>Working with audit firms to ensure good quality audits:</a:t>
            </a:r>
          </a:p>
          <a:p>
            <a:r>
              <a:rPr lang="en-GB" b="0">
                <a:solidFill>
                  <a:srgbClr val="D93B59"/>
                </a:solidFill>
              </a:rPr>
              <a:t>-Auditor training resource update, with great input from across the PSCI</a:t>
            </a:r>
            <a:r>
              <a:rPr lang="en-GB">
                <a:solidFill>
                  <a:srgbClr val="D93B59"/>
                </a:solidFill>
              </a:rPr>
              <a:t> Topic Teams. </a:t>
            </a:r>
            <a:r>
              <a:rPr lang="en-GB" i="1">
                <a:solidFill>
                  <a:srgbClr val="D93B59"/>
                </a:solidFill>
              </a:rPr>
              <a:t>Complete.</a:t>
            </a:r>
            <a:endParaRPr lang="en-GB">
              <a:solidFill>
                <a:srgbClr val="D93B59"/>
              </a:solidFill>
            </a:endParaRPr>
          </a:p>
          <a:p>
            <a:r>
              <a:rPr lang="en-GB" i="0">
                <a:solidFill>
                  <a:srgbClr val="D93B59"/>
                </a:solidFill>
              </a:rPr>
              <a:t>-Revision of audit firm agreements, another step to ensure good quality, comprehensive audits. </a:t>
            </a:r>
            <a:r>
              <a:rPr lang="en-GB" i="1">
                <a:solidFill>
                  <a:srgbClr val="D93B59"/>
                </a:solidFill>
              </a:rPr>
              <a:t>This process is nearly complete, with discussions ongoing with a few audit firms re details of the agreement</a:t>
            </a:r>
          </a:p>
          <a:p>
            <a:r>
              <a:rPr lang="en-GB" b="0">
                <a:solidFill>
                  <a:srgbClr val="D93B59"/>
                </a:solidFill>
              </a:rPr>
              <a:t>-Review of PSCI’s approved audit firms -</a:t>
            </a:r>
            <a:r>
              <a:rPr lang="en-GB" b="1">
                <a:solidFill>
                  <a:srgbClr val="D93B59"/>
                </a:solidFill>
              </a:rPr>
              <a:t> </a:t>
            </a:r>
            <a:r>
              <a:rPr lang="en-GB">
                <a:solidFill>
                  <a:srgbClr val="D93B59"/>
                </a:solidFill>
              </a:rPr>
              <a:t>gathering feedback and ensuring quality. </a:t>
            </a:r>
            <a:r>
              <a:rPr lang="en-GB" i="1">
                <a:solidFill>
                  <a:srgbClr val="D93B59"/>
                </a:solidFill>
              </a:rPr>
              <a:t>Completion in Spring 2024</a:t>
            </a:r>
          </a:p>
          <a:p>
            <a:endParaRPr lang="en-GB">
              <a:solidFill>
                <a:srgbClr val="D93B59"/>
              </a:solidFill>
            </a:endParaRPr>
          </a:p>
          <a:p>
            <a:r>
              <a:rPr lang="en-GB" b="1">
                <a:solidFill>
                  <a:srgbClr val="D93B59"/>
                </a:solidFill>
              </a:rPr>
              <a:t>SAQ update against revised Principles</a:t>
            </a:r>
            <a:r>
              <a:rPr lang="en-GB">
                <a:solidFill>
                  <a:srgbClr val="D93B59"/>
                </a:solidFill>
              </a:rPr>
              <a:t> – embedding the updated Principles across PSCI audit documents, reflecting up to date best practices and expectations. C</a:t>
            </a:r>
            <a:r>
              <a:rPr lang="en-GB" i="1">
                <a:solidFill>
                  <a:srgbClr val="D93B59"/>
                </a:solidFill>
              </a:rPr>
              <a:t>ompletion in Spring 2024</a:t>
            </a:r>
          </a:p>
          <a:p>
            <a:endParaRPr lang="en-GB" b="1">
              <a:solidFill>
                <a:srgbClr val="D93B59"/>
              </a:solidFill>
            </a:endParaRPr>
          </a:p>
          <a:p>
            <a:endParaRPr lang="en-GB"/>
          </a:p>
        </p:txBody>
      </p:sp>
      <p:sp>
        <p:nvSpPr>
          <p:cNvPr id="4" name="Slide Number Placeholder 3">
            <a:extLst>
              <a:ext uri="{FF2B5EF4-FFF2-40B4-BE49-F238E27FC236}">
                <a16:creationId xmlns:a16="http://schemas.microsoft.com/office/drawing/2014/main" id="{86882872-8F45-4B36-AA94-2193EED7C64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EA4D573-CCF2-443B-8D17-CAF3A3548714}"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6561482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F21AFA-A1FE-8191-DACB-49A935299BD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6425260-4DE0-A473-2191-235F667B148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1DA883-DB3B-AE5A-0B68-260CA6BF9469}"/>
              </a:ext>
            </a:extLst>
          </p:cNvPr>
          <p:cNvSpPr>
            <a:spLocks noGrp="1"/>
          </p:cNvSpPr>
          <p:nvPr>
            <p:ph type="body" idx="1"/>
          </p:nvPr>
        </p:nvSpPr>
        <p:spPr/>
        <p:txBody>
          <a:bodyPr/>
          <a:lstStyle/>
          <a:p>
            <a:r>
              <a:rPr lang="en-GB" b="1">
                <a:solidFill>
                  <a:srgbClr val="D93B59"/>
                </a:solidFill>
              </a:rPr>
              <a:t>Launch of the online SAQ, </a:t>
            </a:r>
            <a:r>
              <a:rPr lang="en-GB" b="0">
                <a:solidFill>
                  <a:srgbClr val="D93B59"/>
                </a:solidFill>
              </a:rPr>
              <a:t>enabling suppliers to site to complete their self-assessment virtually, direct into the </a:t>
            </a:r>
            <a:r>
              <a:rPr lang="en-GB" b="0" err="1">
                <a:solidFill>
                  <a:srgbClr val="D93B59"/>
                </a:solidFill>
              </a:rPr>
              <a:t>psci</a:t>
            </a:r>
            <a:r>
              <a:rPr lang="en-GB" b="0">
                <a:solidFill>
                  <a:srgbClr val="D93B59"/>
                </a:solidFill>
              </a:rPr>
              <a:t> platform. </a:t>
            </a:r>
            <a:r>
              <a:rPr lang="en-GB" b="0" i="1">
                <a:solidFill>
                  <a:srgbClr val="D93B59"/>
                </a:solidFill>
              </a:rPr>
              <a:t>Complete.</a:t>
            </a:r>
            <a:endParaRPr lang="en-GB" b="1">
              <a:solidFill>
                <a:srgbClr val="D93B59"/>
              </a:solidFill>
            </a:endParaRPr>
          </a:p>
          <a:p>
            <a:endParaRPr lang="en-GB" b="1">
              <a:solidFill>
                <a:srgbClr val="D93B59"/>
              </a:solidFill>
            </a:endParaRPr>
          </a:p>
          <a:p>
            <a:r>
              <a:rPr lang="en-GB" b="1">
                <a:solidFill>
                  <a:srgbClr val="D93B59"/>
                </a:solidFill>
              </a:rPr>
              <a:t>Working with audit firms to ensure good quality audits:</a:t>
            </a:r>
          </a:p>
          <a:p>
            <a:r>
              <a:rPr lang="en-GB" b="0">
                <a:solidFill>
                  <a:srgbClr val="D93B59"/>
                </a:solidFill>
              </a:rPr>
              <a:t>-Auditor training resource update, with great input from across the PSCI</a:t>
            </a:r>
            <a:r>
              <a:rPr lang="en-GB">
                <a:solidFill>
                  <a:srgbClr val="D93B59"/>
                </a:solidFill>
              </a:rPr>
              <a:t> Topic Teams. </a:t>
            </a:r>
            <a:r>
              <a:rPr lang="en-GB" i="1">
                <a:solidFill>
                  <a:srgbClr val="D93B59"/>
                </a:solidFill>
              </a:rPr>
              <a:t>Complete.</a:t>
            </a:r>
            <a:endParaRPr lang="en-GB">
              <a:solidFill>
                <a:srgbClr val="D93B59"/>
              </a:solidFill>
            </a:endParaRPr>
          </a:p>
          <a:p>
            <a:r>
              <a:rPr lang="en-GB" i="0">
                <a:solidFill>
                  <a:srgbClr val="D93B59"/>
                </a:solidFill>
              </a:rPr>
              <a:t>-Revision of audit firm agreements, another step to ensure good quality, comprehensive audits. </a:t>
            </a:r>
            <a:r>
              <a:rPr lang="en-GB" i="1">
                <a:solidFill>
                  <a:srgbClr val="D93B59"/>
                </a:solidFill>
              </a:rPr>
              <a:t>This process is nearly complete, with discussions ongoing with a few audit firms re details of the agreement</a:t>
            </a:r>
          </a:p>
          <a:p>
            <a:r>
              <a:rPr lang="en-GB" b="0">
                <a:solidFill>
                  <a:srgbClr val="D93B59"/>
                </a:solidFill>
              </a:rPr>
              <a:t>-Review of PSCI’s approved audit firms -</a:t>
            </a:r>
            <a:r>
              <a:rPr lang="en-GB" b="1">
                <a:solidFill>
                  <a:srgbClr val="D93B59"/>
                </a:solidFill>
              </a:rPr>
              <a:t> </a:t>
            </a:r>
            <a:r>
              <a:rPr lang="en-GB">
                <a:solidFill>
                  <a:srgbClr val="D93B59"/>
                </a:solidFill>
              </a:rPr>
              <a:t>gathering feedback and ensuring quality. </a:t>
            </a:r>
            <a:r>
              <a:rPr lang="en-GB" i="1">
                <a:solidFill>
                  <a:srgbClr val="D93B59"/>
                </a:solidFill>
              </a:rPr>
              <a:t>Completion in Spring 2024</a:t>
            </a:r>
          </a:p>
          <a:p>
            <a:endParaRPr lang="en-GB">
              <a:solidFill>
                <a:srgbClr val="D93B59"/>
              </a:solidFill>
            </a:endParaRPr>
          </a:p>
          <a:p>
            <a:r>
              <a:rPr lang="en-GB" b="1">
                <a:solidFill>
                  <a:srgbClr val="D93B59"/>
                </a:solidFill>
              </a:rPr>
              <a:t>SAQ update against revised Principles</a:t>
            </a:r>
            <a:r>
              <a:rPr lang="en-GB">
                <a:solidFill>
                  <a:srgbClr val="D93B59"/>
                </a:solidFill>
              </a:rPr>
              <a:t> – embedding the updated Principles across PSCI audit documents, reflecting up to date best practices and expectations. C</a:t>
            </a:r>
            <a:r>
              <a:rPr lang="en-GB" i="1">
                <a:solidFill>
                  <a:srgbClr val="D93B59"/>
                </a:solidFill>
              </a:rPr>
              <a:t>ompletion in Spring 2024</a:t>
            </a:r>
          </a:p>
          <a:p>
            <a:endParaRPr lang="en-GB" b="1">
              <a:solidFill>
                <a:srgbClr val="D93B59"/>
              </a:solidFill>
            </a:endParaRPr>
          </a:p>
          <a:p>
            <a:endParaRPr lang="en-GB"/>
          </a:p>
        </p:txBody>
      </p:sp>
      <p:sp>
        <p:nvSpPr>
          <p:cNvPr id="4" name="Slide Number Placeholder 3">
            <a:extLst>
              <a:ext uri="{FF2B5EF4-FFF2-40B4-BE49-F238E27FC236}">
                <a16:creationId xmlns:a16="http://schemas.microsoft.com/office/drawing/2014/main" id="{3C01B4CE-D27C-2446-173E-7D9F33E2741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EA4D573-CCF2-443B-8D17-CAF3A3548714}"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4918709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E" b="1" kern="100">
                <a:effectLst/>
                <a:ea typeface="Times New Roman" panose="02020603050405020304" pitchFamily="18" charset="0"/>
                <a:cs typeface="Times New Roman" panose="02020603050405020304" pitchFamily="18" charset="0"/>
              </a:rPr>
              <a:t>The legal agreement:  </a:t>
            </a:r>
            <a:r>
              <a:rPr lang="en-GB" kern="100">
                <a:effectLst/>
                <a:ea typeface="Times New Roman" panose="02020603050405020304" pitchFamily="18" charset="0"/>
                <a:cs typeface="Times New Roman" panose="02020603050405020304" pitchFamily="18" charset="0"/>
              </a:rPr>
              <a:t>Supplier Partnership will be governed by legal agreement between the PSCI and the Supplier Partner.  This will include the following provisions:</a:t>
            </a:r>
          </a:p>
          <a:p>
            <a:pPr marL="342900" lvl="0" indent="-342900">
              <a:buFont typeface="Arial" panose="020B0604020202020204" pitchFamily="34" charset="0"/>
              <a:buChar char="•"/>
            </a:pPr>
            <a:r>
              <a:rPr lang="en-GB" kern="100">
                <a:effectLst/>
                <a:ea typeface="Times New Roman" panose="02020603050405020304" pitchFamily="18" charset="0"/>
                <a:cs typeface="Times New Roman" panose="02020603050405020304" pitchFamily="18" charset="0"/>
              </a:rPr>
              <a:t>The supplier’s rights to use the PSCI name and PSCI Supplier Partnership logo [/badge] under set conditions </a:t>
            </a:r>
          </a:p>
          <a:p>
            <a:pPr marL="342900" lvl="0" indent="-342900">
              <a:buFont typeface="Arial" panose="020B0604020202020204" pitchFamily="34" charset="0"/>
              <a:buChar char="•"/>
            </a:pPr>
            <a:r>
              <a:rPr lang="en-GB" kern="100">
                <a:effectLst/>
                <a:ea typeface="Times New Roman" panose="02020603050405020304" pitchFamily="18" charset="0"/>
                <a:cs typeface="Times New Roman" panose="02020603050405020304" pitchFamily="18" charset="0"/>
              </a:rPr>
              <a:t>The supplier’s agreement to support the  cause of the PSCI and not to harm its reputation</a:t>
            </a:r>
          </a:p>
          <a:p>
            <a:pPr marL="342900" lvl="0" indent="-342900">
              <a:buFont typeface="Arial" panose="020B0604020202020204" pitchFamily="34" charset="0"/>
              <a:buChar char="•"/>
            </a:pPr>
            <a:r>
              <a:rPr lang="en-GB" kern="100">
                <a:effectLst/>
                <a:ea typeface="Times New Roman" panose="02020603050405020304" pitchFamily="18" charset="0"/>
                <a:cs typeface="Times New Roman" panose="02020603050405020304" pitchFamily="18" charset="0"/>
              </a:rPr>
              <a:t>Other obligations on the supplier, including to co-operate with the PSCI processes, agree to re validation every three years and to pay the agreed Supplier Partnership Contribution annually</a:t>
            </a:r>
          </a:p>
          <a:p>
            <a:pPr marL="342900" lvl="0" indent="-342900">
              <a:buFont typeface="Arial" panose="020B0604020202020204" pitchFamily="34" charset="0"/>
              <a:buChar char="•"/>
            </a:pPr>
            <a:r>
              <a:rPr lang="en-GB" kern="100">
                <a:effectLst/>
                <a:ea typeface="Times New Roman" panose="02020603050405020304" pitchFamily="18" charset="0"/>
                <a:cs typeface="Times New Roman" panose="02020603050405020304" pitchFamily="18" charset="0"/>
              </a:rPr>
              <a:t>Provisions to terminate under conditions of damaging the PSCI’s reputation, non-payment of contribution etc.</a:t>
            </a:r>
          </a:p>
          <a:p>
            <a:endParaRPr lang="en-IE" baseline="0"/>
          </a:p>
          <a:p>
            <a:endParaRPr lang="en-US"/>
          </a:p>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17E0540-23B5-C344-8C09-8C731B2328F1}"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7253523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7F7CA3-91F0-58DF-2040-9A8F00ED24D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B79CF93-D0E8-2861-A6D5-C3E427C87E1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E09E2A8-775D-393B-0619-6EF7753CE378}"/>
              </a:ext>
            </a:extLst>
          </p:cNvPr>
          <p:cNvSpPr>
            <a:spLocks noGrp="1"/>
          </p:cNvSpPr>
          <p:nvPr>
            <p:ph type="body" idx="1"/>
          </p:nvPr>
        </p:nvSpPr>
        <p:spPr/>
        <p:txBody>
          <a:bodyPr/>
          <a:lstStyle/>
          <a:p>
            <a:r>
              <a:rPr lang="en-IE" b="1" kern="100">
                <a:effectLst/>
                <a:ea typeface="Times New Roman" panose="02020603050405020304" pitchFamily="18" charset="0"/>
                <a:cs typeface="Times New Roman" panose="02020603050405020304" pitchFamily="18" charset="0"/>
              </a:rPr>
              <a:t>The legal agreement:  </a:t>
            </a:r>
            <a:r>
              <a:rPr lang="en-GB" kern="100">
                <a:effectLst/>
                <a:ea typeface="Times New Roman" panose="02020603050405020304" pitchFamily="18" charset="0"/>
                <a:cs typeface="Times New Roman" panose="02020603050405020304" pitchFamily="18" charset="0"/>
              </a:rPr>
              <a:t>Supplier Partnership will be governed by legal agreement between the PSCI and the Supplier Partner.  This will include the following provisions:</a:t>
            </a:r>
          </a:p>
          <a:p>
            <a:pPr marL="342900" lvl="0" indent="-342900">
              <a:buFont typeface="Arial" panose="020B0604020202020204" pitchFamily="34" charset="0"/>
              <a:buChar char="•"/>
            </a:pPr>
            <a:r>
              <a:rPr lang="en-GB" kern="100">
                <a:effectLst/>
                <a:ea typeface="Times New Roman" panose="02020603050405020304" pitchFamily="18" charset="0"/>
                <a:cs typeface="Times New Roman" panose="02020603050405020304" pitchFamily="18" charset="0"/>
              </a:rPr>
              <a:t>The supplier’s rights to use the PSCI name and PSCI Supplier Partnership logo [/badge] under set conditions </a:t>
            </a:r>
          </a:p>
          <a:p>
            <a:pPr marL="342900" lvl="0" indent="-342900">
              <a:buFont typeface="Arial" panose="020B0604020202020204" pitchFamily="34" charset="0"/>
              <a:buChar char="•"/>
            </a:pPr>
            <a:r>
              <a:rPr lang="en-GB" kern="100">
                <a:effectLst/>
                <a:ea typeface="Times New Roman" panose="02020603050405020304" pitchFamily="18" charset="0"/>
                <a:cs typeface="Times New Roman" panose="02020603050405020304" pitchFamily="18" charset="0"/>
              </a:rPr>
              <a:t>The supplier’s agreement to support the  cause of the PSCI and not to harm its reputation</a:t>
            </a:r>
          </a:p>
          <a:p>
            <a:pPr marL="342900" lvl="0" indent="-342900">
              <a:buFont typeface="Arial" panose="020B0604020202020204" pitchFamily="34" charset="0"/>
              <a:buChar char="•"/>
            </a:pPr>
            <a:r>
              <a:rPr lang="en-GB" kern="100">
                <a:effectLst/>
                <a:ea typeface="Times New Roman" panose="02020603050405020304" pitchFamily="18" charset="0"/>
                <a:cs typeface="Times New Roman" panose="02020603050405020304" pitchFamily="18" charset="0"/>
              </a:rPr>
              <a:t>Other obligations on the supplier, including to co-operate with the PSCI processes, agree to re validation every three years and to pay the agreed Supplier Partnership Contribution annually</a:t>
            </a:r>
          </a:p>
          <a:p>
            <a:pPr marL="342900" lvl="0" indent="-342900">
              <a:buFont typeface="Arial" panose="020B0604020202020204" pitchFamily="34" charset="0"/>
              <a:buChar char="•"/>
            </a:pPr>
            <a:r>
              <a:rPr lang="en-GB" kern="100">
                <a:effectLst/>
                <a:ea typeface="Times New Roman" panose="02020603050405020304" pitchFamily="18" charset="0"/>
                <a:cs typeface="Times New Roman" panose="02020603050405020304" pitchFamily="18" charset="0"/>
              </a:rPr>
              <a:t>Provisions to terminate under conditions of damaging the PSCI’s reputation, non-payment of contribution etc.</a:t>
            </a:r>
          </a:p>
          <a:p>
            <a:endParaRPr lang="en-IE" baseline="0"/>
          </a:p>
          <a:p>
            <a:endParaRPr lang="en-US"/>
          </a:p>
          <a:p>
            <a:endParaRPr lang="en-US"/>
          </a:p>
        </p:txBody>
      </p:sp>
      <p:sp>
        <p:nvSpPr>
          <p:cNvPr id="4" name="Slide Number Placeholder 3">
            <a:extLst>
              <a:ext uri="{FF2B5EF4-FFF2-40B4-BE49-F238E27FC236}">
                <a16:creationId xmlns:a16="http://schemas.microsoft.com/office/drawing/2014/main" id="{A3B68E87-9E3A-7C6E-078A-4E2EBFA2A0E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17E0540-23B5-C344-8C09-8C731B2328F1}"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2851770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D9E8E8-672F-8095-0206-B9EE6957D5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407558-414A-95C7-B6A9-CBC0F4CBBD8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876F738-D8B7-B51D-2375-B77E96CE0623}"/>
              </a:ext>
            </a:extLst>
          </p:cNvPr>
          <p:cNvSpPr>
            <a:spLocks noGrp="1"/>
          </p:cNvSpPr>
          <p:nvPr>
            <p:ph type="body" idx="1"/>
          </p:nvPr>
        </p:nvSpPr>
        <p:spPr/>
        <p:txBody>
          <a:bodyPr/>
          <a:lstStyle/>
          <a:p>
            <a:r>
              <a:rPr lang="en-IE" baseline="0"/>
              <a:t>Detail on member benefits:</a:t>
            </a:r>
          </a:p>
          <a:p>
            <a:endParaRPr lang="en-IE" baseline="0"/>
          </a:p>
          <a:p>
            <a:pPr>
              <a:spcAft>
                <a:spcPts val="459"/>
              </a:spcAft>
              <a:buFont typeface="Arial" panose="020B0604020202020204" pitchFamily="34" charset="0"/>
              <a:buChar char="•"/>
            </a:pPr>
            <a:r>
              <a:rPr lang="en-GB" b="1" i="0">
                <a:solidFill>
                  <a:srgbClr val="848484"/>
                </a:solidFill>
                <a:effectLst/>
                <a:latin typeface="Body"/>
              </a:rPr>
              <a:t>Sector collaboration:</a:t>
            </a:r>
            <a:r>
              <a:rPr lang="en-GB" b="0" i="0">
                <a:solidFill>
                  <a:srgbClr val="848484"/>
                </a:solidFill>
                <a:effectLst/>
                <a:latin typeface="Body"/>
              </a:rPr>
              <a:t> Come together as one voice to move the industry, joining a collaborative network of professionals working to drive responsible supply chain practices.</a:t>
            </a:r>
          </a:p>
          <a:p>
            <a:pPr>
              <a:spcAft>
                <a:spcPts val="459"/>
              </a:spcAft>
              <a:buFont typeface="Arial" panose="020B0604020202020204" pitchFamily="34" charset="0"/>
              <a:buChar char="•"/>
            </a:pPr>
            <a:r>
              <a:rPr lang="en-GB" b="1" i="0">
                <a:solidFill>
                  <a:srgbClr val="848484"/>
                </a:solidFill>
                <a:effectLst/>
                <a:latin typeface="Body"/>
              </a:rPr>
              <a:t>Learn from the leaders:</a:t>
            </a:r>
            <a:r>
              <a:rPr lang="en-GB" b="0" i="0">
                <a:solidFill>
                  <a:srgbClr val="848484"/>
                </a:solidFill>
                <a:effectLst/>
                <a:latin typeface="Body"/>
              </a:rPr>
              <a:t> Develop your knowledge, learning from the experts that are advanced in responsible practices in sector.</a:t>
            </a:r>
          </a:p>
          <a:p>
            <a:pPr>
              <a:spcAft>
                <a:spcPts val="459"/>
              </a:spcAft>
              <a:buFont typeface="Arial" panose="020B0604020202020204" pitchFamily="34" charset="0"/>
              <a:buChar char="•"/>
            </a:pPr>
            <a:r>
              <a:rPr lang="en-GB" b="1" i="0">
                <a:solidFill>
                  <a:srgbClr val="848484"/>
                </a:solidFill>
                <a:effectLst/>
                <a:latin typeface="Body"/>
              </a:rPr>
              <a:t>Improve efficiency:</a:t>
            </a:r>
            <a:r>
              <a:rPr lang="en-GB" b="0" i="0">
                <a:solidFill>
                  <a:srgbClr val="848484"/>
                </a:solidFill>
                <a:effectLst/>
                <a:latin typeface="Body"/>
              </a:rPr>
              <a:t> Access and contribute to the shared audit program, reducing audit duplication.</a:t>
            </a:r>
          </a:p>
          <a:p>
            <a:pPr>
              <a:spcAft>
                <a:spcPts val="459"/>
              </a:spcAft>
              <a:buFont typeface="Arial" panose="020B0604020202020204" pitchFamily="34" charset="0"/>
              <a:buChar char="•"/>
            </a:pPr>
            <a:r>
              <a:rPr lang="en-GB" b="1" i="0">
                <a:solidFill>
                  <a:srgbClr val="848484"/>
                </a:solidFill>
                <a:effectLst/>
                <a:latin typeface="Body"/>
              </a:rPr>
              <a:t>Support improvement:</a:t>
            </a:r>
            <a:r>
              <a:rPr lang="en-GB" b="0" i="0">
                <a:solidFill>
                  <a:srgbClr val="848484"/>
                </a:solidFill>
                <a:effectLst/>
                <a:latin typeface="Body"/>
              </a:rPr>
              <a:t> Use PSCI supplier resources to train your suppliers in accordance with the PSCI Principles for Responsible Supply Chain Management.</a:t>
            </a:r>
          </a:p>
          <a:p>
            <a:pPr>
              <a:spcAft>
                <a:spcPts val="459"/>
              </a:spcAft>
              <a:buFont typeface="Arial" panose="020B0604020202020204" pitchFamily="34" charset="0"/>
              <a:buChar char="•"/>
            </a:pPr>
            <a:r>
              <a:rPr lang="en-GB" b="1" i="0">
                <a:solidFill>
                  <a:srgbClr val="848484"/>
                </a:solidFill>
                <a:effectLst/>
                <a:latin typeface="Body"/>
              </a:rPr>
              <a:t>Enhance your reputation:</a:t>
            </a:r>
            <a:r>
              <a:rPr lang="en-GB" b="0" i="0">
                <a:solidFill>
                  <a:srgbClr val="848484"/>
                </a:solidFill>
                <a:effectLst/>
                <a:latin typeface="Body"/>
              </a:rPr>
              <a:t> Be a recognized advocate of a responsible pharmaceutical and healthcare value chain.</a:t>
            </a:r>
          </a:p>
          <a:p>
            <a:endParaRPr lang="en-IE" baseline="0"/>
          </a:p>
          <a:p>
            <a:endParaRPr lang="en-IE" baseline="0"/>
          </a:p>
          <a:p>
            <a:r>
              <a:rPr lang="en-IE" baseline="0"/>
              <a:t>Detail on Supplier Partner benefits:</a:t>
            </a:r>
          </a:p>
          <a:p>
            <a:endParaRPr lang="en-IE" baseline="0"/>
          </a:p>
          <a:p>
            <a:pPr>
              <a:spcAft>
                <a:spcPts val="459"/>
              </a:spcAft>
              <a:buFont typeface="Arial" panose="020B0604020202020204" pitchFamily="34" charset="0"/>
              <a:buChar char="•"/>
            </a:pPr>
            <a:r>
              <a:rPr lang="en-GB" b="1" i="0">
                <a:solidFill>
                  <a:srgbClr val="848484"/>
                </a:solidFill>
                <a:effectLst/>
                <a:latin typeface="Body"/>
              </a:rPr>
              <a:t>Transparency:</a:t>
            </a:r>
            <a:r>
              <a:rPr lang="en-GB" b="0" i="0">
                <a:solidFill>
                  <a:srgbClr val="848484"/>
                </a:solidFill>
                <a:effectLst/>
                <a:latin typeface="Body"/>
              </a:rPr>
              <a:t> Demonstrate your commitment to the PSCI Principles by sharing audits and completing the Maturity Models.</a:t>
            </a:r>
          </a:p>
          <a:p>
            <a:pPr>
              <a:spcAft>
                <a:spcPts val="459"/>
              </a:spcAft>
              <a:buFont typeface="Arial" panose="020B0604020202020204" pitchFamily="34" charset="0"/>
              <a:buChar char="•"/>
            </a:pPr>
            <a:r>
              <a:rPr lang="en-GB" b="1" i="0">
                <a:solidFill>
                  <a:srgbClr val="848484"/>
                </a:solidFill>
                <a:effectLst/>
                <a:latin typeface="Body"/>
              </a:rPr>
              <a:t>Contribute:</a:t>
            </a:r>
            <a:r>
              <a:rPr lang="en-GB" b="0" i="0">
                <a:solidFill>
                  <a:srgbClr val="848484"/>
                </a:solidFill>
                <a:effectLst/>
                <a:latin typeface="Body"/>
              </a:rPr>
              <a:t> Register interest in Teams and Committees to receive regular updates and be invited to consult on an ad-hoc basis.</a:t>
            </a:r>
          </a:p>
          <a:p>
            <a:pPr>
              <a:spcAft>
                <a:spcPts val="459"/>
              </a:spcAft>
              <a:buFont typeface="Arial" panose="020B0604020202020204" pitchFamily="34" charset="0"/>
              <a:buChar char="•"/>
            </a:pPr>
            <a:r>
              <a:rPr lang="en-GB" b="1" i="0">
                <a:solidFill>
                  <a:srgbClr val="848484"/>
                </a:solidFill>
                <a:effectLst/>
                <a:latin typeface="Body"/>
              </a:rPr>
              <a:t>Preferred collaborators:</a:t>
            </a:r>
            <a:r>
              <a:rPr lang="en-GB" b="0" i="0">
                <a:solidFill>
                  <a:srgbClr val="848484"/>
                </a:solidFill>
                <a:effectLst/>
                <a:latin typeface="Body"/>
              </a:rPr>
              <a:t> Option to collaborate with members on projects when invited, and opportunities to present at the PSCI supplier conferences.</a:t>
            </a:r>
          </a:p>
          <a:p>
            <a:pPr>
              <a:spcAft>
                <a:spcPts val="459"/>
              </a:spcAft>
              <a:buFont typeface="Arial" panose="020B0604020202020204" pitchFamily="34" charset="0"/>
              <a:buChar char="•"/>
            </a:pPr>
            <a:r>
              <a:rPr lang="en-GB" b="1" i="0">
                <a:solidFill>
                  <a:srgbClr val="848484"/>
                </a:solidFill>
                <a:effectLst/>
                <a:latin typeface="Body"/>
              </a:rPr>
              <a:t>Special access:</a:t>
            </a:r>
            <a:r>
              <a:rPr lang="en-GB" b="0" i="0">
                <a:solidFill>
                  <a:srgbClr val="848484"/>
                </a:solidFill>
                <a:effectLst/>
                <a:latin typeface="Body"/>
              </a:rPr>
              <a:t> In addition to standard supplier access, Supplier Partners have special access to customised content and can request visibility of audits posted by other companies, subject to approval of the audited company and sponsor.</a:t>
            </a:r>
          </a:p>
          <a:p>
            <a:pPr>
              <a:spcAft>
                <a:spcPts val="459"/>
              </a:spcAft>
              <a:buFont typeface="Arial" panose="020B0604020202020204" pitchFamily="34" charset="0"/>
              <a:buChar char="•"/>
            </a:pPr>
            <a:r>
              <a:rPr lang="en-GB" b="1" i="0">
                <a:solidFill>
                  <a:srgbClr val="848484"/>
                </a:solidFill>
                <a:effectLst/>
                <a:latin typeface="Body"/>
              </a:rPr>
              <a:t>Recognition:</a:t>
            </a:r>
            <a:r>
              <a:rPr lang="en-GB" b="0" i="0">
                <a:solidFill>
                  <a:srgbClr val="848484"/>
                </a:solidFill>
                <a:effectLst/>
                <a:latin typeface="Body"/>
              </a:rPr>
              <a:t> your logo on the PSCI website and the right to use the Supplier Partnership badge and pre-agreed text in marketing.</a:t>
            </a:r>
          </a:p>
          <a:p>
            <a:endParaRPr lang="en-IE" baseline="0"/>
          </a:p>
          <a:p>
            <a:endParaRPr lang="en-US"/>
          </a:p>
          <a:p>
            <a:endParaRPr lang="en-US"/>
          </a:p>
        </p:txBody>
      </p:sp>
      <p:sp>
        <p:nvSpPr>
          <p:cNvPr id="4" name="Slide Number Placeholder 3">
            <a:extLst>
              <a:ext uri="{FF2B5EF4-FFF2-40B4-BE49-F238E27FC236}">
                <a16:creationId xmlns:a16="http://schemas.microsoft.com/office/drawing/2014/main" id="{606AA9FF-E1F1-C8DB-01C3-59701FBA9D79}"/>
              </a:ext>
            </a:extLst>
          </p:cNvPr>
          <p:cNvSpPr>
            <a:spLocks noGrp="1"/>
          </p:cNvSpPr>
          <p:nvPr>
            <p:ph type="sldNum" sz="quarter" idx="5"/>
          </p:nvPr>
        </p:nvSpPr>
        <p:spPr/>
        <p:txBody>
          <a:bodyPr/>
          <a:lstStyle/>
          <a:p>
            <a:pPr defTabSz="931774">
              <a:defRPr/>
            </a:pPr>
            <a:fld id="{F17E0540-23B5-C344-8C09-8C731B2328F1}" type="slidenum">
              <a:rPr lang="en-US">
                <a:solidFill>
                  <a:prstClr val="black"/>
                </a:solidFill>
                <a:latin typeface="Calibri" panose="020F0502020204030204"/>
              </a:rPr>
              <a:pPr defTabSz="931774">
                <a:defRPr/>
              </a:pPr>
              <a:t>31</a:t>
            </a:fld>
            <a:endParaRPr lang="en-US">
              <a:solidFill>
                <a:prstClr val="black"/>
              </a:solidFill>
              <a:latin typeface="Calibri" panose="020F0502020204030204"/>
            </a:endParaRPr>
          </a:p>
        </p:txBody>
      </p:sp>
    </p:spTree>
    <p:extLst>
      <p:ext uri="{BB962C8B-B14F-4D97-AF65-F5344CB8AC3E}">
        <p14:creationId xmlns:p14="http://schemas.microsoft.com/office/powerpoint/2010/main" val="170285721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F575EE-026F-CDC9-C19F-5DB4C2FC545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999FC92-9D17-24DB-EBA4-4A618F47217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C4C384D-6722-1A82-005C-F20FF50478B8}"/>
              </a:ext>
            </a:extLst>
          </p:cNvPr>
          <p:cNvSpPr>
            <a:spLocks noGrp="1"/>
          </p:cNvSpPr>
          <p:nvPr>
            <p:ph type="body" idx="1"/>
          </p:nvPr>
        </p:nvSpPr>
        <p:spPr/>
        <p:txBody>
          <a:bodyPr/>
          <a:lstStyle/>
          <a:p>
            <a:endParaRPr lang="en-IE" baseline="0"/>
          </a:p>
          <a:p>
            <a:endParaRPr lang="en-US"/>
          </a:p>
          <a:p>
            <a:endParaRPr lang="en-US"/>
          </a:p>
        </p:txBody>
      </p:sp>
      <p:sp>
        <p:nvSpPr>
          <p:cNvPr id="4" name="Slide Number Placeholder 3">
            <a:extLst>
              <a:ext uri="{FF2B5EF4-FFF2-40B4-BE49-F238E27FC236}">
                <a16:creationId xmlns:a16="http://schemas.microsoft.com/office/drawing/2014/main" id="{B7D79ED4-68DE-0DE0-03D8-867DC72DC8E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17E0540-23B5-C344-8C09-8C731B2328F1}"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7366000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E" baseline="0"/>
          </a:p>
          <a:p>
            <a:endParaRPr lang="en-US"/>
          </a:p>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17E0540-23B5-C344-8C09-8C731B2328F1}"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5837901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E" baseline="0"/>
          </a:p>
          <a:p>
            <a:endParaRPr lang="en-US"/>
          </a:p>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17E0540-23B5-C344-8C09-8C731B2328F1}"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6944947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71AF8B-1BF4-A2B4-6237-8B972EFD89F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84FAF0F-5B0D-B7AA-6DCA-7F787591253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CA42065-28A4-958B-FC24-46B8E3530F51}"/>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3B989016-EB11-3BDA-410D-1DC022FAA18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DC0F50D-9928-45FC-AC83-AC4B9FE4191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4298926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BAB572-E194-BBBC-0545-3ACA736F106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9E7AEB5-CD95-F930-F387-D0C5AB21C6B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CC3B9EA-D241-8873-3E18-F198B3A044A3}"/>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A9D1CC64-1C15-2BAC-8AA7-2B4D07D489D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DC0F50D-9928-45FC-AC83-AC4B9FE4191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573445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36E7C1-9951-6078-AAB3-F739EA0C0FB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8744E6D-2F10-DC63-9ECD-F1FDB873941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4F5A34B-5C75-E6AB-38A7-A26EC17A3B89}"/>
              </a:ext>
            </a:extLst>
          </p:cNvPr>
          <p:cNvSpPr>
            <a:spLocks noGrp="1"/>
          </p:cNvSpPr>
          <p:nvPr>
            <p:ph type="body" idx="1"/>
          </p:nvPr>
        </p:nvSpPr>
        <p:spPr/>
        <p:txBody>
          <a:bodyPr/>
          <a:lstStyle/>
          <a:p>
            <a:r>
              <a:rPr lang="en-US" dirty="0"/>
              <a:t>Value case for auditors: </a:t>
            </a:r>
          </a:p>
          <a:p>
            <a:pPr marL="285750" indent="-285750">
              <a:buFont typeface="Arial"/>
              <a:buChar char="•"/>
            </a:pPr>
            <a:r>
              <a:rPr lang="en-GB" dirty="0">
                <a:ea typeface="Calibri"/>
                <a:cs typeface="Calibri"/>
              </a:rPr>
              <a:t>Access a free-to-use </a:t>
            </a:r>
            <a:r>
              <a:rPr lang="en-GB" b="1" dirty="0">
                <a:ea typeface="Calibri"/>
                <a:cs typeface="Calibri"/>
              </a:rPr>
              <a:t>protocol for audits </a:t>
            </a:r>
            <a:r>
              <a:rPr lang="en-GB" dirty="0">
                <a:ea typeface="Calibri"/>
                <a:cs typeface="Calibri"/>
              </a:rPr>
              <a:t>and SAQs.</a:t>
            </a:r>
          </a:p>
          <a:p>
            <a:pPr marL="285750" indent="-285750">
              <a:buFont typeface="Arial"/>
              <a:buChar char="•"/>
            </a:pPr>
            <a:endParaRPr lang="en-GB" dirty="0">
              <a:ea typeface="Calibri"/>
              <a:cs typeface="Calibri"/>
            </a:endParaRPr>
          </a:p>
          <a:p>
            <a:pPr marL="285750" indent="-285750">
              <a:buFont typeface="Arial"/>
              <a:buChar char="•"/>
            </a:pPr>
            <a:r>
              <a:rPr lang="en-GB" dirty="0">
                <a:ea typeface="Calibri"/>
                <a:cs typeface="Calibri"/>
              </a:rPr>
              <a:t>Have confidence that your audit protocol reflects up-to-date and industry-agreed best practices.</a:t>
            </a:r>
          </a:p>
          <a:p>
            <a:pPr marL="285750" indent="-285750">
              <a:buFont typeface="Arial"/>
              <a:buChar char="•"/>
            </a:pPr>
            <a:endParaRPr lang="en-GB" dirty="0">
              <a:ea typeface="Calibri"/>
              <a:cs typeface="Calibri"/>
            </a:endParaRPr>
          </a:p>
          <a:p>
            <a:pPr marL="285750" indent="-285750">
              <a:buFont typeface="Arial"/>
              <a:buChar char="•"/>
            </a:pPr>
            <a:r>
              <a:rPr lang="en-GB" dirty="0">
                <a:ea typeface="Calibri"/>
                <a:cs typeface="Calibri"/>
              </a:rPr>
              <a:t>Access support and training to maintain knowledge and stay abreast of developments on important topics.</a:t>
            </a:r>
          </a:p>
          <a:p>
            <a:pPr marL="285750" indent="-285750">
              <a:buFont typeface="Arial"/>
              <a:buChar char="•"/>
            </a:pPr>
            <a:endParaRPr lang="en-GB" dirty="0">
              <a:ea typeface="Calibri"/>
              <a:cs typeface="Calibri"/>
            </a:endParaRPr>
          </a:p>
          <a:p>
            <a:pPr marL="285750" indent="-285750">
              <a:buFont typeface="Arial"/>
              <a:buChar char="•"/>
            </a:pPr>
            <a:r>
              <a:rPr lang="en-GB" dirty="0">
                <a:ea typeface="Calibri"/>
                <a:cs typeface="Calibri"/>
              </a:rPr>
              <a:t>Support efficiency and amplify the usefulness of audits you conduct, by using the PSCI audit protocol and audit sharing platform.</a:t>
            </a:r>
          </a:p>
          <a:p>
            <a:pPr marL="285750" indent="-285750">
              <a:buFont typeface="Arial"/>
              <a:buChar char="•"/>
            </a:pPr>
            <a:endParaRPr lang="en-GB" dirty="0">
              <a:ea typeface="Calibri"/>
              <a:cs typeface="Calibri"/>
            </a:endParaRPr>
          </a:p>
          <a:p>
            <a:pPr marL="285750" indent="-285750">
              <a:buFont typeface="Arial"/>
              <a:buChar char="•"/>
            </a:pPr>
            <a:r>
              <a:rPr lang="en-GB" dirty="0">
                <a:ea typeface="Calibri"/>
                <a:cs typeface="Calibri"/>
              </a:rPr>
              <a:t>Be recognised for your organizational commitment to high quality auditing.</a:t>
            </a:r>
          </a:p>
          <a:p>
            <a:endParaRPr lang="en-US" dirty="0"/>
          </a:p>
        </p:txBody>
      </p:sp>
      <p:sp>
        <p:nvSpPr>
          <p:cNvPr id="4" name="Slide Number Placeholder 3">
            <a:extLst>
              <a:ext uri="{FF2B5EF4-FFF2-40B4-BE49-F238E27FC236}">
                <a16:creationId xmlns:a16="http://schemas.microsoft.com/office/drawing/2014/main" id="{2DED4A9F-9A0D-4741-290F-12C0109EFC4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DC0F50D-9928-45FC-AC83-AC4B9FE4191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5143923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8" Type="http://schemas.openxmlformats.org/officeDocument/2006/relationships/image" Target="../media/image9.png"/><Relationship Id="rId13" Type="http://schemas.openxmlformats.org/officeDocument/2006/relationships/image" Target="../media/image1.png"/><Relationship Id="rId3" Type="http://schemas.openxmlformats.org/officeDocument/2006/relationships/image" Target="../media/image5.png"/><Relationship Id="rId7" Type="http://schemas.openxmlformats.org/officeDocument/2006/relationships/image" Target="../media/image8.svg"/><Relationship Id="rId12" Type="http://schemas.openxmlformats.org/officeDocument/2006/relationships/hyperlink" Target="https://www.linkedin.com/company/pharmaceutical-supply-chain-initiative-psci-/" TargetMode="External"/><Relationship Id="rId2" Type="http://schemas.openxmlformats.org/officeDocument/2006/relationships/hyperlink" Target="mailto:info@pscinitiative.org" TargetMode="External"/><Relationship Id="rId16" Type="http://schemas.openxmlformats.org/officeDocument/2006/relationships/image" Target="../media/image13.emf"/><Relationship Id="rId1" Type="http://schemas.openxmlformats.org/officeDocument/2006/relationships/slideMaster" Target="../slideMasters/slideMaster1.xml"/><Relationship Id="rId6" Type="http://schemas.openxmlformats.org/officeDocument/2006/relationships/image" Target="../media/image7.png"/><Relationship Id="rId11" Type="http://schemas.openxmlformats.org/officeDocument/2006/relationships/image" Target="../media/image12.svg"/><Relationship Id="rId5" Type="http://schemas.openxmlformats.org/officeDocument/2006/relationships/hyperlink" Target="https://pscinitiative.org/home" TargetMode="External"/><Relationship Id="rId15" Type="http://schemas.openxmlformats.org/officeDocument/2006/relationships/hyperlink" Target="https://twitter.com/pscinitiative?lang=en" TargetMode="External"/><Relationship Id="rId10" Type="http://schemas.openxmlformats.org/officeDocument/2006/relationships/image" Target="../media/image11.png"/><Relationship Id="rId4" Type="http://schemas.openxmlformats.org/officeDocument/2006/relationships/image" Target="../media/image6.svg"/><Relationship Id="rId9" Type="http://schemas.openxmlformats.org/officeDocument/2006/relationships/image" Target="../media/image10.svg"/><Relationship Id="rId14" Type="http://schemas.openxmlformats.org/officeDocument/2006/relationships/image" Target="../media/image2.sv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png"/><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pn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907E948-0CEE-4B77-8253-3A5ABBF478E0}"/>
              </a:ext>
            </a:extLst>
          </p:cNvPr>
          <p:cNvSpPr/>
          <p:nvPr userDrawn="1"/>
        </p:nvSpPr>
        <p:spPr>
          <a:xfrm>
            <a:off x="0" y="3429000"/>
            <a:ext cx="12192000" cy="3429000"/>
          </a:xfrm>
          <a:prstGeom prst="rect">
            <a:avLst/>
          </a:prstGeom>
          <a:gradFill flip="none" rotWithShape="1">
            <a:gsLst>
              <a:gs pos="60000">
                <a:srgbClr val="F8652E">
                  <a:lumMod val="100000"/>
                </a:srgbClr>
              </a:gs>
              <a:gs pos="100000">
                <a:srgbClr val="CC006A"/>
              </a:gs>
            </a:gsLst>
            <a:lin ang="0" scaled="1"/>
            <a:tileRect/>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C040CE1F-6D74-47AF-B1EA-5A442AFFF044}"/>
              </a:ext>
            </a:extLst>
          </p:cNvPr>
          <p:cNvSpPr>
            <a:spLocks noGrp="1"/>
          </p:cNvSpPr>
          <p:nvPr>
            <p:ph type="ctrTitle" hasCustomPrompt="1"/>
          </p:nvPr>
        </p:nvSpPr>
        <p:spPr>
          <a:xfrm>
            <a:off x="513841" y="1600200"/>
            <a:ext cx="10029825" cy="1812132"/>
          </a:xfrm>
          <a:prstGeom prst="rect">
            <a:avLst/>
          </a:prstGeom>
        </p:spPr>
        <p:txBody>
          <a:bodyPr anchor="b"/>
          <a:lstStyle>
            <a:lvl1pPr algn="l">
              <a:defRPr sz="6000"/>
            </a:lvl1pPr>
          </a:lstStyle>
          <a:p>
            <a:r>
              <a:rPr lang="en-US"/>
              <a:t>CLICK TO EDIT TITLE</a:t>
            </a:r>
            <a:endParaRPr lang="en-GB"/>
          </a:p>
        </p:txBody>
      </p:sp>
      <p:sp>
        <p:nvSpPr>
          <p:cNvPr id="3" name="Subtitle 2">
            <a:extLst>
              <a:ext uri="{FF2B5EF4-FFF2-40B4-BE49-F238E27FC236}">
                <a16:creationId xmlns:a16="http://schemas.microsoft.com/office/drawing/2014/main" id="{9E95C81D-524F-4E3F-B2CC-152C1250FA79}"/>
              </a:ext>
            </a:extLst>
          </p:cNvPr>
          <p:cNvSpPr>
            <a:spLocks noGrp="1"/>
          </p:cNvSpPr>
          <p:nvPr>
            <p:ph type="subTitle" idx="1"/>
          </p:nvPr>
        </p:nvSpPr>
        <p:spPr>
          <a:xfrm>
            <a:off x="504314" y="3602038"/>
            <a:ext cx="10029825" cy="1655762"/>
          </a:xfrm>
        </p:spPr>
        <p:txBody>
          <a:bodyPr/>
          <a:lstStyle>
            <a:lvl1pPr marL="0" indent="0" algn="l">
              <a:buNone/>
              <a:defRPr sz="2400">
                <a:solidFill>
                  <a:schemeClr val="bg1"/>
                </a:solidFill>
                <a:latin typeface="Calibri" panose="020F0502020204030204" pitchFamily="34" charset="0"/>
                <a:cs typeface="Calibri" panose="020F050202020403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pic>
        <p:nvPicPr>
          <p:cNvPr id="4" name="Picture 3" descr="A picture containing drawing&#10;&#10;Description automatically generated">
            <a:extLst>
              <a:ext uri="{FF2B5EF4-FFF2-40B4-BE49-F238E27FC236}">
                <a16:creationId xmlns:a16="http://schemas.microsoft.com/office/drawing/2014/main" id="{9E5B553E-2BB7-48D4-BF8F-6502FC1B19EC}"/>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13842" y="362709"/>
            <a:ext cx="3208414" cy="803112"/>
          </a:xfrm>
          <a:prstGeom prst="rect">
            <a:avLst/>
          </a:prstGeom>
        </p:spPr>
      </p:pic>
    </p:spTree>
    <p:extLst>
      <p:ext uri="{BB962C8B-B14F-4D97-AF65-F5344CB8AC3E}">
        <p14:creationId xmlns:p14="http://schemas.microsoft.com/office/powerpoint/2010/main" val="1859552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peakers">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247536BF-C09B-4F75-B90F-B0558AD3A2F1}"/>
              </a:ext>
            </a:extLst>
          </p:cNvPr>
          <p:cNvSpPr>
            <a:spLocks noGrp="1"/>
          </p:cNvSpPr>
          <p:nvPr>
            <p:ph type="ftr" sz="quarter" idx="10"/>
          </p:nvPr>
        </p:nvSpPr>
        <p:spPr/>
        <p:txBody>
          <a:bodyPr/>
          <a:lstStyle/>
          <a:p>
            <a:r>
              <a:rPr lang="en-GB"/>
              <a:t>OVERVIEW | AUGUST 2021</a:t>
            </a:r>
          </a:p>
        </p:txBody>
      </p:sp>
      <p:sp>
        <p:nvSpPr>
          <p:cNvPr id="4" name="Slide Number Placeholder 3">
            <a:extLst>
              <a:ext uri="{FF2B5EF4-FFF2-40B4-BE49-F238E27FC236}">
                <a16:creationId xmlns:a16="http://schemas.microsoft.com/office/drawing/2014/main" id="{91D80610-9258-447D-931D-CD3B03CA9433}"/>
              </a:ext>
            </a:extLst>
          </p:cNvPr>
          <p:cNvSpPr>
            <a:spLocks noGrp="1"/>
          </p:cNvSpPr>
          <p:nvPr>
            <p:ph type="sldNum" sz="quarter" idx="11"/>
          </p:nvPr>
        </p:nvSpPr>
        <p:spPr/>
        <p:txBody>
          <a:bodyPr/>
          <a:lstStyle/>
          <a:p>
            <a:fld id="{1A91ABBD-BE70-492B-BBD8-7AF5442A9E89}" type="slidenum">
              <a:rPr lang="en-GB" smtClean="0"/>
              <a:pPr/>
              <a:t>‹#›</a:t>
            </a:fld>
            <a:endParaRPr lang="en-GB"/>
          </a:p>
        </p:txBody>
      </p:sp>
      <p:sp>
        <p:nvSpPr>
          <p:cNvPr id="5" name="Content Placeholder 2">
            <a:extLst>
              <a:ext uri="{FF2B5EF4-FFF2-40B4-BE49-F238E27FC236}">
                <a16:creationId xmlns:a16="http://schemas.microsoft.com/office/drawing/2014/main" id="{632A3812-B6B4-447A-83EB-C1A24195E88C}"/>
              </a:ext>
            </a:extLst>
          </p:cNvPr>
          <p:cNvSpPr>
            <a:spLocks noGrp="1"/>
          </p:cNvSpPr>
          <p:nvPr>
            <p:ph idx="1" hasCustomPrompt="1"/>
          </p:nvPr>
        </p:nvSpPr>
        <p:spPr>
          <a:xfrm>
            <a:off x="450000" y="1444755"/>
            <a:ext cx="3664800" cy="1271552"/>
          </a:xfrm>
        </p:spPr>
        <p:txBody>
          <a:bodyPr/>
          <a:lstStyle>
            <a:lvl1pPr marL="0" indent="0">
              <a:buNone/>
              <a:defRPr b="0"/>
            </a:lvl1pPr>
          </a:lstStyle>
          <a:p>
            <a:pPr lvl="0"/>
            <a:r>
              <a:rPr lang="en-GB" b="1"/>
              <a:t>Name</a:t>
            </a:r>
          </a:p>
          <a:p>
            <a:pPr lvl="0"/>
            <a:r>
              <a:rPr lang="en-GB" b="0"/>
              <a:t>Company</a:t>
            </a:r>
          </a:p>
          <a:p>
            <a:pPr lvl="0"/>
            <a:r>
              <a:rPr lang="en-GB" b="0"/>
              <a:t>Title</a:t>
            </a:r>
            <a:endParaRPr lang="en-GB"/>
          </a:p>
        </p:txBody>
      </p:sp>
      <p:sp>
        <p:nvSpPr>
          <p:cNvPr id="8" name="Content Placeholder 2">
            <a:extLst>
              <a:ext uri="{FF2B5EF4-FFF2-40B4-BE49-F238E27FC236}">
                <a16:creationId xmlns:a16="http://schemas.microsoft.com/office/drawing/2014/main" id="{7D1D58F0-E72F-442E-90F8-674C4F7F6E2A}"/>
              </a:ext>
            </a:extLst>
          </p:cNvPr>
          <p:cNvSpPr>
            <a:spLocks noGrp="1"/>
          </p:cNvSpPr>
          <p:nvPr>
            <p:ph idx="12" hasCustomPrompt="1"/>
          </p:nvPr>
        </p:nvSpPr>
        <p:spPr>
          <a:xfrm>
            <a:off x="4249332" y="1444755"/>
            <a:ext cx="3664800" cy="1271552"/>
          </a:xfrm>
        </p:spPr>
        <p:txBody>
          <a:bodyPr/>
          <a:lstStyle>
            <a:lvl1pPr marL="0" indent="0">
              <a:buNone/>
              <a:defRPr b="0"/>
            </a:lvl1pPr>
          </a:lstStyle>
          <a:p>
            <a:pPr lvl="0"/>
            <a:r>
              <a:rPr lang="en-GB" b="1"/>
              <a:t>Name</a:t>
            </a:r>
          </a:p>
          <a:p>
            <a:pPr lvl="0"/>
            <a:r>
              <a:rPr lang="en-GB" b="0"/>
              <a:t>Company</a:t>
            </a:r>
          </a:p>
          <a:p>
            <a:pPr lvl="0"/>
            <a:r>
              <a:rPr lang="en-GB" b="0"/>
              <a:t>Title</a:t>
            </a:r>
            <a:endParaRPr lang="en-GB"/>
          </a:p>
        </p:txBody>
      </p:sp>
      <p:sp>
        <p:nvSpPr>
          <p:cNvPr id="9" name="Content Placeholder 2">
            <a:extLst>
              <a:ext uri="{FF2B5EF4-FFF2-40B4-BE49-F238E27FC236}">
                <a16:creationId xmlns:a16="http://schemas.microsoft.com/office/drawing/2014/main" id="{FE46A01B-3A9C-4E88-A021-D2CCC2E177A7}"/>
              </a:ext>
            </a:extLst>
          </p:cNvPr>
          <p:cNvSpPr>
            <a:spLocks noGrp="1"/>
          </p:cNvSpPr>
          <p:nvPr>
            <p:ph idx="13" hasCustomPrompt="1"/>
          </p:nvPr>
        </p:nvSpPr>
        <p:spPr>
          <a:xfrm>
            <a:off x="8048664" y="1444755"/>
            <a:ext cx="3664800" cy="1271552"/>
          </a:xfrm>
        </p:spPr>
        <p:txBody>
          <a:bodyPr/>
          <a:lstStyle>
            <a:lvl1pPr marL="0" indent="0">
              <a:buNone/>
              <a:defRPr b="0"/>
            </a:lvl1pPr>
          </a:lstStyle>
          <a:p>
            <a:pPr lvl="0"/>
            <a:r>
              <a:rPr lang="en-GB" b="1"/>
              <a:t>Name</a:t>
            </a:r>
          </a:p>
          <a:p>
            <a:pPr lvl="0"/>
            <a:r>
              <a:rPr lang="en-GB" b="0"/>
              <a:t>Company</a:t>
            </a:r>
          </a:p>
          <a:p>
            <a:pPr lvl="0"/>
            <a:r>
              <a:rPr lang="en-GB" b="0"/>
              <a:t>Title</a:t>
            </a:r>
            <a:endParaRPr lang="en-GB"/>
          </a:p>
        </p:txBody>
      </p:sp>
      <p:sp>
        <p:nvSpPr>
          <p:cNvPr id="11" name="Picture Placeholder 10">
            <a:extLst>
              <a:ext uri="{FF2B5EF4-FFF2-40B4-BE49-F238E27FC236}">
                <a16:creationId xmlns:a16="http://schemas.microsoft.com/office/drawing/2014/main" id="{3F7E49A3-FC4E-443F-8E81-90CAAF2BD0BA}"/>
              </a:ext>
            </a:extLst>
          </p:cNvPr>
          <p:cNvSpPr>
            <a:spLocks noGrp="1"/>
          </p:cNvSpPr>
          <p:nvPr>
            <p:ph type="pic" sz="quarter" idx="14"/>
          </p:nvPr>
        </p:nvSpPr>
        <p:spPr>
          <a:xfrm>
            <a:off x="449263" y="2859088"/>
            <a:ext cx="3665537" cy="3300412"/>
          </a:xfrm>
        </p:spPr>
        <p:txBody>
          <a:bodyPr/>
          <a:lstStyle/>
          <a:p>
            <a:endParaRPr lang="en-GB"/>
          </a:p>
        </p:txBody>
      </p:sp>
      <p:sp>
        <p:nvSpPr>
          <p:cNvPr id="12" name="Picture Placeholder 10">
            <a:extLst>
              <a:ext uri="{FF2B5EF4-FFF2-40B4-BE49-F238E27FC236}">
                <a16:creationId xmlns:a16="http://schemas.microsoft.com/office/drawing/2014/main" id="{CB596C2F-423B-41C2-8838-E65DE5B445DC}"/>
              </a:ext>
            </a:extLst>
          </p:cNvPr>
          <p:cNvSpPr>
            <a:spLocks noGrp="1"/>
          </p:cNvSpPr>
          <p:nvPr>
            <p:ph type="pic" sz="quarter" idx="15"/>
          </p:nvPr>
        </p:nvSpPr>
        <p:spPr>
          <a:xfrm>
            <a:off x="8047927" y="2886122"/>
            <a:ext cx="3665537" cy="3300412"/>
          </a:xfrm>
        </p:spPr>
        <p:txBody>
          <a:bodyPr/>
          <a:lstStyle/>
          <a:p>
            <a:endParaRPr lang="en-GB"/>
          </a:p>
        </p:txBody>
      </p:sp>
      <p:sp>
        <p:nvSpPr>
          <p:cNvPr id="13" name="Picture Placeholder 10">
            <a:extLst>
              <a:ext uri="{FF2B5EF4-FFF2-40B4-BE49-F238E27FC236}">
                <a16:creationId xmlns:a16="http://schemas.microsoft.com/office/drawing/2014/main" id="{BC5C9B29-92FD-4373-9045-545B8C239708}"/>
              </a:ext>
            </a:extLst>
          </p:cNvPr>
          <p:cNvSpPr>
            <a:spLocks noGrp="1"/>
          </p:cNvSpPr>
          <p:nvPr>
            <p:ph type="pic" sz="quarter" idx="16"/>
          </p:nvPr>
        </p:nvSpPr>
        <p:spPr>
          <a:xfrm>
            <a:off x="4248595" y="2868707"/>
            <a:ext cx="3665537" cy="3300412"/>
          </a:xfrm>
        </p:spPr>
        <p:txBody>
          <a:bodyPr/>
          <a:lstStyle/>
          <a:p>
            <a:endParaRPr lang="en-GB"/>
          </a:p>
        </p:txBody>
      </p:sp>
      <p:sp>
        <p:nvSpPr>
          <p:cNvPr id="15" name="Title 1">
            <a:extLst>
              <a:ext uri="{FF2B5EF4-FFF2-40B4-BE49-F238E27FC236}">
                <a16:creationId xmlns:a16="http://schemas.microsoft.com/office/drawing/2014/main" id="{92518DC8-A9E2-4877-A68D-3D3F50661FD3}"/>
              </a:ext>
            </a:extLst>
          </p:cNvPr>
          <p:cNvSpPr>
            <a:spLocks noGrp="1"/>
          </p:cNvSpPr>
          <p:nvPr>
            <p:ph type="title"/>
          </p:nvPr>
        </p:nvSpPr>
        <p:spPr>
          <a:xfrm>
            <a:off x="450000" y="495300"/>
            <a:ext cx="10515600" cy="652463"/>
          </a:xfrm>
          <a:prstGeom prst="rect">
            <a:avLst/>
          </a:prstGeom>
        </p:spPr>
        <p:txBody>
          <a:bodyPr/>
          <a:lstStyle>
            <a:lvl1pPr>
              <a:defRPr/>
            </a:lvl1pPr>
          </a:lstStyle>
          <a:p>
            <a:endParaRPr lang="en-GB"/>
          </a:p>
        </p:txBody>
      </p:sp>
    </p:spTree>
    <p:extLst>
      <p:ext uri="{BB962C8B-B14F-4D97-AF65-F5344CB8AC3E}">
        <p14:creationId xmlns:p14="http://schemas.microsoft.com/office/powerpoint/2010/main" val="30411389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07D710-6D3E-4A64-A61E-72279415B056}"/>
              </a:ext>
            </a:extLst>
          </p:cNvPr>
          <p:cNvSpPr>
            <a:spLocks noGrp="1"/>
          </p:cNvSpPr>
          <p:nvPr>
            <p:ph type="title" hasCustomPrompt="1"/>
          </p:nvPr>
        </p:nvSpPr>
        <p:spPr>
          <a:xfrm>
            <a:off x="450000" y="495300"/>
            <a:ext cx="10515600" cy="652463"/>
          </a:xfrm>
          <a:prstGeom prst="rect">
            <a:avLst/>
          </a:prstGeom>
        </p:spPr>
        <p:txBody>
          <a:bodyPr/>
          <a:lstStyle>
            <a:lvl1pPr>
              <a:defRPr/>
            </a:lvl1pPr>
          </a:lstStyle>
          <a:p>
            <a:r>
              <a:rPr lang="en-US"/>
              <a:t>CLICK TO EDIT TITLE</a:t>
            </a:r>
            <a:endParaRPr lang="en-GB"/>
          </a:p>
        </p:txBody>
      </p:sp>
      <p:sp>
        <p:nvSpPr>
          <p:cNvPr id="3" name="Content Placeholder 2">
            <a:extLst>
              <a:ext uri="{FF2B5EF4-FFF2-40B4-BE49-F238E27FC236}">
                <a16:creationId xmlns:a16="http://schemas.microsoft.com/office/drawing/2014/main" id="{7C2103C3-FFBF-4163-AE58-7E2DE373DB7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Footer Placeholder 4">
            <a:extLst>
              <a:ext uri="{FF2B5EF4-FFF2-40B4-BE49-F238E27FC236}">
                <a16:creationId xmlns:a16="http://schemas.microsoft.com/office/drawing/2014/main" id="{1C348986-16FC-4C36-9D1A-F16320749EDB}"/>
              </a:ext>
            </a:extLst>
          </p:cNvPr>
          <p:cNvSpPr>
            <a:spLocks noGrp="1"/>
          </p:cNvSpPr>
          <p:nvPr>
            <p:ph type="ftr" sz="quarter" idx="11"/>
          </p:nvPr>
        </p:nvSpPr>
        <p:spPr>
          <a:xfrm>
            <a:off x="814792" y="6334124"/>
            <a:ext cx="4114800" cy="365125"/>
          </a:xfrm>
        </p:spPr>
        <p:txBody>
          <a:bodyPr/>
          <a:lstStyle/>
          <a:p>
            <a:r>
              <a:rPr lang="en-GB"/>
              <a:t>OVERVIEW | AUGUST 2021</a:t>
            </a:r>
          </a:p>
        </p:txBody>
      </p:sp>
      <p:sp>
        <p:nvSpPr>
          <p:cNvPr id="6" name="Slide Number Placeholder 5">
            <a:extLst>
              <a:ext uri="{FF2B5EF4-FFF2-40B4-BE49-F238E27FC236}">
                <a16:creationId xmlns:a16="http://schemas.microsoft.com/office/drawing/2014/main" id="{7B4B0C23-35BC-45EF-A93C-BBD9CFE17A54}"/>
              </a:ext>
            </a:extLst>
          </p:cNvPr>
          <p:cNvSpPr>
            <a:spLocks noGrp="1"/>
          </p:cNvSpPr>
          <p:nvPr>
            <p:ph type="sldNum" sz="quarter" idx="12"/>
          </p:nvPr>
        </p:nvSpPr>
        <p:spPr/>
        <p:txBody>
          <a:bodyPr/>
          <a:lstStyle/>
          <a:p>
            <a:fld id="{1A91ABBD-BE70-492B-BBD8-7AF5442A9E89}" type="slidenum">
              <a:rPr lang="en-GB" smtClean="0"/>
              <a:t>‹#›</a:t>
            </a:fld>
            <a:endParaRPr lang="en-GB"/>
          </a:p>
        </p:txBody>
      </p:sp>
    </p:spTree>
    <p:extLst>
      <p:ext uri="{BB962C8B-B14F-4D97-AF65-F5344CB8AC3E}">
        <p14:creationId xmlns:p14="http://schemas.microsoft.com/office/powerpoint/2010/main" val="7671202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Section Header">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B08C3C78-ED37-4A61-A1AE-587842485104}"/>
              </a:ext>
            </a:extLst>
          </p:cNvPr>
          <p:cNvSpPr/>
          <p:nvPr userDrawn="1"/>
        </p:nvSpPr>
        <p:spPr>
          <a:xfrm>
            <a:off x="-1" y="-1"/>
            <a:ext cx="12209925" cy="6878699"/>
          </a:xfrm>
          <a:prstGeom prst="rect">
            <a:avLst/>
          </a:prstGeom>
          <a:gradFill flip="none" rotWithShape="1">
            <a:gsLst>
              <a:gs pos="50000">
                <a:srgbClr val="F86524"/>
              </a:gs>
              <a:gs pos="100000">
                <a:srgbClr val="D13D80"/>
              </a:gs>
            </a:gsLst>
            <a:lin ang="2040000" scaled="0"/>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FF399DEA-6A0F-4B4D-BA83-1A098741F065}"/>
              </a:ext>
            </a:extLst>
          </p:cNvPr>
          <p:cNvPicPr>
            <a:picLocks noChangeAspect="1"/>
          </p:cNvPicPr>
          <p:nvPr userDrawn="1"/>
        </p:nvPicPr>
        <p:blipFill>
          <a:blip r:embed="rId2"/>
          <a:stretch>
            <a:fillRect/>
          </a:stretch>
        </p:blipFill>
        <p:spPr>
          <a:xfrm>
            <a:off x="6942903" y="1840776"/>
            <a:ext cx="5267021" cy="5051416"/>
          </a:xfrm>
          <a:prstGeom prst="rect">
            <a:avLst/>
          </a:prstGeom>
        </p:spPr>
      </p:pic>
      <p:sp>
        <p:nvSpPr>
          <p:cNvPr id="2" name="Title 1">
            <a:extLst>
              <a:ext uri="{FF2B5EF4-FFF2-40B4-BE49-F238E27FC236}">
                <a16:creationId xmlns:a16="http://schemas.microsoft.com/office/drawing/2014/main" id="{016FA772-6ADA-40E7-80B2-0967DAFE7242}"/>
              </a:ext>
            </a:extLst>
          </p:cNvPr>
          <p:cNvSpPr>
            <a:spLocks noGrp="1"/>
          </p:cNvSpPr>
          <p:nvPr>
            <p:ph type="title" hasCustomPrompt="1"/>
          </p:nvPr>
        </p:nvSpPr>
        <p:spPr>
          <a:xfrm>
            <a:off x="450850" y="395136"/>
            <a:ext cx="10515600" cy="762060"/>
          </a:xfrm>
          <a:prstGeom prst="rect">
            <a:avLst/>
          </a:prstGeom>
        </p:spPr>
        <p:txBody>
          <a:bodyPr anchor="b"/>
          <a:lstStyle>
            <a:lvl1pPr>
              <a:defRPr sz="4000">
                <a:solidFill>
                  <a:schemeClr val="bg1"/>
                </a:solidFill>
              </a:defRPr>
            </a:lvl1pPr>
          </a:lstStyle>
          <a:p>
            <a:r>
              <a:rPr lang="en-US"/>
              <a:t>CLICK TO EDIT TITLE</a:t>
            </a:r>
            <a:endParaRPr lang="en-GB"/>
          </a:p>
        </p:txBody>
      </p:sp>
      <p:sp>
        <p:nvSpPr>
          <p:cNvPr id="11" name="Text Placeholder 10">
            <a:extLst>
              <a:ext uri="{FF2B5EF4-FFF2-40B4-BE49-F238E27FC236}">
                <a16:creationId xmlns:a16="http://schemas.microsoft.com/office/drawing/2014/main" id="{EE943703-866A-43F3-82E8-F54687C87CC4}"/>
              </a:ext>
            </a:extLst>
          </p:cNvPr>
          <p:cNvSpPr>
            <a:spLocks noGrp="1"/>
          </p:cNvSpPr>
          <p:nvPr>
            <p:ph type="body" sz="quarter" idx="10" hasCustomPrompt="1"/>
          </p:nvPr>
        </p:nvSpPr>
        <p:spPr>
          <a:xfrm>
            <a:off x="450849" y="1845698"/>
            <a:ext cx="6016625" cy="400050"/>
          </a:xfrm>
        </p:spPr>
        <p:txBody>
          <a:bodyPr>
            <a:noAutofit/>
          </a:bodyPr>
          <a:lstStyle>
            <a:lvl1pPr marL="0" indent="0">
              <a:buNone/>
              <a:defRPr sz="2800" b="1">
                <a:solidFill>
                  <a:schemeClr val="bg1"/>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CURRENT SECTION TITLE</a:t>
            </a:r>
            <a:endParaRPr lang="en-GB"/>
          </a:p>
        </p:txBody>
      </p:sp>
      <p:sp>
        <p:nvSpPr>
          <p:cNvPr id="12" name="Text Placeholder 10">
            <a:extLst>
              <a:ext uri="{FF2B5EF4-FFF2-40B4-BE49-F238E27FC236}">
                <a16:creationId xmlns:a16="http://schemas.microsoft.com/office/drawing/2014/main" id="{B9A9E67B-94F5-4966-A382-2587EFC48654}"/>
              </a:ext>
            </a:extLst>
          </p:cNvPr>
          <p:cNvSpPr>
            <a:spLocks noGrp="1"/>
          </p:cNvSpPr>
          <p:nvPr>
            <p:ph type="body" sz="quarter" idx="11" hasCustomPrompt="1"/>
          </p:nvPr>
        </p:nvSpPr>
        <p:spPr>
          <a:xfrm>
            <a:off x="450850" y="3027988"/>
            <a:ext cx="5911850" cy="400050"/>
          </a:xfrm>
        </p:spPr>
        <p:txBody>
          <a:bodyPr>
            <a:noAutofit/>
          </a:bodyPr>
          <a:lstStyle>
            <a:lvl1pPr marL="0" indent="0">
              <a:buNone/>
              <a:defRPr sz="2000" b="0">
                <a:solidFill>
                  <a:schemeClr val="bg1"/>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SECTION TITLE</a:t>
            </a:r>
            <a:endParaRPr lang="en-GB"/>
          </a:p>
        </p:txBody>
      </p:sp>
      <p:sp>
        <p:nvSpPr>
          <p:cNvPr id="13" name="Text Placeholder 10">
            <a:extLst>
              <a:ext uri="{FF2B5EF4-FFF2-40B4-BE49-F238E27FC236}">
                <a16:creationId xmlns:a16="http://schemas.microsoft.com/office/drawing/2014/main" id="{FECBA655-7408-471A-A727-5AE7A41F5AC1}"/>
              </a:ext>
            </a:extLst>
          </p:cNvPr>
          <p:cNvSpPr>
            <a:spLocks noGrp="1"/>
          </p:cNvSpPr>
          <p:nvPr>
            <p:ph type="body" sz="quarter" idx="12" hasCustomPrompt="1"/>
          </p:nvPr>
        </p:nvSpPr>
        <p:spPr>
          <a:xfrm>
            <a:off x="450850" y="4210278"/>
            <a:ext cx="5911850" cy="400050"/>
          </a:xfrm>
        </p:spPr>
        <p:txBody>
          <a:bodyPr>
            <a:noAutofit/>
          </a:bodyPr>
          <a:lstStyle>
            <a:lvl1pPr marL="0" indent="0">
              <a:buNone/>
              <a:defRPr sz="2000" b="0">
                <a:solidFill>
                  <a:schemeClr val="bg1"/>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SECTION TITLE</a:t>
            </a:r>
            <a:endParaRPr lang="en-GB"/>
          </a:p>
        </p:txBody>
      </p:sp>
      <p:sp>
        <p:nvSpPr>
          <p:cNvPr id="14" name="Text Placeholder 10">
            <a:extLst>
              <a:ext uri="{FF2B5EF4-FFF2-40B4-BE49-F238E27FC236}">
                <a16:creationId xmlns:a16="http://schemas.microsoft.com/office/drawing/2014/main" id="{14010C29-4BEA-4DE3-A5A1-62F9262EF01A}"/>
              </a:ext>
            </a:extLst>
          </p:cNvPr>
          <p:cNvSpPr>
            <a:spLocks noGrp="1"/>
          </p:cNvSpPr>
          <p:nvPr>
            <p:ph type="body" sz="quarter" idx="13" hasCustomPrompt="1"/>
          </p:nvPr>
        </p:nvSpPr>
        <p:spPr>
          <a:xfrm>
            <a:off x="450850" y="4801424"/>
            <a:ext cx="5911850" cy="400050"/>
          </a:xfrm>
        </p:spPr>
        <p:txBody>
          <a:bodyPr>
            <a:noAutofit/>
          </a:bodyPr>
          <a:lstStyle>
            <a:lvl1pPr marL="0" indent="0">
              <a:buNone/>
              <a:defRPr sz="2000" b="0">
                <a:solidFill>
                  <a:schemeClr val="bg1"/>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SECTION TITLE</a:t>
            </a:r>
            <a:endParaRPr lang="en-GB"/>
          </a:p>
        </p:txBody>
      </p:sp>
      <p:sp>
        <p:nvSpPr>
          <p:cNvPr id="15" name="Text Placeholder 10">
            <a:extLst>
              <a:ext uri="{FF2B5EF4-FFF2-40B4-BE49-F238E27FC236}">
                <a16:creationId xmlns:a16="http://schemas.microsoft.com/office/drawing/2014/main" id="{94FB1937-A18E-4750-93BA-6A70820DB36B}"/>
              </a:ext>
            </a:extLst>
          </p:cNvPr>
          <p:cNvSpPr>
            <a:spLocks noGrp="1"/>
          </p:cNvSpPr>
          <p:nvPr>
            <p:ph type="body" sz="quarter" idx="14" hasCustomPrompt="1"/>
          </p:nvPr>
        </p:nvSpPr>
        <p:spPr>
          <a:xfrm>
            <a:off x="450850" y="2436843"/>
            <a:ext cx="5911850" cy="400050"/>
          </a:xfrm>
        </p:spPr>
        <p:txBody>
          <a:bodyPr>
            <a:noAutofit/>
          </a:bodyPr>
          <a:lstStyle>
            <a:lvl1pPr marL="0" indent="0">
              <a:buNone/>
              <a:defRPr sz="2000" b="0">
                <a:solidFill>
                  <a:schemeClr val="bg1"/>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SECTION TITLE</a:t>
            </a:r>
            <a:endParaRPr lang="en-GB"/>
          </a:p>
        </p:txBody>
      </p:sp>
      <p:sp>
        <p:nvSpPr>
          <p:cNvPr id="16" name="Text Placeholder 10">
            <a:extLst>
              <a:ext uri="{FF2B5EF4-FFF2-40B4-BE49-F238E27FC236}">
                <a16:creationId xmlns:a16="http://schemas.microsoft.com/office/drawing/2014/main" id="{0876152E-AFF8-4C65-8ED3-90FEE0A10BBA}"/>
              </a:ext>
            </a:extLst>
          </p:cNvPr>
          <p:cNvSpPr>
            <a:spLocks noGrp="1"/>
          </p:cNvSpPr>
          <p:nvPr>
            <p:ph type="body" sz="quarter" idx="15" hasCustomPrompt="1"/>
          </p:nvPr>
        </p:nvSpPr>
        <p:spPr>
          <a:xfrm>
            <a:off x="450850" y="3619133"/>
            <a:ext cx="5911850" cy="400050"/>
          </a:xfrm>
        </p:spPr>
        <p:txBody>
          <a:bodyPr>
            <a:noAutofit/>
          </a:bodyPr>
          <a:lstStyle>
            <a:lvl1pPr marL="0" indent="0">
              <a:buNone/>
              <a:defRPr sz="2000" b="0">
                <a:solidFill>
                  <a:schemeClr val="bg1"/>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SECTION TITLE</a:t>
            </a:r>
            <a:endParaRPr lang="en-GB"/>
          </a:p>
        </p:txBody>
      </p:sp>
    </p:spTree>
    <p:extLst>
      <p:ext uri="{BB962C8B-B14F-4D97-AF65-F5344CB8AC3E}">
        <p14:creationId xmlns:p14="http://schemas.microsoft.com/office/powerpoint/2010/main" val="10888461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67AEA5-8B59-4F9E-9599-4249FDDCB15A}"/>
              </a:ext>
            </a:extLst>
          </p:cNvPr>
          <p:cNvSpPr>
            <a:spLocks noGrp="1"/>
          </p:cNvSpPr>
          <p:nvPr>
            <p:ph type="title" hasCustomPrompt="1"/>
          </p:nvPr>
        </p:nvSpPr>
        <p:spPr>
          <a:xfrm>
            <a:off x="443962" y="485775"/>
            <a:ext cx="10515600" cy="672306"/>
          </a:xfrm>
          <a:prstGeom prst="rect">
            <a:avLst/>
          </a:prstGeom>
        </p:spPr>
        <p:txBody>
          <a:bodyPr/>
          <a:lstStyle>
            <a:lvl1pPr algn="l" defTabSz="914400" rtl="0" eaLnBrk="1" latinLnBrk="0" hangingPunct="1">
              <a:lnSpc>
                <a:spcPct val="90000"/>
              </a:lnSpc>
              <a:spcBef>
                <a:spcPct val="0"/>
              </a:spcBef>
              <a:buNone/>
              <a:defRPr lang="en-GB" sz="4000" kern="1200">
                <a:solidFill>
                  <a:srgbClr val="F8652E"/>
                </a:solidFill>
                <a:latin typeface="+mj-lt"/>
                <a:ea typeface="+mj-ea"/>
                <a:cs typeface="+mj-cs"/>
              </a:defRPr>
            </a:lvl1pPr>
          </a:lstStyle>
          <a:p>
            <a:r>
              <a:rPr lang="en-US"/>
              <a:t>CLICK TO EDIT TITLE</a:t>
            </a:r>
            <a:endParaRPr lang="en-GB"/>
          </a:p>
        </p:txBody>
      </p:sp>
      <p:sp>
        <p:nvSpPr>
          <p:cNvPr id="3" name="Content Placeholder 2">
            <a:extLst>
              <a:ext uri="{FF2B5EF4-FFF2-40B4-BE49-F238E27FC236}">
                <a16:creationId xmlns:a16="http://schemas.microsoft.com/office/drawing/2014/main" id="{56F4F03F-86C1-4141-B65B-868E8F71F8CD}"/>
              </a:ext>
            </a:extLst>
          </p:cNvPr>
          <p:cNvSpPr>
            <a:spLocks noGrp="1"/>
          </p:cNvSpPr>
          <p:nvPr>
            <p:ph sz="half" idx="1"/>
          </p:nvPr>
        </p:nvSpPr>
        <p:spPr>
          <a:xfrm>
            <a:off x="443962" y="1572828"/>
            <a:ext cx="5366288"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4AF4925-2C28-4625-92C2-98E9DF71B467}"/>
              </a:ext>
            </a:extLst>
          </p:cNvPr>
          <p:cNvSpPr>
            <a:spLocks noGrp="1"/>
          </p:cNvSpPr>
          <p:nvPr>
            <p:ph sz="half" idx="2"/>
          </p:nvPr>
        </p:nvSpPr>
        <p:spPr>
          <a:xfrm>
            <a:off x="6096000" y="1581546"/>
            <a:ext cx="5543550" cy="4351338"/>
          </a:xfrm>
          <a:solidFill>
            <a:srgbClr val="F5F5F5"/>
          </a:solidFill>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a:extLst>
              <a:ext uri="{FF2B5EF4-FFF2-40B4-BE49-F238E27FC236}">
                <a16:creationId xmlns:a16="http://schemas.microsoft.com/office/drawing/2014/main" id="{987256CA-D170-404C-8FDA-9046D0839F91}"/>
              </a:ext>
            </a:extLst>
          </p:cNvPr>
          <p:cNvSpPr>
            <a:spLocks noGrp="1"/>
          </p:cNvSpPr>
          <p:nvPr>
            <p:ph type="ftr" sz="quarter" idx="11"/>
          </p:nvPr>
        </p:nvSpPr>
        <p:spPr/>
        <p:txBody>
          <a:bodyPr/>
          <a:lstStyle/>
          <a:p>
            <a:r>
              <a:rPr lang="en-GB"/>
              <a:t>OVERVIEW | AUGUST 2021</a:t>
            </a:r>
          </a:p>
        </p:txBody>
      </p:sp>
      <p:sp>
        <p:nvSpPr>
          <p:cNvPr id="7" name="Slide Number Placeholder 6">
            <a:extLst>
              <a:ext uri="{FF2B5EF4-FFF2-40B4-BE49-F238E27FC236}">
                <a16:creationId xmlns:a16="http://schemas.microsoft.com/office/drawing/2014/main" id="{32AC84C9-2F8B-42B0-B53A-2F9443028D3E}"/>
              </a:ext>
            </a:extLst>
          </p:cNvPr>
          <p:cNvSpPr>
            <a:spLocks noGrp="1"/>
          </p:cNvSpPr>
          <p:nvPr>
            <p:ph type="sldNum" sz="quarter" idx="12"/>
          </p:nvPr>
        </p:nvSpPr>
        <p:spPr/>
        <p:txBody>
          <a:bodyPr/>
          <a:lstStyle/>
          <a:p>
            <a:fld id="{1A91ABBD-BE70-492B-BBD8-7AF5442A9E89}" type="slidenum">
              <a:rPr lang="en-GB" smtClean="0"/>
              <a:t>‹#›</a:t>
            </a:fld>
            <a:endParaRPr lang="en-GB"/>
          </a:p>
        </p:txBody>
      </p:sp>
    </p:spTree>
    <p:extLst>
      <p:ext uri="{BB962C8B-B14F-4D97-AF65-F5344CB8AC3E}">
        <p14:creationId xmlns:p14="http://schemas.microsoft.com/office/powerpoint/2010/main" val="18195320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E54FB2-3605-47DB-ACD1-F1121E1634F8}"/>
              </a:ext>
            </a:extLst>
          </p:cNvPr>
          <p:cNvSpPr>
            <a:spLocks noGrp="1"/>
          </p:cNvSpPr>
          <p:nvPr>
            <p:ph type="title" hasCustomPrompt="1"/>
          </p:nvPr>
        </p:nvSpPr>
        <p:spPr>
          <a:xfrm>
            <a:off x="450000" y="477863"/>
            <a:ext cx="10515600" cy="669900"/>
          </a:xfrm>
          <a:prstGeom prst="rect">
            <a:avLst/>
          </a:prstGeom>
        </p:spPr>
        <p:txBody>
          <a:bodyPr/>
          <a:lstStyle>
            <a:lvl1pPr>
              <a:defRPr/>
            </a:lvl1pPr>
          </a:lstStyle>
          <a:p>
            <a:r>
              <a:rPr lang="en-US"/>
              <a:t>CLICK TO EDIT TITLE</a:t>
            </a:r>
            <a:endParaRPr lang="en-GB"/>
          </a:p>
        </p:txBody>
      </p:sp>
      <p:sp>
        <p:nvSpPr>
          <p:cNvPr id="3" name="Text Placeholder 2">
            <a:extLst>
              <a:ext uri="{FF2B5EF4-FFF2-40B4-BE49-F238E27FC236}">
                <a16:creationId xmlns:a16="http://schemas.microsoft.com/office/drawing/2014/main" id="{944964BC-4568-4645-BF4F-F6E3EF528887}"/>
              </a:ext>
            </a:extLst>
          </p:cNvPr>
          <p:cNvSpPr>
            <a:spLocks noGrp="1"/>
          </p:cNvSpPr>
          <p:nvPr>
            <p:ph type="body" idx="1" hasCustomPrompt="1"/>
          </p:nvPr>
        </p:nvSpPr>
        <p:spPr>
          <a:xfrm>
            <a:off x="448412" y="1438275"/>
            <a:ext cx="5314213" cy="1000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TITLE</a:t>
            </a:r>
          </a:p>
        </p:txBody>
      </p:sp>
      <p:sp>
        <p:nvSpPr>
          <p:cNvPr id="4" name="Content Placeholder 3">
            <a:extLst>
              <a:ext uri="{FF2B5EF4-FFF2-40B4-BE49-F238E27FC236}">
                <a16:creationId xmlns:a16="http://schemas.microsoft.com/office/drawing/2014/main" id="{6B639EA1-262D-4593-A42A-B64D4E7ADB06}"/>
              </a:ext>
            </a:extLst>
          </p:cNvPr>
          <p:cNvSpPr>
            <a:spLocks noGrp="1"/>
          </p:cNvSpPr>
          <p:nvPr>
            <p:ph sz="half" idx="2"/>
          </p:nvPr>
        </p:nvSpPr>
        <p:spPr>
          <a:xfrm>
            <a:off x="448412" y="2505075"/>
            <a:ext cx="5314213"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B614A7D-8070-45FD-83E1-F317B4AF87A2}"/>
              </a:ext>
            </a:extLst>
          </p:cNvPr>
          <p:cNvSpPr>
            <a:spLocks noGrp="1"/>
          </p:cNvSpPr>
          <p:nvPr>
            <p:ph type="body" sz="quarter" idx="3" hasCustomPrompt="1"/>
          </p:nvPr>
        </p:nvSpPr>
        <p:spPr>
          <a:xfrm>
            <a:off x="6399251" y="1438275"/>
            <a:ext cx="5314213" cy="1000125"/>
          </a:xfrm>
          <a:solidFill>
            <a:srgbClr val="F5F5F5"/>
          </a:solidFill>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TITLE</a:t>
            </a:r>
          </a:p>
        </p:txBody>
      </p:sp>
      <p:sp>
        <p:nvSpPr>
          <p:cNvPr id="6" name="Content Placeholder 5">
            <a:extLst>
              <a:ext uri="{FF2B5EF4-FFF2-40B4-BE49-F238E27FC236}">
                <a16:creationId xmlns:a16="http://schemas.microsoft.com/office/drawing/2014/main" id="{D2704E7C-62D9-4BE6-A26A-BEE84F5F919D}"/>
              </a:ext>
            </a:extLst>
          </p:cNvPr>
          <p:cNvSpPr>
            <a:spLocks noGrp="1"/>
          </p:cNvSpPr>
          <p:nvPr>
            <p:ph sz="quarter" idx="4"/>
          </p:nvPr>
        </p:nvSpPr>
        <p:spPr>
          <a:xfrm>
            <a:off x="6399251" y="2505075"/>
            <a:ext cx="5314213" cy="3684588"/>
          </a:xfrm>
          <a:solidFill>
            <a:srgbClr val="F5F5F5"/>
          </a:solidFill>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9" name="Slide Number Placeholder 8">
            <a:extLst>
              <a:ext uri="{FF2B5EF4-FFF2-40B4-BE49-F238E27FC236}">
                <a16:creationId xmlns:a16="http://schemas.microsoft.com/office/drawing/2014/main" id="{5A68C514-23E1-4AEB-A607-A28CC7E74D6F}"/>
              </a:ext>
            </a:extLst>
          </p:cNvPr>
          <p:cNvSpPr>
            <a:spLocks noGrp="1"/>
          </p:cNvSpPr>
          <p:nvPr>
            <p:ph type="sldNum" sz="quarter" idx="12"/>
          </p:nvPr>
        </p:nvSpPr>
        <p:spPr/>
        <p:txBody>
          <a:bodyPr/>
          <a:lstStyle/>
          <a:p>
            <a:fld id="{1A91ABBD-BE70-492B-BBD8-7AF5442A9E89}" type="slidenum">
              <a:rPr lang="en-GB" smtClean="0"/>
              <a:t>‹#›</a:t>
            </a:fld>
            <a:endParaRPr lang="en-GB"/>
          </a:p>
        </p:txBody>
      </p:sp>
      <p:sp>
        <p:nvSpPr>
          <p:cNvPr id="11" name="Footer Placeholder 7">
            <a:extLst>
              <a:ext uri="{FF2B5EF4-FFF2-40B4-BE49-F238E27FC236}">
                <a16:creationId xmlns:a16="http://schemas.microsoft.com/office/drawing/2014/main" id="{7391082B-0CA1-45F3-93D4-FAA42307ED5B}"/>
              </a:ext>
            </a:extLst>
          </p:cNvPr>
          <p:cNvSpPr>
            <a:spLocks noGrp="1"/>
          </p:cNvSpPr>
          <p:nvPr>
            <p:ph type="ftr" sz="quarter" idx="11"/>
          </p:nvPr>
        </p:nvSpPr>
        <p:spPr>
          <a:xfrm>
            <a:off x="813112" y="6338913"/>
            <a:ext cx="4114800" cy="365125"/>
          </a:xfrm>
        </p:spPr>
        <p:txBody>
          <a:bodyPr/>
          <a:lstStyle/>
          <a:p>
            <a:r>
              <a:rPr lang="en-GB"/>
              <a:t>OVERVIEW | AUGUST 2021</a:t>
            </a:r>
          </a:p>
        </p:txBody>
      </p:sp>
    </p:spTree>
    <p:extLst>
      <p:ext uri="{BB962C8B-B14F-4D97-AF65-F5344CB8AC3E}">
        <p14:creationId xmlns:p14="http://schemas.microsoft.com/office/powerpoint/2010/main" val="23049766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2F3E36-1C26-440F-B78F-DB7D0B2CF445}"/>
              </a:ext>
            </a:extLst>
          </p:cNvPr>
          <p:cNvSpPr>
            <a:spLocks noGrp="1"/>
          </p:cNvSpPr>
          <p:nvPr>
            <p:ph type="title" hasCustomPrompt="1"/>
          </p:nvPr>
        </p:nvSpPr>
        <p:spPr>
          <a:xfrm>
            <a:off x="450000" y="495299"/>
            <a:ext cx="10515600" cy="652463"/>
          </a:xfrm>
          <a:prstGeom prst="rect">
            <a:avLst/>
          </a:prstGeom>
        </p:spPr>
        <p:txBody>
          <a:bodyPr/>
          <a:lstStyle>
            <a:lvl1pPr>
              <a:defRPr/>
            </a:lvl1pPr>
          </a:lstStyle>
          <a:p>
            <a:r>
              <a:rPr lang="en-US"/>
              <a:t>CLICK TO EDIT TITLE</a:t>
            </a:r>
            <a:endParaRPr lang="en-GB"/>
          </a:p>
        </p:txBody>
      </p:sp>
      <p:sp>
        <p:nvSpPr>
          <p:cNvPr id="5" name="Slide Number Placeholder 4">
            <a:extLst>
              <a:ext uri="{FF2B5EF4-FFF2-40B4-BE49-F238E27FC236}">
                <a16:creationId xmlns:a16="http://schemas.microsoft.com/office/drawing/2014/main" id="{17B4990B-2E99-4486-9645-1A49DC3F5FAA}"/>
              </a:ext>
            </a:extLst>
          </p:cNvPr>
          <p:cNvSpPr>
            <a:spLocks noGrp="1"/>
          </p:cNvSpPr>
          <p:nvPr>
            <p:ph type="sldNum" sz="quarter" idx="12"/>
          </p:nvPr>
        </p:nvSpPr>
        <p:spPr/>
        <p:txBody>
          <a:bodyPr/>
          <a:lstStyle/>
          <a:p>
            <a:fld id="{1A91ABBD-BE70-492B-BBD8-7AF5442A9E89}" type="slidenum">
              <a:rPr lang="en-GB" smtClean="0"/>
              <a:t>‹#›</a:t>
            </a:fld>
            <a:endParaRPr lang="en-GB"/>
          </a:p>
        </p:txBody>
      </p:sp>
      <p:sp>
        <p:nvSpPr>
          <p:cNvPr id="7" name="Footer Placeholder 3">
            <a:extLst>
              <a:ext uri="{FF2B5EF4-FFF2-40B4-BE49-F238E27FC236}">
                <a16:creationId xmlns:a16="http://schemas.microsoft.com/office/drawing/2014/main" id="{99DB2018-2F6B-43D1-9637-D31DCA745878}"/>
              </a:ext>
            </a:extLst>
          </p:cNvPr>
          <p:cNvSpPr>
            <a:spLocks noGrp="1"/>
          </p:cNvSpPr>
          <p:nvPr>
            <p:ph type="ftr" sz="quarter" idx="11"/>
          </p:nvPr>
        </p:nvSpPr>
        <p:spPr>
          <a:xfrm>
            <a:off x="813112" y="6338913"/>
            <a:ext cx="4114800" cy="365125"/>
          </a:xfrm>
        </p:spPr>
        <p:txBody>
          <a:bodyPr/>
          <a:lstStyle/>
          <a:p>
            <a:r>
              <a:rPr lang="en-GB"/>
              <a:t>OVERVIEW | AUGUST 2021</a:t>
            </a:r>
          </a:p>
        </p:txBody>
      </p:sp>
    </p:spTree>
    <p:extLst>
      <p:ext uri="{BB962C8B-B14F-4D97-AF65-F5344CB8AC3E}">
        <p14:creationId xmlns:p14="http://schemas.microsoft.com/office/powerpoint/2010/main" val="34283571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4F4C05E8-EACC-4032-83C3-8DC441DEA4F7}"/>
              </a:ext>
            </a:extLst>
          </p:cNvPr>
          <p:cNvSpPr>
            <a:spLocks noGrp="1"/>
          </p:cNvSpPr>
          <p:nvPr>
            <p:ph type="sldNum" sz="quarter" idx="12"/>
          </p:nvPr>
        </p:nvSpPr>
        <p:spPr/>
        <p:txBody>
          <a:bodyPr/>
          <a:lstStyle/>
          <a:p>
            <a:fld id="{1A91ABBD-BE70-492B-BBD8-7AF5442A9E89}" type="slidenum">
              <a:rPr lang="en-GB" smtClean="0"/>
              <a:t>‹#›</a:t>
            </a:fld>
            <a:endParaRPr lang="en-GB"/>
          </a:p>
        </p:txBody>
      </p:sp>
      <p:sp>
        <p:nvSpPr>
          <p:cNvPr id="6" name="Footer Placeholder 2">
            <a:extLst>
              <a:ext uri="{FF2B5EF4-FFF2-40B4-BE49-F238E27FC236}">
                <a16:creationId xmlns:a16="http://schemas.microsoft.com/office/drawing/2014/main" id="{083D711E-CB96-4C98-8C99-C2E95388E065}"/>
              </a:ext>
            </a:extLst>
          </p:cNvPr>
          <p:cNvSpPr>
            <a:spLocks noGrp="1"/>
          </p:cNvSpPr>
          <p:nvPr>
            <p:ph type="ftr" sz="quarter" idx="11"/>
          </p:nvPr>
        </p:nvSpPr>
        <p:spPr>
          <a:xfrm>
            <a:off x="813112" y="6338913"/>
            <a:ext cx="4114800" cy="365125"/>
          </a:xfrm>
        </p:spPr>
        <p:txBody>
          <a:bodyPr/>
          <a:lstStyle/>
          <a:p>
            <a:r>
              <a:rPr lang="en-GB"/>
              <a:t>OVERVIEW | AUGUST 2021</a:t>
            </a:r>
          </a:p>
        </p:txBody>
      </p:sp>
      <p:cxnSp>
        <p:nvCxnSpPr>
          <p:cNvPr id="8" name="Straight Connector 7">
            <a:extLst>
              <a:ext uri="{FF2B5EF4-FFF2-40B4-BE49-F238E27FC236}">
                <a16:creationId xmlns:a16="http://schemas.microsoft.com/office/drawing/2014/main" id="{B9687527-18E0-4D82-B6F0-D1A4CFA721C7}"/>
              </a:ext>
            </a:extLst>
          </p:cNvPr>
          <p:cNvCxnSpPr>
            <a:cxnSpLocks/>
          </p:cNvCxnSpPr>
          <p:nvPr userDrawn="1"/>
        </p:nvCxnSpPr>
        <p:spPr>
          <a:xfrm>
            <a:off x="0" y="6348439"/>
            <a:ext cx="12271248" cy="0"/>
          </a:xfrm>
          <a:prstGeom prst="line">
            <a:avLst/>
          </a:prstGeom>
          <a:ln w="3175" cmpd="sng">
            <a:solidFill>
              <a:schemeClr val="bg1">
                <a:lumMod val="65000"/>
              </a:schemeClr>
            </a:solidFill>
          </a:ln>
          <a:effectLst/>
        </p:spPr>
        <p:style>
          <a:lnRef idx="2">
            <a:schemeClr val="accent1"/>
          </a:lnRef>
          <a:fillRef idx="0">
            <a:schemeClr val="accent1"/>
          </a:fillRef>
          <a:effectRef idx="1">
            <a:schemeClr val="accent1"/>
          </a:effectRef>
          <a:fontRef idx="minor">
            <a:schemeClr val="tx1"/>
          </a:fontRef>
        </p:style>
      </p:cxnSp>
      <p:sp>
        <p:nvSpPr>
          <p:cNvPr id="11" name="TextBox 10">
            <a:extLst>
              <a:ext uri="{FF2B5EF4-FFF2-40B4-BE49-F238E27FC236}">
                <a16:creationId xmlns:a16="http://schemas.microsoft.com/office/drawing/2014/main" id="{6AE568EB-F628-46FB-BE1D-F02F4C5237FC}"/>
              </a:ext>
            </a:extLst>
          </p:cNvPr>
          <p:cNvSpPr txBox="1"/>
          <p:nvPr userDrawn="1"/>
        </p:nvSpPr>
        <p:spPr>
          <a:xfrm>
            <a:off x="450000" y="6382976"/>
            <a:ext cx="611925" cy="276999"/>
          </a:xfrm>
          <a:prstGeom prst="rect">
            <a:avLst/>
          </a:prstGeom>
          <a:noFill/>
        </p:spPr>
        <p:txBody>
          <a:bodyPr wrap="square" rtlCol="0">
            <a:spAutoFit/>
          </a:bodyPr>
          <a:lstStyle/>
          <a:p>
            <a:r>
              <a:rPr lang="en-GB" sz="1200">
                <a:solidFill>
                  <a:srgbClr val="F8652E"/>
                </a:solidFill>
                <a:latin typeface="+mj-lt"/>
              </a:rPr>
              <a:t>PSCI</a:t>
            </a:r>
          </a:p>
        </p:txBody>
      </p:sp>
      <p:pic>
        <p:nvPicPr>
          <p:cNvPr id="12" name="Graphic 11">
            <a:extLst>
              <a:ext uri="{FF2B5EF4-FFF2-40B4-BE49-F238E27FC236}">
                <a16:creationId xmlns:a16="http://schemas.microsoft.com/office/drawing/2014/main" id="{59E95865-949B-4527-A79A-382C0A3AECEF}"/>
              </a:ext>
            </a:extLst>
          </p:cNvPr>
          <p:cNvPicPr>
            <a:picLocks noChangeAspect="1"/>
          </p:cNvPicPr>
          <p:nvPr userDrawn="1"/>
        </p:nvPicPr>
        <p:blipFill>
          <a:blip r:embed="rId2" cstate="email">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9790317" y="6447452"/>
            <a:ext cx="182302" cy="148046"/>
          </a:xfrm>
          <a:prstGeom prst="rect">
            <a:avLst/>
          </a:prstGeom>
        </p:spPr>
      </p:pic>
      <p:sp>
        <p:nvSpPr>
          <p:cNvPr id="13" name="TextBox 12">
            <a:extLst>
              <a:ext uri="{FF2B5EF4-FFF2-40B4-BE49-F238E27FC236}">
                <a16:creationId xmlns:a16="http://schemas.microsoft.com/office/drawing/2014/main" id="{0A62D644-F520-47B5-9329-EEB10D020A9A}"/>
              </a:ext>
            </a:extLst>
          </p:cNvPr>
          <p:cNvSpPr txBox="1"/>
          <p:nvPr userDrawn="1"/>
        </p:nvSpPr>
        <p:spPr>
          <a:xfrm>
            <a:off x="9909864" y="6382976"/>
            <a:ext cx="1331882" cy="276999"/>
          </a:xfrm>
          <a:prstGeom prst="rect">
            <a:avLst/>
          </a:prstGeom>
          <a:noFill/>
        </p:spPr>
        <p:txBody>
          <a:bodyPr wrap="square" rtlCol="0">
            <a:spAutoFit/>
          </a:bodyPr>
          <a:lstStyle/>
          <a:p>
            <a:r>
              <a:rPr lang="en-GB" sz="1200">
                <a:solidFill>
                  <a:srgbClr val="848484"/>
                </a:solidFill>
                <a:latin typeface="+mj-lt"/>
              </a:rPr>
              <a:t>@PSCInitiative</a:t>
            </a:r>
          </a:p>
        </p:txBody>
      </p:sp>
    </p:spTree>
    <p:extLst>
      <p:ext uri="{BB962C8B-B14F-4D97-AF65-F5344CB8AC3E}">
        <p14:creationId xmlns:p14="http://schemas.microsoft.com/office/powerpoint/2010/main" val="32773608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End card">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D77F9092-3027-4AD1-8B20-32E0C7AF9410}"/>
              </a:ext>
            </a:extLst>
          </p:cNvPr>
          <p:cNvSpPr>
            <a:spLocks noGrp="1"/>
          </p:cNvSpPr>
          <p:nvPr>
            <p:ph type="ftr" sz="quarter" idx="10"/>
          </p:nvPr>
        </p:nvSpPr>
        <p:spPr/>
        <p:txBody>
          <a:bodyPr/>
          <a:lstStyle/>
          <a:p>
            <a:r>
              <a:rPr lang="en-GB"/>
              <a:t>OVERVIEW | AUGUST 2021</a:t>
            </a:r>
          </a:p>
        </p:txBody>
      </p:sp>
      <p:sp>
        <p:nvSpPr>
          <p:cNvPr id="4" name="Slide Number Placeholder 3">
            <a:extLst>
              <a:ext uri="{FF2B5EF4-FFF2-40B4-BE49-F238E27FC236}">
                <a16:creationId xmlns:a16="http://schemas.microsoft.com/office/drawing/2014/main" id="{D9E76479-14D3-4898-8312-F537FFE4AD38}"/>
              </a:ext>
            </a:extLst>
          </p:cNvPr>
          <p:cNvSpPr>
            <a:spLocks noGrp="1"/>
          </p:cNvSpPr>
          <p:nvPr>
            <p:ph type="sldNum" sz="quarter" idx="11"/>
          </p:nvPr>
        </p:nvSpPr>
        <p:spPr/>
        <p:txBody>
          <a:bodyPr/>
          <a:lstStyle/>
          <a:p>
            <a:fld id="{1A91ABBD-BE70-492B-BBD8-7AF5442A9E89}" type="slidenum">
              <a:rPr lang="en-GB" smtClean="0"/>
              <a:pPr/>
              <a:t>‹#›</a:t>
            </a:fld>
            <a:endParaRPr lang="en-GB"/>
          </a:p>
        </p:txBody>
      </p:sp>
      <p:sp>
        <p:nvSpPr>
          <p:cNvPr id="5" name="TextBox 4">
            <a:extLst>
              <a:ext uri="{FF2B5EF4-FFF2-40B4-BE49-F238E27FC236}">
                <a16:creationId xmlns:a16="http://schemas.microsoft.com/office/drawing/2014/main" id="{67BB13A1-D770-4C14-B33B-DA3E6846E382}"/>
              </a:ext>
            </a:extLst>
          </p:cNvPr>
          <p:cNvSpPr txBox="1"/>
          <p:nvPr userDrawn="1"/>
        </p:nvSpPr>
        <p:spPr>
          <a:xfrm>
            <a:off x="478535" y="4215255"/>
            <a:ext cx="5436489" cy="1954381"/>
          </a:xfrm>
          <a:prstGeom prst="rect">
            <a:avLst/>
          </a:prstGeom>
          <a:noFill/>
        </p:spPr>
        <p:txBody>
          <a:bodyPr wrap="square" rtlCol="0">
            <a:spAutoFit/>
          </a:bodyPr>
          <a:lstStyle/>
          <a:p>
            <a:r>
              <a:rPr lang="en-US" sz="1100" b="1">
                <a:solidFill>
                  <a:srgbClr val="5A5A5A"/>
                </a:solidFill>
              </a:rPr>
              <a:t>PSCI Secretariat</a:t>
            </a:r>
          </a:p>
          <a:p>
            <a:r>
              <a:rPr lang="en-US" sz="1100">
                <a:solidFill>
                  <a:srgbClr val="5A5A5A"/>
                </a:solidFill>
              </a:rPr>
              <a:t>Carnstone Partners Ltd</a:t>
            </a:r>
          </a:p>
          <a:p>
            <a:r>
              <a:rPr lang="en-US" sz="1100">
                <a:solidFill>
                  <a:srgbClr val="5A5A5A"/>
                </a:solidFill>
              </a:rPr>
              <a:t>Durham House</a:t>
            </a:r>
          </a:p>
          <a:p>
            <a:r>
              <a:rPr lang="en-US" sz="1100">
                <a:solidFill>
                  <a:srgbClr val="5A5A5A"/>
                </a:solidFill>
              </a:rPr>
              <a:t>Durham House Street</a:t>
            </a:r>
          </a:p>
          <a:p>
            <a:r>
              <a:rPr lang="en-US" sz="1100">
                <a:solidFill>
                  <a:srgbClr val="5A5A5A"/>
                </a:solidFill>
              </a:rPr>
              <a:t>London</a:t>
            </a:r>
          </a:p>
          <a:p>
            <a:r>
              <a:rPr lang="en-US" sz="1100">
                <a:solidFill>
                  <a:srgbClr val="5A5A5A"/>
                </a:solidFill>
              </a:rPr>
              <a:t>WC2N 6HG</a:t>
            </a:r>
          </a:p>
          <a:p>
            <a:endParaRPr lang="en-US" sz="1100">
              <a:solidFill>
                <a:srgbClr val="5A5A5A"/>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100" b="1" u="sng" baseline="0">
                <a:solidFill>
                  <a:srgbClr val="5A5A5A"/>
                </a:solidFill>
                <a:uFill>
                  <a:solidFill>
                    <a:srgbClr val="F8652E"/>
                  </a:solidFill>
                </a:uFill>
                <a:hlinkClick r:id="rId2">
                  <a:extLst>
                    <a:ext uri="{A12FA001-AC4F-418D-AE19-62706E023703}">
                      <ahyp:hlinkClr xmlns:ahyp="http://schemas.microsoft.com/office/drawing/2018/hyperlinkcolor" val="tx"/>
                    </a:ext>
                  </a:extLst>
                </a:hlinkClick>
              </a:rPr>
              <a:t>info@pscinitiative.org</a:t>
            </a:r>
            <a:endParaRPr lang="en-US" sz="1100" b="1" u="sng" baseline="0">
              <a:solidFill>
                <a:srgbClr val="5A5A5A"/>
              </a:solidFill>
              <a:uFill>
                <a:solidFill>
                  <a:srgbClr val="F8652E"/>
                </a:solidFill>
              </a:uFil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100" b="1">
              <a:solidFill>
                <a:srgbClr val="5A5A5A"/>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100" b="1" kern="1200">
                <a:solidFill>
                  <a:srgbClr val="5A5A5A"/>
                </a:solidFill>
                <a:latin typeface="+mn-lt"/>
                <a:ea typeface="+mn-ea"/>
                <a:cs typeface="+mn-cs"/>
              </a:rPr>
              <a:t>+44 (0) 7342 990241</a:t>
            </a:r>
          </a:p>
          <a:p>
            <a:endParaRPr lang="en-US" sz="1100">
              <a:solidFill>
                <a:srgbClr val="5A5A5A"/>
              </a:solidFill>
            </a:endParaRPr>
          </a:p>
        </p:txBody>
      </p:sp>
      <p:sp>
        <p:nvSpPr>
          <p:cNvPr id="8" name="TextBox 7">
            <a:extLst>
              <a:ext uri="{FF2B5EF4-FFF2-40B4-BE49-F238E27FC236}">
                <a16:creationId xmlns:a16="http://schemas.microsoft.com/office/drawing/2014/main" id="{55448DD0-CE0C-470E-9251-9B7E553B8CD7}"/>
              </a:ext>
            </a:extLst>
          </p:cNvPr>
          <p:cNvSpPr txBox="1"/>
          <p:nvPr userDrawn="1"/>
        </p:nvSpPr>
        <p:spPr>
          <a:xfrm>
            <a:off x="3895724" y="4537228"/>
            <a:ext cx="4114799" cy="769441"/>
          </a:xfrm>
          <a:prstGeom prst="rect">
            <a:avLst/>
          </a:prstGeom>
          <a:noFill/>
        </p:spPr>
        <p:txBody>
          <a:bodyPr wrap="square" rtlCol="0">
            <a:spAutoFit/>
          </a:bodyPr>
          <a:lstStyle/>
          <a:p>
            <a:r>
              <a:rPr lang="en-GB" sz="1100" b="1" i="0" u="none" strike="noStrike" kern="1200" baseline="0">
                <a:solidFill>
                  <a:srgbClr val="5A5A5A"/>
                </a:solidFill>
                <a:latin typeface="+mn-lt"/>
                <a:ea typeface="+mn-ea"/>
                <a:cs typeface="+mn-cs"/>
              </a:rPr>
              <a:t>About the Secretariat</a:t>
            </a:r>
          </a:p>
          <a:p>
            <a:r>
              <a:rPr lang="en-GB" sz="1100" b="0" i="0" u="none" strike="noStrike" kern="1200" baseline="0">
                <a:solidFill>
                  <a:srgbClr val="5A5A5A"/>
                </a:solidFill>
                <a:latin typeface="+mn-lt"/>
                <a:ea typeface="+mn-ea"/>
                <a:cs typeface="+mn-cs"/>
              </a:rPr>
              <a:t>Carnstone Partners Ltd is an independent management consultancy,</a:t>
            </a:r>
          </a:p>
          <a:p>
            <a:r>
              <a:rPr lang="en-GB" sz="1100" b="0" i="0" u="none" strike="noStrike" kern="1200" baseline="0">
                <a:solidFill>
                  <a:srgbClr val="5A5A5A"/>
                </a:solidFill>
                <a:latin typeface="+mn-lt"/>
                <a:ea typeface="+mn-ea"/>
                <a:cs typeface="+mn-cs"/>
              </a:rPr>
              <a:t>specialising in corporate responsibility and sustainability, with a long</a:t>
            </a:r>
          </a:p>
          <a:p>
            <a:r>
              <a:rPr lang="en-GB" sz="1100" b="0" i="0" u="none" strike="noStrike" kern="1200" baseline="0">
                <a:solidFill>
                  <a:srgbClr val="5A5A5A"/>
                </a:solidFill>
                <a:latin typeface="+mn-lt"/>
                <a:ea typeface="+mn-ea"/>
                <a:cs typeface="+mn-cs"/>
              </a:rPr>
              <a:t>track record in running industry groups.</a:t>
            </a:r>
            <a:endParaRPr lang="en-GB" sz="1100">
              <a:solidFill>
                <a:srgbClr val="5A5A5A"/>
              </a:solidFill>
            </a:endParaRPr>
          </a:p>
        </p:txBody>
      </p:sp>
      <p:sp>
        <p:nvSpPr>
          <p:cNvPr id="9" name="Rectangle 8">
            <a:extLst>
              <a:ext uri="{FF2B5EF4-FFF2-40B4-BE49-F238E27FC236}">
                <a16:creationId xmlns:a16="http://schemas.microsoft.com/office/drawing/2014/main" id="{FD58387C-000C-4758-8F43-32D6AB6EA5BB}"/>
              </a:ext>
            </a:extLst>
          </p:cNvPr>
          <p:cNvSpPr/>
          <p:nvPr userDrawn="1"/>
        </p:nvSpPr>
        <p:spPr>
          <a:xfrm>
            <a:off x="478535" y="3725041"/>
            <a:ext cx="4949112" cy="369332"/>
          </a:xfrm>
          <a:prstGeom prst="rect">
            <a:avLst/>
          </a:prstGeom>
        </p:spPr>
        <p:txBody>
          <a:bodyPr wrap="none">
            <a:spAutoFit/>
          </a:bodyPr>
          <a:lstStyle/>
          <a:p>
            <a:r>
              <a:rPr lang="en-US" sz="1800" b="1">
                <a:solidFill>
                  <a:srgbClr val="5A5A5A"/>
                </a:solidFill>
              </a:rPr>
              <a:t>For more information about the PSCI please contact:</a:t>
            </a:r>
          </a:p>
        </p:txBody>
      </p:sp>
      <p:sp>
        <p:nvSpPr>
          <p:cNvPr id="13" name="Rectangle 12">
            <a:extLst>
              <a:ext uri="{FF2B5EF4-FFF2-40B4-BE49-F238E27FC236}">
                <a16:creationId xmlns:a16="http://schemas.microsoft.com/office/drawing/2014/main" id="{10538AF1-7784-4CCF-B48E-855F7D074ED5}"/>
              </a:ext>
            </a:extLst>
          </p:cNvPr>
          <p:cNvSpPr/>
          <p:nvPr userDrawn="1"/>
        </p:nvSpPr>
        <p:spPr>
          <a:xfrm>
            <a:off x="478535" y="1340550"/>
            <a:ext cx="1997965" cy="1930870"/>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extLst>
              <a:ext uri="{FF2B5EF4-FFF2-40B4-BE49-F238E27FC236}">
                <a16:creationId xmlns:a16="http://schemas.microsoft.com/office/drawing/2014/main" id="{DE777DBD-D735-486A-8998-71E79FA87B72}"/>
              </a:ext>
            </a:extLst>
          </p:cNvPr>
          <p:cNvSpPr/>
          <p:nvPr userDrawn="1"/>
        </p:nvSpPr>
        <p:spPr>
          <a:xfrm>
            <a:off x="9715499" y="1340550"/>
            <a:ext cx="1997965" cy="1930870"/>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a:extLst>
              <a:ext uri="{FF2B5EF4-FFF2-40B4-BE49-F238E27FC236}">
                <a16:creationId xmlns:a16="http://schemas.microsoft.com/office/drawing/2014/main" id="{FA6C6F8C-D02C-4EFB-944B-7D0B4E6070CF}"/>
              </a:ext>
            </a:extLst>
          </p:cNvPr>
          <p:cNvSpPr/>
          <p:nvPr userDrawn="1"/>
        </p:nvSpPr>
        <p:spPr>
          <a:xfrm>
            <a:off x="7406258" y="1340550"/>
            <a:ext cx="1997965" cy="1930870"/>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a:extLst>
              <a:ext uri="{FF2B5EF4-FFF2-40B4-BE49-F238E27FC236}">
                <a16:creationId xmlns:a16="http://schemas.microsoft.com/office/drawing/2014/main" id="{F748DFE8-0BF4-40AD-A53B-83D15653937C}"/>
              </a:ext>
            </a:extLst>
          </p:cNvPr>
          <p:cNvSpPr/>
          <p:nvPr userDrawn="1"/>
        </p:nvSpPr>
        <p:spPr>
          <a:xfrm>
            <a:off x="5097017" y="1340550"/>
            <a:ext cx="1997965" cy="1930870"/>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a:extLst>
              <a:ext uri="{FF2B5EF4-FFF2-40B4-BE49-F238E27FC236}">
                <a16:creationId xmlns:a16="http://schemas.microsoft.com/office/drawing/2014/main" id="{84D7E3C6-3C41-4229-ABB5-B095ECC5D3EA}"/>
              </a:ext>
            </a:extLst>
          </p:cNvPr>
          <p:cNvSpPr/>
          <p:nvPr userDrawn="1"/>
        </p:nvSpPr>
        <p:spPr>
          <a:xfrm>
            <a:off x="2787776" y="1340550"/>
            <a:ext cx="1997965" cy="1930870"/>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0" name="Graphic 19">
            <a:extLst>
              <a:ext uri="{FF2B5EF4-FFF2-40B4-BE49-F238E27FC236}">
                <a16:creationId xmlns:a16="http://schemas.microsoft.com/office/drawing/2014/main" id="{C65E2EAD-0AAD-41E8-BFA0-E86A823CC73F}"/>
              </a:ext>
            </a:extLst>
          </p:cNvPr>
          <p:cNvPicPr>
            <a:picLocks noChangeAspect="1"/>
          </p:cNvPicPr>
          <p:nvPr userDrawn="1"/>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247183" y="1773228"/>
            <a:ext cx="467318" cy="390196"/>
          </a:xfrm>
          <a:prstGeom prst="rect">
            <a:avLst/>
          </a:prstGeom>
        </p:spPr>
      </p:pic>
      <p:sp>
        <p:nvSpPr>
          <p:cNvPr id="21" name="TextBox 20">
            <a:extLst>
              <a:ext uri="{FF2B5EF4-FFF2-40B4-BE49-F238E27FC236}">
                <a16:creationId xmlns:a16="http://schemas.microsoft.com/office/drawing/2014/main" id="{765CCFBF-71CC-413C-8B4E-32F0E53B158F}"/>
              </a:ext>
            </a:extLst>
          </p:cNvPr>
          <p:cNvSpPr txBox="1"/>
          <p:nvPr userDrawn="1"/>
        </p:nvSpPr>
        <p:spPr>
          <a:xfrm>
            <a:off x="827626" y="2415238"/>
            <a:ext cx="1299779" cy="307777"/>
          </a:xfrm>
          <a:prstGeom prst="rect">
            <a:avLst/>
          </a:prstGeom>
          <a:noFill/>
        </p:spPr>
        <p:txBody>
          <a:bodyPr wrap="none" rtlCol="0">
            <a:spAutoFit/>
          </a:bodyPr>
          <a:lstStyle/>
          <a:p>
            <a:pPr algn="ctr"/>
            <a:r>
              <a:rPr lang="en-GB" sz="1400" b="1" u="heavy" baseline="0">
                <a:solidFill>
                  <a:srgbClr val="5A5A5A"/>
                </a:solidFill>
                <a:uFill>
                  <a:solidFill>
                    <a:srgbClr val="F8652E"/>
                  </a:solidFill>
                </a:uFill>
                <a:hlinkClick r:id="rId5">
                  <a:extLst>
                    <a:ext uri="{A12FA001-AC4F-418D-AE19-62706E023703}">
                      <ahyp:hlinkClr xmlns:ahyp="http://schemas.microsoft.com/office/drawing/2018/hyperlinkcolor" val="tx"/>
                    </a:ext>
                  </a:extLst>
                </a:hlinkClick>
              </a:rPr>
              <a:t>pscinitiative.org</a:t>
            </a:r>
            <a:endParaRPr lang="en-GB" sz="1400" b="1" u="heavy" baseline="0">
              <a:solidFill>
                <a:srgbClr val="5A5A5A"/>
              </a:solidFill>
              <a:uFill>
                <a:solidFill>
                  <a:srgbClr val="F8652E"/>
                </a:solidFill>
              </a:uFill>
            </a:endParaRPr>
          </a:p>
        </p:txBody>
      </p:sp>
      <p:pic>
        <p:nvPicPr>
          <p:cNvPr id="22" name="Graphic 21">
            <a:extLst>
              <a:ext uri="{FF2B5EF4-FFF2-40B4-BE49-F238E27FC236}">
                <a16:creationId xmlns:a16="http://schemas.microsoft.com/office/drawing/2014/main" id="{F98A4B18-6952-49DE-8164-858F75A99C21}"/>
              </a:ext>
            </a:extLst>
          </p:cNvPr>
          <p:cNvPicPr>
            <a:picLocks noChangeAspect="1"/>
          </p:cNvPicPr>
          <p:nvPr userDrawn="1"/>
        </p:nvPicPr>
        <p:blipFill>
          <a:blip r:embed="rId6" cstate="email">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a:off x="3530629" y="1773228"/>
            <a:ext cx="512257" cy="390196"/>
          </a:xfrm>
          <a:prstGeom prst="rect">
            <a:avLst/>
          </a:prstGeom>
        </p:spPr>
      </p:pic>
      <p:sp>
        <p:nvSpPr>
          <p:cNvPr id="23" name="TextBox 22">
            <a:extLst>
              <a:ext uri="{FF2B5EF4-FFF2-40B4-BE49-F238E27FC236}">
                <a16:creationId xmlns:a16="http://schemas.microsoft.com/office/drawing/2014/main" id="{90FB7784-1021-4A07-B67A-DBCF0F56E125}"/>
              </a:ext>
            </a:extLst>
          </p:cNvPr>
          <p:cNvSpPr txBox="1"/>
          <p:nvPr userDrawn="1"/>
        </p:nvSpPr>
        <p:spPr>
          <a:xfrm>
            <a:off x="2923892" y="2415238"/>
            <a:ext cx="1725729" cy="307777"/>
          </a:xfrm>
          <a:prstGeom prst="rect">
            <a:avLst/>
          </a:prstGeom>
          <a:noFill/>
        </p:spPr>
        <p:txBody>
          <a:bodyPr wrap="none" rtlCol="0">
            <a:spAutoFit/>
          </a:bodyPr>
          <a:lstStyle/>
          <a:p>
            <a:pPr algn="ctr"/>
            <a:r>
              <a:rPr lang="en-GB" sz="1400" b="1" u="heavy" baseline="0">
                <a:solidFill>
                  <a:srgbClr val="5A5A5A"/>
                </a:solidFill>
                <a:uFill>
                  <a:solidFill>
                    <a:srgbClr val="F8652E"/>
                  </a:solidFill>
                </a:uFill>
                <a:hlinkClick r:id="rId2">
                  <a:extLst>
                    <a:ext uri="{A12FA001-AC4F-418D-AE19-62706E023703}">
                      <ahyp:hlinkClr xmlns:ahyp="http://schemas.microsoft.com/office/drawing/2018/hyperlinkcolor" val="tx"/>
                    </a:ext>
                  </a:extLst>
                </a:hlinkClick>
              </a:rPr>
              <a:t>info@pscinitiative.org</a:t>
            </a:r>
            <a:endParaRPr lang="en-GB" sz="1400" b="1" u="heavy" baseline="0">
              <a:solidFill>
                <a:srgbClr val="5A5A5A"/>
              </a:solidFill>
              <a:uFill>
                <a:solidFill>
                  <a:srgbClr val="F8652E"/>
                </a:solidFill>
              </a:uFill>
            </a:endParaRPr>
          </a:p>
        </p:txBody>
      </p:sp>
      <p:pic>
        <p:nvPicPr>
          <p:cNvPr id="26" name="Graphic 25">
            <a:extLst>
              <a:ext uri="{FF2B5EF4-FFF2-40B4-BE49-F238E27FC236}">
                <a16:creationId xmlns:a16="http://schemas.microsoft.com/office/drawing/2014/main" id="{1431C593-BDAD-4BD7-BEB9-4369FA0CF809}"/>
              </a:ext>
            </a:extLst>
          </p:cNvPr>
          <p:cNvPicPr>
            <a:picLocks noChangeAspect="1"/>
          </p:cNvPicPr>
          <p:nvPr userDrawn="1"/>
        </p:nvPicPr>
        <p:blipFill>
          <a:blip r:embed="rId8" cstate="email">
            <a:extLst>
              <a:ext uri="{28A0092B-C50C-407E-A947-70E740481C1C}">
                <a14:useLocalDpi xmlns:a14="http://schemas.microsoft.com/office/drawing/2010/main"/>
              </a:ext>
              <a:ext uri="{96DAC541-7B7A-43D3-8B79-37D633B846F1}">
                <asvg:svgBlip xmlns:asvg="http://schemas.microsoft.com/office/drawing/2016/SVG/main" r:embed="rId9"/>
              </a:ext>
            </a:extLst>
          </a:blip>
          <a:stretch>
            <a:fillRect/>
          </a:stretch>
        </p:blipFill>
        <p:spPr>
          <a:xfrm>
            <a:off x="5900901" y="1773228"/>
            <a:ext cx="390196" cy="390196"/>
          </a:xfrm>
          <a:prstGeom prst="rect">
            <a:avLst/>
          </a:prstGeom>
        </p:spPr>
      </p:pic>
      <p:sp>
        <p:nvSpPr>
          <p:cNvPr id="27" name="TextBox 26">
            <a:extLst>
              <a:ext uri="{FF2B5EF4-FFF2-40B4-BE49-F238E27FC236}">
                <a16:creationId xmlns:a16="http://schemas.microsoft.com/office/drawing/2014/main" id="{F086404A-E242-4408-9F28-E024CA7E4E41}"/>
              </a:ext>
            </a:extLst>
          </p:cNvPr>
          <p:cNvSpPr txBox="1"/>
          <p:nvPr userDrawn="1"/>
        </p:nvSpPr>
        <p:spPr>
          <a:xfrm>
            <a:off x="5263080" y="2331931"/>
            <a:ext cx="1665841" cy="705258"/>
          </a:xfrm>
          <a:prstGeom prst="rect">
            <a:avLst/>
          </a:prstGeom>
          <a:noFill/>
        </p:spPr>
        <p:txBody>
          <a:bodyPr wrap="none" rtlCol="0">
            <a:spAutoFit/>
          </a:bodyPr>
          <a:lstStyle/>
          <a:p>
            <a:pPr algn="ctr">
              <a:lnSpc>
                <a:spcPct val="150000"/>
              </a:lnSpc>
            </a:pPr>
            <a:r>
              <a:rPr lang="en-GB" sz="1400" b="1" u="none" baseline="0">
                <a:solidFill>
                  <a:srgbClr val="5A5A5A"/>
                </a:solidFill>
                <a:uFill>
                  <a:solidFill>
                    <a:srgbClr val="F8652E"/>
                  </a:solidFill>
                </a:uFill>
              </a:rPr>
              <a:t>Rosie Towe:</a:t>
            </a:r>
          </a:p>
          <a:p>
            <a:pPr marL="0" marR="0" lvl="0" indent="0" algn="ctr" defTabSz="914400" rtl="0" eaLnBrk="1" fontAlgn="auto" latinLnBrk="0" hangingPunct="1">
              <a:lnSpc>
                <a:spcPct val="150000"/>
              </a:lnSpc>
              <a:spcBef>
                <a:spcPts val="0"/>
              </a:spcBef>
              <a:spcAft>
                <a:spcPts val="0"/>
              </a:spcAft>
              <a:buClrTx/>
              <a:buSzTx/>
              <a:buFontTx/>
              <a:buNone/>
              <a:tabLst/>
              <a:defRPr/>
            </a:pPr>
            <a:r>
              <a:rPr lang="is-IS" sz="1400" b="1">
                <a:solidFill>
                  <a:srgbClr val="5A5A5A"/>
                </a:solidFill>
              </a:rPr>
              <a:t>+44 (0) 7342 990241</a:t>
            </a:r>
            <a:endParaRPr lang="en-US" sz="1400" b="1">
              <a:solidFill>
                <a:srgbClr val="5A5A5A"/>
              </a:solidFill>
            </a:endParaRPr>
          </a:p>
        </p:txBody>
      </p:sp>
      <p:pic>
        <p:nvPicPr>
          <p:cNvPr id="28" name="Graphic 27">
            <a:extLst>
              <a:ext uri="{FF2B5EF4-FFF2-40B4-BE49-F238E27FC236}">
                <a16:creationId xmlns:a16="http://schemas.microsoft.com/office/drawing/2014/main" id="{9723698A-D546-474F-886B-1EE0911B2E3D}"/>
              </a:ext>
            </a:extLst>
          </p:cNvPr>
          <p:cNvPicPr>
            <a:picLocks noChangeAspect="1"/>
          </p:cNvPicPr>
          <p:nvPr userDrawn="1"/>
        </p:nvPicPr>
        <p:blipFill>
          <a:blip r:embed="rId10" cstate="email">
            <a:extLst>
              <a:ext uri="{28A0092B-C50C-407E-A947-70E740481C1C}">
                <a14:useLocalDpi xmlns:a14="http://schemas.microsoft.com/office/drawing/2010/main"/>
              </a:ext>
              <a:ext uri="{96DAC541-7B7A-43D3-8B79-37D633B846F1}">
                <asvg:svgBlip xmlns:asvg="http://schemas.microsoft.com/office/drawing/2016/SVG/main" r:embed="rId11"/>
              </a:ext>
            </a:extLst>
          </a:blip>
          <a:stretch>
            <a:fillRect/>
          </a:stretch>
        </p:blipFill>
        <p:spPr>
          <a:xfrm>
            <a:off x="8207778" y="1785950"/>
            <a:ext cx="394924" cy="377474"/>
          </a:xfrm>
          <a:prstGeom prst="rect">
            <a:avLst/>
          </a:prstGeom>
        </p:spPr>
      </p:pic>
      <p:sp>
        <p:nvSpPr>
          <p:cNvPr id="29" name="TextBox 28">
            <a:extLst>
              <a:ext uri="{FF2B5EF4-FFF2-40B4-BE49-F238E27FC236}">
                <a16:creationId xmlns:a16="http://schemas.microsoft.com/office/drawing/2014/main" id="{D378DBDF-D793-4EAE-9F21-B37F7977723A}"/>
              </a:ext>
            </a:extLst>
          </p:cNvPr>
          <p:cNvSpPr txBox="1"/>
          <p:nvPr userDrawn="1"/>
        </p:nvSpPr>
        <p:spPr>
          <a:xfrm>
            <a:off x="8159018" y="2415238"/>
            <a:ext cx="492443" cy="307777"/>
          </a:xfrm>
          <a:prstGeom prst="rect">
            <a:avLst/>
          </a:prstGeom>
          <a:noFill/>
        </p:spPr>
        <p:txBody>
          <a:bodyPr wrap="none" rtlCol="0">
            <a:spAutoFit/>
          </a:bodyPr>
          <a:lstStyle/>
          <a:p>
            <a:pPr algn="ctr"/>
            <a:r>
              <a:rPr lang="en-GB" sz="1400" b="1" u="heavy" baseline="0">
                <a:solidFill>
                  <a:srgbClr val="5A5A5A"/>
                </a:solidFill>
                <a:uFill>
                  <a:solidFill>
                    <a:srgbClr val="F8652E"/>
                  </a:solidFill>
                </a:uFill>
                <a:hlinkClick r:id="rId12">
                  <a:extLst>
                    <a:ext uri="{A12FA001-AC4F-418D-AE19-62706E023703}">
                      <ahyp:hlinkClr xmlns:ahyp="http://schemas.microsoft.com/office/drawing/2018/hyperlinkcolor" val="tx"/>
                    </a:ext>
                  </a:extLst>
                </a:hlinkClick>
              </a:rPr>
              <a:t>PSCI</a:t>
            </a:r>
            <a:endParaRPr lang="en-GB" sz="1400" b="1" u="heavy" baseline="0">
              <a:solidFill>
                <a:srgbClr val="5A5A5A"/>
              </a:solidFill>
              <a:uFill>
                <a:solidFill>
                  <a:srgbClr val="F8652E"/>
                </a:solidFill>
              </a:uFill>
            </a:endParaRPr>
          </a:p>
        </p:txBody>
      </p:sp>
      <p:pic>
        <p:nvPicPr>
          <p:cNvPr id="31" name="Graphic 30">
            <a:extLst>
              <a:ext uri="{FF2B5EF4-FFF2-40B4-BE49-F238E27FC236}">
                <a16:creationId xmlns:a16="http://schemas.microsoft.com/office/drawing/2014/main" id="{993B4AF6-2424-41A1-BC38-2126801CFB99}"/>
              </a:ext>
            </a:extLst>
          </p:cNvPr>
          <p:cNvPicPr>
            <a:picLocks noChangeAspect="1"/>
          </p:cNvPicPr>
          <p:nvPr userDrawn="1"/>
        </p:nvPicPr>
        <p:blipFill>
          <a:blip r:embed="rId13" cstate="email">
            <a:extLst>
              <a:ext uri="{28A0092B-C50C-407E-A947-70E740481C1C}">
                <a14:useLocalDpi xmlns:a14="http://schemas.microsoft.com/office/drawing/2010/main"/>
              </a:ext>
              <a:ext uri="{96DAC541-7B7A-43D3-8B79-37D633B846F1}">
                <asvg:svgBlip xmlns:asvg="http://schemas.microsoft.com/office/drawing/2016/SVG/main" r:embed="rId14"/>
              </a:ext>
            </a:extLst>
          </a:blip>
          <a:stretch>
            <a:fillRect/>
          </a:stretch>
        </p:blipFill>
        <p:spPr>
          <a:xfrm>
            <a:off x="10478708" y="1768023"/>
            <a:ext cx="486892" cy="395401"/>
          </a:xfrm>
          <a:prstGeom prst="rect">
            <a:avLst/>
          </a:prstGeom>
        </p:spPr>
      </p:pic>
      <p:sp>
        <p:nvSpPr>
          <p:cNvPr id="32" name="TextBox 31">
            <a:extLst>
              <a:ext uri="{FF2B5EF4-FFF2-40B4-BE49-F238E27FC236}">
                <a16:creationId xmlns:a16="http://schemas.microsoft.com/office/drawing/2014/main" id="{40681E9E-B07B-4B21-8AE4-78E560458350}"/>
              </a:ext>
            </a:extLst>
          </p:cNvPr>
          <p:cNvSpPr txBox="1"/>
          <p:nvPr userDrawn="1"/>
        </p:nvSpPr>
        <p:spPr>
          <a:xfrm>
            <a:off x="10073280" y="2409644"/>
            <a:ext cx="1215141" cy="307777"/>
          </a:xfrm>
          <a:prstGeom prst="rect">
            <a:avLst/>
          </a:prstGeom>
          <a:noFill/>
        </p:spPr>
        <p:txBody>
          <a:bodyPr wrap="none" rtlCol="0">
            <a:spAutoFit/>
          </a:bodyPr>
          <a:lstStyle/>
          <a:p>
            <a:pPr algn="ctr"/>
            <a:r>
              <a:rPr lang="en-GB" sz="1400" b="1" u="heavy" baseline="0">
                <a:solidFill>
                  <a:srgbClr val="5A5A5A"/>
                </a:solidFill>
                <a:uFill>
                  <a:solidFill>
                    <a:srgbClr val="F8652E"/>
                  </a:solidFill>
                </a:uFill>
                <a:hlinkClick r:id="rId15">
                  <a:extLst>
                    <a:ext uri="{A12FA001-AC4F-418D-AE19-62706E023703}">
                      <ahyp:hlinkClr xmlns:ahyp="http://schemas.microsoft.com/office/drawing/2018/hyperlinkcolor" val="tx"/>
                    </a:ext>
                  </a:extLst>
                </a:hlinkClick>
              </a:rPr>
              <a:t>@PSCInitiative</a:t>
            </a:r>
            <a:endParaRPr lang="en-GB" sz="1400" b="1" u="heavy" baseline="0">
              <a:solidFill>
                <a:srgbClr val="5A5A5A"/>
              </a:solidFill>
              <a:uFill>
                <a:solidFill>
                  <a:srgbClr val="F8652E"/>
                </a:solidFill>
              </a:uFill>
            </a:endParaRPr>
          </a:p>
        </p:txBody>
      </p:sp>
      <p:sp>
        <p:nvSpPr>
          <p:cNvPr id="37" name="TextBox 36">
            <a:extLst>
              <a:ext uri="{FF2B5EF4-FFF2-40B4-BE49-F238E27FC236}">
                <a16:creationId xmlns:a16="http://schemas.microsoft.com/office/drawing/2014/main" id="{95F93B73-B91F-4CC1-BECE-3FE1FCD1F0AB}"/>
              </a:ext>
            </a:extLst>
          </p:cNvPr>
          <p:cNvSpPr txBox="1"/>
          <p:nvPr userDrawn="1"/>
        </p:nvSpPr>
        <p:spPr>
          <a:xfrm>
            <a:off x="450000" y="439877"/>
            <a:ext cx="10487065" cy="707886"/>
          </a:xfrm>
          <a:prstGeom prst="rect">
            <a:avLst/>
          </a:prstGeom>
          <a:noFill/>
        </p:spPr>
        <p:txBody>
          <a:bodyPr wrap="square" rtlCol="0">
            <a:spAutoFit/>
          </a:bodyPr>
          <a:lstStyle/>
          <a:p>
            <a:r>
              <a:rPr lang="en-GB" sz="4000" kern="1200">
                <a:solidFill>
                  <a:srgbClr val="F8652E"/>
                </a:solidFill>
                <a:latin typeface="+mj-lt"/>
                <a:ea typeface="+mj-ea"/>
                <a:cs typeface="+mj-cs"/>
              </a:rPr>
              <a:t>CONTACT</a:t>
            </a:r>
          </a:p>
        </p:txBody>
      </p:sp>
      <p:pic>
        <p:nvPicPr>
          <p:cNvPr id="25" name="Picture 24">
            <a:extLst>
              <a:ext uri="{FF2B5EF4-FFF2-40B4-BE49-F238E27FC236}">
                <a16:creationId xmlns:a16="http://schemas.microsoft.com/office/drawing/2014/main" id="{956A0CE8-B5B0-4AD1-A6B9-B8A2D2C10319}"/>
              </a:ext>
            </a:extLst>
          </p:cNvPr>
          <p:cNvPicPr>
            <a:picLocks noChangeAspect="1"/>
          </p:cNvPicPr>
          <p:nvPr userDrawn="1"/>
        </p:nvPicPr>
        <p:blipFill>
          <a:blip r:embed="rId16"/>
          <a:stretch>
            <a:fillRect/>
          </a:stretch>
        </p:blipFill>
        <p:spPr>
          <a:xfrm>
            <a:off x="3981449" y="5427552"/>
            <a:ext cx="2154842" cy="296974"/>
          </a:xfrm>
          <a:prstGeom prst="rect">
            <a:avLst/>
          </a:prstGeom>
        </p:spPr>
      </p:pic>
    </p:spTree>
    <p:extLst>
      <p:ext uri="{BB962C8B-B14F-4D97-AF65-F5344CB8AC3E}">
        <p14:creationId xmlns:p14="http://schemas.microsoft.com/office/powerpoint/2010/main" val="4237293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BREAK">
    <p:spTree>
      <p:nvGrpSpPr>
        <p:cNvPr id="1" name=""/>
        <p:cNvGrpSpPr/>
        <p:nvPr/>
      </p:nvGrpSpPr>
      <p:grpSpPr>
        <a:xfrm>
          <a:off x="0" y="0"/>
          <a:ext cx="0" cy="0"/>
          <a:chOff x="0" y="0"/>
          <a:chExt cx="0" cy="0"/>
        </a:xfrm>
      </p:grpSpPr>
      <p:sp>
        <p:nvSpPr>
          <p:cNvPr id="14" name="Footer Placeholder 13">
            <a:extLst>
              <a:ext uri="{FF2B5EF4-FFF2-40B4-BE49-F238E27FC236}">
                <a16:creationId xmlns:a16="http://schemas.microsoft.com/office/drawing/2014/main" id="{59170686-196E-2A4F-BC53-BC91B6E077B9}"/>
              </a:ext>
            </a:extLst>
          </p:cNvPr>
          <p:cNvSpPr>
            <a:spLocks noGrp="1"/>
          </p:cNvSpPr>
          <p:nvPr>
            <p:ph type="ftr" sz="quarter" idx="10"/>
          </p:nvPr>
        </p:nvSpPr>
        <p:spPr/>
        <p:txBody>
          <a:bodyPr/>
          <a:lstStyle/>
          <a:p>
            <a:pPr algn="l">
              <a:defRPr/>
            </a:pPr>
            <a:r>
              <a:rPr lang="en-US"/>
              <a:t>OVERVIEW | AUGUST 2021</a:t>
            </a:r>
          </a:p>
        </p:txBody>
      </p:sp>
      <p:sp>
        <p:nvSpPr>
          <p:cNvPr id="15" name="Slide Number Placeholder 41">
            <a:extLst>
              <a:ext uri="{FF2B5EF4-FFF2-40B4-BE49-F238E27FC236}">
                <a16:creationId xmlns:a16="http://schemas.microsoft.com/office/drawing/2014/main" id="{1C8E0ECC-DE8D-6940-B946-9E23EE4F91CE}"/>
              </a:ext>
            </a:extLst>
          </p:cNvPr>
          <p:cNvSpPr>
            <a:spLocks noGrp="1"/>
          </p:cNvSpPr>
          <p:nvPr>
            <p:ph type="sldNum" sz="quarter" idx="4"/>
          </p:nvPr>
        </p:nvSpPr>
        <p:spPr>
          <a:xfrm>
            <a:off x="10938581" y="6356351"/>
            <a:ext cx="634219" cy="366183"/>
          </a:xfrm>
          <a:prstGeom prst="rect">
            <a:avLst/>
          </a:prstGeom>
        </p:spPr>
        <p:txBody>
          <a:bodyPr vert="horz" lIns="91440" tIns="45720" rIns="91440" bIns="45720" rtlCol="0" anchor="ctr"/>
          <a:lstStyle>
            <a:lvl1pPr algn="r">
              <a:defRPr sz="1067">
                <a:solidFill>
                  <a:schemeClr val="tx1">
                    <a:lumMod val="50000"/>
                    <a:lumOff val="50000"/>
                  </a:schemeClr>
                </a:solidFill>
              </a:defRPr>
            </a:lvl1pPr>
          </a:lstStyle>
          <a:p>
            <a:fld id="{B598EA83-FE4E-6743-8154-EB2AF72A0ACA}" type="slidenum">
              <a:rPr lang="en-US" smtClean="0"/>
              <a:pPr/>
              <a:t>‹#›</a:t>
            </a:fld>
            <a:endParaRPr lang="en-US"/>
          </a:p>
        </p:txBody>
      </p:sp>
      <p:cxnSp>
        <p:nvCxnSpPr>
          <p:cNvPr id="4" name="Straight Connector 3">
            <a:extLst>
              <a:ext uri="{FF2B5EF4-FFF2-40B4-BE49-F238E27FC236}">
                <a16:creationId xmlns:a16="http://schemas.microsoft.com/office/drawing/2014/main" id="{3508EAA7-862C-6349-988E-A9A909B2A7D9}"/>
              </a:ext>
            </a:extLst>
          </p:cNvPr>
          <p:cNvCxnSpPr/>
          <p:nvPr userDrawn="1"/>
        </p:nvCxnSpPr>
        <p:spPr>
          <a:xfrm>
            <a:off x="0" y="6297579"/>
            <a:ext cx="12192000" cy="0"/>
          </a:xfrm>
          <a:prstGeom prst="line">
            <a:avLst/>
          </a:prstGeom>
          <a:ln w="12700" cmpd="sng">
            <a:solidFill>
              <a:schemeClr val="bg1">
                <a:lumMod val="85000"/>
              </a:schemeClr>
            </a:solidFill>
          </a:ln>
          <a:effectLst/>
        </p:spPr>
        <p:style>
          <a:lnRef idx="2">
            <a:schemeClr val="accent1"/>
          </a:lnRef>
          <a:fillRef idx="0">
            <a:schemeClr val="accent1"/>
          </a:fillRef>
          <a:effectRef idx="1">
            <a:schemeClr val="accent1"/>
          </a:effectRef>
          <a:fontRef idx="minor">
            <a:schemeClr val="tx1"/>
          </a:fontRef>
        </p:style>
      </p:cxnSp>
      <p:sp>
        <p:nvSpPr>
          <p:cNvPr id="5" name="Title 15">
            <a:extLst>
              <a:ext uri="{FF2B5EF4-FFF2-40B4-BE49-F238E27FC236}">
                <a16:creationId xmlns:a16="http://schemas.microsoft.com/office/drawing/2014/main" id="{EF6991A8-88B5-1143-A191-0F3652D8749F}"/>
              </a:ext>
            </a:extLst>
          </p:cNvPr>
          <p:cNvSpPr>
            <a:spLocks noGrp="1"/>
          </p:cNvSpPr>
          <p:nvPr>
            <p:ph type="title" hasCustomPrompt="1"/>
          </p:nvPr>
        </p:nvSpPr>
        <p:spPr>
          <a:xfrm>
            <a:off x="600000" y="2420451"/>
            <a:ext cx="10972800" cy="1184773"/>
          </a:xfrm>
        </p:spPr>
        <p:txBody>
          <a:bodyPr anchor="ctr" anchorCtr="0">
            <a:normAutofit/>
          </a:bodyPr>
          <a:lstStyle>
            <a:lvl1pPr algn="ctr">
              <a:defRPr sz="5867" spc="133" baseline="0"/>
            </a:lvl1pPr>
          </a:lstStyle>
          <a:p>
            <a:r>
              <a:rPr lang="en-US"/>
              <a:t>CLICK TO EDIT</a:t>
            </a:r>
          </a:p>
        </p:txBody>
      </p:sp>
    </p:spTree>
    <p:extLst>
      <p:ext uri="{BB962C8B-B14F-4D97-AF65-F5344CB8AC3E}">
        <p14:creationId xmlns:p14="http://schemas.microsoft.com/office/powerpoint/2010/main" val="31630540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7200" y="1420283"/>
            <a:ext cx="5181600" cy="980017"/>
          </a:xfrm>
        </p:spPr>
        <p:txBody>
          <a:bodyPr/>
          <a:lstStyle/>
          <a:p>
            <a:r>
              <a:rPr lang="en-US"/>
              <a:t>Click to edit Master title style</a:t>
            </a:r>
          </a:p>
        </p:txBody>
      </p:sp>
      <p:sp>
        <p:nvSpPr>
          <p:cNvPr id="3" name="Subtitle 2"/>
          <p:cNvSpPr>
            <a:spLocks noGrp="1"/>
          </p:cNvSpPr>
          <p:nvPr>
            <p:ph type="subTitle" idx="1"/>
          </p:nvPr>
        </p:nvSpPr>
        <p:spPr>
          <a:xfrm>
            <a:off x="914400" y="2590800"/>
            <a:ext cx="4267200" cy="1168400"/>
          </a:xfrm>
        </p:spPr>
        <p:txBody>
          <a:bodyPr/>
          <a:lstStyle>
            <a:lvl1pPr marL="0" indent="0" algn="ctr">
              <a:buNone/>
              <a:defRPr>
                <a:solidFill>
                  <a:schemeClr val="tx1">
                    <a:tint val="75000"/>
                  </a:schemeClr>
                </a:solidFill>
              </a:defRPr>
            </a:lvl1pPr>
            <a:lvl2pPr marL="304815" indent="0" algn="ctr">
              <a:buNone/>
              <a:defRPr>
                <a:solidFill>
                  <a:schemeClr val="tx1">
                    <a:tint val="75000"/>
                  </a:schemeClr>
                </a:solidFill>
              </a:defRPr>
            </a:lvl2pPr>
            <a:lvl3pPr marL="609630" indent="0" algn="ctr">
              <a:buNone/>
              <a:defRPr>
                <a:solidFill>
                  <a:schemeClr val="tx1">
                    <a:tint val="75000"/>
                  </a:schemeClr>
                </a:solidFill>
              </a:defRPr>
            </a:lvl3pPr>
            <a:lvl4pPr marL="914446" indent="0" algn="ctr">
              <a:buNone/>
              <a:defRPr>
                <a:solidFill>
                  <a:schemeClr val="tx1">
                    <a:tint val="75000"/>
                  </a:schemeClr>
                </a:solidFill>
              </a:defRPr>
            </a:lvl4pPr>
            <a:lvl5pPr marL="1219261" indent="0" algn="ctr">
              <a:buNone/>
              <a:defRPr>
                <a:solidFill>
                  <a:schemeClr val="tx1">
                    <a:tint val="75000"/>
                  </a:schemeClr>
                </a:solidFill>
              </a:defRPr>
            </a:lvl5pPr>
            <a:lvl6pPr marL="1524076" indent="0" algn="ctr">
              <a:buNone/>
              <a:defRPr>
                <a:solidFill>
                  <a:schemeClr val="tx1">
                    <a:tint val="75000"/>
                  </a:schemeClr>
                </a:solidFill>
              </a:defRPr>
            </a:lvl6pPr>
            <a:lvl7pPr marL="1828891" indent="0" algn="ctr">
              <a:buNone/>
              <a:defRPr>
                <a:solidFill>
                  <a:schemeClr val="tx1">
                    <a:tint val="75000"/>
                  </a:schemeClr>
                </a:solidFill>
              </a:defRPr>
            </a:lvl7pPr>
            <a:lvl8pPr marL="2133707" indent="0" algn="ctr">
              <a:buNone/>
              <a:defRPr>
                <a:solidFill>
                  <a:schemeClr val="tx1">
                    <a:tint val="75000"/>
                  </a:schemeClr>
                </a:solidFill>
              </a:defRPr>
            </a:lvl8pPr>
            <a:lvl9pPr marL="2438522"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1/22/26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12038449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1/22/26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55679797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81542" y="2937934"/>
            <a:ext cx="5181600" cy="908050"/>
          </a:xfrm>
        </p:spPr>
        <p:txBody>
          <a:bodyPr anchor="t"/>
          <a:lstStyle>
            <a:lvl1pPr algn="l">
              <a:defRPr sz="2667" b="1" cap="all"/>
            </a:lvl1pPr>
          </a:lstStyle>
          <a:p>
            <a:r>
              <a:rPr lang="en-US"/>
              <a:t>Click to edit Master title style</a:t>
            </a:r>
          </a:p>
        </p:txBody>
      </p:sp>
      <p:sp>
        <p:nvSpPr>
          <p:cNvPr id="3" name="Text Placeholder 2"/>
          <p:cNvSpPr>
            <a:spLocks noGrp="1"/>
          </p:cNvSpPr>
          <p:nvPr>
            <p:ph type="body" idx="1"/>
          </p:nvPr>
        </p:nvSpPr>
        <p:spPr>
          <a:xfrm>
            <a:off x="481542" y="1937809"/>
            <a:ext cx="5181600" cy="1000125"/>
          </a:xfrm>
        </p:spPr>
        <p:txBody>
          <a:bodyPr anchor="b"/>
          <a:lstStyle>
            <a:lvl1pPr marL="0" indent="0">
              <a:buNone/>
              <a:defRPr sz="1333">
                <a:solidFill>
                  <a:schemeClr val="tx1">
                    <a:tint val="75000"/>
                  </a:schemeClr>
                </a:solidFill>
              </a:defRPr>
            </a:lvl1pPr>
            <a:lvl2pPr marL="304815" indent="0">
              <a:buNone/>
              <a:defRPr sz="1200">
                <a:solidFill>
                  <a:schemeClr val="tx1">
                    <a:tint val="75000"/>
                  </a:schemeClr>
                </a:solidFill>
              </a:defRPr>
            </a:lvl2pPr>
            <a:lvl3pPr marL="609630" indent="0">
              <a:buNone/>
              <a:defRPr sz="1067">
                <a:solidFill>
                  <a:schemeClr val="tx1">
                    <a:tint val="75000"/>
                  </a:schemeClr>
                </a:solidFill>
              </a:defRPr>
            </a:lvl3pPr>
            <a:lvl4pPr marL="914446" indent="0">
              <a:buNone/>
              <a:defRPr sz="933">
                <a:solidFill>
                  <a:schemeClr val="tx1">
                    <a:tint val="75000"/>
                  </a:schemeClr>
                </a:solidFill>
              </a:defRPr>
            </a:lvl4pPr>
            <a:lvl5pPr marL="1219261" indent="0">
              <a:buNone/>
              <a:defRPr sz="933">
                <a:solidFill>
                  <a:schemeClr val="tx1">
                    <a:tint val="75000"/>
                  </a:schemeClr>
                </a:solidFill>
              </a:defRPr>
            </a:lvl5pPr>
            <a:lvl6pPr marL="1524076" indent="0">
              <a:buNone/>
              <a:defRPr sz="933">
                <a:solidFill>
                  <a:schemeClr val="tx1">
                    <a:tint val="75000"/>
                  </a:schemeClr>
                </a:solidFill>
              </a:defRPr>
            </a:lvl6pPr>
            <a:lvl7pPr marL="1828891" indent="0">
              <a:buNone/>
              <a:defRPr sz="933">
                <a:solidFill>
                  <a:schemeClr val="tx1">
                    <a:tint val="75000"/>
                  </a:schemeClr>
                </a:solidFill>
              </a:defRPr>
            </a:lvl7pPr>
            <a:lvl8pPr marL="2133707" indent="0">
              <a:buNone/>
              <a:defRPr sz="933">
                <a:solidFill>
                  <a:schemeClr val="tx1">
                    <a:tint val="75000"/>
                  </a:schemeClr>
                </a:solidFill>
              </a:defRPr>
            </a:lvl8pPr>
            <a:lvl9pPr marL="2438522" indent="0">
              <a:buNone/>
              <a:defRPr sz="933">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1/22/26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79151625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304800" y="1066800"/>
            <a:ext cx="2692400" cy="3017309"/>
          </a:xfrm>
        </p:spPr>
        <p:txBody>
          <a:bodyPr/>
          <a:lstStyle>
            <a:lvl1pPr>
              <a:defRPr sz="1867"/>
            </a:lvl1pPr>
            <a:lvl2pPr>
              <a:defRPr sz="1600"/>
            </a:lvl2pPr>
            <a:lvl3pPr>
              <a:defRPr sz="1333"/>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3098800" y="1066800"/>
            <a:ext cx="2692400" cy="3017309"/>
          </a:xfrm>
        </p:spPr>
        <p:txBody>
          <a:bodyPr/>
          <a:lstStyle>
            <a:lvl1pPr>
              <a:defRPr sz="1867"/>
            </a:lvl1pPr>
            <a:lvl2pPr>
              <a:defRPr sz="1600"/>
            </a:lvl2pPr>
            <a:lvl3pPr>
              <a:defRPr sz="1333"/>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1/22/26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60104417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304800" y="1023409"/>
            <a:ext cx="2693459" cy="426508"/>
          </a:xfrm>
        </p:spPr>
        <p:txBody>
          <a:bodyPr anchor="b"/>
          <a:lstStyle>
            <a:lvl1pPr marL="0" indent="0">
              <a:buNone/>
              <a:defRPr sz="1600" b="1"/>
            </a:lvl1pPr>
            <a:lvl2pPr marL="304815" indent="0">
              <a:buNone/>
              <a:defRPr sz="1333" b="1"/>
            </a:lvl2pPr>
            <a:lvl3pPr marL="609630" indent="0">
              <a:buNone/>
              <a:defRPr sz="1200" b="1"/>
            </a:lvl3pPr>
            <a:lvl4pPr marL="914446" indent="0">
              <a:buNone/>
              <a:defRPr sz="1067" b="1"/>
            </a:lvl4pPr>
            <a:lvl5pPr marL="1219261" indent="0">
              <a:buNone/>
              <a:defRPr sz="1067" b="1"/>
            </a:lvl5pPr>
            <a:lvl6pPr marL="1524076" indent="0">
              <a:buNone/>
              <a:defRPr sz="1067" b="1"/>
            </a:lvl6pPr>
            <a:lvl7pPr marL="1828891" indent="0">
              <a:buNone/>
              <a:defRPr sz="1067" b="1"/>
            </a:lvl7pPr>
            <a:lvl8pPr marL="2133707" indent="0">
              <a:buNone/>
              <a:defRPr sz="1067" b="1"/>
            </a:lvl8pPr>
            <a:lvl9pPr marL="2438522" indent="0">
              <a:buNone/>
              <a:defRPr sz="1067" b="1"/>
            </a:lvl9pPr>
          </a:lstStyle>
          <a:p>
            <a:pPr lvl="0"/>
            <a:r>
              <a:rPr lang="en-US"/>
              <a:t>Click to edit Master text styles</a:t>
            </a:r>
          </a:p>
        </p:txBody>
      </p:sp>
      <p:sp>
        <p:nvSpPr>
          <p:cNvPr id="4" name="Content Placeholder 3"/>
          <p:cNvSpPr>
            <a:spLocks noGrp="1"/>
          </p:cNvSpPr>
          <p:nvPr>
            <p:ph sz="half" idx="2"/>
          </p:nvPr>
        </p:nvSpPr>
        <p:spPr>
          <a:xfrm>
            <a:off x="304800" y="1449917"/>
            <a:ext cx="2693459" cy="2634192"/>
          </a:xfrm>
        </p:spPr>
        <p:txBody>
          <a:bodyPr/>
          <a:lstStyle>
            <a:lvl1pPr>
              <a:defRPr sz="1600"/>
            </a:lvl1pPr>
            <a:lvl2pPr>
              <a:defRPr sz="1333"/>
            </a:lvl2pPr>
            <a:lvl3pPr>
              <a:defRPr sz="1200"/>
            </a:lvl3pPr>
            <a:lvl4pPr>
              <a:defRPr sz="1067"/>
            </a:lvl4pPr>
            <a:lvl5pPr>
              <a:defRPr sz="1067"/>
            </a:lvl5pPr>
            <a:lvl6pPr>
              <a:defRPr sz="1067"/>
            </a:lvl6pPr>
            <a:lvl7pPr>
              <a:defRPr sz="1067"/>
            </a:lvl7pPr>
            <a:lvl8pPr>
              <a:defRPr sz="1067"/>
            </a:lvl8pPr>
            <a:lvl9pPr>
              <a:defRPr sz="106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096684" y="1023409"/>
            <a:ext cx="2694517" cy="426508"/>
          </a:xfrm>
        </p:spPr>
        <p:txBody>
          <a:bodyPr anchor="b"/>
          <a:lstStyle>
            <a:lvl1pPr marL="0" indent="0">
              <a:buNone/>
              <a:defRPr sz="1600" b="1"/>
            </a:lvl1pPr>
            <a:lvl2pPr marL="304815" indent="0">
              <a:buNone/>
              <a:defRPr sz="1333" b="1"/>
            </a:lvl2pPr>
            <a:lvl3pPr marL="609630" indent="0">
              <a:buNone/>
              <a:defRPr sz="1200" b="1"/>
            </a:lvl3pPr>
            <a:lvl4pPr marL="914446" indent="0">
              <a:buNone/>
              <a:defRPr sz="1067" b="1"/>
            </a:lvl4pPr>
            <a:lvl5pPr marL="1219261" indent="0">
              <a:buNone/>
              <a:defRPr sz="1067" b="1"/>
            </a:lvl5pPr>
            <a:lvl6pPr marL="1524076" indent="0">
              <a:buNone/>
              <a:defRPr sz="1067" b="1"/>
            </a:lvl6pPr>
            <a:lvl7pPr marL="1828891" indent="0">
              <a:buNone/>
              <a:defRPr sz="1067" b="1"/>
            </a:lvl7pPr>
            <a:lvl8pPr marL="2133707" indent="0">
              <a:buNone/>
              <a:defRPr sz="1067" b="1"/>
            </a:lvl8pPr>
            <a:lvl9pPr marL="2438522" indent="0">
              <a:buNone/>
              <a:defRPr sz="1067" b="1"/>
            </a:lvl9pPr>
          </a:lstStyle>
          <a:p>
            <a:pPr lvl="0"/>
            <a:r>
              <a:rPr lang="en-US"/>
              <a:t>Click to edit Master text styles</a:t>
            </a:r>
          </a:p>
        </p:txBody>
      </p:sp>
      <p:sp>
        <p:nvSpPr>
          <p:cNvPr id="6" name="Content Placeholder 5"/>
          <p:cNvSpPr>
            <a:spLocks noGrp="1"/>
          </p:cNvSpPr>
          <p:nvPr>
            <p:ph sz="quarter" idx="4"/>
          </p:nvPr>
        </p:nvSpPr>
        <p:spPr>
          <a:xfrm>
            <a:off x="3096684" y="1449917"/>
            <a:ext cx="2694517" cy="2634192"/>
          </a:xfrm>
        </p:spPr>
        <p:txBody>
          <a:bodyPr/>
          <a:lstStyle>
            <a:lvl1pPr>
              <a:defRPr sz="1600"/>
            </a:lvl1pPr>
            <a:lvl2pPr>
              <a:defRPr sz="1333"/>
            </a:lvl2pPr>
            <a:lvl3pPr>
              <a:defRPr sz="1200"/>
            </a:lvl3pPr>
            <a:lvl4pPr>
              <a:defRPr sz="1067"/>
            </a:lvl4pPr>
            <a:lvl5pPr>
              <a:defRPr sz="1067"/>
            </a:lvl5pPr>
            <a:lvl6pPr>
              <a:defRPr sz="1067"/>
            </a:lvl6pPr>
            <a:lvl7pPr>
              <a:defRPr sz="1067"/>
            </a:lvl7pPr>
            <a:lvl8pPr>
              <a:defRPr sz="1067"/>
            </a:lvl8pPr>
            <a:lvl9pPr>
              <a:defRPr sz="106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1/22/26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44871510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1/22/26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412694840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1/22/26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59726928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800" y="182033"/>
            <a:ext cx="2005542" cy="774700"/>
          </a:xfrm>
        </p:spPr>
        <p:txBody>
          <a:bodyPr anchor="b"/>
          <a:lstStyle>
            <a:lvl1pPr algn="l">
              <a:defRPr sz="1333" b="1"/>
            </a:lvl1pPr>
          </a:lstStyle>
          <a:p>
            <a:r>
              <a:rPr lang="en-US"/>
              <a:t>Click to edit Master title style</a:t>
            </a:r>
          </a:p>
        </p:txBody>
      </p:sp>
      <p:sp>
        <p:nvSpPr>
          <p:cNvPr id="3" name="Content Placeholder 2"/>
          <p:cNvSpPr>
            <a:spLocks noGrp="1"/>
          </p:cNvSpPr>
          <p:nvPr>
            <p:ph idx="1"/>
          </p:nvPr>
        </p:nvSpPr>
        <p:spPr>
          <a:xfrm>
            <a:off x="2383367" y="182034"/>
            <a:ext cx="3407833" cy="3902075"/>
          </a:xfrm>
        </p:spPr>
        <p:txBody>
          <a:bodyPr/>
          <a:lstStyle>
            <a:lvl1pPr>
              <a:defRPr sz="2133"/>
            </a:lvl1pPr>
            <a:lvl2pPr>
              <a:defRPr sz="1867"/>
            </a:lvl2pPr>
            <a:lvl3pPr>
              <a:defRPr sz="1600"/>
            </a:lvl3pPr>
            <a:lvl4pPr>
              <a:defRPr sz="1333"/>
            </a:lvl4pPr>
            <a:lvl5pPr>
              <a:defRPr sz="1333"/>
            </a:lvl5pPr>
            <a:lvl6pPr>
              <a:defRPr sz="1333"/>
            </a:lvl6pPr>
            <a:lvl7pPr>
              <a:defRPr sz="1333"/>
            </a:lvl7pPr>
            <a:lvl8pPr>
              <a:defRPr sz="1333"/>
            </a:lvl8pPr>
            <a:lvl9pPr>
              <a:defRPr sz="133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304800" y="956734"/>
            <a:ext cx="2005542" cy="3127375"/>
          </a:xfrm>
        </p:spPr>
        <p:txBody>
          <a:bodyPr/>
          <a:lstStyle>
            <a:lvl1pPr marL="0" indent="0">
              <a:buNone/>
              <a:defRPr sz="933"/>
            </a:lvl1pPr>
            <a:lvl2pPr marL="304815" indent="0">
              <a:buNone/>
              <a:defRPr sz="800"/>
            </a:lvl2pPr>
            <a:lvl3pPr marL="609630" indent="0">
              <a:buNone/>
              <a:defRPr sz="667"/>
            </a:lvl3pPr>
            <a:lvl4pPr marL="914446" indent="0">
              <a:buNone/>
              <a:defRPr sz="600"/>
            </a:lvl4pPr>
            <a:lvl5pPr marL="1219261" indent="0">
              <a:buNone/>
              <a:defRPr sz="600"/>
            </a:lvl5pPr>
            <a:lvl6pPr marL="1524076" indent="0">
              <a:buNone/>
              <a:defRPr sz="600"/>
            </a:lvl6pPr>
            <a:lvl7pPr marL="1828891" indent="0">
              <a:buNone/>
              <a:defRPr sz="600"/>
            </a:lvl7pPr>
            <a:lvl8pPr marL="2133707" indent="0">
              <a:buNone/>
              <a:defRPr sz="600"/>
            </a:lvl8pPr>
            <a:lvl9pPr marL="2438522" indent="0">
              <a:buNone/>
              <a:defRPr sz="6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1/22/26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05503242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94859" y="3200400"/>
            <a:ext cx="3657600" cy="377825"/>
          </a:xfrm>
        </p:spPr>
        <p:txBody>
          <a:bodyPr anchor="b"/>
          <a:lstStyle>
            <a:lvl1pPr algn="l">
              <a:defRPr sz="1333" b="1"/>
            </a:lvl1pPr>
          </a:lstStyle>
          <a:p>
            <a:r>
              <a:rPr lang="en-US"/>
              <a:t>Click to edit Master title style</a:t>
            </a:r>
          </a:p>
        </p:txBody>
      </p:sp>
      <p:sp>
        <p:nvSpPr>
          <p:cNvPr id="3" name="Picture Placeholder 2"/>
          <p:cNvSpPr>
            <a:spLocks noGrp="1"/>
          </p:cNvSpPr>
          <p:nvPr>
            <p:ph type="pic" idx="1"/>
          </p:nvPr>
        </p:nvSpPr>
        <p:spPr>
          <a:xfrm>
            <a:off x="1194859" y="408517"/>
            <a:ext cx="3657600" cy="2743200"/>
          </a:xfrm>
        </p:spPr>
        <p:txBody>
          <a:bodyPr/>
          <a:lstStyle>
            <a:lvl1pPr marL="0" indent="0">
              <a:buNone/>
              <a:defRPr sz="2133"/>
            </a:lvl1pPr>
            <a:lvl2pPr marL="304815" indent="0">
              <a:buNone/>
              <a:defRPr sz="1867"/>
            </a:lvl2pPr>
            <a:lvl3pPr marL="609630" indent="0">
              <a:buNone/>
              <a:defRPr sz="1600"/>
            </a:lvl3pPr>
            <a:lvl4pPr marL="914446" indent="0">
              <a:buNone/>
              <a:defRPr sz="1333"/>
            </a:lvl4pPr>
            <a:lvl5pPr marL="1219261" indent="0">
              <a:buNone/>
              <a:defRPr sz="1333"/>
            </a:lvl5pPr>
            <a:lvl6pPr marL="1524076" indent="0">
              <a:buNone/>
              <a:defRPr sz="1333"/>
            </a:lvl6pPr>
            <a:lvl7pPr marL="1828891" indent="0">
              <a:buNone/>
              <a:defRPr sz="1333"/>
            </a:lvl7pPr>
            <a:lvl8pPr marL="2133707" indent="0">
              <a:buNone/>
              <a:defRPr sz="1333"/>
            </a:lvl8pPr>
            <a:lvl9pPr marL="2438522" indent="0">
              <a:buNone/>
              <a:defRPr sz="1333"/>
            </a:lvl9pPr>
          </a:lstStyle>
          <a:p>
            <a:endParaRPr lang="en-US"/>
          </a:p>
        </p:txBody>
      </p:sp>
      <p:sp>
        <p:nvSpPr>
          <p:cNvPr id="4" name="Text Placeholder 3"/>
          <p:cNvSpPr>
            <a:spLocks noGrp="1"/>
          </p:cNvSpPr>
          <p:nvPr>
            <p:ph type="body" sz="half" idx="2"/>
          </p:nvPr>
        </p:nvSpPr>
        <p:spPr>
          <a:xfrm>
            <a:off x="1194859" y="3578225"/>
            <a:ext cx="3657600" cy="536575"/>
          </a:xfrm>
        </p:spPr>
        <p:txBody>
          <a:bodyPr/>
          <a:lstStyle>
            <a:lvl1pPr marL="0" indent="0">
              <a:buNone/>
              <a:defRPr sz="933"/>
            </a:lvl1pPr>
            <a:lvl2pPr marL="304815" indent="0">
              <a:buNone/>
              <a:defRPr sz="800"/>
            </a:lvl2pPr>
            <a:lvl3pPr marL="609630" indent="0">
              <a:buNone/>
              <a:defRPr sz="667"/>
            </a:lvl3pPr>
            <a:lvl4pPr marL="914446" indent="0">
              <a:buNone/>
              <a:defRPr sz="600"/>
            </a:lvl4pPr>
            <a:lvl5pPr marL="1219261" indent="0">
              <a:buNone/>
              <a:defRPr sz="600"/>
            </a:lvl5pPr>
            <a:lvl6pPr marL="1524076" indent="0">
              <a:buNone/>
              <a:defRPr sz="600"/>
            </a:lvl6pPr>
            <a:lvl7pPr marL="1828891" indent="0">
              <a:buNone/>
              <a:defRPr sz="600"/>
            </a:lvl7pPr>
            <a:lvl8pPr marL="2133707" indent="0">
              <a:buNone/>
              <a:defRPr sz="600"/>
            </a:lvl8pPr>
            <a:lvl9pPr marL="2438522" indent="0">
              <a:buNone/>
              <a:defRPr sz="6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1/22/26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60284818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1/22/26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68664258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419600" y="183092"/>
            <a:ext cx="1371600" cy="390101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304800" y="183092"/>
            <a:ext cx="4013200" cy="39010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1/22/26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408751473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9" name="Rectangle 8"/>
          <p:cNvSpPr/>
          <p:nvPr userDrawn="1"/>
        </p:nvSpPr>
        <p:spPr>
          <a:xfrm>
            <a:off x="0" y="0"/>
            <a:ext cx="12192000" cy="1248000"/>
          </a:xfrm>
          <a:prstGeom prst="rect">
            <a:avLst/>
          </a:prstGeom>
          <a:solidFill>
            <a:srgbClr val="F5F5F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400"/>
          </a:p>
        </p:txBody>
      </p:sp>
      <p:sp>
        <p:nvSpPr>
          <p:cNvPr id="3" name="Content Placeholder 2"/>
          <p:cNvSpPr>
            <a:spLocks noGrp="1"/>
          </p:cNvSpPr>
          <p:nvPr>
            <p:ph idx="1"/>
          </p:nvPr>
        </p:nvSpPr>
        <p:spPr>
          <a:xfrm>
            <a:off x="600000" y="1480668"/>
            <a:ext cx="10972800" cy="4525963"/>
          </a:xfrm>
        </p:spPr>
        <p:txBody>
          <a:bodyPr>
            <a:normAutofit/>
          </a:bodyPr>
          <a:lstStyle>
            <a:lvl1pPr>
              <a:defRPr sz="2000"/>
            </a:lvl1pPr>
            <a:lvl2pPr>
              <a:defRPr sz="2000"/>
            </a:lvl2pPr>
            <a:lvl3pPr>
              <a:defRPr sz="2000"/>
            </a:lvl3pPr>
          </a:lstStyle>
          <a:p>
            <a:pPr lvl="0"/>
            <a:r>
              <a:rPr lang="en-GB"/>
              <a:t>Click to edit Master text styles</a:t>
            </a:r>
          </a:p>
          <a:p>
            <a:pPr lvl="1"/>
            <a:r>
              <a:rPr lang="en-GB"/>
              <a:t>Second level</a:t>
            </a:r>
          </a:p>
          <a:p>
            <a:pPr lvl="2"/>
            <a:r>
              <a:rPr lang="en-GB"/>
              <a:t>Third level</a:t>
            </a:r>
          </a:p>
        </p:txBody>
      </p:sp>
      <p:cxnSp>
        <p:nvCxnSpPr>
          <p:cNvPr id="11" name="Straight Connector 10"/>
          <p:cNvCxnSpPr/>
          <p:nvPr userDrawn="1"/>
        </p:nvCxnSpPr>
        <p:spPr>
          <a:xfrm>
            <a:off x="0" y="6297579"/>
            <a:ext cx="12192000" cy="0"/>
          </a:xfrm>
          <a:prstGeom prst="line">
            <a:avLst/>
          </a:prstGeom>
          <a:ln w="12700" cmpd="sng">
            <a:solidFill>
              <a:schemeClr val="bg1">
                <a:lumMod val="85000"/>
              </a:schemeClr>
            </a:solidFill>
          </a:ln>
          <a:effectLst/>
        </p:spPr>
        <p:style>
          <a:lnRef idx="2">
            <a:schemeClr val="accent1"/>
          </a:lnRef>
          <a:fillRef idx="0">
            <a:schemeClr val="accent1"/>
          </a:fillRef>
          <a:effectRef idx="1">
            <a:schemeClr val="accent1"/>
          </a:effectRef>
          <a:fontRef idx="minor">
            <a:schemeClr val="tx1"/>
          </a:fontRef>
        </p:style>
      </p:cxnSp>
      <p:pic>
        <p:nvPicPr>
          <p:cNvPr id="10" name="Graphic 9">
            <a:extLst>
              <a:ext uri="{FF2B5EF4-FFF2-40B4-BE49-F238E27FC236}">
                <a16:creationId xmlns:a16="http://schemas.microsoft.com/office/drawing/2014/main" id="{91227392-AD93-674C-BC8C-48B30A04B09E}"/>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8550200" y="248080"/>
            <a:ext cx="3022600" cy="751840"/>
          </a:xfrm>
          <a:prstGeom prst="rect">
            <a:avLst/>
          </a:prstGeom>
        </p:spPr>
      </p:pic>
      <p:sp>
        <p:nvSpPr>
          <p:cNvPr id="16" name="Title 15">
            <a:extLst>
              <a:ext uri="{FF2B5EF4-FFF2-40B4-BE49-F238E27FC236}">
                <a16:creationId xmlns:a16="http://schemas.microsoft.com/office/drawing/2014/main" id="{C758EE08-ACC7-2A47-A757-C5FF58A1E9A0}"/>
              </a:ext>
            </a:extLst>
          </p:cNvPr>
          <p:cNvSpPr>
            <a:spLocks noGrp="1"/>
          </p:cNvSpPr>
          <p:nvPr>
            <p:ph type="title" hasCustomPrompt="1"/>
          </p:nvPr>
        </p:nvSpPr>
        <p:spPr>
          <a:xfrm>
            <a:off x="600001" y="57575"/>
            <a:ext cx="7463345" cy="1184773"/>
          </a:xfrm>
        </p:spPr>
        <p:txBody>
          <a:bodyPr/>
          <a:lstStyle/>
          <a:p>
            <a:r>
              <a:rPr lang="en-US"/>
              <a:t>CLICK TO EDIT</a:t>
            </a:r>
          </a:p>
        </p:txBody>
      </p:sp>
      <p:sp>
        <p:nvSpPr>
          <p:cNvPr id="28" name="Footer Placeholder 27">
            <a:extLst>
              <a:ext uri="{FF2B5EF4-FFF2-40B4-BE49-F238E27FC236}">
                <a16:creationId xmlns:a16="http://schemas.microsoft.com/office/drawing/2014/main" id="{F6A4AC81-ABF1-ED4D-8ADD-317A39AA9D11}"/>
              </a:ext>
            </a:extLst>
          </p:cNvPr>
          <p:cNvSpPr>
            <a:spLocks noGrp="1"/>
          </p:cNvSpPr>
          <p:nvPr>
            <p:ph type="ftr" sz="quarter" idx="10"/>
          </p:nvPr>
        </p:nvSpPr>
        <p:spPr/>
        <p:txBody>
          <a:bodyPr/>
          <a:lstStyle/>
          <a:p>
            <a:pPr algn="l">
              <a:defRPr/>
            </a:pPr>
            <a:r>
              <a:rPr lang="en-GB"/>
              <a:t>PSCI COMMITTEE AGENDA NOTES &amp; ACTIONS</a:t>
            </a:r>
            <a:endParaRPr lang="en-US"/>
          </a:p>
        </p:txBody>
      </p:sp>
      <p:sp>
        <p:nvSpPr>
          <p:cNvPr id="29" name="Slide Number Placeholder 41">
            <a:extLst>
              <a:ext uri="{FF2B5EF4-FFF2-40B4-BE49-F238E27FC236}">
                <a16:creationId xmlns:a16="http://schemas.microsoft.com/office/drawing/2014/main" id="{98D9299F-ACFB-1F42-AE37-10191DA49273}"/>
              </a:ext>
            </a:extLst>
          </p:cNvPr>
          <p:cNvSpPr>
            <a:spLocks noGrp="1"/>
          </p:cNvSpPr>
          <p:nvPr>
            <p:ph type="sldNum" sz="quarter" idx="4"/>
          </p:nvPr>
        </p:nvSpPr>
        <p:spPr>
          <a:xfrm>
            <a:off x="10938581" y="6356351"/>
            <a:ext cx="634219" cy="366183"/>
          </a:xfrm>
          <a:prstGeom prst="rect">
            <a:avLst/>
          </a:prstGeom>
        </p:spPr>
        <p:txBody>
          <a:bodyPr vert="horz" lIns="91440" tIns="45720" rIns="91440" bIns="45720" rtlCol="0" anchor="ctr"/>
          <a:lstStyle>
            <a:lvl1pPr algn="r">
              <a:defRPr sz="1067">
                <a:solidFill>
                  <a:schemeClr val="tx1">
                    <a:lumMod val="50000"/>
                    <a:lumOff val="50000"/>
                  </a:schemeClr>
                </a:solidFill>
              </a:defRPr>
            </a:lvl1pPr>
          </a:lstStyle>
          <a:p>
            <a:fld id="{B598EA83-FE4E-6743-8154-EB2AF72A0ACA}" type="slidenum">
              <a:rPr lang="en-US" smtClean="0"/>
              <a:pPr/>
              <a:t>‹#›</a:t>
            </a:fld>
            <a:endParaRPr lang="en-US"/>
          </a:p>
        </p:txBody>
      </p:sp>
    </p:spTree>
    <p:extLst>
      <p:ext uri="{BB962C8B-B14F-4D97-AF65-F5344CB8AC3E}">
        <p14:creationId xmlns:p14="http://schemas.microsoft.com/office/powerpoint/2010/main" val="383871512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COVER">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600000" y="1680001"/>
            <a:ext cx="10363200" cy="1470025"/>
          </a:xfrm>
          <a:prstGeom prst="rect">
            <a:avLst/>
          </a:prstGeom>
          <a:noFill/>
        </p:spPr>
        <p:txBody>
          <a:bodyPr>
            <a:normAutofit/>
          </a:bodyPr>
          <a:lstStyle>
            <a:lvl1pPr algn="l">
              <a:lnSpc>
                <a:spcPct val="90000"/>
              </a:lnSpc>
              <a:defRPr sz="4000" spc="0">
                <a:solidFill>
                  <a:srgbClr val="F86524"/>
                </a:solidFill>
              </a:defRPr>
            </a:lvl1pPr>
          </a:lstStyle>
          <a:p>
            <a:r>
              <a:rPr lang="en-US"/>
              <a:t>The Pharmaceutical </a:t>
            </a:r>
            <a:br>
              <a:rPr lang="en-US"/>
            </a:br>
            <a:r>
              <a:rPr lang="en-US"/>
              <a:t>Supply Chain Initiative (PSCI):</a:t>
            </a:r>
          </a:p>
        </p:txBody>
      </p:sp>
      <p:sp>
        <p:nvSpPr>
          <p:cNvPr id="3" name="Subtitle 2"/>
          <p:cNvSpPr>
            <a:spLocks noGrp="1"/>
          </p:cNvSpPr>
          <p:nvPr>
            <p:ph type="subTitle" idx="1" hasCustomPrompt="1"/>
          </p:nvPr>
        </p:nvSpPr>
        <p:spPr>
          <a:xfrm>
            <a:off x="599999" y="3114102"/>
            <a:ext cx="10363199" cy="546981"/>
          </a:xfrm>
        </p:spPr>
        <p:txBody>
          <a:bodyPr>
            <a:normAutofit/>
          </a:bodyPr>
          <a:lstStyle>
            <a:lvl1pPr marL="0" indent="0" algn="l">
              <a:buNone/>
              <a:defRPr sz="1867" b="1" spc="267" baseline="0">
                <a:solidFill>
                  <a:schemeClr val="bg1">
                    <a:lumMod val="50000"/>
                  </a:schemeClr>
                </a:solidFill>
              </a:defRPr>
            </a:lvl1pPr>
            <a:lvl2pPr marL="609585" indent="0" algn="ctr">
              <a:buNone/>
              <a:defRPr>
                <a:solidFill>
                  <a:schemeClr val="tx1">
                    <a:tint val="75000"/>
                  </a:schemeClr>
                </a:solidFill>
              </a:defRPr>
            </a:lvl2pPr>
            <a:lvl3pPr marL="1219170" indent="0" algn="ctr">
              <a:buNone/>
              <a:defRPr>
                <a:solidFill>
                  <a:schemeClr val="tx1">
                    <a:tint val="75000"/>
                  </a:schemeClr>
                </a:solidFill>
              </a:defRPr>
            </a:lvl3pPr>
            <a:lvl4pPr marL="1828754" indent="0" algn="ctr">
              <a:buNone/>
              <a:defRPr>
                <a:solidFill>
                  <a:schemeClr val="tx1">
                    <a:tint val="75000"/>
                  </a:schemeClr>
                </a:solidFill>
              </a:defRPr>
            </a:lvl4pPr>
            <a:lvl5pPr marL="2438339" indent="0" algn="ctr">
              <a:buNone/>
              <a:defRPr>
                <a:solidFill>
                  <a:schemeClr val="tx1">
                    <a:tint val="75000"/>
                  </a:schemeClr>
                </a:solidFill>
              </a:defRPr>
            </a:lvl5pPr>
            <a:lvl6pPr marL="3047924" indent="0" algn="ctr">
              <a:buNone/>
              <a:defRPr>
                <a:solidFill>
                  <a:schemeClr val="tx1">
                    <a:tint val="75000"/>
                  </a:schemeClr>
                </a:solidFill>
              </a:defRPr>
            </a:lvl6pPr>
            <a:lvl7pPr marL="3657509" indent="0" algn="ctr">
              <a:buNone/>
              <a:defRPr>
                <a:solidFill>
                  <a:schemeClr val="tx1">
                    <a:tint val="75000"/>
                  </a:schemeClr>
                </a:solidFill>
              </a:defRPr>
            </a:lvl7pPr>
            <a:lvl8pPr marL="4267093" indent="0" algn="ctr">
              <a:buNone/>
              <a:defRPr>
                <a:solidFill>
                  <a:schemeClr val="tx1">
                    <a:tint val="75000"/>
                  </a:schemeClr>
                </a:solidFill>
              </a:defRPr>
            </a:lvl8pPr>
            <a:lvl9pPr marL="4876678" indent="0" algn="ctr">
              <a:buNone/>
              <a:defRPr>
                <a:solidFill>
                  <a:schemeClr val="tx1">
                    <a:tint val="75000"/>
                  </a:schemeClr>
                </a:solidFill>
              </a:defRPr>
            </a:lvl9pPr>
          </a:lstStyle>
          <a:p>
            <a:r>
              <a:rPr lang="en-GB"/>
              <a:t>CLICK TO EDIT</a:t>
            </a:r>
            <a:endParaRPr lang="en-US"/>
          </a:p>
        </p:txBody>
      </p:sp>
      <p:pic>
        <p:nvPicPr>
          <p:cNvPr id="12" name="Graphic 11">
            <a:extLst>
              <a:ext uri="{FF2B5EF4-FFF2-40B4-BE49-F238E27FC236}">
                <a16:creationId xmlns:a16="http://schemas.microsoft.com/office/drawing/2014/main" id="{11885A54-5053-3847-A2D6-607E5C55B2DF}"/>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564141" y="365200"/>
            <a:ext cx="3324860" cy="827024"/>
          </a:xfrm>
          <a:prstGeom prst="rect">
            <a:avLst/>
          </a:prstGeom>
        </p:spPr>
      </p:pic>
    </p:spTree>
    <p:extLst>
      <p:ext uri="{BB962C8B-B14F-4D97-AF65-F5344CB8AC3E}">
        <p14:creationId xmlns:p14="http://schemas.microsoft.com/office/powerpoint/2010/main" val="313220724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14" name="Footer Placeholder 13">
            <a:extLst>
              <a:ext uri="{FF2B5EF4-FFF2-40B4-BE49-F238E27FC236}">
                <a16:creationId xmlns:a16="http://schemas.microsoft.com/office/drawing/2014/main" id="{59170686-196E-2A4F-BC53-BC91B6E077B9}"/>
              </a:ext>
            </a:extLst>
          </p:cNvPr>
          <p:cNvSpPr>
            <a:spLocks noGrp="1"/>
          </p:cNvSpPr>
          <p:nvPr>
            <p:ph type="ftr" sz="quarter" idx="10"/>
          </p:nvPr>
        </p:nvSpPr>
        <p:spPr/>
        <p:txBody>
          <a:bodyPr/>
          <a:lstStyle/>
          <a:p>
            <a:pPr>
              <a:defRPr/>
            </a:pPr>
            <a:r>
              <a:rPr lang="en-GB"/>
              <a:t>PSCI COMMITTEE AGENDA NOTES &amp; ACTIONS</a:t>
            </a:r>
            <a:endParaRPr lang="en-US"/>
          </a:p>
        </p:txBody>
      </p:sp>
      <p:sp>
        <p:nvSpPr>
          <p:cNvPr id="15" name="Slide Number Placeholder 41">
            <a:extLst>
              <a:ext uri="{FF2B5EF4-FFF2-40B4-BE49-F238E27FC236}">
                <a16:creationId xmlns:a16="http://schemas.microsoft.com/office/drawing/2014/main" id="{1C8E0ECC-DE8D-6940-B946-9E23EE4F91CE}"/>
              </a:ext>
            </a:extLst>
          </p:cNvPr>
          <p:cNvSpPr>
            <a:spLocks noGrp="1"/>
          </p:cNvSpPr>
          <p:nvPr>
            <p:ph type="sldNum" sz="quarter" idx="4"/>
          </p:nvPr>
        </p:nvSpPr>
        <p:spPr>
          <a:xfrm>
            <a:off x="10938581" y="6356351"/>
            <a:ext cx="634219" cy="366183"/>
          </a:xfrm>
          <a:prstGeom prst="rect">
            <a:avLst/>
          </a:prstGeom>
        </p:spPr>
        <p:txBody>
          <a:bodyPr vert="horz" lIns="91440" tIns="45720" rIns="91440" bIns="45720" rtlCol="0" anchor="ctr"/>
          <a:lstStyle>
            <a:lvl1pPr algn="r">
              <a:defRPr sz="1067">
                <a:solidFill>
                  <a:schemeClr val="tx1">
                    <a:lumMod val="50000"/>
                    <a:lumOff val="50000"/>
                  </a:schemeClr>
                </a:solidFill>
              </a:defRPr>
            </a:lvl1pPr>
          </a:lstStyle>
          <a:p>
            <a:fld id="{B598EA83-FE4E-6743-8154-EB2AF72A0ACA}" type="slidenum">
              <a:rPr lang="en-US" smtClean="0"/>
              <a:pPr/>
              <a:t>‹#›</a:t>
            </a:fld>
            <a:endParaRPr lang="en-US"/>
          </a:p>
        </p:txBody>
      </p:sp>
    </p:spTree>
    <p:extLst>
      <p:ext uri="{BB962C8B-B14F-4D97-AF65-F5344CB8AC3E}">
        <p14:creationId xmlns:p14="http://schemas.microsoft.com/office/powerpoint/2010/main" val="16531068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BREAK">
    <p:spTree>
      <p:nvGrpSpPr>
        <p:cNvPr id="1" name=""/>
        <p:cNvGrpSpPr/>
        <p:nvPr/>
      </p:nvGrpSpPr>
      <p:grpSpPr>
        <a:xfrm>
          <a:off x="0" y="0"/>
          <a:ext cx="0" cy="0"/>
          <a:chOff x="0" y="0"/>
          <a:chExt cx="0" cy="0"/>
        </a:xfrm>
      </p:grpSpPr>
      <p:sp>
        <p:nvSpPr>
          <p:cNvPr id="14" name="Footer Placeholder 13">
            <a:extLst>
              <a:ext uri="{FF2B5EF4-FFF2-40B4-BE49-F238E27FC236}">
                <a16:creationId xmlns:a16="http://schemas.microsoft.com/office/drawing/2014/main" id="{59170686-196E-2A4F-BC53-BC91B6E077B9}"/>
              </a:ext>
            </a:extLst>
          </p:cNvPr>
          <p:cNvSpPr>
            <a:spLocks noGrp="1"/>
          </p:cNvSpPr>
          <p:nvPr>
            <p:ph type="ftr" sz="quarter" idx="10"/>
          </p:nvPr>
        </p:nvSpPr>
        <p:spPr/>
        <p:txBody>
          <a:bodyPr/>
          <a:lstStyle/>
          <a:p>
            <a:pPr algn="l">
              <a:defRPr/>
            </a:pPr>
            <a:r>
              <a:rPr lang="en-GB"/>
              <a:t>PSCI COMMITTEE AGENDA NOTES &amp; ACTIONS</a:t>
            </a:r>
            <a:endParaRPr lang="en-US"/>
          </a:p>
        </p:txBody>
      </p:sp>
      <p:sp>
        <p:nvSpPr>
          <p:cNvPr id="15" name="Slide Number Placeholder 41">
            <a:extLst>
              <a:ext uri="{FF2B5EF4-FFF2-40B4-BE49-F238E27FC236}">
                <a16:creationId xmlns:a16="http://schemas.microsoft.com/office/drawing/2014/main" id="{1C8E0ECC-DE8D-6940-B946-9E23EE4F91CE}"/>
              </a:ext>
            </a:extLst>
          </p:cNvPr>
          <p:cNvSpPr>
            <a:spLocks noGrp="1"/>
          </p:cNvSpPr>
          <p:nvPr>
            <p:ph type="sldNum" sz="quarter" idx="4"/>
          </p:nvPr>
        </p:nvSpPr>
        <p:spPr>
          <a:xfrm>
            <a:off x="10938581" y="6356351"/>
            <a:ext cx="634219" cy="366183"/>
          </a:xfrm>
          <a:prstGeom prst="rect">
            <a:avLst/>
          </a:prstGeom>
        </p:spPr>
        <p:txBody>
          <a:bodyPr vert="horz" lIns="91440" tIns="45720" rIns="91440" bIns="45720" rtlCol="0" anchor="ctr"/>
          <a:lstStyle>
            <a:lvl1pPr algn="r">
              <a:defRPr sz="1067">
                <a:solidFill>
                  <a:schemeClr val="tx1">
                    <a:lumMod val="50000"/>
                    <a:lumOff val="50000"/>
                  </a:schemeClr>
                </a:solidFill>
              </a:defRPr>
            </a:lvl1pPr>
          </a:lstStyle>
          <a:p>
            <a:fld id="{B598EA83-FE4E-6743-8154-EB2AF72A0ACA}" type="slidenum">
              <a:rPr lang="en-US" smtClean="0"/>
              <a:pPr/>
              <a:t>‹#›</a:t>
            </a:fld>
            <a:endParaRPr lang="en-US"/>
          </a:p>
        </p:txBody>
      </p:sp>
      <p:cxnSp>
        <p:nvCxnSpPr>
          <p:cNvPr id="4" name="Straight Connector 3">
            <a:extLst>
              <a:ext uri="{FF2B5EF4-FFF2-40B4-BE49-F238E27FC236}">
                <a16:creationId xmlns:a16="http://schemas.microsoft.com/office/drawing/2014/main" id="{3508EAA7-862C-6349-988E-A9A909B2A7D9}"/>
              </a:ext>
            </a:extLst>
          </p:cNvPr>
          <p:cNvCxnSpPr/>
          <p:nvPr userDrawn="1"/>
        </p:nvCxnSpPr>
        <p:spPr>
          <a:xfrm>
            <a:off x="0" y="6297579"/>
            <a:ext cx="12192000" cy="0"/>
          </a:xfrm>
          <a:prstGeom prst="line">
            <a:avLst/>
          </a:prstGeom>
          <a:ln w="12700" cmpd="sng">
            <a:solidFill>
              <a:schemeClr val="bg1">
                <a:lumMod val="85000"/>
              </a:schemeClr>
            </a:solidFill>
          </a:ln>
          <a:effectLst/>
        </p:spPr>
        <p:style>
          <a:lnRef idx="2">
            <a:schemeClr val="accent1"/>
          </a:lnRef>
          <a:fillRef idx="0">
            <a:schemeClr val="accent1"/>
          </a:fillRef>
          <a:effectRef idx="1">
            <a:schemeClr val="accent1"/>
          </a:effectRef>
          <a:fontRef idx="minor">
            <a:schemeClr val="tx1"/>
          </a:fontRef>
        </p:style>
      </p:cxnSp>
      <p:sp>
        <p:nvSpPr>
          <p:cNvPr id="5" name="Title 15">
            <a:extLst>
              <a:ext uri="{FF2B5EF4-FFF2-40B4-BE49-F238E27FC236}">
                <a16:creationId xmlns:a16="http://schemas.microsoft.com/office/drawing/2014/main" id="{EF6991A8-88B5-1143-A191-0F3652D8749F}"/>
              </a:ext>
            </a:extLst>
          </p:cNvPr>
          <p:cNvSpPr>
            <a:spLocks noGrp="1"/>
          </p:cNvSpPr>
          <p:nvPr>
            <p:ph type="title" hasCustomPrompt="1"/>
          </p:nvPr>
        </p:nvSpPr>
        <p:spPr>
          <a:xfrm>
            <a:off x="600000" y="2420451"/>
            <a:ext cx="10972800" cy="1184773"/>
          </a:xfrm>
        </p:spPr>
        <p:txBody>
          <a:bodyPr anchor="ctr" anchorCtr="0">
            <a:normAutofit/>
          </a:bodyPr>
          <a:lstStyle>
            <a:lvl1pPr algn="ctr">
              <a:defRPr sz="5867" spc="133" baseline="0"/>
            </a:lvl1pPr>
          </a:lstStyle>
          <a:p>
            <a:r>
              <a:rPr lang="en-US"/>
              <a:t>CLICK TO EDIT</a:t>
            </a:r>
          </a:p>
        </p:txBody>
      </p:sp>
    </p:spTree>
    <p:extLst>
      <p:ext uri="{BB962C8B-B14F-4D97-AF65-F5344CB8AC3E}">
        <p14:creationId xmlns:p14="http://schemas.microsoft.com/office/powerpoint/2010/main" val="360241943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11" name="Text Placeholder 10">
            <a:extLst>
              <a:ext uri="{FF2B5EF4-FFF2-40B4-BE49-F238E27FC236}">
                <a16:creationId xmlns:a16="http://schemas.microsoft.com/office/drawing/2014/main" id="{EE943703-866A-43F3-82E8-F54687C87CC4}"/>
              </a:ext>
            </a:extLst>
          </p:cNvPr>
          <p:cNvSpPr>
            <a:spLocks noGrp="1"/>
          </p:cNvSpPr>
          <p:nvPr>
            <p:ph type="body" sz="quarter" idx="10" hasCustomPrompt="1"/>
          </p:nvPr>
        </p:nvSpPr>
        <p:spPr>
          <a:xfrm>
            <a:off x="450850" y="1845697"/>
            <a:ext cx="6016625" cy="400051"/>
          </a:xfrm>
        </p:spPr>
        <p:txBody>
          <a:bodyPr>
            <a:noAutofit/>
          </a:bodyPr>
          <a:lstStyle>
            <a:lvl1pPr marL="0" indent="0">
              <a:buNone/>
              <a:defRPr sz="2800" b="1">
                <a:solidFill>
                  <a:srgbClr val="848484"/>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CURRENT SECTION TITLE</a:t>
            </a:r>
            <a:endParaRPr lang="en-GB"/>
          </a:p>
        </p:txBody>
      </p:sp>
      <p:sp>
        <p:nvSpPr>
          <p:cNvPr id="12" name="Text Placeholder 10">
            <a:extLst>
              <a:ext uri="{FF2B5EF4-FFF2-40B4-BE49-F238E27FC236}">
                <a16:creationId xmlns:a16="http://schemas.microsoft.com/office/drawing/2014/main" id="{B9A9E67B-94F5-4966-A382-2587EFC48654}"/>
              </a:ext>
            </a:extLst>
          </p:cNvPr>
          <p:cNvSpPr>
            <a:spLocks noGrp="1"/>
          </p:cNvSpPr>
          <p:nvPr>
            <p:ph type="body" sz="quarter" idx="11" hasCustomPrompt="1"/>
          </p:nvPr>
        </p:nvSpPr>
        <p:spPr>
          <a:xfrm>
            <a:off x="450849" y="3027988"/>
            <a:ext cx="5911851" cy="400051"/>
          </a:xfrm>
        </p:spPr>
        <p:txBody>
          <a:bodyPr>
            <a:noAutofit/>
          </a:bodyPr>
          <a:lstStyle>
            <a:lvl1pPr marL="0" indent="0">
              <a:buNone/>
              <a:defRPr sz="2000" b="0">
                <a:solidFill>
                  <a:srgbClr val="848484"/>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SECTION TITLE</a:t>
            </a:r>
            <a:endParaRPr lang="en-GB"/>
          </a:p>
        </p:txBody>
      </p:sp>
      <p:sp>
        <p:nvSpPr>
          <p:cNvPr id="13" name="Text Placeholder 10">
            <a:extLst>
              <a:ext uri="{FF2B5EF4-FFF2-40B4-BE49-F238E27FC236}">
                <a16:creationId xmlns:a16="http://schemas.microsoft.com/office/drawing/2014/main" id="{FECBA655-7408-471A-A727-5AE7A41F5AC1}"/>
              </a:ext>
            </a:extLst>
          </p:cNvPr>
          <p:cNvSpPr>
            <a:spLocks noGrp="1"/>
          </p:cNvSpPr>
          <p:nvPr>
            <p:ph type="body" sz="quarter" idx="12" hasCustomPrompt="1"/>
          </p:nvPr>
        </p:nvSpPr>
        <p:spPr>
          <a:xfrm>
            <a:off x="450849" y="4210277"/>
            <a:ext cx="5911851" cy="400051"/>
          </a:xfrm>
        </p:spPr>
        <p:txBody>
          <a:bodyPr>
            <a:noAutofit/>
          </a:bodyPr>
          <a:lstStyle>
            <a:lvl1pPr marL="0" indent="0">
              <a:buNone/>
              <a:defRPr sz="2000" b="0">
                <a:solidFill>
                  <a:srgbClr val="848484"/>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SECTION TITLE</a:t>
            </a:r>
            <a:endParaRPr lang="en-GB"/>
          </a:p>
        </p:txBody>
      </p:sp>
      <p:sp>
        <p:nvSpPr>
          <p:cNvPr id="14" name="Text Placeholder 10">
            <a:extLst>
              <a:ext uri="{FF2B5EF4-FFF2-40B4-BE49-F238E27FC236}">
                <a16:creationId xmlns:a16="http://schemas.microsoft.com/office/drawing/2014/main" id="{14010C29-4BEA-4DE3-A5A1-62F9262EF01A}"/>
              </a:ext>
            </a:extLst>
          </p:cNvPr>
          <p:cNvSpPr>
            <a:spLocks noGrp="1"/>
          </p:cNvSpPr>
          <p:nvPr>
            <p:ph type="body" sz="quarter" idx="13" hasCustomPrompt="1"/>
          </p:nvPr>
        </p:nvSpPr>
        <p:spPr>
          <a:xfrm>
            <a:off x="450849" y="4801424"/>
            <a:ext cx="5911851" cy="400051"/>
          </a:xfrm>
        </p:spPr>
        <p:txBody>
          <a:bodyPr>
            <a:noAutofit/>
          </a:bodyPr>
          <a:lstStyle>
            <a:lvl1pPr marL="0" indent="0">
              <a:buNone/>
              <a:defRPr sz="2000" b="0">
                <a:solidFill>
                  <a:srgbClr val="848484"/>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SECTION TITLE</a:t>
            </a:r>
            <a:endParaRPr lang="en-GB"/>
          </a:p>
        </p:txBody>
      </p:sp>
      <p:sp>
        <p:nvSpPr>
          <p:cNvPr id="15" name="Text Placeholder 10">
            <a:extLst>
              <a:ext uri="{FF2B5EF4-FFF2-40B4-BE49-F238E27FC236}">
                <a16:creationId xmlns:a16="http://schemas.microsoft.com/office/drawing/2014/main" id="{94FB1937-A18E-4750-93BA-6A70820DB36B}"/>
              </a:ext>
            </a:extLst>
          </p:cNvPr>
          <p:cNvSpPr>
            <a:spLocks noGrp="1"/>
          </p:cNvSpPr>
          <p:nvPr>
            <p:ph type="body" sz="quarter" idx="14" hasCustomPrompt="1"/>
          </p:nvPr>
        </p:nvSpPr>
        <p:spPr>
          <a:xfrm>
            <a:off x="450849" y="2436843"/>
            <a:ext cx="5911851" cy="400051"/>
          </a:xfrm>
        </p:spPr>
        <p:txBody>
          <a:bodyPr>
            <a:noAutofit/>
          </a:bodyPr>
          <a:lstStyle>
            <a:lvl1pPr marL="0" indent="0">
              <a:buNone/>
              <a:defRPr sz="2000" b="0">
                <a:solidFill>
                  <a:srgbClr val="848484"/>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SECTION TITLE</a:t>
            </a:r>
            <a:endParaRPr lang="en-GB"/>
          </a:p>
        </p:txBody>
      </p:sp>
      <p:sp>
        <p:nvSpPr>
          <p:cNvPr id="16" name="Text Placeholder 10">
            <a:extLst>
              <a:ext uri="{FF2B5EF4-FFF2-40B4-BE49-F238E27FC236}">
                <a16:creationId xmlns:a16="http://schemas.microsoft.com/office/drawing/2014/main" id="{0876152E-AFF8-4C65-8ED3-90FEE0A10BBA}"/>
              </a:ext>
            </a:extLst>
          </p:cNvPr>
          <p:cNvSpPr>
            <a:spLocks noGrp="1"/>
          </p:cNvSpPr>
          <p:nvPr>
            <p:ph type="body" sz="quarter" idx="15" hasCustomPrompt="1"/>
          </p:nvPr>
        </p:nvSpPr>
        <p:spPr>
          <a:xfrm>
            <a:off x="450849" y="3619133"/>
            <a:ext cx="5911851" cy="400051"/>
          </a:xfrm>
        </p:spPr>
        <p:txBody>
          <a:bodyPr>
            <a:noAutofit/>
          </a:bodyPr>
          <a:lstStyle>
            <a:lvl1pPr marL="0" indent="0">
              <a:buNone/>
              <a:defRPr sz="2000" b="0">
                <a:solidFill>
                  <a:srgbClr val="848484"/>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SECTION TITLE</a:t>
            </a:r>
            <a:endParaRPr lang="en-GB"/>
          </a:p>
        </p:txBody>
      </p:sp>
      <p:sp>
        <p:nvSpPr>
          <p:cNvPr id="41" name="Slide Number Placeholder 4">
            <a:extLst>
              <a:ext uri="{FF2B5EF4-FFF2-40B4-BE49-F238E27FC236}">
                <a16:creationId xmlns:a16="http://schemas.microsoft.com/office/drawing/2014/main" id="{D20533EF-9C82-0F45-8B03-9703CA28352A}"/>
              </a:ext>
            </a:extLst>
          </p:cNvPr>
          <p:cNvSpPr>
            <a:spLocks noGrp="1"/>
          </p:cNvSpPr>
          <p:nvPr>
            <p:ph type="sldNum" sz="quarter" idx="16"/>
          </p:nvPr>
        </p:nvSpPr>
        <p:spPr>
          <a:xfrm>
            <a:off x="11098306" y="6382975"/>
            <a:ext cx="615159" cy="277000"/>
          </a:xfrm>
        </p:spPr>
        <p:txBody>
          <a:bodyPr/>
          <a:lstStyle/>
          <a:p>
            <a:fld id="{1A91ABBD-BE70-492B-BBD8-7AF5442A9E89}" type="slidenum">
              <a:rPr lang="en-GB" smtClean="0"/>
              <a:t>‹#›</a:t>
            </a:fld>
            <a:endParaRPr lang="en-GB"/>
          </a:p>
        </p:txBody>
      </p:sp>
      <p:sp>
        <p:nvSpPr>
          <p:cNvPr id="42" name="Footer Placeholder 3">
            <a:extLst>
              <a:ext uri="{FF2B5EF4-FFF2-40B4-BE49-F238E27FC236}">
                <a16:creationId xmlns:a16="http://schemas.microsoft.com/office/drawing/2014/main" id="{BCE47B44-F88C-E947-AC49-47BF6D8BCFCF}"/>
              </a:ext>
            </a:extLst>
          </p:cNvPr>
          <p:cNvSpPr>
            <a:spLocks noGrp="1"/>
          </p:cNvSpPr>
          <p:nvPr>
            <p:ph type="ftr" sz="quarter" idx="17"/>
          </p:nvPr>
        </p:nvSpPr>
        <p:spPr>
          <a:xfrm>
            <a:off x="813112" y="6338914"/>
            <a:ext cx="4114800" cy="365125"/>
          </a:xfrm>
        </p:spPr>
        <p:txBody>
          <a:bodyPr/>
          <a:lstStyle/>
          <a:p>
            <a:r>
              <a:rPr lang="en-GB"/>
              <a:t>PSCI STRATEGY 2021-2023</a:t>
            </a:r>
          </a:p>
        </p:txBody>
      </p:sp>
      <p:sp>
        <p:nvSpPr>
          <p:cNvPr id="43" name="Title 42">
            <a:extLst>
              <a:ext uri="{FF2B5EF4-FFF2-40B4-BE49-F238E27FC236}">
                <a16:creationId xmlns:a16="http://schemas.microsoft.com/office/drawing/2014/main" id="{01E3C71E-B8BA-BC4B-968D-AFB288ABB30D}"/>
              </a:ext>
            </a:extLst>
          </p:cNvPr>
          <p:cNvSpPr>
            <a:spLocks noGrp="1"/>
          </p:cNvSpPr>
          <p:nvPr>
            <p:ph type="title"/>
          </p:nvPr>
        </p:nvSpPr>
        <p:spPr/>
        <p:txBody>
          <a:bodyPr/>
          <a:lstStyle/>
          <a:p>
            <a:r>
              <a:rPr lang="en-GB"/>
              <a:t>Click to edit Master title style</a:t>
            </a:r>
            <a:endParaRPr lang="en-US"/>
          </a:p>
        </p:txBody>
      </p:sp>
    </p:spTree>
    <p:extLst>
      <p:ext uri="{BB962C8B-B14F-4D97-AF65-F5344CB8AC3E}">
        <p14:creationId xmlns:p14="http://schemas.microsoft.com/office/powerpoint/2010/main" val="6501645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sv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8.xml"/><Relationship Id="rId3" Type="http://schemas.openxmlformats.org/officeDocument/2006/relationships/slideLayout" Target="../slideLayouts/slideLayout13.xml"/><Relationship Id="rId7" Type="http://schemas.openxmlformats.org/officeDocument/2006/relationships/slideLayout" Target="../slideLayouts/slideLayout17.xml"/><Relationship Id="rId12" Type="http://schemas.openxmlformats.org/officeDocument/2006/relationships/theme" Target="../theme/theme2.xm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slideLayout" Target="../slideLayouts/slideLayout16.xml"/><Relationship Id="rId11" Type="http://schemas.openxmlformats.org/officeDocument/2006/relationships/slideLayout" Target="../slideLayouts/slideLayout21.xml"/><Relationship Id="rId5" Type="http://schemas.openxmlformats.org/officeDocument/2006/relationships/slideLayout" Target="../slideLayouts/slideLayout15.xml"/><Relationship Id="rId10" Type="http://schemas.openxmlformats.org/officeDocument/2006/relationships/slideLayout" Target="../slideLayouts/slideLayout20.xml"/><Relationship Id="rId4" Type="http://schemas.openxmlformats.org/officeDocument/2006/relationships/slideLayout" Target="../slideLayouts/slideLayout14.xml"/><Relationship Id="rId9" Type="http://schemas.openxmlformats.org/officeDocument/2006/relationships/slideLayout" Target="../slideLayouts/slideLayout19.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24.xml"/><Relationship Id="rId2" Type="http://schemas.openxmlformats.org/officeDocument/2006/relationships/slideLayout" Target="../slideLayouts/slideLayout23.xml"/><Relationship Id="rId1" Type="http://schemas.openxmlformats.org/officeDocument/2006/relationships/slideLayout" Target="../slideLayouts/slideLayout22.xml"/><Relationship Id="rId6" Type="http://schemas.openxmlformats.org/officeDocument/2006/relationships/theme" Target="../theme/theme3.xml"/><Relationship Id="rId5" Type="http://schemas.openxmlformats.org/officeDocument/2006/relationships/slideLayout" Target="../slideLayouts/slideLayout26.xml"/><Relationship Id="rId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A0CDFCA-D4E1-4E23-9CD6-3534EAA07108}"/>
              </a:ext>
            </a:extLst>
          </p:cNvPr>
          <p:cNvSpPr>
            <a:spLocks noGrp="1"/>
          </p:cNvSpPr>
          <p:nvPr>
            <p:ph type="title"/>
          </p:nvPr>
        </p:nvSpPr>
        <p:spPr>
          <a:xfrm>
            <a:off x="450000" y="537860"/>
            <a:ext cx="11263464" cy="627965"/>
          </a:xfrm>
          <a:prstGeom prst="rect">
            <a:avLst/>
          </a:prstGeom>
        </p:spPr>
        <p:txBody>
          <a:bodyPr vert="horz" lIns="91440" tIns="45720" rIns="91440" bIns="45720" rtlCol="0" anchor="ctr">
            <a:noAutofit/>
          </a:bodyPr>
          <a:lstStyle/>
          <a:p>
            <a:r>
              <a:rPr lang="en-US"/>
              <a:t>CLICK TO EDIT MASTER TITLE SLIDE</a:t>
            </a:r>
            <a:endParaRPr lang="en-GB"/>
          </a:p>
        </p:txBody>
      </p:sp>
      <p:sp>
        <p:nvSpPr>
          <p:cNvPr id="3" name="Text Placeholder 2">
            <a:extLst>
              <a:ext uri="{FF2B5EF4-FFF2-40B4-BE49-F238E27FC236}">
                <a16:creationId xmlns:a16="http://schemas.microsoft.com/office/drawing/2014/main" id="{DC817C39-CA57-4DDF-AD8D-067C1F8B2406}"/>
              </a:ext>
            </a:extLst>
          </p:cNvPr>
          <p:cNvSpPr>
            <a:spLocks noGrp="1"/>
          </p:cNvSpPr>
          <p:nvPr>
            <p:ph type="body" idx="1"/>
          </p:nvPr>
        </p:nvSpPr>
        <p:spPr>
          <a:xfrm>
            <a:off x="450000" y="1444754"/>
            <a:ext cx="11263464" cy="473220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Footer Placeholder 4">
            <a:extLst>
              <a:ext uri="{FF2B5EF4-FFF2-40B4-BE49-F238E27FC236}">
                <a16:creationId xmlns:a16="http://schemas.microsoft.com/office/drawing/2014/main" id="{7F4E656B-5AF6-43FE-B586-5B3CA78AACD3}"/>
              </a:ext>
            </a:extLst>
          </p:cNvPr>
          <p:cNvSpPr>
            <a:spLocks noGrp="1"/>
          </p:cNvSpPr>
          <p:nvPr>
            <p:ph type="ftr" sz="quarter" idx="3"/>
          </p:nvPr>
        </p:nvSpPr>
        <p:spPr>
          <a:xfrm>
            <a:off x="813112" y="6338913"/>
            <a:ext cx="4114800" cy="365125"/>
          </a:xfrm>
          <a:prstGeom prst="rect">
            <a:avLst/>
          </a:prstGeom>
        </p:spPr>
        <p:txBody>
          <a:bodyPr vert="horz" lIns="91440" tIns="45720" rIns="91440" bIns="45720" rtlCol="0" anchor="ctr"/>
          <a:lstStyle>
            <a:lvl1pPr algn="l">
              <a:defRPr sz="1200">
                <a:solidFill>
                  <a:schemeClr val="tx1">
                    <a:tint val="75000"/>
                  </a:schemeClr>
                </a:solidFill>
                <a:latin typeface="+mj-lt"/>
              </a:defRPr>
            </a:lvl1pPr>
          </a:lstStyle>
          <a:p>
            <a:r>
              <a:rPr lang="en-GB"/>
              <a:t>OVERVIEW | AUGUST 2021</a:t>
            </a:r>
          </a:p>
        </p:txBody>
      </p:sp>
      <p:sp>
        <p:nvSpPr>
          <p:cNvPr id="6" name="Slide Number Placeholder 5">
            <a:extLst>
              <a:ext uri="{FF2B5EF4-FFF2-40B4-BE49-F238E27FC236}">
                <a16:creationId xmlns:a16="http://schemas.microsoft.com/office/drawing/2014/main" id="{DEA6B9CE-B65A-4902-B375-7FB23099C907}"/>
              </a:ext>
            </a:extLst>
          </p:cNvPr>
          <p:cNvSpPr>
            <a:spLocks noGrp="1"/>
          </p:cNvSpPr>
          <p:nvPr>
            <p:ph type="sldNum" sz="quarter" idx="4"/>
          </p:nvPr>
        </p:nvSpPr>
        <p:spPr>
          <a:xfrm>
            <a:off x="11098306" y="6382975"/>
            <a:ext cx="615158" cy="277000"/>
          </a:xfrm>
          <a:prstGeom prst="rect">
            <a:avLst/>
          </a:prstGeom>
        </p:spPr>
        <p:txBody>
          <a:bodyPr vert="horz" lIns="91440" tIns="45720" rIns="91440" bIns="45720" rtlCol="0" anchor="ctr"/>
          <a:lstStyle>
            <a:lvl1pPr algn="r">
              <a:defRPr sz="1200">
                <a:solidFill>
                  <a:schemeClr val="tx1">
                    <a:tint val="75000"/>
                  </a:schemeClr>
                </a:solidFill>
                <a:latin typeface="+mj-lt"/>
              </a:defRPr>
            </a:lvl1pPr>
          </a:lstStyle>
          <a:p>
            <a:fld id="{1A91ABBD-BE70-492B-BBD8-7AF5442A9E89}" type="slidenum">
              <a:rPr lang="en-GB" smtClean="0"/>
              <a:pPr/>
              <a:t>‹#›</a:t>
            </a:fld>
            <a:endParaRPr lang="en-GB"/>
          </a:p>
        </p:txBody>
      </p:sp>
      <p:cxnSp>
        <p:nvCxnSpPr>
          <p:cNvPr id="9" name="Straight Connector 8">
            <a:extLst>
              <a:ext uri="{FF2B5EF4-FFF2-40B4-BE49-F238E27FC236}">
                <a16:creationId xmlns:a16="http://schemas.microsoft.com/office/drawing/2014/main" id="{F9A6E26D-F8E1-4DBB-A9B3-96F52948EE2F}"/>
              </a:ext>
            </a:extLst>
          </p:cNvPr>
          <p:cNvCxnSpPr>
            <a:cxnSpLocks/>
          </p:cNvCxnSpPr>
          <p:nvPr userDrawn="1"/>
        </p:nvCxnSpPr>
        <p:spPr>
          <a:xfrm>
            <a:off x="-123217" y="1165825"/>
            <a:ext cx="12394465" cy="0"/>
          </a:xfrm>
          <a:prstGeom prst="line">
            <a:avLst/>
          </a:prstGeom>
          <a:ln w="3175" cmpd="sng">
            <a:solidFill>
              <a:schemeClr val="bg1">
                <a:lumMod val="65000"/>
              </a:schemeClr>
            </a:solidFill>
          </a:ln>
          <a:effectLst/>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C1F5B76F-9CB5-484C-BD0B-51279481DA03}"/>
              </a:ext>
            </a:extLst>
          </p:cNvPr>
          <p:cNvCxnSpPr>
            <a:cxnSpLocks/>
          </p:cNvCxnSpPr>
          <p:nvPr userDrawn="1"/>
        </p:nvCxnSpPr>
        <p:spPr>
          <a:xfrm>
            <a:off x="0" y="6348439"/>
            <a:ext cx="12271248" cy="0"/>
          </a:xfrm>
          <a:prstGeom prst="line">
            <a:avLst/>
          </a:prstGeom>
          <a:ln w="3175" cmpd="sng">
            <a:solidFill>
              <a:schemeClr val="bg1">
                <a:lumMod val="65000"/>
              </a:schemeClr>
            </a:solidFill>
          </a:ln>
          <a:effectLst/>
        </p:spPr>
        <p:style>
          <a:lnRef idx="2">
            <a:schemeClr val="accent1"/>
          </a:lnRef>
          <a:fillRef idx="0">
            <a:schemeClr val="accent1"/>
          </a:fillRef>
          <a:effectRef idx="1">
            <a:schemeClr val="accent1"/>
          </a:effectRef>
          <a:fontRef idx="minor">
            <a:schemeClr val="tx1"/>
          </a:fontRef>
        </p:style>
      </p:cxnSp>
      <p:sp>
        <p:nvSpPr>
          <p:cNvPr id="15" name="TextBox 14">
            <a:extLst>
              <a:ext uri="{FF2B5EF4-FFF2-40B4-BE49-F238E27FC236}">
                <a16:creationId xmlns:a16="http://schemas.microsoft.com/office/drawing/2014/main" id="{817B15B7-9362-4697-A656-4DBF016E529D}"/>
              </a:ext>
            </a:extLst>
          </p:cNvPr>
          <p:cNvSpPr txBox="1"/>
          <p:nvPr userDrawn="1"/>
        </p:nvSpPr>
        <p:spPr>
          <a:xfrm>
            <a:off x="450000" y="6382976"/>
            <a:ext cx="611925" cy="276999"/>
          </a:xfrm>
          <a:prstGeom prst="rect">
            <a:avLst/>
          </a:prstGeom>
          <a:noFill/>
        </p:spPr>
        <p:txBody>
          <a:bodyPr wrap="square" rtlCol="0">
            <a:spAutoFit/>
          </a:bodyPr>
          <a:lstStyle/>
          <a:p>
            <a:r>
              <a:rPr lang="en-GB" sz="1200">
                <a:solidFill>
                  <a:srgbClr val="F8652E"/>
                </a:solidFill>
                <a:latin typeface="+mj-lt"/>
              </a:rPr>
              <a:t>PSCI</a:t>
            </a:r>
          </a:p>
        </p:txBody>
      </p:sp>
      <p:pic>
        <p:nvPicPr>
          <p:cNvPr id="10" name="Graphic 9">
            <a:extLst>
              <a:ext uri="{FF2B5EF4-FFF2-40B4-BE49-F238E27FC236}">
                <a16:creationId xmlns:a16="http://schemas.microsoft.com/office/drawing/2014/main" id="{CB3449FF-42DD-42BF-BFE6-A4AFD82C2AD9}"/>
              </a:ext>
            </a:extLst>
          </p:cNvPr>
          <p:cNvPicPr>
            <a:picLocks noChangeAspect="1"/>
          </p:cNvPicPr>
          <p:nvPr userDrawn="1"/>
        </p:nvPicPr>
        <p:blipFill>
          <a:blip r:embed="rId12" cstate="email">
            <a:extLst>
              <a:ext uri="{28A0092B-C50C-407E-A947-70E740481C1C}">
                <a14:useLocalDpi xmlns:a14="http://schemas.microsoft.com/office/drawing/2010/main"/>
              </a:ext>
              <a:ext uri="{96DAC541-7B7A-43D3-8B79-37D633B846F1}">
                <asvg:svgBlip xmlns:asvg="http://schemas.microsoft.com/office/drawing/2016/SVG/main" r:embed="rId13"/>
              </a:ext>
            </a:extLst>
          </a:blip>
          <a:stretch>
            <a:fillRect/>
          </a:stretch>
        </p:blipFill>
        <p:spPr>
          <a:xfrm>
            <a:off x="9790317" y="6447452"/>
            <a:ext cx="182302" cy="148046"/>
          </a:xfrm>
          <a:prstGeom prst="rect">
            <a:avLst/>
          </a:prstGeom>
        </p:spPr>
      </p:pic>
      <p:sp>
        <p:nvSpPr>
          <p:cNvPr id="11" name="TextBox 10">
            <a:extLst>
              <a:ext uri="{FF2B5EF4-FFF2-40B4-BE49-F238E27FC236}">
                <a16:creationId xmlns:a16="http://schemas.microsoft.com/office/drawing/2014/main" id="{6B7C1924-6293-4993-936C-CA01D4CA0948}"/>
              </a:ext>
            </a:extLst>
          </p:cNvPr>
          <p:cNvSpPr txBox="1"/>
          <p:nvPr userDrawn="1"/>
        </p:nvSpPr>
        <p:spPr>
          <a:xfrm>
            <a:off x="9909864" y="6382976"/>
            <a:ext cx="1331882" cy="276999"/>
          </a:xfrm>
          <a:prstGeom prst="rect">
            <a:avLst/>
          </a:prstGeom>
          <a:noFill/>
        </p:spPr>
        <p:txBody>
          <a:bodyPr wrap="square" rtlCol="0">
            <a:spAutoFit/>
          </a:bodyPr>
          <a:lstStyle/>
          <a:p>
            <a:r>
              <a:rPr lang="en-GB" sz="1200">
                <a:solidFill>
                  <a:srgbClr val="848484"/>
                </a:solidFill>
                <a:latin typeface="+mj-lt"/>
              </a:rPr>
              <a:t>@PSCInitiative</a:t>
            </a:r>
          </a:p>
        </p:txBody>
      </p:sp>
    </p:spTree>
    <p:extLst>
      <p:ext uri="{BB962C8B-B14F-4D97-AF65-F5344CB8AC3E}">
        <p14:creationId xmlns:p14="http://schemas.microsoft.com/office/powerpoint/2010/main" val="123170064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Lst>
  <p:hf hdr="0" dt="0"/>
  <p:txStyles>
    <p:titleStyle>
      <a:lvl1pPr algn="l" defTabSz="914400" rtl="0" eaLnBrk="1" latinLnBrk="0" hangingPunct="1">
        <a:lnSpc>
          <a:spcPct val="90000"/>
        </a:lnSpc>
        <a:spcBef>
          <a:spcPct val="0"/>
        </a:spcBef>
        <a:buNone/>
        <a:defRPr sz="4000" kern="1200">
          <a:solidFill>
            <a:srgbClr val="F8652E"/>
          </a:solidFill>
          <a:latin typeface="+mj-lt"/>
          <a:ea typeface="+mj-ea"/>
          <a:cs typeface="+mj-cs"/>
        </a:defRPr>
      </a:lvl1pPr>
    </p:titleStyle>
    <p:body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4800" y="183092"/>
            <a:ext cx="5486400" cy="762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304800" y="1066800"/>
            <a:ext cx="5486400" cy="301730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304800" y="4237567"/>
            <a:ext cx="1422400" cy="243417"/>
          </a:xfrm>
          <a:prstGeom prst="rect">
            <a:avLst/>
          </a:prstGeom>
        </p:spPr>
        <p:txBody>
          <a:bodyPr vert="horz" lIns="91440" tIns="45720" rIns="91440" bIns="45720" rtlCol="0" anchor="ctr"/>
          <a:lstStyle>
            <a:lvl1pPr algn="l">
              <a:defRPr sz="800">
                <a:solidFill>
                  <a:schemeClr val="tx1">
                    <a:tint val="75000"/>
                  </a:schemeClr>
                </a:solidFill>
              </a:defRPr>
            </a:lvl1pPr>
          </a:lstStyle>
          <a:p>
            <a:fld id="{1D8BD707-D9CF-40AE-B4C6-C98DA3205C09}" type="datetimeFigureOut">
              <a:rPr lang="en-US" smtClean="0"/>
              <a:pPr/>
              <a:t>1/22/26</a:t>
            </a:fld>
            <a:endParaRPr lang="en-US"/>
          </a:p>
        </p:txBody>
      </p:sp>
      <p:sp>
        <p:nvSpPr>
          <p:cNvPr id="5" name="Footer Placeholder 4"/>
          <p:cNvSpPr>
            <a:spLocks noGrp="1"/>
          </p:cNvSpPr>
          <p:nvPr>
            <p:ph type="ftr" sz="quarter" idx="3"/>
          </p:nvPr>
        </p:nvSpPr>
        <p:spPr>
          <a:xfrm>
            <a:off x="2082800" y="4237567"/>
            <a:ext cx="1930400" cy="243417"/>
          </a:xfrm>
          <a:prstGeom prst="rect">
            <a:avLst/>
          </a:prstGeom>
        </p:spPr>
        <p:txBody>
          <a:bodyPr vert="horz" lIns="91440" tIns="45720" rIns="91440" bIns="45720" rtlCol="0" anchor="ctr"/>
          <a:lstStyle>
            <a:lvl1pPr algn="ctr">
              <a:defRPr sz="8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4368800" y="4237567"/>
            <a:ext cx="1422400" cy="243417"/>
          </a:xfrm>
          <a:prstGeom prst="rect">
            <a:avLst/>
          </a:prstGeom>
        </p:spPr>
        <p:txBody>
          <a:bodyPr vert="horz" lIns="91440" tIns="45720" rIns="91440" bIns="45720" rtlCol="0" anchor="ctr"/>
          <a:lstStyle>
            <a:lvl1pPr algn="r">
              <a:defRPr sz="800">
                <a:solidFill>
                  <a:schemeClr val="tx1">
                    <a:tint val="75000"/>
                  </a:schemeClr>
                </a:solidFill>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1629803470"/>
      </p:ext>
    </p:extLst>
  </p:cSld>
  <p:clrMap bg1="lt1" tx1="dk1" bg2="lt2" tx2="dk2" accent1="accent1" accent2="accent2" accent3="accent3" accent4="accent4" accent5="accent5" accent6="accent6" hlink="hlink" folHlink="folHlink"/>
  <p:sldLayoutIdLst>
    <p:sldLayoutId id="2147483672" r:id="rId1"/>
    <p:sldLayoutId id="2147483673" r:id="rId2"/>
    <p:sldLayoutId id="2147483674" r:id="rId3"/>
    <p:sldLayoutId id="2147483675" r:id="rId4"/>
    <p:sldLayoutId id="2147483676" r:id="rId5"/>
    <p:sldLayoutId id="2147483677" r:id="rId6"/>
    <p:sldLayoutId id="2147483678" r:id="rId7"/>
    <p:sldLayoutId id="2147483679" r:id="rId8"/>
    <p:sldLayoutId id="2147483680" r:id="rId9"/>
    <p:sldLayoutId id="2147483681" r:id="rId10"/>
    <p:sldLayoutId id="2147483682" r:id="rId11"/>
  </p:sldLayoutIdLst>
  <p:txStyles>
    <p:titleStyle>
      <a:lvl1pPr algn="ctr" defTabSz="609630" rtl="0" eaLnBrk="1" latinLnBrk="0" hangingPunct="1">
        <a:spcBef>
          <a:spcPct val="0"/>
        </a:spcBef>
        <a:buNone/>
        <a:defRPr sz="2933" kern="1200">
          <a:solidFill>
            <a:schemeClr val="tx1"/>
          </a:solidFill>
          <a:latin typeface="+mj-lt"/>
          <a:ea typeface="+mj-ea"/>
          <a:cs typeface="+mj-cs"/>
        </a:defRPr>
      </a:lvl1pPr>
    </p:titleStyle>
    <p:bodyStyle>
      <a:lvl1pPr marL="228611" indent="-228611" algn="l" defTabSz="609630" rtl="0" eaLnBrk="1" latinLnBrk="0" hangingPunct="1">
        <a:spcBef>
          <a:spcPct val="20000"/>
        </a:spcBef>
        <a:buFont typeface="Arial" pitchFamily="34" charset="0"/>
        <a:buChar char="•"/>
        <a:defRPr sz="2133" kern="1200">
          <a:solidFill>
            <a:schemeClr val="tx1"/>
          </a:solidFill>
          <a:latin typeface="+mn-lt"/>
          <a:ea typeface="+mn-ea"/>
          <a:cs typeface="+mn-cs"/>
        </a:defRPr>
      </a:lvl1pPr>
      <a:lvl2pPr marL="495325" indent="-190510" algn="l" defTabSz="609630" rtl="0" eaLnBrk="1" latinLnBrk="0" hangingPunct="1">
        <a:spcBef>
          <a:spcPct val="20000"/>
        </a:spcBef>
        <a:buFont typeface="Arial" pitchFamily="34" charset="0"/>
        <a:buChar char="–"/>
        <a:defRPr sz="1867" kern="1200">
          <a:solidFill>
            <a:schemeClr val="tx1"/>
          </a:solidFill>
          <a:latin typeface="+mn-lt"/>
          <a:ea typeface="+mn-ea"/>
          <a:cs typeface="+mn-cs"/>
        </a:defRPr>
      </a:lvl2pPr>
      <a:lvl3pPr marL="762038" indent="-152408" algn="l" defTabSz="609630" rtl="0" eaLnBrk="1" latinLnBrk="0" hangingPunct="1">
        <a:spcBef>
          <a:spcPct val="20000"/>
        </a:spcBef>
        <a:buFont typeface="Arial" pitchFamily="34" charset="0"/>
        <a:buChar char="•"/>
        <a:defRPr sz="1600" kern="1200">
          <a:solidFill>
            <a:schemeClr val="tx1"/>
          </a:solidFill>
          <a:latin typeface="+mn-lt"/>
          <a:ea typeface="+mn-ea"/>
          <a:cs typeface="+mn-cs"/>
        </a:defRPr>
      </a:lvl3pPr>
      <a:lvl4pPr marL="1066853"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4pPr>
      <a:lvl5pPr marL="1371669"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5pPr>
      <a:lvl6pPr marL="1676484"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6pPr>
      <a:lvl7pPr marL="1981299"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7pPr>
      <a:lvl8pPr marL="2286114"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8pPr>
      <a:lvl9pPr marL="2590930"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9pPr>
    </p:bodyStyle>
    <p:otherStyle>
      <a:defPPr>
        <a:defRPr lang="en-US"/>
      </a:defPPr>
      <a:lvl1pPr marL="0" algn="l" defTabSz="609630" rtl="0" eaLnBrk="1" latinLnBrk="0" hangingPunct="1">
        <a:defRPr sz="1200" kern="1200">
          <a:solidFill>
            <a:schemeClr val="tx1"/>
          </a:solidFill>
          <a:latin typeface="+mn-lt"/>
          <a:ea typeface="+mn-ea"/>
          <a:cs typeface="+mn-cs"/>
        </a:defRPr>
      </a:lvl1pPr>
      <a:lvl2pPr marL="304815" algn="l" defTabSz="609630" rtl="0" eaLnBrk="1" latinLnBrk="0" hangingPunct="1">
        <a:defRPr sz="1200" kern="1200">
          <a:solidFill>
            <a:schemeClr val="tx1"/>
          </a:solidFill>
          <a:latin typeface="+mn-lt"/>
          <a:ea typeface="+mn-ea"/>
          <a:cs typeface="+mn-cs"/>
        </a:defRPr>
      </a:lvl2pPr>
      <a:lvl3pPr marL="609630" algn="l" defTabSz="609630" rtl="0" eaLnBrk="1" latinLnBrk="0" hangingPunct="1">
        <a:defRPr sz="1200" kern="1200">
          <a:solidFill>
            <a:schemeClr val="tx1"/>
          </a:solidFill>
          <a:latin typeface="+mn-lt"/>
          <a:ea typeface="+mn-ea"/>
          <a:cs typeface="+mn-cs"/>
        </a:defRPr>
      </a:lvl3pPr>
      <a:lvl4pPr marL="914446" algn="l" defTabSz="609630" rtl="0" eaLnBrk="1" latinLnBrk="0" hangingPunct="1">
        <a:defRPr sz="1200" kern="1200">
          <a:solidFill>
            <a:schemeClr val="tx1"/>
          </a:solidFill>
          <a:latin typeface="+mn-lt"/>
          <a:ea typeface="+mn-ea"/>
          <a:cs typeface="+mn-cs"/>
        </a:defRPr>
      </a:lvl4pPr>
      <a:lvl5pPr marL="1219261" algn="l" defTabSz="609630" rtl="0" eaLnBrk="1" latinLnBrk="0" hangingPunct="1">
        <a:defRPr sz="1200" kern="1200">
          <a:solidFill>
            <a:schemeClr val="tx1"/>
          </a:solidFill>
          <a:latin typeface="+mn-lt"/>
          <a:ea typeface="+mn-ea"/>
          <a:cs typeface="+mn-cs"/>
        </a:defRPr>
      </a:lvl5pPr>
      <a:lvl6pPr marL="1524076" algn="l" defTabSz="609630" rtl="0" eaLnBrk="1" latinLnBrk="0" hangingPunct="1">
        <a:defRPr sz="1200" kern="1200">
          <a:solidFill>
            <a:schemeClr val="tx1"/>
          </a:solidFill>
          <a:latin typeface="+mn-lt"/>
          <a:ea typeface="+mn-ea"/>
          <a:cs typeface="+mn-cs"/>
        </a:defRPr>
      </a:lvl6pPr>
      <a:lvl7pPr marL="1828891" algn="l" defTabSz="609630" rtl="0" eaLnBrk="1" latinLnBrk="0" hangingPunct="1">
        <a:defRPr sz="1200" kern="1200">
          <a:solidFill>
            <a:schemeClr val="tx1"/>
          </a:solidFill>
          <a:latin typeface="+mn-lt"/>
          <a:ea typeface="+mn-ea"/>
          <a:cs typeface="+mn-cs"/>
        </a:defRPr>
      </a:lvl7pPr>
      <a:lvl8pPr marL="2133707" algn="l" defTabSz="609630" rtl="0" eaLnBrk="1" latinLnBrk="0" hangingPunct="1">
        <a:defRPr sz="1200" kern="1200">
          <a:solidFill>
            <a:schemeClr val="tx1"/>
          </a:solidFill>
          <a:latin typeface="+mn-lt"/>
          <a:ea typeface="+mn-ea"/>
          <a:cs typeface="+mn-cs"/>
        </a:defRPr>
      </a:lvl8pPr>
      <a:lvl9pPr marL="2438522" algn="l" defTabSz="609630" rtl="0" eaLnBrk="1" latinLnBrk="0" hangingPunct="1">
        <a:defRPr sz="12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00000" y="1480668"/>
            <a:ext cx="10972800" cy="452596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p:txBody>
      </p:sp>
      <p:sp>
        <p:nvSpPr>
          <p:cNvPr id="16" name="Title Placeholder 15">
            <a:extLst>
              <a:ext uri="{FF2B5EF4-FFF2-40B4-BE49-F238E27FC236}">
                <a16:creationId xmlns:a16="http://schemas.microsoft.com/office/drawing/2014/main" id="{579DF303-1EC4-2646-B2C7-BDEF486EC516}"/>
              </a:ext>
            </a:extLst>
          </p:cNvPr>
          <p:cNvSpPr>
            <a:spLocks noGrp="1"/>
          </p:cNvSpPr>
          <p:nvPr>
            <p:ph type="title"/>
          </p:nvPr>
        </p:nvSpPr>
        <p:spPr>
          <a:xfrm>
            <a:off x="600000" y="44983"/>
            <a:ext cx="10753800" cy="1210077"/>
          </a:xfrm>
          <a:prstGeom prst="rect">
            <a:avLst/>
          </a:prstGeom>
        </p:spPr>
        <p:txBody>
          <a:bodyPr vert="horz" lIns="91440" tIns="45720" rIns="91440" bIns="45720" rtlCol="0" anchor="ctr">
            <a:normAutofit/>
          </a:bodyPr>
          <a:lstStyle/>
          <a:p>
            <a:r>
              <a:rPr lang="en-US"/>
              <a:t>CLICK TO EDIT</a:t>
            </a:r>
          </a:p>
        </p:txBody>
      </p:sp>
      <p:sp>
        <p:nvSpPr>
          <p:cNvPr id="41" name="Footer Placeholder 11">
            <a:extLst>
              <a:ext uri="{FF2B5EF4-FFF2-40B4-BE49-F238E27FC236}">
                <a16:creationId xmlns:a16="http://schemas.microsoft.com/office/drawing/2014/main" id="{1C5C5E90-367F-544E-AE50-BD9511FB6D6F}"/>
              </a:ext>
            </a:extLst>
          </p:cNvPr>
          <p:cNvSpPr>
            <a:spLocks noGrp="1"/>
          </p:cNvSpPr>
          <p:nvPr>
            <p:ph type="ftr" sz="quarter" idx="3"/>
          </p:nvPr>
        </p:nvSpPr>
        <p:spPr>
          <a:xfrm>
            <a:off x="600000" y="6403245"/>
            <a:ext cx="3836013" cy="366183"/>
          </a:xfrm>
          <a:prstGeom prst="rect">
            <a:avLst/>
          </a:prstGeom>
        </p:spPr>
        <p:txBody>
          <a:bodyPr/>
          <a:lstStyle>
            <a:lvl1pPr>
              <a:defRPr sz="1067" spc="133" baseline="0">
                <a:solidFill>
                  <a:schemeClr val="tx1">
                    <a:lumMod val="50000"/>
                    <a:lumOff val="50000"/>
                  </a:schemeClr>
                </a:solidFill>
              </a:defRPr>
            </a:lvl1pPr>
          </a:lstStyle>
          <a:p>
            <a:pPr>
              <a:defRPr/>
            </a:pPr>
            <a:r>
              <a:rPr lang="en-GB"/>
              <a:t>PSCI COMMITTEE AGENDA NOTES &amp; ACTIONS</a:t>
            </a:r>
            <a:endParaRPr lang="en-US"/>
          </a:p>
        </p:txBody>
      </p:sp>
      <p:sp>
        <p:nvSpPr>
          <p:cNvPr id="42" name="Slide Number Placeholder 41">
            <a:extLst>
              <a:ext uri="{FF2B5EF4-FFF2-40B4-BE49-F238E27FC236}">
                <a16:creationId xmlns:a16="http://schemas.microsoft.com/office/drawing/2014/main" id="{7ED1FF94-7512-6044-9ADE-E7D573675DAB}"/>
              </a:ext>
            </a:extLst>
          </p:cNvPr>
          <p:cNvSpPr>
            <a:spLocks noGrp="1"/>
          </p:cNvSpPr>
          <p:nvPr>
            <p:ph type="sldNum" sz="quarter" idx="4"/>
          </p:nvPr>
        </p:nvSpPr>
        <p:spPr>
          <a:xfrm>
            <a:off x="10938581" y="6356351"/>
            <a:ext cx="634219" cy="366183"/>
          </a:xfrm>
          <a:prstGeom prst="rect">
            <a:avLst/>
          </a:prstGeom>
        </p:spPr>
        <p:txBody>
          <a:bodyPr vert="horz" lIns="91440" tIns="45720" rIns="91440" bIns="45720" rtlCol="0" anchor="ctr"/>
          <a:lstStyle>
            <a:lvl1pPr algn="r">
              <a:defRPr sz="1067">
                <a:solidFill>
                  <a:schemeClr val="tx1">
                    <a:lumMod val="50000"/>
                    <a:lumOff val="50000"/>
                  </a:schemeClr>
                </a:solidFill>
              </a:defRPr>
            </a:lvl1pPr>
          </a:lstStyle>
          <a:p>
            <a:fld id="{B598EA83-FE4E-6743-8154-EB2AF72A0ACA}" type="slidenum">
              <a:rPr lang="en-US" smtClean="0"/>
              <a:pPr/>
              <a:t>‹#›</a:t>
            </a:fld>
            <a:endParaRPr lang="en-US"/>
          </a:p>
        </p:txBody>
      </p:sp>
    </p:spTree>
    <p:extLst>
      <p:ext uri="{BB962C8B-B14F-4D97-AF65-F5344CB8AC3E}">
        <p14:creationId xmlns:p14="http://schemas.microsoft.com/office/powerpoint/2010/main" val="2443303250"/>
      </p:ext>
    </p:extLst>
  </p:cSld>
  <p:clrMap bg1="lt1" tx1="dk1" bg2="lt2" tx2="dk2" accent1="accent1" accent2="accent2" accent3="accent3" accent4="accent4" accent5="accent5" accent6="accent6" hlink="hlink" folHlink="folHlink"/>
  <p:sldLayoutIdLst>
    <p:sldLayoutId id="2147483684" r:id="rId1"/>
    <p:sldLayoutId id="2147483685" r:id="rId2"/>
    <p:sldLayoutId id="2147483686" r:id="rId3"/>
    <p:sldLayoutId id="2147483687" r:id="rId4"/>
    <p:sldLayoutId id="2147483688" r:id="rId5"/>
  </p:sldLayoutIdLst>
  <p:hf hdr="0" dt="0"/>
  <p:txStyles>
    <p:titleStyle>
      <a:lvl1pPr algn="l" defTabSz="609585" rtl="0" eaLnBrk="1" latinLnBrk="0" hangingPunct="1">
        <a:spcBef>
          <a:spcPct val="0"/>
        </a:spcBef>
        <a:buNone/>
        <a:defRPr sz="2400" b="1" i="0" kern="1200" spc="267" baseline="0">
          <a:solidFill>
            <a:srgbClr val="F86524"/>
          </a:solidFill>
          <a:latin typeface="Calibri" panose="020F0502020204030204" pitchFamily="34" charset="0"/>
          <a:ea typeface="+mj-ea"/>
          <a:cs typeface="Calibri"/>
        </a:defRPr>
      </a:lvl1pPr>
    </p:titleStyle>
    <p:bodyStyle>
      <a:lvl1pPr marL="457189" indent="-457189" algn="l" defTabSz="609585" rtl="0" eaLnBrk="1" latinLnBrk="0" hangingPunct="1">
        <a:spcBef>
          <a:spcPct val="20000"/>
        </a:spcBef>
        <a:buClr>
          <a:srgbClr val="F86524"/>
        </a:buClr>
        <a:buSzPct val="100000"/>
        <a:buFont typeface="Wingdings" charset="2"/>
        <a:buChar char="§"/>
        <a:defRPr sz="2000" kern="1200">
          <a:solidFill>
            <a:srgbClr val="848489"/>
          </a:solidFill>
          <a:latin typeface="+mn-lt"/>
          <a:ea typeface="+mn-ea"/>
          <a:cs typeface="+mn-cs"/>
        </a:defRPr>
      </a:lvl1pPr>
      <a:lvl2pPr marL="990575" indent="-380990" algn="l" defTabSz="609585" rtl="0" eaLnBrk="1" latinLnBrk="0" hangingPunct="1">
        <a:spcBef>
          <a:spcPct val="20000"/>
        </a:spcBef>
        <a:buFont typeface="Arial"/>
        <a:buChar char="–"/>
        <a:defRPr sz="2000" kern="1200">
          <a:solidFill>
            <a:srgbClr val="848489"/>
          </a:solidFill>
          <a:latin typeface="+mn-lt"/>
          <a:ea typeface="+mn-ea"/>
          <a:cs typeface="+mn-cs"/>
        </a:defRPr>
      </a:lvl2pPr>
      <a:lvl3pPr marL="1523962" indent="-304792" algn="l" defTabSz="609585" rtl="0" eaLnBrk="1" latinLnBrk="0" hangingPunct="1">
        <a:spcBef>
          <a:spcPct val="20000"/>
        </a:spcBef>
        <a:buFont typeface="Arial"/>
        <a:buChar char="•"/>
        <a:defRPr sz="2000" kern="1200">
          <a:solidFill>
            <a:srgbClr val="848489"/>
          </a:solidFill>
          <a:latin typeface="+mn-lt"/>
          <a:ea typeface="+mn-ea"/>
          <a:cs typeface="+mn-cs"/>
        </a:defRPr>
      </a:lvl3pPr>
      <a:lvl4pPr marL="2133547" indent="-304792" algn="l" defTabSz="609585" rtl="0" eaLnBrk="1" latinLnBrk="0" hangingPunct="1">
        <a:spcBef>
          <a:spcPct val="20000"/>
        </a:spcBef>
        <a:buFont typeface="Arial"/>
        <a:buChar char="–"/>
        <a:defRPr sz="2400" kern="1200">
          <a:solidFill>
            <a:schemeClr val="tx1"/>
          </a:solidFill>
          <a:latin typeface="+mn-lt"/>
          <a:ea typeface="+mn-ea"/>
          <a:cs typeface="+mn-cs"/>
        </a:defRPr>
      </a:lvl4pPr>
      <a:lvl5pPr marL="2743131" indent="-304792" algn="l" defTabSz="609585" rtl="0" eaLnBrk="1" latinLnBrk="0" hangingPunct="1">
        <a:spcBef>
          <a:spcPct val="20000"/>
        </a:spcBef>
        <a:buFont typeface="Arial"/>
        <a:buChar char="»"/>
        <a:defRPr sz="2400" kern="1200">
          <a:solidFill>
            <a:schemeClr val="tx1"/>
          </a:solidFill>
          <a:latin typeface="+mn-lt"/>
          <a:ea typeface="+mn-ea"/>
          <a:cs typeface="+mn-cs"/>
        </a:defRPr>
      </a:lvl5pPr>
      <a:lvl6pPr marL="3352716" indent="-304792" algn="l" defTabSz="609585" rtl="0" eaLnBrk="1" latinLnBrk="0" hangingPunct="1">
        <a:spcBef>
          <a:spcPct val="20000"/>
        </a:spcBef>
        <a:buFont typeface="Arial"/>
        <a:buChar char="•"/>
        <a:defRPr sz="2667" kern="1200">
          <a:solidFill>
            <a:schemeClr val="tx1"/>
          </a:solidFill>
          <a:latin typeface="+mn-lt"/>
          <a:ea typeface="+mn-ea"/>
          <a:cs typeface="+mn-cs"/>
        </a:defRPr>
      </a:lvl6pPr>
      <a:lvl7pPr marL="3962301" indent="-304792" algn="l" defTabSz="609585" rtl="0" eaLnBrk="1" latinLnBrk="0" hangingPunct="1">
        <a:spcBef>
          <a:spcPct val="20000"/>
        </a:spcBef>
        <a:buFont typeface="Arial"/>
        <a:buChar char="•"/>
        <a:defRPr sz="2667" kern="1200">
          <a:solidFill>
            <a:schemeClr val="tx1"/>
          </a:solidFill>
          <a:latin typeface="+mn-lt"/>
          <a:ea typeface="+mn-ea"/>
          <a:cs typeface="+mn-cs"/>
        </a:defRPr>
      </a:lvl7pPr>
      <a:lvl8pPr marL="4571886" indent="-304792" algn="l" defTabSz="609585" rtl="0" eaLnBrk="1" latinLnBrk="0" hangingPunct="1">
        <a:spcBef>
          <a:spcPct val="20000"/>
        </a:spcBef>
        <a:buFont typeface="Arial"/>
        <a:buChar char="•"/>
        <a:defRPr sz="2667" kern="1200">
          <a:solidFill>
            <a:schemeClr val="tx1"/>
          </a:solidFill>
          <a:latin typeface="+mn-lt"/>
          <a:ea typeface="+mn-ea"/>
          <a:cs typeface="+mn-cs"/>
        </a:defRPr>
      </a:lvl8pPr>
      <a:lvl9pPr marL="5181470" indent="-304792" algn="l" defTabSz="609585" rtl="0" eaLnBrk="1" latinLnBrk="0" hangingPunct="1">
        <a:spcBef>
          <a:spcPct val="20000"/>
        </a:spcBef>
        <a:buFont typeface="Arial"/>
        <a:buChar char="•"/>
        <a:defRPr sz="2667" kern="1200">
          <a:solidFill>
            <a:schemeClr val="tx1"/>
          </a:solidFill>
          <a:latin typeface="+mn-lt"/>
          <a:ea typeface="+mn-ea"/>
          <a:cs typeface="+mn-cs"/>
        </a:defRPr>
      </a:lvl9pPr>
    </p:bodyStyle>
    <p:other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3094">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xml"/><Relationship Id="rId1" Type="http://schemas.openxmlformats.org/officeDocument/2006/relationships/slideLayout" Target="../slideLayouts/slideLayout17.xml"/><Relationship Id="rId4" Type="http://schemas.openxmlformats.org/officeDocument/2006/relationships/image" Target="../media/image17.png"/></Relationships>
</file>

<file path=ppt/slides/_rels/slide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xml"/><Relationship Id="rId1" Type="http://schemas.openxmlformats.org/officeDocument/2006/relationships/slideLayout" Target="../slideLayouts/slideLayout17.xml"/><Relationship Id="rId6" Type="http://schemas.openxmlformats.org/officeDocument/2006/relationships/image" Target="../media/image21.svg"/><Relationship Id="rId5" Type="http://schemas.openxmlformats.org/officeDocument/2006/relationships/image" Target="../media/image20.png"/><Relationship Id="rId4" Type="http://schemas.openxmlformats.org/officeDocument/2006/relationships/image" Target="../media/image19.jpeg"/></Relationships>
</file>

<file path=ppt/slides/_rels/slide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3.xml"/><Relationship Id="rId1" Type="http://schemas.openxmlformats.org/officeDocument/2006/relationships/slideLayout" Target="../slideLayouts/slideLayout17.xml"/><Relationship Id="rId4" Type="http://schemas.openxmlformats.org/officeDocument/2006/relationships/image" Target="../media/image22.jpeg"/></Relationships>
</file>

<file path=ppt/slides/_rels/slide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4.xml"/><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5.xml"/><Relationship Id="rId1" Type="http://schemas.openxmlformats.org/officeDocument/2006/relationships/slideLayout" Target="../slideLayouts/slideLayout17.xml"/><Relationship Id="rId5" Type="http://schemas.openxmlformats.org/officeDocument/2006/relationships/image" Target="../media/image24.png"/><Relationship Id="rId4" Type="http://schemas.openxmlformats.org/officeDocument/2006/relationships/hyperlink" Target="https://pscinitiative.org/principles"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6.xml"/><Relationship Id="rId1" Type="http://schemas.openxmlformats.org/officeDocument/2006/relationships/slideLayout" Target="../slideLayouts/slideLayout17.xml"/><Relationship Id="rId5" Type="http://schemas.openxmlformats.org/officeDocument/2006/relationships/image" Target="../media/image18.png"/><Relationship Id="rId4" Type="http://schemas.openxmlformats.org/officeDocument/2006/relationships/image" Target="../media/image26.png"/></Relationships>
</file>

<file path=ppt/slides/_rels/slide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13" Type="http://schemas.openxmlformats.org/officeDocument/2006/relationships/image" Target="../media/image37.emf"/><Relationship Id="rId18" Type="http://schemas.openxmlformats.org/officeDocument/2006/relationships/image" Target="../media/image42.emf"/><Relationship Id="rId26" Type="http://schemas.openxmlformats.org/officeDocument/2006/relationships/image" Target="../media/image50.emf"/><Relationship Id="rId39" Type="http://schemas.openxmlformats.org/officeDocument/2006/relationships/image" Target="../media/image63.emf"/><Relationship Id="rId21" Type="http://schemas.openxmlformats.org/officeDocument/2006/relationships/image" Target="../media/image45.emf"/><Relationship Id="rId34" Type="http://schemas.openxmlformats.org/officeDocument/2006/relationships/image" Target="../media/image58.emf"/><Relationship Id="rId42" Type="http://schemas.openxmlformats.org/officeDocument/2006/relationships/image" Target="../media/image66.png"/><Relationship Id="rId47" Type="http://schemas.openxmlformats.org/officeDocument/2006/relationships/image" Target="../media/image18.png"/><Relationship Id="rId7" Type="http://schemas.openxmlformats.org/officeDocument/2006/relationships/image" Target="../media/image31.emf"/><Relationship Id="rId2" Type="http://schemas.openxmlformats.org/officeDocument/2006/relationships/notesSlide" Target="../notesSlides/notesSlide7.xml"/><Relationship Id="rId16" Type="http://schemas.openxmlformats.org/officeDocument/2006/relationships/image" Target="../media/image40.emf"/><Relationship Id="rId29" Type="http://schemas.openxmlformats.org/officeDocument/2006/relationships/image" Target="../media/image53.emf"/><Relationship Id="rId1" Type="http://schemas.openxmlformats.org/officeDocument/2006/relationships/slideLayout" Target="../slideLayouts/slideLayout17.xml"/><Relationship Id="rId6" Type="http://schemas.openxmlformats.org/officeDocument/2006/relationships/image" Target="../media/image30.emf"/><Relationship Id="rId11" Type="http://schemas.openxmlformats.org/officeDocument/2006/relationships/image" Target="../media/image35.emf"/><Relationship Id="rId24" Type="http://schemas.openxmlformats.org/officeDocument/2006/relationships/image" Target="../media/image48.emf"/><Relationship Id="rId32" Type="http://schemas.openxmlformats.org/officeDocument/2006/relationships/image" Target="../media/image56.emf"/><Relationship Id="rId37" Type="http://schemas.openxmlformats.org/officeDocument/2006/relationships/image" Target="../media/image61.emf"/><Relationship Id="rId40" Type="http://schemas.openxmlformats.org/officeDocument/2006/relationships/image" Target="../media/image64.emf"/><Relationship Id="rId45" Type="http://schemas.openxmlformats.org/officeDocument/2006/relationships/image" Target="../media/image20.png"/><Relationship Id="rId5" Type="http://schemas.openxmlformats.org/officeDocument/2006/relationships/image" Target="../media/image29.emf"/><Relationship Id="rId15" Type="http://schemas.openxmlformats.org/officeDocument/2006/relationships/image" Target="../media/image39.emf"/><Relationship Id="rId23" Type="http://schemas.openxmlformats.org/officeDocument/2006/relationships/image" Target="../media/image47.emf"/><Relationship Id="rId28" Type="http://schemas.openxmlformats.org/officeDocument/2006/relationships/image" Target="../media/image52.emf"/><Relationship Id="rId36" Type="http://schemas.openxmlformats.org/officeDocument/2006/relationships/image" Target="../media/image60.emf"/><Relationship Id="rId10" Type="http://schemas.openxmlformats.org/officeDocument/2006/relationships/image" Target="../media/image34.emf"/><Relationship Id="rId19" Type="http://schemas.openxmlformats.org/officeDocument/2006/relationships/image" Target="../media/image43.emf"/><Relationship Id="rId31" Type="http://schemas.openxmlformats.org/officeDocument/2006/relationships/image" Target="../media/image55.emf"/><Relationship Id="rId44" Type="http://schemas.openxmlformats.org/officeDocument/2006/relationships/image" Target="../media/image68.emf"/><Relationship Id="rId4" Type="http://schemas.openxmlformats.org/officeDocument/2006/relationships/image" Target="../media/image28.svg"/><Relationship Id="rId9" Type="http://schemas.openxmlformats.org/officeDocument/2006/relationships/image" Target="../media/image33.emf"/><Relationship Id="rId14" Type="http://schemas.openxmlformats.org/officeDocument/2006/relationships/image" Target="../media/image38.emf"/><Relationship Id="rId22" Type="http://schemas.openxmlformats.org/officeDocument/2006/relationships/image" Target="../media/image46.emf"/><Relationship Id="rId27" Type="http://schemas.openxmlformats.org/officeDocument/2006/relationships/image" Target="../media/image51.emf"/><Relationship Id="rId30" Type="http://schemas.openxmlformats.org/officeDocument/2006/relationships/image" Target="../media/image54.emf"/><Relationship Id="rId35" Type="http://schemas.openxmlformats.org/officeDocument/2006/relationships/image" Target="../media/image59.emf"/><Relationship Id="rId43" Type="http://schemas.openxmlformats.org/officeDocument/2006/relationships/image" Target="../media/image67.svg"/><Relationship Id="rId8" Type="http://schemas.openxmlformats.org/officeDocument/2006/relationships/image" Target="../media/image32.emf"/><Relationship Id="rId3" Type="http://schemas.openxmlformats.org/officeDocument/2006/relationships/image" Target="../media/image27.png"/><Relationship Id="rId12" Type="http://schemas.openxmlformats.org/officeDocument/2006/relationships/image" Target="../media/image36.emf"/><Relationship Id="rId17" Type="http://schemas.openxmlformats.org/officeDocument/2006/relationships/image" Target="../media/image41.emf"/><Relationship Id="rId25" Type="http://schemas.openxmlformats.org/officeDocument/2006/relationships/image" Target="../media/image49.emf"/><Relationship Id="rId33" Type="http://schemas.openxmlformats.org/officeDocument/2006/relationships/image" Target="../media/image57.emf"/><Relationship Id="rId38" Type="http://schemas.openxmlformats.org/officeDocument/2006/relationships/image" Target="../media/image62.emf"/><Relationship Id="rId46" Type="http://schemas.openxmlformats.org/officeDocument/2006/relationships/image" Target="../media/image21.svg"/><Relationship Id="rId20" Type="http://schemas.openxmlformats.org/officeDocument/2006/relationships/image" Target="../media/image44.emf"/><Relationship Id="rId41" Type="http://schemas.openxmlformats.org/officeDocument/2006/relationships/image" Target="../media/image65.emf"/></Relationships>
</file>

<file path=ppt/slides/_rels/slide11.xml.rels><?xml version="1.0" encoding="UTF-8" standalone="yes"?>
<Relationships xmlns="http://schemas.openxmlformats.org/package/2006/relationships"><Relationship Id="rId13" Type="http://schemas.openxmlformats.org/officeDocument/2006/relationships/image" Target="../media/image79.emf"/><Relationship Id="rId18" Type="http://schemas.openxmlformats.org/officeDocument/2006/relationships/image" Target="../media/image84.emf"/><Relationship Id="rId26" Type="http://schemas.openxmlformats.org/officeDocument/2006/relationships/image" Target="../media/image92.emf"/><Relationship Id="rId39" Type="http://schemas.openxmlformats.org/officeDocument/2006/relationships/image" Target="../media/image105.emf"/><Relationship Id="rId21" Type="http://schemas.openxmlformats.org/officeDocument/2006/relationships/image" Target="../media/image87.emf"/><Relationship Id="rId34" Type="http://schemas.openxmlformats.org/officeDocument/2006/relationships/image" Target="../media/image100.emf"/><Relationship Id="rId42" Type="http://schemas.openxmlformats.org/officeDocument/2006/relationships/image" Target="../media/image108.emf"/><Relationship Id="rId47" Type="http://schemas.openxmlformats.org/officeDocument/2006/relationships/image" Target="../media/image113.emf"/><Relationship Id="rId50" Type="http://schemas.openxmlformats.org/officeDocument/2006/relationships/image" Target="../media/image65.emf"/><Relationship Id="rId55" Type="http://schemas.openxmlformats.org/officeDocument/2006/relationships/image" Target="../media/image118.png"/><Relationship Id="rId7" Type="http://schemas.openxmlformats.org/officeDocument/2006/relationships/image" Target="../media/image73.emf"/><Relationship Id="rId2" Type="http://schemas.openxmlformats.org/officeDocument/2006/relationships/notesSlide" Target="../notesSlides/notesSlide8.xml"/><Relationship Id="rId16" Type="http://schemas.openxmlformats.org/officeDocument/2006/relationships/image" Target="../media/image82.emf"/><Relationship Id="rId29" Type="http://schemas.openxmlformats.org/officeDocument/2006/relationships/image" Target="../media/image95.emf"/><Relationship Id="rId11" Type="http://schemas.openxmlformats.org/officeDocument/2006/relationships/image" Target="../media/image77.emf"/><Relationship Id="rId24" Type="http://schemas.openxmlformats.org/officeDocument/2006/relationships/image" Target="../media/image90.emf"/><Relationship Id="rId32" Type="http://schemas.openxmlformats.org/officeDocument/2006/relationships/image" Target="../media/image98.emf"/><Relationship Id="rId37" Type="http://schemas.openxmlformats.org/officeDocument/2006/relationships/image" Target="../media/image103.emf"/><Relationship Id="rId40" Type="http://schemas.openxmlformats.org/officeDocument/2006/relationships/image" Target="../media/image106.emf"/><Relationship Id="rId45" Type="http://schemas.openxmlformats.org/officeDocument/2006/relationships/image" Target="../media/image111.emf"/><Relationship Id="rId53" Type="http://schemas.openxmlformats.org/officeDocument/2006/relationships/image" Target="../media/image20.png"/><Relationship Id="rId5" Type="http://schemas.openxmlformats.org/officeDocument/2006/relationships/image" Target="../media/image71.emf"/><Relationship Id="rId10" Type="http://schemas.openxmlformats.org/officeDocument/2006/relationships/image" Target="../media/image76.emf"/><Relationship Id="rId19" Type="http://schemas.openxmlformats.org/officeDocument/2006/relationships/image" Target="../media/image85.emf"/><Relationship Id="rId31" Type="http://schemas.openxmlformats.org/officeDocument/2006/relationships/image" Target="../media/image97.emf"/><Relationship Id="rId44" Type="http://schemas.openxmlformats.org/officeDocument/2006/relationships/image" Target="../media/image110.emf"/><Relationship Id="rId52" Type="http://schemas.openxmlformats.org/officeDocument/2006/relationships/image" Target="../media/image117.svg"/><Relationship Id="rId4" Type="http://schemas.openxmlformats.org/officeDocument/2006/relationships/image" Target="../media/image70.emf"/><Relationship Id="rId9" Type="http://schemas.openxmlformats.org/officeDocument/2006/relationships/image" Target="../media/image75.emf"/><Relationship Id="rId14" Type="http://schemas.openxmlformats.org/officeDocument/2006/relationships/image" Target="../media/image80.emf"/><Relationship Id="rId22" Type="http://schemas.openxmlformats.org/officeDocument/2006/relationships/image" Target="../media/image88.emf"/><Relationship Id="rId27" Type="http://schemas.openxmlformats.org/officeDocument/2006/relationships/image" Target="../media/image93.emf"/><Relationship Id="rId30" Type="http://schemas.openxmlformats.org/officeDocument/2006/relationships/image" Target="../media/image96.emf"/><Relationship Id="rId35" Type="http://schemas.openxmlformats.org/officeDocument/2006/relationships/image" Target="../media/image101.emf"/><Relationship Id="rId43" Type="http://schemas.openxmlformats.org/officeDocument/2006/relationships/image" Target="../media/image109.emf"/><Relationship Id="rId48" Type="http://schemas.openxmlformats.org/officeDocument/2006/relationships/image" Target="../media/image114.emf"/><Relationship Id="rId56" Type="http://schemas.openxmlformats.org/officeDocument/2006/relationships/image" Target="../media/image119.svg"/><Relationship Id="rId8" Type="http://schemas.openxmlformats.org/officeDocument/2006/relationships/image" Target="../media/image74.emf"/><Relationship Id="rId51" Type="http://schemas.openxmlformats.org/officeDocument/2006/relationships/image" Target="../media/image116.png"/><Relationship Id="rId3" Type="http://schemas.openxmlformats.org/officeDocument/2006/relationships/image" Target="../media/image69.emf"/><Relationship Id="rId12" Type="http://schemas.openxmlformats.org/officeDocument/2006/relationships/image" Target="../media/image78.emf"/><Relationship Id="rId17" Type="http://schemas.openxmlformats.org/officeDocument/2006/relationships/image" Target="../media/image83.emf"/><Relationship Id="rId25" Type="http://schemas.openxmlformats.org/officeDocument/2006/relationships/image" Target="../media/image91.emf"/><Relationship Id="rId33" Type="http://schemas.openxmlformats.org/officeDocument/2006/relationships/image" Target="../media/image99.emf"/><Relationship Id="rId38" Type="http://schemas.openxmlformats.org/officeDocument/2006/relationships/image" Target="../media/image104.emf"/><Relationship Id="rId46" Type="http://schemas.openxmlformats.org/officeDocument/2006/relationships/image" Target="../media/image112.emf"/><Relationship Id="rId20" Type="http://schemas.openxmlformats.org/officeDocument/2006/relationships/image" Target="../media/image86.emf"/><Relationship Id="rId41" Type="http://schemas.openxmlformats.org/officeDocument/2006/relationships/image" Target="../media/image107.emf"/><Relationship Id="rId54" Type="http://schemas.openxmlformats.org/officeDocument/2006/relationships/image" Target="../media/image21.svg"/><Relationship Id="rId1" Type="http://schemas.openxmlformats.org/officeDocument/2006/relationships/slideLayout" Target="../slideLayouts/slideLayout17.xml"/><Relationship Id="rId6" Type="http://schemas.openxmlformats.org/officeDocument/2006/relationships/image" Target="../media/image72.emf"/><Relationship Id="rId15" Type="http://schemas.openxmlformats.org/officeDocument/2006/relationships/image" Target="../media/image81.emf"/><Relationship Id="rId23" Type="http://schemas.openxmlformats.org/officeDocument/2006/relationships/image" Target="../media/image89.emf"/><Relationship Id="rId28" Type="http://schemas.openxmlformats.org/officeDocument/2006/relationships/image" Target="../media/image94.emf"/><Relationship Id="rId36" Type="http://schemas.openxmlformats.org/officeDocument/2006/relationships/image" Target="../media/image102.emf"/><Relationship Id="rId49" Type="http://schemas.openxmlformats.org/officeDocument/2006/relationships/image" Target="../media/image115.emf"/></Relationships>
</file>

<file path=ppt/slides/_rels/slide12.xml.rels><?xml version="1.0" encoding="UTF-8" standalone="yes"?>
<Relationships xmlns="http://schemas.openxmlformats.org/package/2006/relationships"><Relationship Id="rId3" Type="http://schemas.openxmlformats.org/officeDocument/2006/relationships/image" Target="../media/image120.png"/><Relationship Id="rId2" Type="http://schemas.openxmlformats.org/officeDocument/2006/relationships/notesSlide" Target="../notesSlides/notesSlide9.xml"/><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3" Type="http://schemas.openxmlformats.org/officeDocument/2006/relationships/image" Target="../media/image121.png"/><Relationship Id="rId2" Type="http://schemas.openxmlformats.org/officeDocument/2006/relationships/image" Target="../media/image18.png"/><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3" Type="http://schemas.openxmlformats.org/officeDocument/2006/relationships/image" Target="../media/image122.png"/><Relationship Id="rId2" Type="http://schemas.openxmlformats.org/officeDocument/2006/relationships/notesSlide" Target="../notesSlides/notesSlide10.xml"/><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3" Type="http://schemas.openxmlformats.org/officeDocument/2006/relationships/image" Target="../media/image124.png"/><Relationship Id="rId2" Type="http://schemas.openxmlformats.org/officeDocument/2006/relationships/image" Target="../media/image123.png"/><Relationship Id="rId1" Type="http://schemas.openxmlformats.org/officeDocument/2006/relationships/slideLayout" Target="../slideLayouts/slideLayout24.xml"/><Relationship Id="rId5" Type="http://schemas.openxmlformats.org/officeDocument/2006/relationships/image" Target="../media/image18.png"/><Relationship Id="rId4" Type="http://schemas.openxmlformats.org/officeDocument/2006/relationships/image" Target="../media/image125.png"/></Relationships>
</file>

<file path=ppt/slides/_rels/slide18.xml.rels><?xml version="1.0" encoding="UTF-8" standalone="yes"?>
<Relationships xmlns="http://schemas.openxmlformats.org/package/2006/relationships"><Relationship Id="rId3" Type="http://schemas.openxmlformats.org/officeDocument/2006/relationships/image" Target="../media/image127.svg"/><Relationship Id="rId2" Type="http://schemas.openxmlformats.org/officeDocument/2006/relationships/image" Target="../media/image126.png"/><Relationship Id="rId1" Type="http://schemas.openxmlformats.org/officeDocument/2006/relationships/slideLayout" Target="../slideLayouts/slideLayout24.xml"/><Relationship Id="rId6" Type="http://schemas.openxmlformats.org/officeDocument/2006/relationships/image" Target="../media/image21.svg"/><Relationship Id="rId5" Type="http://schemas.openxmlformats.org/officeDocument/2006/relationships/image" Target="../media/image20.png"/><Relationship Id="rId4" Type="http://schemas.openxmlformats.org/officeDocument/2006/relationships/image" Target="../media/image128.png"/></Relationships>
</file>

<file path=ppt/slides/_rels/slide19.xml.rels><?xml version="1.0" encoding="UTF-8" standalone="yes"?>
<Relationships xmlns="http://schemas.openxmlformats.org/package/2006/relationships"><Relationship Id="rId3" Type="http://schemas.openxmlformats.org/officeDocument/2006/relationships/image" Target="../media/image129.png"/><Relationship Id="rId2" Type="http://schemas.openxmlformats.org/officeDocument/2006/relationships/notesSlide" Target="../notesSlides/notesSlide11.xml"/><Relationship Id="rId1" Type="http://schemas.openxmlformats.org/officeDocument/2006/relationships/slideLayout" Target="../slideLayouts/slideLayout26.xml"/><Relationship Id="rId4" Type="http://schemas.openxmlformats.org/officeDocument/2006/relationships/image" Target="../media/image130.png"/></Relationships>
</file>

<file path=ppt/slides/_rels/slide20.xml.rels><?xml version="1.0" encoding="UTF-8" standalone="yes"?>
<Relationships xmlns="http://schemas.openxmlformats.org/package/2006/relationships"><Relationship Id="rId3" Type="http://schemas.openxmlformats.org/officeDocument/2006/relationships/image" Target="../media/image132.png"/><Relationship Id="rId2" Type="http://schemas.openxmlformats.org/officeDocument/2006/relationships/image" Target="../media/image131.png"/><Relationship Id="rId1" Type="http://schemas.openxmlformats.org/officeDocument/2006/relationships/slideLayout" Target="../slideLayouts/slideLayout24.xml"/><Relationship Id="rId4" Type="http://schemas.openxmlformats.org/officeDocument/2006/relationships/image" Target="../media/image18.png"/></Relationships>
</file>

<file path=ppt/slides/_rels/slide21.xml.rels><?xml version="1.0" encoding="UTF-8" standalone="yes"?>
<Relationships xmlns="http://schemas.openxmlformats.org/package/2006/relationships"><Relationship Id="rId3" Type="http://schemas.openxmlformats.org/officeDocument/2006/relationships/image" Target="../media/image18.png"/><Relationship Id="rId7" Type="http://schemas.openxmlformats.org/officeDocument/2006/relationships/image" Target="../media/image135.svg"/><Relationship Id="rId2" Type="http://schemas.openxmlformats.org/officeDocument/2006/relationships/image" Target="../media/image133.png"/><Relationship Id="rId1" Type="http://schemas.openxmlformats.org/officeDocument/2006/relationships/slideLayout" Target="../slideLayouts/slideLayout24.xml"/><Relationship Id="rId6" Type="http://schemas.openxmlformats.org/officeDocument/2006/relationships/image" Target="../media/image134.png"/><Relationship Id="rId5" Type="http://schemas.openxmlformats.org/officeDocument/2006/relationships/image" Target="../media/image21.svg"/><Relationship Id="rId4" Type="http://schemas.openxmlformats.org/officeDocument/2006/relationships/image" Target="../media/image20.png"/></Relationships>
</file>

<file path=ppt/slides/_rels/slide22.xml.rels><?xml version="1.0" encoding="UTF-8" standalone="yes"?>
<Relationships xmlns="http://schemas.openxmlformats.org/package/2006/relationships"><Relationship Id="rId3" Type="http://schemas.openxmlformats.org/officeDocument/2006/relationships/image" Target="../media/image136.jpeg"/><Relationship Id="rId2" Type="http://schemas.openxmlformats.org/officeDocument/2006/relationships/notesSlide" Target="../notesSlides/notesSlide12.xml"/><Relationship Id="rId1" Type="http://schemas.openxmlformats.org/officeDocument/2006/relationships/slideLayout" Target="../slideLayouts/slideLayout26.xml"/><Relationship Id="rId5" Type="http://schemas.openxmlformats.org/officeDocument/2006/relationships/image" Target="../media/image21.svg"/><Relationship Id="rId4" Type="http://schemas.openxmlformats.org/officeDocument/2006/relationships/image" Target="../media/image20.png"/></Relationships>
</file>

<file path=ppt/slides/_rels/slide2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3" Type="http://schemas.openxmlformats.org/officeDocument/2006/relationships/image" Target="../media/image137.png"/><Relationship Id="rId7" Type="http://schemas.openxmlformats.org/officeDocument/2006/relationships/image" Target="../media/image139.svg"/><Relationship Id="rId2" Type="http://schemas.openxmlformats.org/officeDocument/2006/relationships/notesSlide" Target="../notesSlides/notesSlide13.xml"/><Relationship Id="rId1" Type="http://schemas.openxmlformats.org/officeDocument/2006/relationships/slideLayout" Target="../slideLayouts/slideLayout24.xml"/><Relationship Id="rId6" Type="http://schemas.openxmlformats.org/officeDocument/2006/relationships/image" Target="../media/image138.png"/><Relationship Id="rId5" Type="http://schemas.openxmlformats.org/officeDocument/2006/relationships/image" Target="../media/image21.svg"/><Relationship Id="rId4" Type="http://schemas.openxmlformats.org/officeDocument/2006/relationships/image" Target="../media/image20.png"/></Relationships>
</file>

<file path=ppt/slides/_rels/slide25.xml.rels><?xml version="1.0" encoding="UTF-8" standalone="yes"?>
<Relationships xmlns="http://schemas.openxmlformats.org/package/2006/relationships"><Relationship Id="rId3" Type="http://schemas.openxmlformats.org/officeDocument/2006/relationships/image" Target="../media/image140.jpeg"/><Relationship Id="rId2" Type="http://schemas.openxmlformats.org/officeDocument/2006/relationships/notesSlide" Target="../notesSlides/notesSlide14.xml"/><Relationship Id="rId1" Type="http://schemas.openxmlformats.org/officeDocument/2006/relationships/slideLayout" Target="../slideLayouts/slideLayout26.xml"/><Relationship Id="rId6" Type="http://schemas.openxmlformats.org/officeDocument/2006/relationships/image" Target="../media/image143.png"/><Relationship Id="rId5" Type="http://schemas.openxmlformats.org/officeDocument/2006/relationships/image" Target="../media/image142.png"/><Relationship Id="rId4" Type="http://schemas.openxmlformats.org/officeDocument/2006/relationships/image" Target="../media/image141.jpeg"/></Relationships>
</file>

<file path=ppt/slides/_rels/slide26.xml.rels><?xml version="1.0" encoding="UTF-8" standalone="yes"?>
<Relationships xmlns="http://schemas.openxmlformats.org/package/2006/relationships"><Relationship Id="rId8" Type="http://schemas.openxmlformats.org/officeDocument/2006/relationships/image" Target="../media/image143.png"/><Relationship Id="rId3" Type="http://schemas.openxmlformats.org/officeDocument/2006/relationships/image" Target="../media/image144.jpeg"/><Relationship Id="rId7" Type="http://schemas.openxmlformats.org/officeDocument/2006/relationships/image" Target="../media/image148.svg"/><Relationship Id="rId2" Type="http://schemas.openxmlformats.org/officeDocument/2006/relationships/notesSlide" Target="../notesSlides/notesSlide15.xml"/><Relationship Id="rId1" Type="http://schemas.openxmlformats.org/officeDocument/2006/relationships/slideLayout" Target="../slideLayouts/slideLayout26.xml"/><Relationship Id="rId6" Type="http://schemas.openxmlformats.org/officeDocument/2006/relationships/image" Target="../media/image147.png"/><Relationship Id="rId5" Type="http://schemas.openxmlformats.org/officeDocument/2006/relationships/image" Target="../media/image146.svg"/><Relationship Id="rId4" Type="http://schemas.openxmlformats.org/officeDocument/2006/relationships/image" Target="../media/image145.png"/></Relationships>
</file>

<file path=ppt/slides/_rels/slide2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3" Type="http://schemas.openxmlformats.org/officeDocument/2006/relationships/image" Target="../media/image149.png"/><Relationship Id="rId2" Type="http://schemas.openxmlformats.org/officeDocument/2006/relationships/notesSlide" Target="../notesSlides/notesSlide16.xml"/><Relationship Id="rId1" Type="http://schemas.openxmlformats.org/officeDocument/2006/relationships/slideLayout" Target="../slideLayouts/slideLayout17.xml"/></Relationships>
</file>

<file path=ppt/slides/_rels/slide2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3" Type="http://schemas.openxmlformats.org/officeDocument/2006/relationships/image" Target="../media/image150.png"/><Relationship Id="rId2" Type="http://schemas.openxmlformats.org/officeDocument/2006/relationships/notesSlide" Target="../notesSlides/notesSlide17.xml"/><Relationship Id="rId1" Type="http://schemas.openxmlformats.org/officeDocument/2006/relationships/slideLayout" Target="../slideLayouts/slideLayout17.xml"/><Relationship Id="rId4" Type="http://schemas.microsoft.com/office/2007/relationships/hdphoto" Target="../media/hdphoto1.wdp"/></Relationships>
</file>

<file path=ppt/slides/_rels/slide3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8.xml"/><Relationship Id="rId1" Type="http://schemas.openxmlformats.org/officeDocument/2006/relationships/slideLayout" Target="../slideLayouts/slideLayout17.xml"/><Relationship Id="rId4" Type="http://schemas.openxmlformats.org/officeDocument/2006/relationships/image" Target="../media/image151.png"/></Relationships>
</file>

<file path=ppt/slides/_rels/slide32.xml.rels><?xml version="1.0" encoding="UTF-8" standalone="yes"?>
<Relationships xmlns="http://schemas.openxmlformats.org/package/2006/relationships"><Relationship Id="rId3" Type="http://schemas.openxmlformats.org/officeDocument/2006/relationships/image" Target="../media/image152.jpeg"/><Relationship Id="rId2" Type="http://schemas.openxmlformats.org/officeDocument/2006/relationships/notesSlide" Target="../notesSlides/notesSlide19.xml"/><Relationship Id="rId1" Type="http://schemas.openxmlformats.org/officeDocument/2006/relationships/slideLayout" Target="../slideLayouts/slideLayout24.xml"/><Relationship Id="rId4" Type="http://schemas.openxmlformats.org/officeDocument/2006/relationships/image" Target="../media/image153.png"/></Relationships>
</file>

<file path=ppt/slides/_rels/slide3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0.xml"/><Relationship Id="rId1" Type="http://schemas.openxmlformats.org/officeDocument/2006/relationships/slideLayout" Target="../slideLayouts/slideLayout24.xml"/></Relationships>
</file>

<file path=ppt/slides/_rels/slide3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1.xml"/><Relationship Id="rId1" Type="http://schemas.openxmlformats.org/officeDocument/2006/relationships/slideLayout" Target="../slideLayouts/slideLayout17.xml"/><Relationship Id="rId5" Type="http://schemas.openxmlformats.org/officeDocument/2006/relationships/image" Target="../media/image155.png"/><Relationship Id="rId4" Type="http://schemas.openxmlformats.org/officeDocument/2006/relationships/image" Target="../media/image154.png"/></Relationships>
</file>

<file path=ppt/slides/_rels/slide3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3" Type="http://schemas.openxmlformats.org/officeDocument/2006/relationships/image" Target="../media/image156.jpeg"/><Relationship Id="rId2" Type="http://schemas.openxmlformats.org/officeDocument/2006/relationships/notesSlide" Target="../notesSlides/notesSlide22.xml"/><Relationship Id="rId1" Type="http://schemas.openxmlformats.org/officeDocument/2006/relationships/slideLayout" Target="../slideLayouts/slideLayout24.xml"/></Relationships>
</file>

<file path=ppt/slides/_rels/slide38.xml.rels><?xml version="1.0" encoding="UTF-8" standalone="yes"?>
<Relationships xmlns="http://schemas.openxmlformats.org/package/2006/relationships"><Relationship Id="rId3" Type="http://schemas.openxmlformats.org/officeDocument/2006/relationships/image" Target="../media/image156.jpeg"/><Relationship Id="rId2" Type="http://schemas.openxmlformats.org/officeDocument/2006/relationships/notesSlide" Target="../notesSlides/notesSlide23.xml"/><Relationship Id="rId1" Type="http://schemas.openxmlformats.org/officeDocument/2006/relationships/slideLayout" Target="../slideLayouts/slideLayout24.xml"/></Relationships>
</file>

<file path=ppt/slides/_rels/slide39.xml.rels><?xml version="1.0" encoding="UTF-8" standalone="yes"?>
<Relationships xmlns="http://schemas.openxmlformats.org/package/2006/relationships"><Relationship Id="rId3" Type="http://schemas.openxmlformats.org/officeDocument/2006/relationships/hyperlink" Target="https://pscinitiative.org/approvedAuditFirms" TargetMode="External"/><Relationship Id="rId2" Type="http://schemas.openxmlformats.org/officeDocument/2006/relationships/notesSlide" Target="../notesSlides/notesSlide24.xml"/><Relationship Id="rId1" Type="http://schemas.openxmlformats.org/officeDocument/2006/relationships/slideLayout" Target="../slideLayouts/slideLayout24.xml"/><Relationship Id="rId4" Type="http://schemas.openxmlformats.org/officeDocument/2006/relationships/image" Target="../media/image156.jpeg"/></Relationships>
</file>

<file path=ppt/slides/_rels/slide4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7.xml"/></Relationships>
</file>

<file path=ppt/slides/_rels/slide4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57.jpeg"/><Relationship Id="rId1" Type="http://schemas.openxmlformats.org/officeDocument/2006/relationships/slideLayout" Target="../slideLayouts/slideLayout17.xml"/></Relationships>
</file>

<file path=ppt/slides/_rels/slide42.xml.rels><?xml version="1.0" encoding="UTF-8" standalone="yes"?>
<Relationships xmlns="http://schemas.openxmlformats.org/package/2006/relationships"><Relationship Id="rId8" Type="http://schemas.openxmlformats.org/officeDocument/2006/relationships/image" Target="../media/image162.svg"/><Relationship Id="rId3" Type="http://schemas.openxmlformats.org/officeDocument/2006/relationships/hyperlink" Target="http://www.alliancetozero.com/" TargetMode="External"/><Relationship Id="rId7" Type="http://schemas.openxmlformats.org/officeDocument/2006/relationships/image" Target="../media/image161.png"/><Relationship Id="rId12" Type="http://schemas.openxmlformats.org/officeDocument/2006/relationships/hyperlink" Target="mailto:info@psciniative.org" TargetMode="External"/><Relationship Id="rId2" Type="http://schemas.openxmlformats.org/officeDocument/2006/relationships/image" Target="../media/image158.jpeg"/><Relationship Id="rId1" Type="http://schemas.openxmlformats.org/officeDocument/2006/relationships/slideLayout" Target="../slideLayouts/slideLayout24.xml"/><Relationship Id="rId6" Type="http://schemas.openxmlformats.org/officeDocument/2006/relationships/hyperlink" Target="https://alliancetozero.com/contact/" TargetMode="External"/><Relationship Id="rId11" Type="http://schemas.openxmlformats.org/officeDocument/2006/relationships/hyperlink" Target="http://www.pscinitiative.org/" TargetMode="External"/><Relationship Id="rId5" Type="http://schemas.openxmlformats.org/officeDocument/2006/relationships/image" Target="../media/image160.svg"/><Relationship Id="rId10" Type="http://schemas.openxmlformats.org/officeDocument/2006/relationships/image" Target="../media/image164.svg"/><Relationship Id="rId4" Type="http://schemas.openxmlformats.org/officeDocument/2006/relationships/image" Target="../media/image159.png"/><Relationship Id="rId9" Type="http://schemas.openxmlformats.org/officeDocument/2006/relationships/image" Target="../media/image16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B2A47E-E3CE-4281-9A33-31B4B46923C6}"/>
              </a:ext>
            </a:extLst>
          </p:cNvPr>
          <p:cNvSpPr>
            <a:spLocks noGrp="1"/>
          </p:cNvSpPr>
          <p:nvPr>
            <p:ph type="ctrTitle"/>
          </p:nvPr>
        </p:nvSpPr>
        <p:spPr>
          <a:xfrm>
            <a:off x="592003" y="1905000"/>
            <a:ext cx="7468264" cy="1387009"/>
          </a:xfrm>
        </p:spPr>
        <p:txBody>
          <a:bodyPr/>
          <a:lstStyle/>
          <a:p>
            <a:r>
              <a:rPr lang="en-US" sz="4800" b="1" dirty="0">
                <a:latin typeface="Ubuntu Bold"/>
                <a:cs typeface="Calibri"/>
              </a:rPr>
              <a:t>The Pharmaceutical Supply Chain Initiative</a:t>
            </a:r>
            <a:endParaRPr lang="en-GB" sz="4800" b="1" dirty="0">
              <a:latin typeface="Ubuntu Bold"/>
              <a:cs typeface="Calibri"/>
            </a:endParaRPr>
          </a:p>
        </p:txBody>
      </p:sp>
      <p:sp>
        <p:nvSpPr>
          <p:cNvPr id="3" name="TextBox 2">
            <a:extLst>
              <a:ext uri="{FF2B5EF4-FFF2-40B4-BE49-F238E27FC236}">
                <a16:creationId xmlns:a16="http://schemas.microsoft.com/office/drawing/2014/main" id="{044B70CA-9B90-BC24-4080-0251799A9FCD}"/>
              </a:ext>
            </a:extLst>
          </p:cNvPr>
          <p:cNvSpPr txBox="1"/>
          <p:nvPr/>
        </p:nvSpPr>
        <p:spPr>
          <a:xfrm>
            <a:off x="592002" y="3509011"/>
            <a:ext cx="6042855" cy="646331"/>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3600">
                <a:solidFill>
                  <a:prstClr val="white"/>
                </a:solidFill>
                <a:latin typeface="Ubuntu"/>
              </a:rPr>
              <a:t>An introduction</a:t>
            </a:r>
            <a:endParaRPr lang="en-GB" sz="3600" i="0" u="none" strike="noStrike" kern="1200" cap="none" spc="0" normalizeH="0" baseline="0" noProof="0">
              <a:ln>
                <a:noFill/>
              </a:ln>
              <a:solidFill>
                <a:prstClr val="white"/>
              </a:solidFill>
              <a:effectLst/>
              <a:uLnTx/>
              <a:uFillTx/>
              <a:latin typeface="Ubuntu"/>
            </a:endParaRPr>
          </a:p>
        </p:txBody>
      </p:sp>
    </p:spTree>
    <p:extLst>
      <p:ext uri="{BB962C8B-B14F-4D97-AF65-F5344CB8AC3E}">
        <p14:creationId xmlns:p14="http://schemas.microsoft.com/office/powerpoint/2010/main" val="1220123485"/>
      </p:ext>
    </p:extLst>
  </p:cSld>
  <p:clrMapOvr>
    <a:masterClrMapping/>
  </p:clrMapOvr>
  <mc:AlternateContent xmlns:mc="http://schemas.openxmlformats.org/markup-compatibility/2006" xmlns:p14="http://schemas.microsoft.com/office/powerpoint/2010/main">
    <mc:Choice Requires="p14">
      <p:transition spd="slow" p14:dur="2000" advTm="3089"/>
    </mc:Choice>
    <mc:Fallback xmlns="">
      <p:transition spd="slow" advTm="3089"/>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4B6578-AEE4-8CC4-1513-F3C0244A4F8E}"/>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FC22268A-4EFB-4254-4980-7E75EBDE2A9F}"/>
              </a:ext>
            </a:extLst>
          </p:cNvPr>
          <p:cNvSpPr/>
          <p:nvPr/>
        </p:nvSpPr>
        <p:spPr>
          <a:xfrm>
            <a:off x="7899037" y="275176"/>
            <a:ext cx="2608835" cy="665257"/>
          </a:xfrm>
          <a:custGeom>
            <a:avLst/>
            <a:gdLst/>
            <a:ahLst/>
            <a:cxnLst/>
            <a:rect l="l" t="t" r="r" b="b"/>
            <a:pathLst>
              <a:path w="4743101" h="1185775">
                <a:moveTo>
                  <a:pt x="0" y="0"/>
                </a:moveTo>
                <a:lnTo>
                  <a:pt x="4743101" y="0"/>
                </a:lnTo>
                <a:lnTo>
                  <a:pt x="4743101" y="1185775"/>
                </a:lnTo>
                <a:lnTo>
                  <a:pt x="0" y="1185775"/>
                </a:lnTo>
                <a:lnTo>
                  <a:pt x="0" y="0"/>
                </a:lnTo>
                <a:close/>
              </a:path>
            </a:pathLst>
          </a:custGeom>
          <a:blipFill>
            <a:blip r:embed="rId3" cstate="screen">
              <a:extLst>
                <a:ext uri="{28A0092B-C50C-407E-A947-70E740481C1C}">
                  <a14:useLocalDpi xmlns:a14="http://schemas.microsoft.com/office/drawing/2010/main"/>
                </a:ext>
              </a:extLst>
            </a:blip>
            <a:stretch>
              <a:fillRect/>
            </a:stretch>
          </a:blip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
        <p:nvSpPr>
          <p:cNvPr id="3" name="TextBox 2">
            <a:extLst>
              <a:ext uri="{FF2B5EF4-FFF2-40B4-BE49-F238E27FC236}">
                <a16:creationId xmlns:a16="http://schemas.microsoft.com/office/drawing/2014/main" id="{8A1434D6-C520-313C-364B-D130DCB6143F}"/>
              </a:ext>
            </a:extLst>
          </p:cNvPr>
          <p:cNvSpPr txBox="1"/>
          <p:nvPr/>
        </p:nvSpPr>
        <p:spPr>
          <a:xfrm>
            <a:off x="307235" y="296598"/>
            <a:ext cx="7953805" cy="646331"/>
          </a:xfrm>
          <a:prstGeom prst="rect">
            <a:avLst/>
          </a:prstGeom>
          <a:noFill/>
        </p:spPr>
        <p:txBody>
          <a:bodyPr wrap="square" lIns="91440" tIns="45720" rIns="91440" bIns="45720" rtlCol="0" anchor="t">
            <a:spAutoFit/>
          </a:bodyPr>
          <a:lstStyle/>
          <a:p>
            <a:r>
              <a:rPr lang="en-GB" sz="3600">
                <a:solidFill>
                  <a:srgbClr val="F86524"/>
                </a:solidFill>
                <a:latin typeface="Ubuntu Bold"/>
              </a:rPr>
              <a:t>Contents</a:t>
            </a:r>
            <a:endParaRPr lang="en-US">
              <a:latin typeface="Ubuntu Bold"/>
            </a:endParaRPr>
          </a:p>
        </p:txBody>
      </p:sp>
      <p:sp>
        <p:nvSpPr>
          <p:cNvPr id="4" name="TextBox 3">
            <a:extLst>
              <a:ext uri="{FF2B5EF4-FFF2-40B4-BE49-F238E27FC236}">
                <a16:creationId xmlns:a16="http://schemas.microsoft.com/office/drawing/2014/main" id="{8FED92EE-6F6D-731B-D790-6ADA7271AC72}"/>
              </a:ext>
            </a:extLst>
          </p:cNvPr>
          <p:cNvSpPr txBox="1"/>
          <p:nvPr/>
        </p:nvSpPr>
        <p:spPr>
          <a:xfrm>
            <a:off x="376823" y="1538095"/>
            <a:ext cx="5062533" cy="400110"/>
          </a:xfrm>
          <a:prstGeom prst="rect">
            <a:avLst/>
          </a:prstGeom>
          <a:noFill/>
        </p:spPr>
        <p:txBody>
          <a:bodyPr wrap="square" lIns="91440" tIns="45720" rIns="91440" bIns="45720" rtlCol="0" anchor="t">
            <a:spAutoFit/>
          </a:bodyPr>
          <a:lstStyle/>
          <a:p>
            <a:pPr marL="457200" indent="-457200">
              <a:buFont typeface="Arial"/>
              <a:buChar char="•"/>
            </a:pPr>
            <a:r>
              <a:rPr lang="en-GB" sz="2000">
                <a:solidFill>
                  <a:srgbClr val="000000"/>
                </a:solidFill>
                <a:ea typeface="Calibri"/>
                <a:cs typeface="Calibri"/>
              </a:rPr>
              <a:t>How to use this deck</a:t>
            </a:r>
            <a:endParaRPr lang="en-US" sz="1400">
              <a:solidFill>
                <a:srgbClr val="000000"/>
              </a:solidFill>
            </a:endParaRPr>
          </a:p>
        </p:txBody>
      </p:sp>
      <p:sp>
        <p:nvSpPr>
          <p:cNvPr id="8" name="TextBox 7">
            <a:extLst>
              <a:ext uri="{FF2B5EF4-FFF2-40B4-BE49-F238E27FC236}">
                <a16:creationId xmlns:a16="http://schemas.microsoft.com/office/drawing/2014/main" id="{27D36825-A0DD-70EE-0F3A-73DC508A5A8E}"/>
              </a:ext>
            </a:extLst>
          </p:cNvPr>
          <p:cNvSpPr txBox="1"/>
          <p:nvPr/>
        </p:nvSpPr>
        <p:spPr>
          <a:xfrm>
            <a:off x="380302" y="1131665"/>
            <a:ext cx="1722107" cy="400110"/>
          </a:xfrm>
          <a:prstGeom prst="rect">
            <a:avLst/>
          </a:prstGeom>
          <a:noFill/>
        </p:spPr>
        <p:txBody>
          <a:bodyPr wrap="square" lIns="91440" tIns="45720" rIns="91440" bIns="45720" rtlCol="0" anchor="t">
            <a:spAutoFit/>
          </a:bodyPr>
          <a:lstStyle/>
          <a:p>
            <a:r>
              <a:rPr lang="en-GB" sz="2000" b="1">
                <a:solidFill>
                  <a:srgbClr val="DA2054"/>
                </a:solidFill>
                <a:latin typeface="Ubuntu"/>
              </a:rPr>
              <a:t>Slide 3</a:t>
            </a:r>
            <a:endParaRPr lang="en-US" sz="1400" b="1">
              <a:solidFill>
                <a:srgbClr val="DA2054"/>
              </a:solidFill>
              <a:latin typeface="Ubuntu"/>
            </a:endParaRPr>
          </a:p>
        </p:txBody>
      </p:sp>
      <p:sp>
        <p:nvSpPr>
          <p:cNvPr id="9" name="TextBox 8">
            <a:extLst>
              <a:ext uri="{FF2B5EF4-FFF2-40B4-BE49-F238E27FC236}">
                <a16:creationId xmlns:a16="http://schemas.microsoft.com/office/drawing/2014/main" id="{1D2E7D31-6790-7662-0986-DB44C76C847D}"/>
              </a:ext>
            </a:extLst>
          </p:cNvPr>
          <p:cNvSpPr txBox="1"/>
          <p:nvPr/>
        </p:nvSpPr>
        <p:spPr>
          <a:xfrm>
            <a:off x="369864" y="3167144"/>
            <a:ext cx="1722107" cy="400110"/>
          </a:xfrm>
          <a:prstGeom prst="rect">
            <a:avLst/>
          </a:prstGeom>
          <a:noFill/>
        </p:spPr>
        <p:txBody>
          <a:bodyPr wrap="square" lIns="91440" tIns="45720" rIns="91440" bIns="45720" rtlCol="0" anchor="t">
            <a:spAutoFit/>
          </a:bodyPr>
          <a:lstStyle/>
          <a:p>
            <a:r>
              <a:rPr lang="en-GB" sz="2000" b="1">
                <a:solidFill>
                  <a:srgbClr val="DA2054"/>
                </a:solidFill>
                <a:latin typeface="Ubuntu"/>
              </a:rPr>
              <a:t>Slides </a:t>
            </a:r>
            <a:r>
              <a:rPr lang="en-GB" sz="2000" b="1" dirty="0">
                <a:solidFill>
                  <a:srgbClr val="DA2054"/>
                </a:solidFill>
                <a:latin typeface="Ubuntu"/>
              </a:rPr>
              <a:t>9-12</a:t>
            </a:r>
            <a:endParaRPr lang="en-US" sz="1400" b="1">
              <a:solidFill>
                <a:srgbClr val="DA2054"/>
              </a:solidFill>
              <a:latin typeface="Ubuntu"/>
            </a:endParaRPr>
          </a:p>
        </p:txBody>
      </p:sp>
      <p:sp>
        <p:nvSpPr>
          <p:cNvPr id="11" name="TextBox 10">
            <a:extLst>
              <a:ext uri="{FF2B5EF4-FFF2-40B4-BE49-F238E27FC236}">
                <a16:creationId xmlns:a16="http://schemas.microsoft.com/office/drawing/2014/main" id="{DD7D3752-A0C1-5E79-934F-722E6AF4FB9E}"/>
              </a:ext>
            </a:extLst>
          </p:cNvPr>
          <p:cNvSpPr txBox="1"/>
          <p:nvPr/>
        </p:nvSpPr>
        <p:spPr>
          <a:xfrm>
            <a:off x="366384" y="3573574"/>
            <a:ext cx="5062533" cy="707886"/>
          </a:xfrm>
          <a:prstGeom prst="rect">
            <a:avLst/>
          </a:prstGeom>
          <a:noFill/>
        </p:spPr>
        <p:txBody>
          <a:bodyPr wrap="square" lIns="91440" tIns="45720" rIns="91440" bIns="45720" rtlCol="0" anchor="t">
            <a:spAutoFit/>
          </a:bodyPr>
          <a:lstStyle/>
          <a:p>
            <a:pPr marL="457200" indent="-457200">
              <a:buFont typeface="Arial"/>
              <a:buChar char="•"/>
            </a:pPr>
            <a:r>
              <a:rPr lang="en-GB" sz="2000">
                <a:solidFill>
                  <a:srgbClr val="000000"/>
                </a:solidFill>
                <a:latin typeface="Calibri"/>
                <a:ea typeface="Calibri"/>
                <a:cs typeface="Calibri"/>
              </a:rPr>
              <a:t>Our membership</a:t>
            </a:r>
            <a:endParaRPr lang="en-US">
              <a:solidFill>
                <a:srgbClr val="000000"/>
              </a:solidFill>
            </a:endParaRPr>
          </a:p>
          <a:p>
            <a:pPr marL="457200" indent="-457200">
              <a:buFont typeface="Arial"/>
              <a:buChar char="•"/>
            </a:pPr>
            <a:r>
              <a:rPr lang="en-GB" sz="2000">
                <a:solidFill>
                  <a:srgbClr val="000000"/>
                </a:solidFill>
                <a:ea typeface="+mn-lt"/>
                <a:cs typeface="+mn-lt"/>
              </a:rPr>
              <a:t>Led by our Members</a:t>
            </a:r>
            <a:endParaRPr lang="en-GB">
              <a:solidFill>
                <a:srgbClr val="000000"/>
              </a:solidFill>
              <a:ea typeface="Calibri"/>
              <a:cs typeface="Calibri"/>
            </a:endParaRPr>
          </a:p>
        </p:txBody>
      </p:sp>
      <p:sp>
        <p:nvSpPr>
          <p:cNvPr id="13" name="TextBox 12">
            <a:extLst>
              <a:ext uri="{FF2B5EF4-FFF2-40B4-BE49-F238E27FC236}">
                <a16:creationId xmlns:a16="http://schemas.microsoft.com/office/drawing/2014/main" id="{C3995FF5-8342-93FC-F961-A3A886AFFC48}"/>
              </a:ext>
            </a:extLst>
          </p:cNvPr>
          <p:cNvSpPr txBox="1"/>
          <p:nvPr/>
        </p:nvSpPr>
        <p:spPr>
          <a:xfrm>
            <a:off x="303753" y="4780877"/>
            <a:ext cx="5981107" cy="707886"/>
          </a:xfrm>
          <a:prstGeom prst="rect">
            <a:avLst/>
          </a:prstGeom>
          <a:noFill/>
        </p:spPr>
        <p:txBody>
          <a:bodyPr wrap="square" lIns="91440" tIns="45720" rIns="91440" bIns="45720" rtlCol="0" anchor="t">
            <a:spAutoFit/>
          </a:bodyPr>
          <a:lstStyle/>
          <a:p>
            <a:pPr marL="457200" indent="-457200">
              <a:buFont typeface="Arial,Sans-Serif"/>
              <a:buChar char="•"/>
            </a:pPr>
            <a:r>
              <a:rPr lang="en-GB" sz="2000">
                <a:solidFill>
                  <a:srgbClr val="000000"/>
                </a:solidFill>
                <a:latin typeface="Calibri"/>
                <a:ea typeface="Calibri"/>
                <a:cs typeface="Calibri"/>
              </a:rPr>
              <a:t>PSCI Value Proposition</a:t>
            </a:r>
            <a:endParaRPr lang="en-GB">
              <a:solidFill>
                <a:srgbClr val="000000"/>
              </a:solidFill>
              <a:latin typeface="Calibri"/>
              <a:ea typeface="Calibri"/>
              <a:cs typeface="Calibri"/>
            </a:endParaRPr>
          </a:p>
          <a:p>
            <a:pPr marL="457200" indent="-457200">
              <a:buFont typeface="Arial,Sans-Serif"/>
              <a:buChar char="•"/>
            </a:pPr>
            <a:r>
              <a:rPr lang="en-GB" sz="2000">
                <a:solidFill>
                  <a:srgbClr val="000000"/>
                </a:solidFill>
                <a:latin typeface="Calibri"/>
                <a:ea typeface="Calibri"/>
                <a:cs typeface="Calibri"/>
              </a:rPr>
              <a:t>Materiality Assessment</a:t>
            </a:r>
            <a:endParaRPr lang="en-GB" sz="2000">
              <a:solidFill>
                <a:srgbClr val="000000"/>
              </a:solidFill>
              <a:ea typeface="Calibri"/>
              <a:cs typeface="Calibri"/>
            </a:endParaRPr>
          </a:p>
        </p:txBody>
      </p:sp>
      <p:sp>
        <p:nvSpPr>
          <p:cNvPr id="14" name="TextBox 13">
            <a:extLst>
              <a:ext uri="{FF2B5EF4-FFF2-40B4-BE49-F238E27FC236}">
                <a16:creationId xmlns:a16="http://schemas.microsoft.com/office/drawing/2014/main" id="{34C95828-4041-126D-81B2-30F9D60FE7D6}"/>
              </a:ext>
            </a:extLst>
          </p:cNvPr>
          <p:cNvSpPr txBox="1"/>
          <p:nvPr/>
        </p:nvSpPr>
        <p:spPr>
          <a:xfrm>
            <a:off x="369863" y="4374446"/>
            <a:ext cx="1732546" cy="400110"/>
          </a:xfrm>
          <a:prstGeom prst="rect">
            <a:avLst/>
          </a:prstGeom>
          <a:noFill/>
        </p:spPr>
        <p:txBody>
          <a:bodyPr wrap="square" lIns="91440" tIns="45720" rIns="91440" bIns="45720" rtlCol="0" anchor="t">
            <a:spAutoFit/>
          </a:bodyPr>
          <a:lstStyle/>
          <a:p>
            <a:r>
              <a:rPr lang="en-GB" sz="2000" b="1">
                <a:solidFill>
                  <a:srgbClr val="DA2054"/>
                </a:solidFill>
                <a:latin typeface="Ubuntu"/>
              </a:rPr>
              <a:t>Slides </a:t>
            </a:r>
            <a:r>
              <a:rPr lang="en-GB" sz="2000" b="1" dirty="0">
                <a:solidFill>
                  <a:srgbClr val="DA2054"/>
                </a:solidFill>
                <a:latin typeface="Ubuntu"/>
              </a:rPr>
              <a:t>13-15</a:t>
            </a:r>
            <a:endParaRPr lang="en-US" sz="1400" b="1">
              <a:solidFill>
                <a:srgbClr val="DA2054"/>
              </a:solidFill>
              <a:latin typeface="Ubuntu"/>
            </a:endParaRPr>
          </a:p>
        </p:txBody>
      </p:sp>
      <p:sp>
        <p:nvSpPr>
          <p:cNvPr id="15" name="TextBox 14">
            <a:extLst>
              <a:ext uri="{FF2B5EF4-FFF2-40B4-BE49-F238E27FC236}">
                <a16:creationId xmlns:a16="http://schemas.microsoft.com/office/drawing/2014/main" id="{F5E5017E-26B2-E4BF-A936-1030F5DAC602}"/>
              </a:ext>
            </a:extLst>
          </p:cNvPr>
          <p:cNvSpPr txBox="1"/>
          <p:nvPr/>
        </p:nvSpPr>
        <p:spPr>
          <a:xfrm>
            <a:off x="5621861" y="1603187"/>
            <a:ext cx="4728505" cy="1015663"/>
          </a:xfrm>
          <a:prstGeom prst="rect">
            <a:avLst/>
          </a:prstGeom>
          <a:noFill/>
        </p:spPr>
        <p:txBody>
          <a:bodyPr wrap="square" lIns="91440" tIns="45720" rIns="91440" bIns="45720" rtlCol="0" anchor="t">
            <a:spAutoFit/>
          </a:bodyPr>
          <a:lstStyle/>
          <a:p>
            <a:pPr marL="457200" indent="-457200">
              <a:buFont typeface="Arial"/>
              <a:buChar char="•"/>
            </a:pPr>
            <a:r>
              <a:rPr lang="en-GB" sz="2000" dirty="0">
                <a:solidFill>
                  <a:srgbClr val="000000"/>
                </a:solidFill>
                <a:latin typeface="Calibri"/>
                <a:ea typeface="Calibri"/>
                <a:cs typeface="Calibri"/>
              </a:rPr>
              <a:t>Collaborative Impact Projects </a:t>
            </a:r>
            <a:endParaRPr lang="en-US">
              <a:ea typeface="Calibri"/>
              <a:cs typeface="Calibri"/>
            </a:endParaRPr>
          </a:p>
          <a:p>
            <a:pPr marL="457200" indent="-457200">
              <a:buFont typeface="Arial,Sans-Serif"/>
              <a:buChar char="•"/>
            </a:pPr>
            <a:r>
              <a:rPr lang="en-GB" sz="2000" dirty="0">
                <a:solidFill>
                  <a:srgbClr val="000000"/>
                </a:solidFill>
                <a:latin typeface="Calibri"/>
                <a:ea typeface="Calibri"/>
                <a:cs typeface="Calibri"/>
              </a:rPr>
              <a:t>The Global Supplier Conference</a:t>
            </a:r>
            <a:endParaRPr lang="en-US" sz="2000">
              <a:solidFill>
                <a:srgbClr val="000000"/>
              </a:solidFill>
              <a:latin typeface="Calibri"/>
              <a:ea typeface="Calibri"/>
              <a:cs typeface="Calibri"/>
            </a:endParaRPr>
          </a:p>
          <a:p>
            <a:pPr marL="457200" indent="-457200">
              <a:buFont typeface="Arial"/>
              <a:buChar char="•"/>
            </a:pPr>
            <a:r>
              <a:rPr lang="en-GB" sz="2000" dirty="0">
                <a:solidFill>
                  <a:srgbClr val="000000"/>
                </a:solidFill>
                <a:latin typeface="Calibri"/>
                <a:ea typeface="Calibri"/>
                <a:cs typeface="Calibri"/>
              </a:rPr>
              <a:t>Supplier Partnership Program</a:t>
            </a:r>
            <a:endParaRPr lang="en-GB">
              <a:solidFill>
                <a:srgbClr val="000000"/>
              </a:solidFill>
              <a:latin typeface="Calibri"/>
              <a:ea typeface="Calibri"/>
              <a:cs typeface="Calibri"/>
            </a:endParaRPr>
          </a:p>
        </p:txBody>
      </p:sp>
      <p:sp>
        <p:nvSpPr>
          <p:cNvPr id="16" name="TextBox 15">
            <a:extLst>
              <a:ext uri="{FF2B5EF4-FFF2-40B4-BE49-F238E27FC236}">
                <a16:creationId xmlns:a16="http://schemas.microsoft.com/office/drawing/2014/main" id="{68E21886-DA57-479F-7164-DB8B723D2A60}"/>
              </a:ext>
            </a:extLst>
          </p:cNvPr>
          <p:cNvSpPr txBox="1"/>
          <p:nvPr/>
        </p:nvSpPr>
        <p:spPr>
          <a:xfrm>
            <a:off x="5625340" y="1144565"/>
            <a:ext cx="1774299" cy="400110"/>
          </a:xfrm>
          <a:prstGeom prst="rect">
            <a:avLst/>
          </a:prstGeom>
          <a:noFill/>
        </p:spPr>
        <p:txBody>
          <a:bodyPr wrap="square" lIns="91440" tIns="45720" rIns="91440" bIns="45720" rtlCol="0" anchor="t">
            <a:spAutoFit/>
          </a:bodyPr>
          <a:lstStyle/>
          <a:p>
            <a:r>
              <a:rPr lang="en-GB" sz="2000" b="1">
                <a:solidFill>
                  <a:srgbClr val="DA2054"/>
                </a:solidFill>
                <a:latin typeface="Ubuntu"/>
              </a:rPr>
              <a:t>Slides </a:t>
            </a:r>
            <a:r>
              <a:rPr lang="en-GB" sz="2000" b="1" dirty="0">
                <a:solidFill>
                  <a:srgbClr val="DA2054"/>
                </a:solidFill>
                <a:latin typeface="Ubuntu"/>
              </a:rPr>
              <a:t>23-33</a:t>
            </a:r>
            <a:endParaRPr lang="en-US" sz="1400" b="1">
              <a:solidFill>
                <a:srgbClr val="DA2054"/>
              </a:solidFill>
              <a:latin typeface="Ubuntu"/>
            </a:endParaRPr>
          </a:p>
        </p:txBody>
      </p:sp>
      <p:sp>
        <p:nvSpPr>
          <p:cNvPr id="17" name="TextBox 16">
            <a:extLst>
              <a:ext uri="{FF2B5EF4-FFF2-40B4-BE49-F238E27FC236}">
                <a16:creationId xmlns:a16="http://schemas.microsoft.com/office/drawing/2014/main" id="{63BFF1C8-BF0D-615E-2891-1301EC510042}"/>
              </a:ext>
            </a:extLst>
          </p:cNvPr>
          <p:cNvSpPr txBox="1"/>
          <p:nvPr/>
        </p:nvSpPr>
        <p:spPr>
          <a:xfrm>
            <a:off x="5567831" y="2677799"/>
            <a:ext cx="1774299" cy="400110"/>
          </a:xfrm>
          <a:prstGeom prst="rect">
            <a:avLst/>
          </a:prstGeom>
          <a:noFill/>
        </p:spPr>
        <p:txBody>
          <a:bodyPr wrap="square" lIns="91440" tIns="45720" rIns="91440" bIns="45720" rtlCol="0" anchor="t">
            <a:spAutoFit/>
          </a:bodyPr>
          <a:lstStyle/>
          <a:p>
            <a:r>
              <a:rPr lang="en-GB" sz="2000" b="1">
                <a:solidFill>
                  <a:srgbClr val="DA2054"/>
                </a:solidFill>
                <a:latin typeface="Ubuntu"/>
              </a:rPr>
              <a:t>Slide </a:t>
            </a:r>
            <a:r>
              <a:rPr lang="en-GB" sz="2000" b="1" dirty="0">
                <a:solidFill>
                  <a:srgbClr val="DA2054"/>
                </a:solidFill>
                <a:latin typeface="Ubuntu"/>
              </a:rPr>
              <a:t>34</a:t>
            </a:r>
            <a:endParaRPr lang="en-US" sz="1400" b="1">
              <a:solidFill>
                <a:srgbClr val="DA2054"/>
              </a:solidFill>
              <a:latin typeface="Ubuntu"/>
            </a:endParaRPr>
          </a:p>
        </p:txBody>
      </p:sp>
      <p:sp>
        <p:nvSpPr>
          <p:cNvPr id="18" name="TextBox 17">
            <a:extLst>
              <a:ext uri="{FF2B5EF4-FFF2-40B4-BE49-F238E27FC236}">
                <a16:creationId xmlns:a16="http://schemas.microsoft.com/office/drawing/2014/main" id="{3BECAD9E-6B1D-907A-F555-40AA78C2F282}"/>
              </a:ext>
            </a:extLst>
          </p:cNvPr>
          <p:cNvSpPr txBox="1"/>
          <p:nvPr/>
        </p:nvSpPr>
        <p:spPr>
          <a:xfrm>
            <a:off x="5564352" y="3084230"/>
            <a:ext cx="4728505" cy="400110"/>
          </a:xfrm>
          <a:prstGeom prst="rect">
            <a:avLst/>
          </a:prstGeom>
          <a:noFill/>
        </p:spPr>
        <p:txBody>
          <a:bodyPr wrap="square" lIns="91440" tIns="45720" rIns="91440" bIns="45720" rtlCol="0" anchor="t">
            <a:spAutoFit/>
          </a:bodyPr>
          <a:lstStyle/>
          <a:p>
            <a:pPr marL="457200" indent="-457200">
              <a:buFont typeface="Arial"/>
              <a:buChar char="•"/>
            </a:pPr>
            <a:r>
              <a:rPr lang="en-GB" sz="2000">
                <a:solidFill>
                  <a:srgbClr val="000000"/>
                </a:solidFill>
                <a:latin typeface="Calibri"/>
                <a:ea typeface="Calibri"/>
                <a:cs typeface="Calibri"/>
              </a:rPr>
              <a:t>Overview of Topic &amp; Regional Teams</a:t>
            </a:r>
            <a:endParaRPr lang="en-US">
              <a:solidFill>
                <a:srgbClr val="000000"/>
              </a:solidFill>
            </a:endParaRPr>
          </a:p>
        </p:txBody>
      </p:sp>
      <p:sp>
        <p:nvSpPr>
          <p:cNvPr id="24" name="TextBox 23">
            <a:extLst>
              <a:ext uri="{FF2B5EF4-FFF2-40B4-BE49-F238E27FC236}">
                <a16:creationId xmlns:a16="http://schemas.microsoft.com/office/drawing/2014/main" id="{CF7DA239-8A03-DD8B-AE6A-BB6F2CFDA643}"/>
              </a:ext>
            </a:extLst>
          </p:cNvPr>
          <p:cNvSpPr txBox="1"/>
          <p:nvPr/>
        </p:nvSpPr>
        <p:spPr>
          <a:xfrm>
            <a:off x="5591417" y="5108308"/>
            <a:ext cx="1774299" cy="400110"/>
          </a:xfrm>
          <a:prstGeom prst="rect">
            <a:avLst/>
          </a:prstGeom>
          <a:noFill/>
        </p:spPr>
        <p:txBody>
          <a:bodyPr wrap="square" lIns="91440" tIns="45720" rIns="91440" bIns="45720" rtlCol="0" anchor="t">
            <a:spAutoFit/>
          </a:bodyPr>
          <a:lstStyle/>
          <a:p>
            <a:r>
              <a:rPr lang="en-GB" sz="2000" b="1">
                <a:solidFill>
                  <a:srgbClr val="DA2054"/>
                </a:solidFill>
                <a:latin typeface="Ubuntu"/>
              </a:rPr>
              <a:t>Slide </a:t>
            </a:r>
            <a:r>
              <a:rPr lang="en-GB" sz="2000" b="1" dirty="0">
                <a:solidFill>
                  <a:srgbClr val="DA2054"/>
                </a:solidFill>
                <a:latin typeface="Ubuntu"/>
              </a:rPr>
              <a:t>40-41</a:t>
            </a:r>
            <a:endParaRPr lang="en-US" sz="1400" b="1">
              <a:solidFill>
                <a:srgbClr val="DA2054"/>
              </a:solidFill>
              <a:latin typeface="Ubuntu"/>
            </a:endParaRPr>
          </a:p>
        </p:txBody>
      </p:sp>
      <p:sp>
        <p:nvSpPr>
          <p:cNvPr id="25" name="TextBox 24">
            <a:extLst>
              <a:ext uri="{FF2B5EF4-FFF2-40B4-BE49-F238E27FC236}">
                <a16:creationId xmlns:a16="http://schemas.microsoft.com/office/drawing/2014/main" id="{A4EFDFE7-05F7-55C7-AE07-8361A3B26EF5}"/>
              </a:ext>
            </a:extLst>
          </p:cNvPr>
          <p:cNvSpPr txBox="1"/>
          <p:nvPr/>
        </p:nvSpPr>
        <p:spPr>
          <a:xfrm>
            <a:off x="5587938" y="5514740"/>
            <a:ext cx="4728505" cy="400110"/>
          </a:xfrm>
          <a:prstGeom prst="rect">
            <a:avLst/>
          </a:prstGeom>
          <a:noFill/>
        </p:spPr>
        <p:txBody>
          <a:bodyPr wrap="square" lIns="91440" tIns="45720" rIns="91440" bIns="45720" rtlCol="0" anchor="t">
            <a:spAutoFit/>
          </a:bodyPr>
          <a:lstStyle/>
          <a:p>
            <a:pPr marL="457200" indent="-457200">
              <a:buFont typeface="Arial"/>
              <a:buChar char="•"/>
            </a:pPr>
            <a:r>
              <a:rPr lang="en-GB" sz="2000">
                <a:solidFill>
                  <a:srgbClr val="000000"/>
                </a:solidFill>
                <a:latin typeface="Calibri"/>
                <a:ea typeface="Calibri"/>
                <a:cs typeface="Calibri"/>
              </a:rPr>
              <a:t>Appendices:</a:t>
            </a:r>
            <a:r>
              <a:rPr lang="en-GB" sz="2000">
                <a:solidFill>
                  <a:srgbClr val="000000"/>
                </a:solidFill>
                <a:ea typeface="Calibri"/>
                <a:cs typeface="Calibri"/>
              </a:rPr>
              <a:t> </a:t>
            </a:r>
            <a:r>
              <a:rPr lang="en-GB" sz="2000" i="1">
                <a:solidFill>
                  <a:srgbClr val="000000"/>
                </a:solidFill>
                <a:ea typeface="Calibri"/>
                <a:cs typeface="Calibri"/>
              </a:rPr>
              <a:t>Strategy 24-26</a:t>
            </a:r>
            <a:endParaRPr lang="en-US" i="1">
              <a:solidFill>
                <a:srgbClr val="000000"/>
              </a:solidFill>
              <a:ea typeface="Calibri"/>
              <a:cs typeface="Calibri"/>
            </a:endParaRPr>
          </a:p>
        </p:txBody>
      </p:sp>
      <p:sp>
        <p:nvSpPr>
          <p:cNvPr id="26" name="TextBox 25">
            <a:extLst>
              <a:ext uri="{FF2B5EF4-FFF2-40B4-BE49-F238E27FC236}">
                <a16:creationId xmlns:a16="http://schemas.microsoft.com/office/drawing/2014/main" id="{0C65D04B-1EA1-6132-ADC1-A4DEB4772E0F}"/>
              </a:ext>
            </a:extLst>
          </p:cNvPr>
          <p:cNvSpPr txBox="1"/>
          <p:nvPr/>
        </p:nvSpPr>
        <p:spPr>
          <a:xfrm>
            <a:off x="397699" y="2383602"/>
            <a:ext cx="5062533" cy="707886"/>
          </a:xfrm>
          <a:prstGeom prst="rect">
            <a:avLst/>
          </a:prstGeom>
          <a:noFill/>
        </p:spPr>
        <p:txBody>
          <a:bodyPr wrap="square" lIns="91440" tIns="45720" rIns="91440" bIns="45720" rtlCol="0" anchor="t">
            <a:spAutoFit/>
          </a:bodyPr>
          <a:lstStyle/>
          <a:p>
            <a:pPr marL="457200" indent="-457200">
              <a:buFont typeface="Arial"/>
              <a:buChar char="•"/>
            </a:pPr>
            <a:r>
              <a:rPr lang="en-GB" sz="2000">
                <a:solidFill>
                  <a:srgbClr val="000000"/>
                </a:solidFill>
                <a:ea typeface="Calibri"/>
                <a:cs typeface="Calibri"/>
              </a:rPr>
              <a:t>Our</a:t>
            </a:r>
            <a:r>
              <a:rPr lang="en-GB" sz="2000">
                <a:solidFill>
                  <a:srgbClr val="000000"/>
                </a:solidFill>
                <a:latin typeface="Calibri"/>
                <a:ea typeface="Calibri"/>
                <a:cs typeface="Calibri"/>
              </a:rPr>
              <a:t> anti-trust statement</a:t>
            </a:r>
            <a:endParaRPr lang="en-US" sz="1400">
              <a:solidFill>
                <a:srgbClr val="000000"/>
              </a:solidFill>
              <a:latin typeface="Calibri"/>
              <a:ea typeface="Calibri"/>
              <a:cs typeface="Calibri"/>
            </a:endParaRPr>
          </a:p>
          <a:p>
            <a:pPr marL="457200" indent="-457200">
              <a:buFont typeface="Arial"/>
              <a:buChar char="•"/>
            </a:pPr>
            <a:r>
              <a:rPr lang="en-GB" sz="2000">
                <a:solidFill>
                  <a:srgbClr val="000000"/>
                </a:solidFill>
                <a:latin typeface="Calibri"/>
                <a:ea typeface="Calibri"/>
                <a:cs typeface="Calibri"/>
              </a:rPr>
              <a:t>The PSCI vision and principles</a:t>
            </a:r>
          </a:p>
        </p:txBody>
      </p:sp>
      <p:sp>
        <p:nvSpPr>
          <p:cNvPr id="28" name="TextBox 27">
            <a:extLst>
              <a:ext uri="{FF2B5EF4-FFF2-40B4-BE49-F238E27FC236}">
                <a16:creationId xmlns:a16="http://schemas.microsoft.com/office/drawing/2014/main" id="{E19AF8A7-BB74-F928-86E0-83E0021CB821}"/>
              </a:ext>
            </a:extLst>
          </p:cNvPr>
          <p:cNvSpPr txBox="1"/>
          <p:nvPr/>
        </p:nvSpPr>
        <p:spPr>
          <a:xfrm>
            <a:off x="369863" y="1977171"/>
            <a:ext cx="1722107" cy="400110"/>
          </a:xfrm>
          <a:prstGeom prst="rect">
            <a:avLst/>
          </a:prstGeom>
          <a:noFill/>
        </p:spPr>
        <p:txBody>
          <a:bodyPr wrap="square" lIns="91440" tIns="45720" rIns="91440" bIns="45720" rtlCol="0" anchor="t">
            <a:spAutoFit/>
          </a:bodyPr>
          <a:lstStyle/>
          <a:p>
            <a:r>
              <a:rPr lang="en-GB" sz="2000" b="1">
                <a:solidFill>
                  <a:srgbClr val="DA2054"/>
                </a:solidFill>
                <a:latin typeface="Ubuntu"/>
              </a:rPr>
              <a:t>Slides 4-8</a:t>
            </a:r>
            <a:endParaRPr lang="en-US" sz="1400" b="1">
              <a:solidFill>
                <a:srgbClr val="DA2054"/>
              </a:solidFill>
              <a:latin typeface="Ubuntu"/>
            </a:endParaRPr>
          </a:p>
        </p:txBody>
      </p:sp>
      <p:sp>
        <p:nvSpPr>
          <p:cNvPr id="29" name="TextBox 28">
            <a:extLst>
              <a:ext uri="{FF2B5EF4-FFF2-40B4-BE49-F238E27FC236}">
                <a16:creationId xmlns:a16="http://schemas.microsoft.com/office/drawing/2014/main" id="{AE658EAC-C366-8092-097E-30AC0D401151}"/>
              </a:ext>
            </a:extLst>
          </p:cNvPr>
          <p:cNvSpPr txBox="1"/>
          <p:nvPr/>
        </p:nvSpPr>
        <p:spPr>
          <a:xfrm>
            <a:off x="5599145" y="3575496"/>
            <a:ext cx="1774299" cy="400110"/>
          </a:xfrm>
          <a:prstGeom prst="rect">
            <a:avLst/>
          </a:prstGeom>
          <a:noFill/>
        </p:spPr>
        <p:txBody>
          <a:bodyPr wrap="square" lIns="91440" tIns="45720" rIns="91440" bIns="45720" rtlCol="0" anchor="t">
            <a:spAutoFit/>
          </a:bodyPr>
          <a:lstStyle/>
          <a:p>
            <a:r>
              <a:rPr lang="en-GB" sz="2000" b="1">
                <a:solidFill>
                  <a:srgbClr val="DA2054"/>
                </a:solidFill>
                <a:latin typeface="Ubuntu"/>
              </a:rPr>
              <a:t>Slides </a:t>
            </a:r>
            <a:r>
              <a:rPr lang="en-GB" sz="2000" b="1" dirty="0">
                <a:solidFill>
                  <a:srgbClr val="DA2054"/>
                </a:solidFill>
                <a:latin typeface="Ubuntu"/>
              </a:rPr>
              <a:t>36-49</a:t>
            </a:r>
            <a:endParaRPr lang="en-US" sz="1400" b="1">
              <a:solidFill>
                <a:srgbClr val="DA2054"/>
              </a:solidFill>
              <a:latin typeface="Ubuntu"/>
            </a:endParaRPr>
          </a:p>
        </p:txBody>
      </p:sp>
      <p:sp>
        <p:nvSpPr>
          <p:cNvPr id="30" name="TextBox 29">
            <a:extLst>
              <a:ext uri="{FF2B5EF4-FFF2-40B4-BE49-F238E27FC236}">
                <a16:creationId xmlns:a16="http://schemas.microsoft.com/office/drawing/2014/main" id="{4229E352-C023-EA12-2D23-205536FEF870}"/>
              </a:ext>
            </a:extLst>
          </p:cNvPr>
          <p:cNvSpPr txBox="1"/>
          <p:nvPr/>
        </p:nvSpPr>
        <p:spPr>
          <a:xfrm>
            <a:off x="5595666" y="3981928"/>
            <a:ext cx="4728505" cy="1015663"/>
          </a:xfrm>
          <a:prstGeom prst="rect">
            <a:avLst/>
          </a:prstGeom>
          <a:noFill/>
        </p:spPr>
        <p:txBody>
          <a:bodyPr wrap="square" lIns="91440" tIns="45720" rIns="91440" bIns="45720" rtlCol="0" anchor="t">
            <a:spAutoFit/>
          </a:bodyPr>
          <a:lstStyle/>
          <a:p>
            <a:pPr marL="457200" indent="-457200">
              <a:buFont typeface="Arial"/>
              <a:buChar char="•"/>
            </a:pPr>
            <a:r>
              <a:rPr lang="en-GB" sz="2000">
                <a:solidFill>
                  <a:srgbClr val="000000"/>
                </a:solidFill>
                <a:latin typeface="Calibri"/>
                <a:ea typeface="Calibri"/>
                <a:cs typeface="Calibri"/>
              </a:rPr>
              <a:t>Engaging with us: members</a:t>
            </a:r>
          </a:p>
          <a:p>
            <a:pPr marL="457200" indent="-457200">
              <a:buFont typeface="Arial"/>
              <a:buChar char="•"/>
            </a:pPr>
            <a:r>
              <a:rPr lang="en-GB" sz="2000">
                <a:solidFill>
                  <a:srgbClr val="000000"/>
                </a:solidFill>
                <a:ea typeface="Calibri"/>
                <a:cs typeface="Calibri"/>
              </a:rPr>
              <a:t>Engaging with us: suppliers</a:t>
            </a:r>
          </a:p>
          <a:p>
            <a:pPr marL="457200" indent="-457200">
              <a:buFont typeface="Arial"/>
              <a:buChar char="•"/>
            </a:pPr>
            <a:r>
              <a:rPr lang="en-GB" sz="2000">
                <a:solidFill>
                  <a:srgbClr val="000000"/>
                </a:solidFill>
                <a:ea typeface="Calibri"/>
                <a:cs typeface="Calibri"/>
              </a:rPr>
              <a:t>Engaging with us: auditors</a:t>
            </a:r>
          </a:p>
        </p:txBody>
      </p:sp>
      <p:pic>
        <p:nvPicPr>
          <p:cNvPr id="5" name="Picture 4" descr="A close up of an orange&#10;&#10;AI-generated content may be incorrect.">
            <a:extLst>
              <a:ext uri="{FF2B5EF4-FFF2-40B4-BE49-F238E27FC236}">
                <a16:creationId xmlns:a16="http://schemas.microsoft.com/office/drawing/2014/main" id="{2B3FB0F8-7DDE-C5DE-C98C-0C7A7055191B}"/>
              </a:ext>
            </a:extLst>
          </p:cNvPr>
          <p:cNvPicPr>
            <a:picLocks noChangeAspect="1"/>
          </p:cNvPicPr>
          <p:nvPr/>
        </p:nvPicPr>
        <p:blipFill>
          <a:blip r:embed="rId4" cstate="screen">
            <a:extLst>
              <a:ext uri="{28A0092B-C50C-407E-A947-70E740481C1C}">
                <a14:useLocalDpi xmlns:a14="http://schemas.microsoft.com/office/drawing/2010/main"/>
              </a:ext>
            </a:extLst>
          </a:blip>
          <a:srcRect l="43554" t="26036" r="-36" b="1206"/>
          <a:stretch>
            <a:fillRect/>
          </a:stretch>
        </p:blipFill>
        <p:spPr>
          <a:xfrm rot="5400000">
            <a:off x="7986686" y="2644654"/>
            <a:ext cx="6886237" cy="1565813"/>
          </a:xfrm>
          <a:prstGeom prst="rect">
            <a:avLst/>
          </a:prstGeom>
        </p:spPr>
      </p:pic>
      <p:sp>
        <p:nvSpPr>
          <p:cNvPr id="7" name="TextBox 6">
            <a:extLst>
              <a:ext uri="{FF2B5EF4-FFF2-40B4-BE49-F238E27FC236}">
                <a16:creationId xmlns:a16="http://schemas.microsoft.com/office/drawing/2014/main" id="{DD127B33-BD36-D105-04F3-DADFBE71670D}"/>
              </a:ext>
            </a:extLst>
          </p:cNvPr>
          <p:cNvSpPr txBox="1"/>
          <p:nvPr/>
        </p:nvSpPr>
        <p:spPr>
          <a:xfrm>
            <a:off x="332507" y="6031707"/>
            <a:ext cx="5981107" cy="400110"/>
          </a:xfrm>
          <a:prstGeom prst="rect">
            <a:avLst/>
          </a:prstGeom>
          <a:noFill/>
        </p:spPr>
        <p:txBody>
          <a:bodyPr wrap="square" lIns="91440" tIns="45720" rIns="91440" bIns="45720" rtlCol="0" anchor="t">
            <a:spAutoFit/>
          </a:bodyPr>
          <a:lstStyle/>
          <a:p>
            <a:pPr marL="457200" indent="-457200">
              <a:buFont typeface="Arial,Sans-Serif"/>
              <a:buChar char="•"/>
            </a:pPr>
            <a:r>
              <a:rPr lang="en-GB" sz="2000">
                <a:solidFill>
                  <a:srgbClr val="000000"/>
                </a:solidFill>
                <a:latin typeface="Calibri"/>
                <a:ea typeface="Calibri"/>
                <a:cs typeface="Calibri"/>
              </a:rPr>
              <a:t>The PSCI Strategic Pillars overview</a:t>
            </a:r>
            <a:endParaRPr lang="en-US" sz="2000">
              <a:solidFill>
                <a:srgbClr val="000000"/>
              </a:solidFill>
              <a:latin typeface="Calibri"/>
              <a:ea typeface="Calibri"/>
              <a:cs typeface="Calibri"/>
            </a:endParaRPr>
          </a:p>
        </p:txBody>
      </p:sp>
      <p:sp>
        <p:nvSpPr>
          <p:cNvPr id="10" name="TextBox 9">
            <a:extLst>
              <a:ext uri="{FF2B5EF4-FFF2-40B4-BE49-F238E27FC236}">
                <a16:creationId xmlns:a16="http://schemas.microsoft.com/office/drawing/2014/main" id="{CE2FACB6-F40A-F561-C64A-4A0B5C961CCD}"/>
              </a:ext>
            </a:extLst>
          </p:cNvPr>
          <p:cNvSpPr txBox="1"/>
          <p:nvPr/>
        </p:nvSpPr>
        <p:spPr>
          <a:xfrm>
            <a:off x="398617" y="5625276"/>
            <a:ext cx="1732546" cy="400110"/>
          </a:xfrm>
          <a:prstGeom prst="rect">
            <a:avLst/>
          </a:prstGeom>
          <a:noFill/>
        </p:spPr>
        <p:txBody>
          <a:bodyPr wrap="square" lIns="91440" tIns="45720" rIns="91440" bIns="45720" rtlCol="0" anchor="t">
            <a:spAutoFit/>
          </a:bodyPr>
          <a:lstStyle/>
          <a:p>
            <a:r>
              <a:rPr lang="en-GB" sz="2000" b="1">
                <a:solidFill>
                  <a:srgbClr val="DA2054"/>
                </a:solidFill>
                <a:latin typeface="Ubuntu"/>
              </a:rPr>
              <a:t>Slides </a:t>
            </a:r>
            <a:r>
              <a:rPr lang="en-GB" sz="2000" b="1" dirty="0">
                <a:solidFill>
                  <a:srgbClr val="DA2054"/>
                </a:solidFill>
                <a:latin typeface="Ubuntu"/>
              </a:rPr>
              <a:t>16-22</a:t>
            </a:r>
            <a:endParaRPr lang="en-US" sz="1400" b="1">
              <a:solidFill>
                <a:srgbClr val="DA2054"/>
              </a:solidFill>
              <a:latin typeface="Ubuntu"/>
            </a:endParaRPr>
          </a:p>
        </p:txBody>
      </p:sp>
    </p:spTree>
    <p:extLst>
      <p:ext uri="{BB962C8B-B14F-4D97-AF65-F5344CB8AC3E}">
        <p14:creationId xmlns:p14="http://schemas.microsoft.com/office/powerpoint/2010/main" val="39166955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77BF97-6EA7-0CDF-0FBB-B064CFF92822}"/>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484B373A-0848-6946-AC86-1C0BAE79793A}"/>
              </a:ext>
            </a:extLst>
          </p:cNvPr>
          <p:cNvSpPr/>
          <p:nvPr/>
        </p:nvSpPr>
        <p:spPr>
          <a:xfrm>
            <a:off x="8705214" y="263232"/>
            <a:ext cx="3162067" cy="790517"/>
          </a:xfrm>
          <a:custGeom>
            <a:avLst/>
            <a:gdLst/>
            <a:ahLst/>
            <a:cxnLst/>
            <a:rect l="l" t="t" r="r" b="b"/>
            <a:pathLst>
              <a:path w="4743101" h="1185775">
                <a:moveTo>
                  <a:pt x="0" y="0"/>
                </a:moveTo>
                <a:lnTo>
                  <a:pt x="4743101" y="0"/>
                </a:lnTo>
                <a:lnTo>
                  <a:pt x="4743101" y="1185775"/>
                </a:lnTo>
                <a:lnTo>
                  <a:pt x="0" y="1185775"/>
                </a:lnTo>
                <a:lnTo>
                  <a:pt x="0" y="0"/>
                </a:lnTo>
                <a:close/>
              </a:path>
            </a:pathLst>
          </a:custGeom>
          <a:blipFill>
            <a:blip r:embed="rId3" cstate="screen">
              <a:extLst>
                <a:ext uri="{28A0092B-C50C-407E-A947-70E740481C1C}">
                  <a14:useLocalDpi xmlns:a14="http://schemas.microsoft.com/office/drawing/2010/main"/>
                </a:ext>
              </a:extLst>
            </a:blip>
            <a:stretch>
              <a:fillRect/>
            </a:stretch>
          </a:blip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
        <p:nvSpPr>
          <p:cNvPr id="3" name="TextBox 2">
            <a:extLst>
              <a:ext uri="{FF2B5EF4-FFF2-40B4-BE49-F238E27FC236}">
                <a16:creationId xmlns:a16="http://schemas.microsoft.com/office/drawing/2014/main" id="{375B9DD4-6493-8037-3E65-61AEB19ACB53}"/>
              </a:ext>
            </a:extLst>
          </p:cNvPr>
          <p:cNvSpPr txBox="1"/>
          <p:nvPr/>
        </p:nvSpPr>
        <p:spPr>
          <a:xfrm>
            <a:off x="410063" y="408327"/>
            <a:ext cx="7953805" cy="646331"/>
          </a:xfrm>
          <a:prstGeom prst="rect">
            <a:avLst/>
          </a:prstGeom>
          <a:noFill/>
        </p:spPr>
        <p:txBody>
          <a:bodyPr wrap="square" lIns="91440" tIns="45720" rIns="91440" bIns="45720" rtlCol="0" anchor="t">
            <a:spAutoFit/>
          </a:bodyPr>
          <a:lstStyle/>
          <a:p>
            <a:r>
              <a:rPr lang="en-GB" sz="3600">
                <a:solidFill>
                  <a:srgbClr val="F96522"/>
                </a:solidFill>
                <a:latin typeface="Ubuntu Bold"/>
              </a:rPr>
              <a:t>Explainer slide</a:t>
            </a:r>
            <a:endParaRPr lang="en-US" sz="3600">
              <a:solidFill>
                <a:srgbClr val="F96522"/>
              </a:solidFill>
              <a:latin typeface="Ubuntu Bold"/>
            </a:endParaRPr>
          </a:p>
        </p:txBody>
      </p:sp>
      <p:sp>
        <p:nvSpPr>
          <p:cNvPr id="4" name="TextBox 3">
            <a:extLst>
              <a:ext uri="{FF2B5EF4-FFF2-40B4-BE49-F238E27FC236}">
                <a16:creationId xmlns:a16="http://schemas.microsoft.com/office/drawing/2014/main" id="{04B814FC-0476-D79D-8E73-E0DBE0678EAD}"/>
              </a:ext>
            </a:extLst>
          </p:cNvPr>
          <p:cNvSpPr txBox="1"/>
          <p:nvPr/>
        </p:nvSpPr>
        <p:spPr>
          <a:xfrm>
            <a:off x="410062" y="1178888"/>
            <a:ext cx="7953805" cy="646331"/>
          </a:xfrm>
          <a:prstGeom prst="rect">
            <a:avLst/>
          </a:prstGeom>
          <a:noFill/>
        </p:spPr>
        <p:txBody>
          <a:bodyPr wrap="square" lIns="91440" tIns="45720" rIns="91440" bIns="45720" rtlCol="0" anchor="t">
            <a:spAutoFit/>
          </a:bodyPr>
          <a:lstStyle/>
          <a:p>
            <a:endParaRPr lang="en-GB" sz="3600">
              <a:solidFill>
                <a:srgbClr val="F86524"/>
              </a:solidFill>
              <a:ea typeface="Calibri"/>
              <a:cs typeface="Calibri"/>
            </a:endParaRPr>
          </a:p>
        </p:txBody>
      </p:sp>
      <p:pic>
        <p:nvPicPr>
          <p:cNvPr id="16" name="Picture 15" descr="A group of people raising their hands&#10;&#10;AI-generated content may be incorrect.">
            <a:extLst>
              <a:ext uri="{FF2B5EF4-FFF2-40B4-BE49-F238E27FC236}">
                <a16:creationId xmlns:a16="http://schemas.microsoft.com/office/drawing/2014/main" id="{D9438B77-0C05-A390-15ED-0604595243CF}"/>
              </a:ext>
            </a:extLst>
          </p:cNvPr>
          <p:cNvPicPr>
            <a:picLocks noChangeAspect="1"/>
          </p:cNvPicPr>
          <p:nvPr/>
        </p:nvPicPr>
        <p:blipFill>
          <a:blip r:embed="rId4" cstate="screen">
            <a:extLst>
              <a:ext uri="{28A0092B-C50C-407E-A947-70E740481C1C}">
                <a14:useLocalDpi xmlns:a14="http://schemas.microsoft.com/office/drawing/2010/main"/>
              </a:ext>
            </a:extLst>
          </a:blip>
          <a:srcRect l="-37"/>
          <a:stretch>
            <a:fillRect/>
          </a:stretch>
        </p:blipFill>
        <p:spPr>
          <a:xfrm>
            <a:off x="-1570" y="5029905"/>
            <a:ext cx="12191777" cy="1827350"/>
          </a:xfrm>
          <a:prstGeom prst="rect">
            <a:avLst/>
          </a:prstGeom>
        </p:spPr>
      </p:pic>
      <p:sp>
        <p:nvSpPr>
          <p:cNvPr id="7" name="TextBox 6">
            <a:extLst>
              <a:ext uri="{FF2B5EF4-FFF2-40B4-BE49-F238E27FC236}">
                <a16:creationId xmlns:a16="http://schemas.microsoft.com/office/drawing/2014/main" id="{4BF9D336-CABC-6F3F-FA2D-60AEAC4BFFFE}"/>
              </a:ext>
            </a:extLst>
          </p:cNvPr>
          <p:cNvSpPr txBox="1"/>
          <p:nvPr/>
        </p:nvSpPr>
        <p:spPr>
          <a:xfrm>
            <a:off x="419052" y="1176726"/>
            <a:ext cx="11363726" cy="954107"/>
          </a:xfrm>
          <a:prstGeom prst="rect">
            <a:avLst/>
          </a:prstGeom>
          <a:noFill/>
        </p:spPr>
        <p:txBody>
          <a:bodyPr wrap="square" lIns="91440" tIns="45720" rIns="91440" bIns="45720" rtlCol="0" anchor="t">
            <a:spAutoFit/>
          </a:bodyPr>
          <a:lstStyle/>
          <a:p>
            <a:r>
              <a:rPr lang="en-GB" sz="2000" b="1">
                <a:solidFill>
                  <a:srgbClr val="F86524"/>
                </a:solidFill>
                <a:latin typeface="Ubuntu"/>
                <a:ea typeface="Calibri"/>
                <a:cs typeface="Calibri"/>
              </a:rPr>
              <a:t>How to use this deck</a:t>
            </a:r>
          </a:p>
          <a:p>
            <a:endParaRPr lang="en-GB">
              <a:solidFill>
                <a:srgbClr val="F86524"/>
              </a:solidFill>
              <a:latin typeface="Aptos"/>
              <a:ea typeface="Calibri"/>
              <a:cs typeface="Calibri"/>
            </a:endParaRPr>
          </a:p>
          <a:p>
            <a:r>
              <a:rPr lang="en-GB">
                <a:ea typeface="Calibri"/>
                <a:cs typeface="Calibri"/>
              </a:rPr>
              <a:t>This deck is intended to explain </a:t>
            </a:r>
            <a:r>
              <a:rPr lang="en-GB" b="1">
                <a:ea typeface="Calibri"/>
                <a:cs typeface="Calibri"/>
              </a:rPr>
              <a:t>what </a:t>
            </a:r>
            <a:r>
              <a:rPr lang="en-GB">
                <a:ea typeface="Calibri"/>
                <a:cs typeface="Calibri"/>
              </a:rPr>
              <a:t>the PSCI does, </a:t>
            </a:r>
            <a:r>
              <a:rPr lang="en-GB" b="1">
                <a:ea typeface="Calibri"/>
                <a:cs typeface="Calibri"/>
              </a:rPr>
              <a:t>how </a:t>
            </a:r>
            <a:r>
              <a:rPr lang="en-GB">
                <a:ea typeface="Calibri"/>
                <a:cs typeface="Calibri"/>
              </a:rPr>
              <a:t>it does it, and </a:t>
            </a:r>
            <a:r>
              <a:rPr lang="en-GB" b="1">
                <a:ea typeface="Calibri"/>
                <a:cs typeface="Calibri"/>
              </a:rPr>
              <a:t>why</a:t>
            </a:r>
            <a:r>
              <a:rPr lang="en-GB">
                <a:ea typeface="Calibri"/>
                <a:cs typeface="Calibri"/>
              </a:rPr>
              <a:t>.</a:t>
            </a:r>
          </a:p>
        </p:txBody>
      </p:sp>
      <p:sp>
        <p:nvSpPr>
          <p:cNvPr id="8" name="Rectangle 7">
            <a:extLst>
              <a:ext uri="{FF2B5EF4-FFF2-40B4-BE49-F238E27FC236}">
                <a16:creationId xmlns:a16="http://schemas.microsoft.com/office/drawing/2014/main" id="{7EB02A42-89AF-34C3-84D8-CA60F262EEC0}"/>
              </a:ext>
            </a:extLst>
          </p:cNvPr>
          <p:cNvSpPr/>
          <p:nvPr/>
        </p:nvSpPr>
        <p:spPr>
          <a:xfrm>
            <a:off x="-2498" y="4958894"/>
            <a:ext cx="12192001" cy="136199"/>
          </a:xfrm>
          <a:prstGeom prst="rect">
            <a:avLst/>
          </a:prstGeom>
          <a:solidFill>
            <a:srgbClr val="F8652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Rounded Corners 5">
            <a:extLst>
              <a:ext uri="{FF2B5EF4-FFF2-40B4-BE49-F238E27FC236}">
                <a16:creationId xmlns:a16="http://schemas.microsoft.com/office/drawing/2014/main" id="{42AD24B8-2CBF-5AB8-EA83-04BD89F5D3FD}"/>
              </a:ext>
            </a:extLst>
          </p:cNvPr>
          <p:cNvSpPr/>
          <p:nvPr/>
        </p:nvSpPr>
        <p:spPr>
          <a:xfrm>
            <a:off x="9150778" y="2141277"/>
            <a:ext cx="2717258" cy="2604177"/>
          </a:xfrm>
          <a:prstGeom prst="roundRect">
            <a:avLst/>
          </a:prstGeom>
          <a:solidFill>
            <a:srgbClr val="DA205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8" descr="Magnifying glass with solid fill">
            <a:extLst>
              <a:ext uri="{FF2B5EF4-FFF2-40B4-BE49-F238E27FC236}">
                <a16:creationId xmlns:a16="http://schemas.microsoft.com/office/drawing/2014/main" id="{122639C1-506D-29F2-3F15-F2AD974891A2}"/>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480568" y="2284489"/>
            <a:ext cx="477749" cy="486311"/>
          </a:xfrm>
          <a:prstGeom prst="rect">
            <a:avLst/>
          </a:prstGeom>
        </p:spPr>
      </p:pic>
      <p:sp>
        <p:nvSpPr>
          <p:cNvPr id="12" name="TextBox 11">
            <a:extLst>
              <a:ext uri="{FF2B5EF4-FFF2-40B4-BE49-F238E27FC236}">
                <a16:creationId xmlns:a16="http://schemas.microsoft.com/office/drawing/2014/main" id="{501E7CF1-1BBF-F6D5-2900-6E3E6A3790CA}"/>
              </a:ext>
            </a:extLst>
          </p:cNvPr>
          <p:cNvSpPr txBox="1"/>
          <p:nvPr/>
        </p:nvSpPr>
        <p:spPr>
          <a:xfrm>
            <a:off x="417588" y="2264074"/>
            <a:ext cx="8299953" cy="2585323"/>
          </a:xfrm>
          <a:prstGeom prst="rect">
            <a:avLst/>
          </a:prstGeom>
          <a:noFill/>
        </p:spPr>
        <p:txBody>
          <a:bodyPr wrap="square" lIns="91440" tIns="45720" rIns="91440" bIns="45720" rtlCol="0" anchor="t">
            <a:spAutoFit/>
          </a:bodyPr>
          <a:lstStyle/>
          <a:p>
            <a:r>
              <a:rPr lang="en-GB" b="1">
                <a:solidFill>
                  <a:srgbClr val="F86524"/>
                </a:solidFill>
                <a:latin typeface="Ubuntu"/>
                <a:ea typeface="Calibri"/>
                <a:cs typeface="Calibri"/>
              </a:rPr>
              <a:t>You can:</a:t>
            </a:r>
            <a:endParaRPr lang="en-GB">
              <a:solidFill>
                <a:srgbClr val="F86524"/>
              </a:solidFill>
              <a:latin typeface="Ubuntu"/>
              <a:ea typeface="Calibri"/>
              <a:cs typeface="Calibri"/>
            </a:endParaRPr>
          </a:p>
          <a:p>
            <a:endParaRPr lang="en-GB">
              <a:solidFill>
                <a:srgbClr val="F86524"/>
              </a:solidFill>
              <a:latin typeface="Calibri"/>
              <a:ea typeface="Calibri"/>
              <a:cs typeface="Calibri"/>
            </a:endParaRPr>
          </a:p>
          <a:p>
            <a:pPr marL="342900" indent="-342900">
              <a:buFont typeface="Arial"/>
              <a:buChar char="•"/>
            </a:pPr>
            <a:r>
              <a:rPr lang="en-GB">
                <a:latin typeface="Calibri"/>
                <a:ea typeface="Calibri"/>
                <a:cs typeface="Calibri"/>
              </a:rPr>
              <a:t>Use individual slides in your own presentations</a:t>
            </a:r>
            <a:endParaRPr lang="en-GB">
              <a:ea typeface="Calibri"/>
              <a:cs typeface="Calibri"/>
            </a:endParaRPr>
          </a:p>
          <a:p>
            <a:endParaRPr lang="en-GB">
              <a:ea typeface="Calibri"/>
              <a:cs typeface="Calibri"/>
            </a:endParaRPr>
          </a:p>
          <a:p>
            <a:pPr marL="342900" indent="-342900">
              <a:buFont typeface="Arial"/>
              <a:buChar char="•"/>
            </a:pPr>
            <a:r>
              <a:rPr lang="en-GB">
                <a:ea typeface="Calibri"/>
                <a:cs typeface="Calibri"/>
              </a:rPr>
              <a:t>Circulate this deck to your suppliers to help them understand the PSCI or our Supplier Partnership program</a:t>
            </a:r>
          </a:p>
          <a:p>
            <a:endParaRPr lang="en-GB">
              <a:ea typeface="Calibri"/>
              <a:cs typeface="Calibri"/>
            </a:endParaRPr>
          </a:p>
          <a:p>
            <a:pPr marL="342900" indent="-342900">
              <a:buFont typeface="Arial"/>
              <a:buChar char="•"/>
            </a:pPr>
            <a:r>
              <a:rPr lang="en-GB">
                <a:ea typeface="Calibri"/>
                <a:cs typeface="Calibri"/>
              </a:rPr>
              <a:t>Take wording from this deck as inspiration to help you explain PSCI to others, e.g. at conferences</a:t>
            </a:r>
          </a:p>
        </p:txBody>
      </p:sp>
      <p:sp>
        <p:nvSpPr>
          <p:cNvPr id="10" name="TextBox 9">
            <a:extLst>
              <a:ext uri="{FF2B5EF4-FFF2-40B4-BE49-F238E27FC236}">
                <a16:creationId xmlns:a16="http://schemas.microsoft.com/office/drawing/2014/main" id="{ED4689B1-C0B2-65A1-707C-D952E907038B}"/>
              </a:ext>
            </a:extLst>
          </p:cNvPr>
          <p:cNvSpPr txBox="1"/>
          <p:nvPr/>
        </p:nvSpPr>
        <p:spPr>
          <a:xfrm>
            <a:off x="9483178" y="2818787"/>
            <a:ext cx="2154612" cy="1754326"/>
          </a:xfrm>
          <a:prstGeom prst="rect">
            <a:avLst/>
          </a:prstGeom>
          <a:noFill/>
        </p:spPr>
        <p:txBody>
          <a:bodyPr wrap="square" lIns="91440" tIns="45720" rIns="91440" bIns="45720" rtlCol="0" anchor="t">
            <a:spAutoFit/>
          </a:bodyPr>
          <a:lstStyle/>
          <a:p>
            <a:r>
              <a:rPr lang="en-GB" dirty="0">
                <a:solidFill>
                  <a:schemeClr val="bg1"/>
                </a:solidFill>
                <a:latin typeface="Calibri"/>
                <a:ea typeface="Calibri"/>
                <a:cs typeface="Calibri"/>
              </a:rPr>
              <a:t>Use the contents page to help you skip to relevant sections, e.g. an outline of the Supplier Partnership program.</a:t>
            </a:r>
            <a:endParaRPr lang="en-US" dirty="0">
              <a:solidFill>
                <a:schemeClr val="bg1"/>
              </a:solidFill>
              <a:latin typeface="Calibri"/>
              <a:ea typeface="Calibri"/>
              <a:cs typeface="Calibri"/>
            </a:endParaRPr>
          </a:p>
        </p:txBody>
      </p:sp>
    </p:spTree>
    <p:extLst>
      <p:ext uri="{BB962C8B-B14F-4D97-AF65-F5344CB8AC3E}">
        <p14:creationId xmlns:p14="http://schemas.microsoft.com/office/powerpoint/2010/main" val="34495363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FDF5FC0-1DF8-1EE2-26E1-346126EB9665}"/>
              </a:ext>
            </a:extLst>
          </p:cNvPr>
          <p:cNvSpPr/>
          <p:nvPr/>
        </p:nvSpPr>
        <p:spPr>
          <a:xfrm>
            <a:off x="0" y="-500"/>
            <a:ext cx="12192000" cy="5598584"/>
          </a:xfrm>
          <a:prstGeom prst="rect">
            <a:avLst/>
          </a:prstGeom>
          <a:gradFill flip="none" rotWithShape="1">
            <a:gsLst>
              <a:gs pos="57000">
                <a:srgbClr val="E23347"/>
              </a:gs>
              <a:gs pos="90000">
                <a:srgbClr val="F86524"/>
              </a:gs>
              <a:gs pos="15000">
                <a:srgbClr val="CC006A"/>
              </a:gs>
            </a:gsLst>
            <a:lin ang="108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p>
        </p:txBody>
      </p:sp>
      <p:sp>
        <p:nvSpPr>
          <p:cNvPr id="6" name="TextBox 5">
            <a:extLst>
              <a:ext uri="{FF2B5EF4-FFF2-40B4-BE49-F238E27FC236}">
                <a16:creationId xmlns:a16="http://schemas.microsoft.com/office/drawing/2014/main" id="{3B8E9B25-1869-ED83-B9AF-1CEE9D370618}"/>
              </a:ext>
            </a:extLst>
          </p:cNvPr>
          <p:cNvSpPr txBox="1"/>
          <p:nvPr/>
        </p:nvSpPr>
        <p:spPr>
          <a:xfrm>
            <a:off x="378920" y="5917169"/>
            <a:ext cx="9497857" cy="646331"/>
          </a:xfrm>
          <a:prstGeom prst="rect">
            <a:avLst/>
          </a:prstGeom>
          <a:noFill/>
        </p:spPr>
        <p:txBody>
          <a:bodyPr wrap="square" lIns="91440" tIns="45720" rIns="91440" bIns="45720" rtlCol="0" anchor="t">
            <a:spAutoFit/>
          </a:bodyPr>
          <a:lstStyle/>
          <a:p>
            <a:r>
              <a:rPr lang="en-GB" sz="3600" b="1">
                <a:solidFill>
                  <a:srgbClr val="F86524"/>
                </a:solidFill>
                <a:latin typeface="Segoe UI"/>
                <a:cs typeface="Segoe UI"/>
              </a:rPr>
              <a:t>An Overview of PSCI</a:t>
            </a:r>
            <a:endParaRPr lang="en-US"/>
          </a:p>
        </p:txBody>
      </p:sp>
      <p:sp>
        <p:nvSpPr>
          <p:cNvPr id="10" name="Freeform 2" descr="A black and orange logo&#10;&#10;AI-generated content may be incorrect.">
            <a:extLst>
              <a:ext uri="{FF2B5EF4-FFF2-40B4-BE49-F238E27FC236}">
                <a16:creationId xmlns:a16="http://schemas.microsoft.com/office/drawing/2014/main" id="{1FECFDCD-4048-234B-FE35-81D070A8AED8}"/>
              </a:ext>
            </a:extLst>
          </p:cNvPr>
          <p:cNvSpPr/>
          <p:nvPr/>
        </p:nvSpPr>
        <p:spPr>
          <a:xfrm>
            <a:off x="8500872" y="5849757"/>
            <a:ext cx="3162067" cy="790517"/>
          </a:xfrm>
          <a:custGeom>
            <a:avLst/>
            <a:gdLst/>
            <a:ahLst/>
            <a:cxnLst/>
            <a:rect l="l" t="t" r="r" b="b"/>
            <a:pathLst>
              <a:path w="4743101" h="1185775">
                <a:moveTo>
                  <a:pt x="0" y="0"/>
                </a:moveTo>
                <a:lnTo>
                  <a:pt x="4743101" y="0"/>
                </a:lnTo>
                <a:lnTo>
                  <a:pt x="4743101" y="1185775"/>
                </a:lnTo>
                <a:lnTo>
                  <a:pt x="0" y="1185775"/>
                </a:lnTo>
                <a:lnTo>
                  <a:pt x="0" y="0"/>
                </a:lnTo>
                <a:close/>
              </a:path>
            </a:pathLst>
          </a:custGeom>
          <a:blipFill>
            <a:blip r:embed="rId2" cstate="screen">
              <a:extLst>
                <a:ext uri="{28A0092B-C50C-407E-A947-70E740481C1C}">
                  <a14:useLocalDpi xmlns:a14="http://schemas.microsoft.com/office/drawing/2010/main"/>
                </a:ext>
              </a:extLst>
            </a:blip>
            <a:stretch>
              <a:fillRect/>
            </a:stretch>
          </a:blip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9961125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52F053-02B9-5AA0-87D4-138812EFA1F1}"/>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0F905FB6-E366-6850-86FC-EDA6E4A1CAF6}"/>
              </a:ext>
            </a:extLst>
          </p:cNvPr>
          <p:cNvSpPr txBox="1"/>
          <p:nvPr/>
        </p:nvSpPr>
        <p:spPr>
          <a:xfrm>
            <a:off x="459544" y="467704"/>
            <a:ext cx="9497857" cy="646331"/>
          </a:xfrm>
          <a:prstGeom prst="rect">
            <a:avLst/>
          </a:prstGeom>
          <a:noFill/>
        </p:spPr>
        <p:txBody>
          <a:bodyPr wrap="square" lIns="91440" tIns="45720" rIns="91440" bIns="45720" rtlCol="0" anchor="t">
            <a:spAutoFit/>
          </a:bodyPr>
          <a:lstStyle/>
          <a:p>
            <a:r>
              <a:rPr lang="en-GB" sz="3600" b="1">
                <a:solidFill>
                  <a:srgbClr val="F86524"/>
                </a:solidFill>
                <a:latin typeface="Ubuntu"/>
              </a:rPr>
              <a:t>Competition &amp; Anti-Trust Statement</a:t>
            </a:r>
            <a:endParaRPr lang="en-US" b="1">
              <a:latin typeface="Ubuntu"/>
            </a:endParaRPr>
          </a:p>
        </p:txBody>
      </p:sp>
      <p:sp>
        <p:nvSpPr>
          <p:cNvPr id="4" name="TextBox 3">
            <a:extLst>
              <a:ext uri="{FF2B5EF4-FFF2-40B4-BE49-F238E27FC236}">
                <a16:creationId xmlns:a16="http://schemas.microsoft.com/office/drawing/2014/main" id="{97B5DDCE-A227-EB5B-B435-1D88C1808466}"/>
              </a:ext>
            </a:extLst>
          </p:cNvPr>
          <p:cNvSpPr txBox="1"/>
          <p:nvPr/>
        </p:nvSpPr>
        <p:spPr>
          <a:xfrm>
            <a:off x="459543" y="1238265"/>
            <a:ext cx="7953805" cy="646331"/>
          </a:xfrm>
          <a:prstGeom prst="rect">
            <a:avLst/>
          </a:prstGeom>
          <a:noFill/>
        </p:spPr>
        <p:txBody>
          <a:bodyPr wrap="square" lIns="91440" tIns="45720" rIns="91440" bIns="45720" rtlCol="0" anchor="t">
            <a:spAutoFit/>
          </a:bodyPr>
          <a:lstStyle/>
          <a:p>
            <a:endParaRPr lang="en-GB" sz="3600">
              <a:solidFill>
                <a:srgbClr val="F86524"/>
              </a:solidFill>
              <a:ea typeface="Calibri"/>
              <a:cs typeface="Calibri"/>
            </a:endParaRPr>
          </a:p>
        </p:txBody>
      </p:sp>
      <p:sp>
        <p:nvSpPr>
          <p:cNvPr id="8" name="Freeform 2" descr="A black and orange logo&#10;&#10;AI-generated content may be incorrect.">
            <a:extLst>
              <a:ext uri="{FF2B5EF4-FFF2-40B4-BE49-F238E27FC236}">
                <a16:creationId xmlns:a16="http://schemas.microsoft.com/office/drawing/2014/main" id="{9EF578CB-BE48-863F-089C-51F472654A59}"/>
              </a:ext>
            </a:extLst>
          </p:cNvPr>
          <p:cNvSpPr/>
          <p:nvPr/>
        </p:nvSpPr>
        <p:spPr>
          <a:xfrm>
            <a:off x="220472" y="5845524"/>
            <a:ext cx="3162067" cy="790517"/>
          </a:xfrm>
          <a:custGeom>
            <a:avLst/>
            <a:gdLst/>
            <a:ahLst/>
            <a:cxnLst/>
            <a:rect l="l" t="t" r="r" b="b"/>
            <a:pathLst>
              <a:path w="4743101" h="1185775">
                <a:moveTo>
                  <a:pt x="0" y="0"/>
                </a:moveTo>
                <a:lnTo>
                  <a:pt x="4743101" y="0"/>
                </a:lnTo>
                <a:lnTo>
                  <a:pt x="4743101" y="1185775"/>
                </a:lnTo>
                <a:lnTo>
                  <a:pt x="0" y="1185775"/>
                </a:lnTo>
                <a:lnTo>
                  <a:pt x="0" y="0"/>
                </a:lnTo>
                <a:close/>
              </a:path>
            </a:pathLst>
          </a:custGeom>
          <a:blipFill>
            <a:blip r:embed="rId3" cstate="screen">
              <a:extLst>
                <a:ext uri="{28A0092B-C50C-407E-A947-70E740481C1C}">
                  <a14:useLocalDpi xmlns:a14="http://schemas.microsoft.com/office/drawing/2010/main"/>
                </a:ext>
              </a:extLst>
            </a:blip>
            <a:stretch>
              <a:fillRect/>
            </a:stretch>
          </a:blip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
        <p:nvSpPr>
          <p:cNvPr id="58" name="TextBox 3">
            <a:extLst>
              <a:ext uri="{FF2B5EF4-FFF2-40B4-BE49-F238E27FC236}">
                <a16:creationId xmlns:a16="http://schemas.microsoft.com/office/drawing/2014/main" id="{AB4AB1EF-5A3F-2C13-35AC-7C98E64CCDE0}"/>
              </a:ext>
            </a:extLst>
          </p:cNvPr>
          <p:cNvSpPr txBox="1"/>
          <p:nvPr/>
        </p:nvSpPr>
        <p:spPr>
          <a:xfrm>
            <a:off x="459543" y="1238265"/>
            <a:ext cx="7953805" cy="646331"/>
          </a:xfrm>
          <a:prstGeom prst="rect">
            <a:avLst/>
          </a:prstGeom>
          <a:noFill/>
        </p:spPr>
        <p:txBody>
          <a:bodyPr wrap="squar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sz="3600">
              <a:solidFill>
                <a:srgbClr val="F86524"/>
              </a:solidFill>
              <a:ea typeface="Calibri"/>
              <a:cs typeface="Calibri"/>
            </a:endParaRPr>
          </a:p>
        </p:txBody>
      </p:sp>
      <p:sp>
        <p:nvSpPr>
          <p:cNvPr id="59" name="TextBox 6">
            <a:extLst>
              <a:ext uri="{FF2B5EF4-FFF2-40B4-BE49-F238E27FC236}">
                <a16:creationId xmlns:a16="http://schemas.microsoft.com/office/drawing/2014/main" id="{A44E5A5A-1816-69C6-CD92-3350FD7AF648}"/>
              </a:ext>
            </a:extLst>
          </p:cNvPr>
          <p:cNvSpPr txBox="1"/>
          <p:nvPr/>
        </p:nvSpPr>
        <p:spPr>
          <a:xfrm>
            <a:off x="459971" y="2276102"/>
            <a:ext cx="7698780" cy="3293209"/>
          </a:xfrm>
          <a:prstGeom prst="rect">
            <a:avLst/>
          </a:prstGeom>
          <a:noFill/>
        </p:spPr>
        <p:txBody>
          <a:bodyPr wrap="squar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600">
                <a:latin typeface="Calibri"/>
                <a:ea typeface="+mn-lt"/>
                <a:cs typeface="Segoe UI"/>
              </a:rPr>
              <a:t>As such, PSCI discussions will never:</a:t>
            </a:r>
            <a:endParaRPr lang="en-GB" sz="1600">
              <a:latin typeface="Calibri"/>
              <a:ea typeface="Calibri"/>
              <a:cs typeface="Segoe UI"/>
            </a:endParaRPr>
          </a:p>
          <a:p>
            <a:endParaRPr lang="en-GB" sz="1600">
              <a:latin typeface="Calibri"/>
              <a:ea typeface="+mn-lt"/>
              <a:cs typeface="Segoe UI"/>
            </a:endParaRPr>
          </a:p>
          <a:p>
            <a:pPr marL="285750" indent="-285750">
              <a:buFont typeface="Arial"/>
              <a:buChar char="•"/>
            </a:pPr>
            <a:r>
              <a:rPr lang="en-GB" sz="1600">
                <a:latin typeface="Calibri"/>
                <a:ea typeface="+mn-lt"/>
                <a:cs typeface="Segoe UI"/>
              </a:rPr>
              <a:t>Reveal commercial relationships between buyers and suppliers, whether current, past or potential. </a:t>
            </a:r>
            <a:endParaRPr lang="en-US" sz="1600">
              <a:latin typeface="Calibri"/>
              <a:ea typeface="Calibri"/>
              <a:cs typeface="Calibri"/>
            </a:endParaRPr>
          </a:p>
          <a:p>
            <a:pPr marL="285750" indent="-285750">
              <a:buFont typeface="Arial"/>
              <a:buChar char="•"/>
            </a:pPr>
            <a:r>
              <a:rPr lang="en-GB" sz="1600">
                <a:latin typeface="Calibri"/>
                <a:ea typeface="+mn-lt"/>
                <a:cs typeface="Segoe UI"/>
              </a:rPr>
              <a:t>Share experiences working with a supplier, except audits shared on the</a:t>
            </a:r>
            <a:r>
              <a:rPr lang="en-GB" sz="1600" dirty="0">
                <a:latin typeface="Calibri"/>
                <a:ea typeface="+mn-lt"/>
                <a:cs typeface="Segoe UI"/>
              </a:rPr>
              <a:t> </a:t>
            </a:r>
            <a:r>
              <a:rPr lang="en-GB" sz="1600">
                <a:latin typeface="Calibri"/>
                <a:ea typeface="+mn-lt"/>
                <a:cs typeface="Segoe UI"/>
              </a:rPr>
              <a:t>PSCI platform (which are data-secured and controlled for privacy). </a:t>
            </a:r>
            <a:endParaRPr lang="en-US" sz="1600">
              <a:latin typeface="Calibri"/>
              <a:ea typeface="Calibri"/>
              <a:cs typeface="Calibri"/>
            </a:endParaRPr>
          </a:p>
          <a:p>
            <a:pPr marL="285750" indent="-285750">
              <a:buFont typeface="Arial"/>
              <a:buChar char="•"/>
            </a:pPr>
            <a:r>
              <a:rPr lang="en-GB" sz="1600">
                <a:latin typeface="Calibri"/>
                <a:ea typeface="+mn-lt"/>
                <a:cs typeface="Segoe UI"/>
              </a:rPr>
              <a:t>Discuss pricing or quality received from suppliers – including indirect suppliers (e.g. service providers</a:t>
            </a:r>
            <a:r>
              <a:rPr lang="en-GB" sz="1600" dirty="0">
                <a:latin typeface="Calibri"/>
                <a:ea typeface="+mn-lt"/>
                <a:cs typeface="Segoe UI"/>
              </a:rPr>
              <a:t>).</a:t>
            </a:r>
            <a:endParaRPr lang="en-GB" sz="1600" dirty="0">
              <a:latin typeface="Calibri"/>
              <a:ea typeface="Calibri"/>
              <a:cs typeface="Segoe UI"/>
            </a:endParaRPr>
          </a:p>
          <a:p>
            <a:pPr marL="285750" indent="-285750">
              <a:buFont typeface="Arial"/>
              <a:buChar char="•"/>
            </a:pPr>
            <a:r>
              <a:rPr lang="en-GB" sz="1600">
                <a:latin typeface="Calibri"/>
                <a:ea typeface="+mn-lt"/>
                <a:cs typeface="Segoe UI"/>
              </a:rPr>
              <a:t>Share market insights or proprietary information on products e.g. product development. </a:t>
            </a:r>
            <a:endParaRPr lang="en-GB" sz="1600">
              <a:latin typeface="Calibri"/>
              <a:ea typeface="Calibri"/>
              <a:cs typeface="Calibri"/>
            </a:endParaRPr>
          </a:p>
          <a:p>
            <a:pPr marL="285750" indent="-285750">
              <a:buFont typeface="Arial"/>
              <a:buChar char="•"/>
            </a:pPr>
            <a:r>
              <a:rPr lang="en-GB" sz="1600">
                <a:latin typeface="Calibri"/>
                <a:ea typeface="+mn-lt"/>
                <a:cs typeface="Segoe UI"/>
              </a:rPr>
              <a:t>All members and suppliers sign up to this, and it is distributed to event attendees. </a:t>
            </a:r>
            <a:endParaRPr lang="en-GB" sz="1600">
              <a:latin typeface="Calibri"/>
              <a:ea typeface="Calibri"/>
              <a:cs typeface="Calibri"/>
            </a:endParaRPr>
          </a:p>
          <a:p>
            <a:pPr marL="285750" indent="-285750">
              <a:buFont typeface="Arial"/>
              <a:buChar char="•"/>
            </a:pPr>
            <a:r>
              <a:rPr lang="en-GB" sz="1600">
                <a:latin typeface="Calibri"/>
                <a:ea typeface="+mn-lt"/>
                <a:cs typeface="Segoe UI"/>
              </a:rPr>
              <a:t>We ask for everyone's cooperation to uphold the anti-trust rules.</a:t>
            </a:r>
            <a:endParaRPr lang="en-GB" sz="1600">
              <a:latin typeface="Calibri"/>
              <a:ea typeface="Calibri"/>
              <a:cs typeface="Calibri"/>
            </a:endParaRPr>
          </a:p>
          <a:p>
            <a:endParaRPr lang="en-GB" sz="1600" b="1">
              <a:latin typeface="Calibri"/>
              <a:ea typeface="+mn-lt"/>
              <a:cs typeface="+mn-lt"/>
            </a:endParaRPr>
          </a:p>
        </p:txBody>
      </p:sp>
      <p:sp>
        <p:nvSpPr>
          <p:cNvPr id="60" name="TextBox 7">
            <a:extLst>
              <a:ext uri="{FF2B5EF4-FFF2-40B4-BE49-F238E27FC236}">
                <a16:creationId xmlns:a16="http://schemas.microsoft.com/office/drawing/2014/main" id="{1BA99547-FA6E-9F9A-B085-672FD1611649}"/>
              </a:ext>
            </a:extLst>
          </p:cNvPr>
          <p:cNvSpPr txBox="1"/>
          <p:nvPr/>
        </p:nvSpPr>
        <p:spPr>
          <a:xfrm>
            <a:off x="459970" y="1236102"/>
            <a:ext cx="7956357" cy="1200329"/>
          </a:xfrm>
          <a:prstGeom prst="rect">
            <a:avLst/>
          </a:prstGeom>
          <a:noFill/>
        </p:spPr>
        <p:txBody>
          <a:bodyPr wrap="squar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solidFill>
                  <a:srgbClr val="F96522"/>
                </a:solidFill>
                <a:latin typeface="Ubuntu Bold"/>
                <a:ea typeface="+mn-lt"/>
                <a:cs typeface="Segoe UI"/>
              </a:rPr>
              <a:t>All PSCI activities take place under our anti-trust policy, designed to preserve trust in PSCI and to keep our work on the right side of competition laws. </a:t>
            </a:r>
          </a:p>
          <a:p>
            <a:endParaRPr lang="en-GB">
              <a:solidFill>
                <a:srgbClr val="F96522"/>
              </a:solidFill>
              <a:latin typeface="Ubuntu Bold"/>
              <a:ea typeface="+mn-lt"/>
              <a:cs typeface="+mn-lt"/>
            </a:endParaRPr>
          </a:p>
        </p:txBody>
      </p:sp>
      <p:pic>
        <p:nvPicPr>
          <p:cNvPr id="82" name="Picture 81" descr="Paper files on the table">
            <a:extLst>
              <a:ext uri="{FF2B5EF4-FFF2-40B4-BE49-F238E27FC236}">
                <a16:creationId xmlns:a16="http://schemas.microsoft.com/office/drawing/2014/main" id="{54C98ED6-C243-3A48-3390-655336B7440C}"/>
              </a:ext>
            </a:extLst>
          </p:cNvPr>
          <p:cNvPicPr>
            <a:picLocks noChangeAspect="1"/>
          </p:cNvPicPr>
          <p:nvPr/>
        </p:nvPicPr>
        <p:blipFill>
          <a:blip r:embed="rId4" cstate="screen">
            <a:extLst>
              <a:ext uri="{28A0092B-C50C-407E-A947-70E740481C1C}">
                <a14:useLocalDpi xmlns:a14="http://schemas.microsoft.com/office/drawing/2010/main"/>
              </a:ext>
            </a:extLst>
          </a:blip>
          <a:srcRect b="-376"/>
          <a:stretch>
            <a:fillRect/>
          </a:stretch>
        </p:blipFill>
        <p:spPr>
          <a:xfrm>
            <a:off x="8829217" y="846"/>
            <a:ext cx="3364045" cy="6883692"/>
          </a:xfrm>
          <a:prstGeom prst="rect">
            <a:avLst/>
          </a:prstGeom>
        </p:spPr>
      </p:pic>
    </p:spTree>
    <p:extLst>
      <p:ext uri="{BB962C8B-B14F-4D97-AF65-F5344CB8AC3E}">
        <p14:creationId xmlns:p14="http://schemas.microsoft.com/office/powerpoint/2010/main" val="11659682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085A73-4A23-1B30-0C46-8074B4787563}"/>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FE010E94-575D-9B7E-D837-760B537D1113}"/>
              </a:ext>
            </a:extLst>
          </p:cNvPr>
          <p:cNvSpPr txBox="1"/>
          <p:nvPr/>
        </p:nvSpPr>
        <p:spPr>
          <a:xfrm>
            <a:off x="390271" y="398431"/>
            <a:ext cx="7953805" cy="646331"/>
          </a:xfrm>
          <a:prstGeom prst="rect">
            <a:avLst/>
          </a:prstGeom>
          <a:noFill/>
        </p:spPr>
        <p:txBody>
          <a:bodyPr wrap="square" lIns="91440" tIns="45720" rIns="91440" bIns="45720" rtlCol="0" anchor="t">
            <a:spAutoFit/>
          </a:bodyPr>
          <a:lstStyle/>
          <a:p>
            <a:r>
              <a:rPr lang="en-GB" sz="3600" b="1" dirty="0">
                <a:solidFill>
                  <a:srgbClr val="F86524"/>
                </a:solidFill>
                <a:latin typeface="Ubuntu Bold"/>
              </a:rPr>
              <a:t>An Introduction to the PSCI</a:t>
            </a:r>
            <a:endParaRPr lang="en-US" b="1" dirty="0"/>
          </a:p>
        </p:txBody>
      </p:sp>
      <p:sp>
        <p:nvSpPr>
          <p:cNvPr id="8" name="Freeform 2" descr="A black and orange logo&#10;&#10;AI-generated content may be incorrect.">
            <a:extLst>
              <a:ext uri="{FF2B5EF4-FFF2-40B4-BE49-F238E27FC236}">
                <a16:creationId xmlns:a16="http://schemas.microsoft.com/office/drawing/2014/main" id="{0F1FF406-4D3B-8D44-7EEC-60700F6969AA}"/>
              </a:ext>
            </a:extLst>
          </p:cNvPr>
          <p:cNvSpPr/>
          <p:nvPr/>
        </p:nvSpPr>
        <p:spPr>
          <a:xfrm>
            <a:off x="220472" y="5845524"/>
            <a:ext cx="3162067" cy="790517"/>
          </a:xfrm>
          <a:custGeom>
            <a:avLst/>
            <a:gdLst/>
            <a:ahLst/>
            <a:cxnLst/>
            <a:rect l="l" t="t" r="r" b="b"/>
            <a:pathLst>
              <a:path w="4743101" h="1185775">
                <a:moveTo>
                  <a:pt x="0" y="0"/>
                </a:moveTo>
                <a:lnTo>
                  <a:pt x="4743101" y="0"/>
                </a:lnTo>
                <a:lnTo>
                  <a:pt x="4743101" y="1185775"/>
                </a:lnTo>
                <a:lnTo>
                  <a:pt x="0" y="1185775"/>
                </a:lnTo>
                <a:lnTo>
                  <a:pt x="0" y="0"/>
                </a:lnTo>
                <a:close/>
              </a:path>
            </a:pathLst>
          </a:custGeom>
          <a:blipFill>
            <a:blip r:embed="rId3" cstate="screen">
              <a:extLst>
                <a:ext uri="{28A0092B-C50C-407E-A947-70E740481C1C}">
                  <a14:useLocalDpi xmlns:a14="http://schemas.microsoft.com/office/drawing/2010/main"/>
                </a:ext>
              </a:extLst>
            </a:blip>
            <a:stretch>
              <a:fillRect/>
            </a:stretch>
          </a:blip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
        <p:nvSpPr>
          <p:cNvPr id="11" name="TextBox 10">
            <a:extLst>
              <a:ext uri="{FF2B5EF4-FFF2-40B4-BE49-F238E27FC236}">
                <a16:creationId xmlns:a16="http://schemas.microsoft.com/office/drawing/2014/main" id="{50A499D7-3592-C276-35F8-C3012C28291A}"/>
              </a:ext>
            </a:extLst>
          </p:cNvPr>
          <p:cNvSpPr txBox="1"/>
          <p:nvPr/>
        </p:nvSpPr>
        <p:spPr>
          <a:xfrm>
            <a:off x="390329" y="1184998"/>
            <a:ext cx="8995452"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a:cs typeface="Segoe UI"/>
              </a:rPr>
              <a:t>The PSCI is the </a:t>
            </a:r>
            <a:r>
              <a:rPr lang="en-GB" sz="2000" b="1">
                <a:cs typeface="Segoe UI"/>
              </a:rPr>
              <a:t>leading association </a:t>
            </a:r>
            <a:r>
              <a:rPr lang="en-GB" sz="2000">
                <a:cs typeface="Segoe UI"/>
              </a:rPr>
              <a:t>for pharmaceutical and healthcare companies. </a:t>
            </a:r>
            <a:endParaRPr lang="en-US" sz="2000">
              <a:ea typeface="Calibri"/>
              <a:cs typeface="Segoe UI"/>
            </a:endParaRPr>
          </a:p>
        </p:txBody>
      </p:sp>
      <p:sp>
        <p:nvSpPr>
          <p:cNvPr id="12" name="Rectangle: Rounded Corners 11">
            <a:extLst>
              <a:ext uri="{FF2B5EF4-FFF2-40B4-BE49-F238E27FC236}">
                <a16:creationId xmlns:a16="http://schemas.microsoft.com/office/drawing/2014/main" id="{C6D9DD73-9B3E-0EC3-27B5-05CB27B2512B}"/>
              </a:ext>
            </a:extLst>
          </p:cNvPr>
          <p:cNvSpPr/>
          <p:nvPr/>
        </p:nvSpPr>
        <p:spPr>
          <a:xfrm>
            <a:off x="390259" y="2352955"/>
            <a:ext cx="5895600" cy="1340410"/>
          </a:xfrm>
          <a:prstGeom prst="roundRect">
            <a:avLst/>
          </a:prstGeom>
          <a:solidFill>
            <a:srgbClr val="DA205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7" name="Rectangle: Rounded Corners 16">
            <a:extLst>
              <a:ext uri="{FF2B5EF4-FFF2-40B4-BE49-F238E27FC236}">
                <a16:creationId xmlns:a16="http://schemas.microsoft.com/office/drawing/2014/main" id="{500C3B2D-BBE9-0FD4-19FB-377D94E448E5}"/>
              </a:ext>
            </a:extLst>
          </p:cNvPr>
          <p:cNvSpPr/>
          <p:nvPr/>
        </p:nvSpPr>
        <p:spPr>
          <a:xfrm>
            <a:off x="381695" y="4433471"/>
            <a:ext cx="5895600" cy="1229107"/>
          </a:xfrm>
          <a:prstGeom prst="roundRect">
            <a:avLst/>
          </a:prstGeom>
          <a:solidFill>
            <a:srgbClr val="DB391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4" name="TextBox 13">
            <a:extLst>
              <a:ext uri="{FF2B5EF4-FFF2-40B4-BE49-F238E27FC236}">
                <a16:creationId xmlns:a16="http://schemas.microsoft.com/office/drawing/2014/main" id="{D10543FB-9BBC-E2D3-4F66-2FBDF16BAD87}"/>
              </a:ext>
            </a:extLst>
          </p:cNvPr>
          <p:cNvSpPr txBox="1"/>
          <p:nvPr/>
        </p:nvSpPr>
        <p:spPr>
          <a:xfrm>
            <a:off x="621498" y="2477829"/>
            <a:ext cx="5382374" cy="101566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2000" b="1">
                <a:solidFill>
                  <a:schemeClr val="bg1"/>
                </a:solidFill>
                <a:cs typeface="Calibri"/>
              </a:rPr>
              <a:t>Excellence</a:t>
            </a:r>
            <a:r>
              <a:rPr lang="en-GB" sz="2000">
                <a:solidFill>
                  <a:schemeClr val="bg1"/>
                </a:solidFill>
                <a:cs typeface="Calibri"/>
              </a:rPr>
              <a:t> in safety, environmental, and social outcomes, across the global pharmaceutical and healthcare value chain.</a:t>
            </a:r>
            <a:endParaRPr lang="en-GB" sz="2000">
              <a:solidFill>
                <a:schemeClr val="bg1"/>
              </a:solidFill>
              <a:ea typeface="Calibri"/>
              <a:cs typeface="Calibri"/>
            </a:endParaRPr>
          </a:p>
        </p:txBody>
      </p:sp>
      <p:sp>
        <p:nvSpPr>
          <p:cNvPr id="15" name="TextBox 14">
            <a:extLst>
              <a:ext uri="{FF2B5EF4-FFF2-40B4-BE49-F238E27FC236}">
                <a16:creationId xmlns:a16="http://schemas.microsoft.com/office/drawing/2014/main" id="{284086AD-BB14-2DDB-9FDF-32D127031C7E}"/>
              </a:ext>
            </a:extLst>
          </p:cNvPr>
          <p:cNvSpPr txBox="1"/>
          <p:nvPr/>
        </p:nvSpPr>
        <p:spPr>
          <a:xfrm>
            <a:off x="595811" y="4584029"/>
            <a:ext cx="5467992" cy="101566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2000">
                <a:solidFill>
                  <a:schemeClr val="bg1"/>
                </a:solidFill>
                <a:cs typeface="Calibri"/>
              </a:rPr>
              <a:t>Our purpose is sector collaboration, using one voice to define, instil and drive responsible value chain practices.</a:t>
            </a:r>
            <a:endParaRPr lang="en-US" sz="2000">
              <a:solidFill>
                <a:schemeClr val="bg1"/>
              </a:solidFill>
              <a:ea typeface="Calibri"/>
              <a:cs typeface="Calibri"/>
            </a:endParaRPr>
          </a:p>
        </p:txBody>
      </p:sp>
      <p:sp>
        <p:nvSpPr>
          <p:cNvPr id="16" name="TextBox 15">
            <a:extLst>
              <a:ext uri="{FF2B5EF4-FFF2-40B4-BE49-F238E27FC236}">
                <a16:creationId xmlns:a16="http://schemas.microsoft.com/office/drawing/2014/main" id="{E9B49147-583B-A4C5-A9CC-C27C65C36597}"/>
              </a:ext>
            </a:extLst>
          </p:cNvPr>
          <p:cNvSpPr txBox="1"/>
          <p:nvPr/>
        </p:nvSpPr>
        <p:spPr>
          <a:xfrm>
            <a:off x="390271" y="1716947"/>
            <a:ext cx="7953805" cy="461665"/>
          </a:xfrm>
          <a:prstGeom prst="rect">
            <a:avLst/>
          </a:prstGeom>
          <a:noFill/>
        </p:spPr>
        <p:txBody>
          <a:bodyPr wrap="square" lIns="91440" tIns="45720" rIns="91440" bIns="45720" rtlCol="0" anchor="t">
            <a:spAutoFit/>
          </a:bodyPr>
          <a:lstStyle/>
          <a:p>
            <a:r>
              <a:rPr lang="en-GB" sz="2400">
                <a:solidFill>
                  <a:srgbClr val="DA2054"/>
                </a:solidFill>
                <a:latin typeface="Ubuntu Bold"/>
              </a:rPr>
              <a:t>Our Vision</a:t>
            </a:r>
            <a:endParaRPr lang="en-US" sz="2400">
              <a:solidFill>
                <a:srgbClr val="DA2054"/>
              </a:solidFill>
              <a:ea typeface="Calibri"/>
              <a:cs typeface="Calibri"/>
            </a:endParaRPr>
          </a:p>
        </p:txBody>
      </p:sp>
      <p:sp>
        <p:nvSpPr>
          <p:cNvPr id="18" name="TextBox 17">
            <a:extLst>
              <a:ext uri="{FF2B5EF4-FFF2-40B4-BE49-F238E27FC236}">
                <a16:creationId xmlns:a16="http://schemas.microsoft.com/office/drawing/2014/main" id="{EAF0ACDD-11EA-8089-ABA0-76CF3D88472D}"/>
              </a:ext>
            </a:extLst>
          </p:cNvPr>
          <p:cNvSpPr txBox="1"/>
          <p:nvPr/>
        </p:nvSpPr>
        <p:spPr>
          <a:xfrm>
            <a:off x="364584" y="3831711"/>
            <a:ext cx="7953805" cy="461665"/>
          </a:xfrm>
          <a:prstGeom prst="rect">
            <a:avLst/>
          </a:prstGeom>
          <a:noFill/>
        </p:spPr>
        <p:txBody>
          <a:bodyPr wrap="square" lIns="91440" tIns="45720" rIns="91440" bIns="45720" rtlCol="0" anchor="t">
            <a:spAutoFit/>
          </a:bodyPr>
          <a:lstStyle/>
          <a:p>
            <a:r>
              <a:rPr lang="en-GB" sz="2400">
                <a:solidFill>
                  <a:srgbClr val="DB3914"/>
                </a:solidFill>
                <a:latin typeface="Ubuntu Bold"/>
              </a:rPr>
              <a:t>Our Purpose</a:t>
            </a:r>
            <a:endParaRPr lang="en-US" sz="2400">
              <a:solidFill>
                <a:srgbClr val="DB3914"/>
              </a:solidFill>
              <a:ea typeface="Calibri"/>
              <a:cs typeface="Calibri"/>
            </a:endParaRPr>
          </a:p>
        </p:txBody>
      </p:sp>
      <p:sp>
        <p:nvSpPr>
          <p:cNvPr id="19" name="TextBox 18">
            <a:extLst>
              <a:ext uri="{FF2B5EF4-FFF2-40B4-BE49-F238E27FC236}">
                <a16:creationId xmlns:a16="http://schemas.microsoft.com/office/drawing/2014/main" id="{A98CD4CC-7F9C-9B17-AA3C-DE9EB84F1A19}"/>
              </a:ext>
            </a:extLst>
          </p:cNvPr>
          <p:cNvSpPr txBox="1"/>
          <p:nvPr/>
        </p:nvSpPr>
        <p:spPr>
          <a:xfrm>
            <a:off x="6828742" y="1716946"/>
            <a:ext cx="5222592" cy="461665"/>
          </a:xfrm>
          <a:prstGeom prst="rect">
            <a:avLst/>
          </a:prstGeom>
          <a:noFill/>
        </p:spPr>
        <p:txBody>
          <a:bodyPr wrap="square" lIns="91440" tIns="45720" rIns="91440" bIns="45720" rtlCol="0" anchor="t">
            <a:spAutoFit/>
          </a:bodyPr>
          <a:lstStyle/>
          <a:p>
            <a:r>
              <a:rPr lang="en-GB" sz="2400">
                <a:solidFill>
                  <a:srgbClr val="F86524"/>
                </a:solidFill>
                <a:latin typeface="Ubuntu Bold"/>
              </a:rPr>
              <a:t>One Voice</a:t>
            </a:r>
            <a:endParaRPr lang="en-US" sz="2400">
              <a:solidFill>
                <a:srgbClr val="F86524"/>
              </a:solidFill>
              <a:ea typeface="Calibri"/>
              <a:cs typeface="Calibri"/>
            </a:endParaRPr>
          </a:p>
        </p:txBody>
      </p:sp>
      <p:sp>
        <p:nvSpPr>
          <p:cNvPr id="20" name="Rectangle: Rounded Corners 19">
            <a:extLst>
              <a:ext uri="{FF2B5EF4-FFF2-40B4-BE49-F238E27FC236}">
                <a16:creationId xmlns:a16="http://schemas.microsoft.com/office/drawing/2014/main" id="{6884D8DD-08A4-808A-B785-9ECFD7D9AA78}"/>
              </a:ext>
            </a:extLst>
          </p:cNvPr>
          <p:cNvSpPr/>
          <p:nvPr/>
        </p:nvSpPr>
        <p:spPr>
          <a:xfrm>
            <a:off x="6828730" y="2352953"/>
            <a:ext cx="4996612" cy="3326748"/>
          </a:xfrm>
          <a:prstGeom prst="roundRect">
            <a:avLst/>
          </a:prstGeom>
          <a:solidFill>
            <a:srgbClr val="F8652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2" name="TextBox 21">
            <a:extLst>
              <a:ext uri="{FF2B5EF4-FFF2-40B4-BE49-F238E27FC236}">
                <a16:creationId xmlns:a16="http://schemas.microsoft.com/office/drawing/2014/main" id="{06242E83-FEA0-9157-1F4E-5BEAA54B71A2}"/>
              </a:ext>
            </a:extLst>
          </p:cNvPr>
          <p:cNvSpPr txBox="1"/>
          <p:nvPr/>
        </p:nvSpPr>
        <p:spPr>
          <a:xfrm>
            <a:off x="7042846" y="2666188"/>
            <a:ext cx="4526195" cy="255454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2000">
                <a:solidFill>
                  <a:schemeClr val="bg1"/>
                </a:solidFill>
                <a:ea typeface="+mn-lt"/>
                <a:cs typeface="+mn-lt"/>
              </a:rPr>
              <a:t>Our members come together as </a:t>
            </a:r>
            <a:r>
              <a:rPr lang="en-GB" sz="2000" b="1">
                <a:solidFill>
                  <a:schemeClr val="bg1"/>
                </a:solidFill>
                <a:ea typeface="+mn-lt"/>
                <a:cs typeface="+mn-lt"/>
              </a:rPr>
              <a:t>one voice</a:t>
            </a:r>
            <a:r>
              <a:rPr lang="en-GB" sz="2000">
                <a:solidFill>
                  <a:schemeClr val="bg1"/>
                </a:solidFill>
                <a:ea typeface="+mn-lt"/>
                <a:cs typeface="+mn-lt"/>
              </a:rPr>
              <a:t> to drive continual improvement in responsible outcomes across the pharmaceutical and healthcare industry. </a:t>
            </a:r>
            <a:endParaRPr lang="en-US">
              <a:solidFill>
                <a:schemeClr val="bg1"/>
              </a:solidFill>
              <a:ea typeface="+mn-lt"/>
              <a:cs typeface="+mn-lt"/>
            </a:endParaRPr>
          </a:p>
          <a:p>
            <a:pPr algn="ctr"/>
            <a:endParaRPr lang="en-GB" sz="2000">
              <a:solidFill>
                <a:schemeClr val="bg1"/>
              </a:solidFill>
              <a:ea typeface="+mn-lt"/>
              <a:cs typeface="+mn-lt"/>
            </a:endParaRPr>
          </a:p>
          <a:p>
            <a:pPr algn="ctr"/>
            <a:r>
              <a:rPr lang="en-GB" sz="2000">
                <a:solidFill>
                  <a:schemeClr val="bg1"/>
                </a:solidFill>
                <a:ea typeface="+mn-lt"/>
                <a:cs typeface="+mn-lt"/>
              </a:rPr>
              <a:t>Our Principles are the foundation for the industry’s expectations on responsible supply chain management. </a:t>
            </a:r>
            <a:endParaRPr lang="en-US">
              <a:solidFill>
                <a:schemeClr val="bg1"/>
              </a:solidFill>
              <a:ea typeface="Calibri"/>
              <a:cs typeface="Calibri"/>
            </a:endParaRPr>
          </a:p>
        </p:txBody>
      </p:sp>
    </p:spTree>
    <p:extLst>
      <p:ext uri="{BB962C8B-B14F-4D97-AF65-F5344CB8AC3E}">
        <p14:creationId xmlns:p14="http://schemas.microsoft.com/office/powerpoint/2010/main" val="10209294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7D9E6F-5D98-B988-36BA-FFFFD40CD5DB}"/>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928B4A6B-45FB-3DD7-DAFD-03AB354FCD0C}"/>
              </a:ext>
            </a:extLst>
          </p:cNvPr>
          <p:cNvSpPr txBox="1"/>
          <p:nvPr/>
        </p:nvSpPr>
        <p:spPr>
          <a:xfrm>
            <a:off x="277206" y="348341"/>
            <a:ext cx="2839995" cy="1200329"/>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dirty="0">
                <a:ln>
                  <a:noFill/>
                </a:ln>
                <a:solidFill>
                  <a:srgbClr val="F86524"/>
                </a:solidFill>
                <a:effectLst/>
                <a:uLnTx/>
                <a:uFillTx/>
                <a:latin typeface="Ubuntu Bold"/>
              </a:rPr>
              <a:t>The PSCI Principles</a:t>
            </a:r>
            <a:endParaRPr lang="en-GB" sz="3600" b="1" i="0" u="none" strike="noStrike" kern="1200" cap="none" spc="0" normalizeH="0" baseline="0" noProof="0" dirty="0">
              <a:ln>
                <a:noFill/>
              </a:ln>
              <a:solidFill>
                <a:srgbClr val="F86524"/>
              </a:solidFill>
              <a:effectLst/>
              <a:uLnTx/>
              <a:uFillTx/>
              <a:latin typeface="Ubuntu Bold"/>
            </a:endParaRPr>
          </a:p>
        </p:txBody>
      </p:sp>
      <p:sp>
        <p:nvSpPr>
          <p:cNvPr id="31" name="Freeform 2" descr="A black and orange logo&#10;&#10;AI-generated content may be incorrect.">
            <a:extLst>
              <a:ext uri="{FF2B5EF4-FFF2-40B4-BE49-F238E27FC236}">
                <a16:creationId xmlns:a16="http://schemas.microsoft.com/office/drawing/2014/main" id="{7ECC4DF9-A675-204A-FE55-F5A8AE6A7449}"/>
              </a:ext>
            </a:extLst>
          </p:cNvPr>
          <p:cNvSpPr/>
          <p:nvPr/>
        </p:nvSpPr>
        <p:spPr>
          <a:xfrm>
            <a:off x="9433728" y="103127"/>
            <a:ext cx="2614340" cy="672462"/>
          </a:xfrm>
          <a:custGeom>
            <a:avLst/>
            <a:gdLst/>
            <a:ahLst/>
            <a:cxnLst/>
            <a:rect l="l" t="t" r="r" b="b"/>
            <a:pathLst>
              <a:path w="4743101" h="1185775">
                <a:moveTo>
                  <a:pt x="0" y="0"/>
                </a:moveTo>
                <a:lnTo>
                  <a:pt x="4743101" y="0"/>
                </a:lnTo>
                <a:lnTo>
                  <a:pt x="4743101" y="1185775"/>
                </a:lnTo>
                <a:lnTo>
                  <a:pt x="0" y="1185775"/>
                </a:lnTo>
                <a:lnTo>
                  <a:pt x="0" y="0"/>
                </a:lnTo>
                <a:close/>
              </a:path>
            </a:pathLst>
          </a:custGeom>
          <a:blipFill>
            <a:blip r:embed="rId3" cstate="screen">
              <a:extLst>
                <a:ext uri="{28A0092B-C50C-407E-A947-70E740481C1C}">
                  <a14:useLocalDpi xmlns:a14="http://schemas.microsoft.com/office/drawing/2010/main"/>
                </a:ext>
              </a:extLst>
            </a:blip>
            <a:stretch>
              <a:fillRect/>
            </a:stretch>
          </a:blip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
        <p:nvSpPr>
          <p:cNvPr id="5" name="TextBox 4">
            <a:extLst>
              <a:ext uri="{FF2B5EF4-FFF2-40B4-BE49-F238E27FC236}">
                <a16:creationId xmlns:a16="http://schemas.microsoft.com/office/drawing/2014/main" id="{612CA1F6-AB53-10FA-A15F-F1B8907C6A37}"/>
              </a:ext>
            </a:extLst>
          </p:cNvPr>
          <p:cNvSpPr txBox="1"/>
          <p:nvPr/>
        </p:nvSpPr>
        <p:spPr>
          <a:xfrm>
            <a:off x="277207" y="1674144"/>
            <a:ext cx="2499860" cy="181588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dirty="0">
                <a:solidFill>
                  <a:srgbClr val="F96522"/>
                </a:solidFill>
                <a:latin typeface="Ubuntu Bold"/>
                <a:ea typeface="Calibri"/>
                <a:cs typeface="Calibri"/>
              </a:rPr>
              <a:t>First agreed in 2006, the </a:t>
            </a:r>
            <a:r>
              <a:rPr lang="en-US" sz="1400" dirty="0">
                <a:solidFill>
                  <a:srgbClr val="F96522"/>
                </a:solidFill>
                <a:latin typeface="Ubuntu Bold"/>
                <a:ea typeface="Calibri"/>
                <a:cs typeface="Calibri"/>
                <a:hlinkClick r:id="rId4"/>
              </a:rPr>
              <a:t>PSCI Principles for Responsible Supply Chain Management </a:t>
            </a:r>
            <a:r>
              <a:rPr lang="en-US" sz="1400" dirty="0">
                <a:solidFill>
                  <a:srgbClr val="F96522"/>
                </a:solidFill>
                <a:latin typeface="Ubuntu Bold"/>
                <a:ea typeface="Calibri"/>
                <a:cs typeface="Calibri"/>
              </a:rPr>
              <a:t>are our blueprint for responsible practice, setting out our expectations for five relevant topic areas.</a:t>
            </a:r>
            <a:endParaRPr lang="en-US" sz="1400" dirty="0">
              <a:ea typeface="Calibri"/>
              <a:cs typeface="Calibri"/>
            </a:endParaRPr>
          </a:p>
        </p:txBody>
      </p:sp>
      <p:sp>
        <p:nvSpPr>
          <p:cNvPr id="7" name="TextBox 6">
            <a:extLst>
              <a:ext uri="{FF2B5EF4-FFF2-40B4-BE49-F238E27FC236}">
                <a16:creationId xmlns:a16="http://schemas.microsoft.com/office/drawing/2014/main" id="{633EACA1-1DED-A083-C420-6E191156533C}"/>
              </a:ext>
            </a:extLst>
          </p:cNvPr>
          <p:cNvSpPr txBox="1"/>
          <p:nvPr/>
        </p:nvSpPr>
        <p:spPr>
          <a:xfrm>
            <a:off x="277206" y="3615500"/>
            <a:ext cx="2389794" cy="310854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dirty="0">
                <a:latin typeface="Calibri"/>
                <a:ea typeface="Calibri"/>
                <a:cs typeface="Calibri"/>
              </a:rPr>
              <a:t>They form the foundation of the PSCI's tools, including our </a:t>
            </a:r>
            <a:r>
              <a:rPr lang="en-US" sz="1400" b="1" dirty="0">
                <a:latin typeface="Calibri"/>
                <a:ea typeface="Calibri"/>
                <a:cs typeface="Calibri"/>
              </a:rPr>
              <a:t>Audit Guidance and Templates</a:t>
            </a:r>
            <a:r>
              <a:rPr lang="en-US" sz="1400" dirty="0">
                <a:latin typeface="Calibri"/>
                <a:ea typeface="Calibri"/>
                <a:cs typeface="Calibri"/>
              </a:rPr>
              <a:t>, and our </a:t>
            </a:r>
            <a:r>
              <a:rPr lang="en-US" sz="1400" b="1" dirty="0">
                <a:latin typeface="Calibri"/>
                <a:ea typeface="Calibri"/>
                <a:cs typeface="Calibri"/>
              </a:rPr>
              <a:t>Maturity Model</a:t>
            </a:r>
            <a:r>
              <a:rPr lang="en-US" sz="1400" dirty="0">
                <a:latin typeface="Calibri"/>
                <a:ea typeface="Calibri"/>
                <a:cs typeface="Calibri"/>
              </a:rPr>
              <a:t> for supplier learning and development. All PSCI members integrate these Principles into their own supplier codes and uphold them in their operations, aiming for continual improvement by advancing supplier performance over time.</a:t>
            </a:r>
          </a:p>
        </p:txBody>
      </p:sp>
      <p:pic>
        <p:nvPicPr>
          <p:cNvPr id="17" name="Picture 16">
            <a:extLst>
              <a:ext uri="{FF2B5EF4-FFF2-40B4-BE49-F238E27FC236}">
                <a16:creationId xmlns:a16="http://schemas.microsoft.com/office/drawing/2014/main" id="{2CA429B7-3ED7-71AF-F9EB-C01762D201A7}"/>
              </a:ext>
            </a:extLst>
          </p:cNvPr>
          <p:cNvPicPr>
            <a:picLocks noChangeAspect="1"/>
          </p:cNvPicPr>
          <p:nvPr/>
        </p:nvPicPr>
        <p:blipFill>
          <a:blip r:embed="rId5" cstate="screen">
            <a:extLst>
              <a:ext uri="{28A0092B-C50C-407E-A947-70E740481C1C}">
                <a14:useLocalDpi xmlns:a14="http://schemas.microsoft.com/office/drawing/2010/main"/>
              </a:ext>
            </a:extLst>
          </a:blip>
          <a:srcRect l="124"/>
          <a:stretch>
            <a:fillRect/>
          </a:stretch>
        </p:blipFill>
        <p:spPr>
          <a:xfrm>
            <a:off x="2823604" y="897467"/>
            <a:ext cx="9249864" cy="5960533"/>
          </a:xfrm>
          <a:prstGeom prst="rect">
            <a:avLst/>
          </a:prstGeom>
        </p:spPr>
      </p:pic>
    </p:spTree>
    <p:extLst>
      <p:ext uri="{BB962C8B-B14F-4D97-AF65-F5344CB8AC3E}">
        <p14:creationId xmlns:p14="http://schemas.microsoft.com/office/powerpoint/2010/main" val="26176851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Boxes on a conveyor belt&#10;&#10;AI-generated content may be incorrect.">
            <a:extLst>
              <a:ext uri="{FF2B5EF4-FFF2-40B4-BE49-F238E27FC236}">
                <a16:creationId xmlns:a16="http://schemas.microsoft.com/office/drawing/2014/main" id="{545B4F66-50B0-2924-9032-C7882E3E6B93}"/>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7266696" y="846"/>
            <a:ext cx="4930781" cy="6858000"/>
          </a:xfrm>
          <a:prstGeom prst="rect">
            <a:avLst/>
          </a:prstGeom>
        </p:spPr>
      </p:pic>
      <p:pic>
        <p:nvPicPr>
          <p:cNvPr id="6" name="Picture 5">
            <a:extLst>
              <a:ext uri="{FF2B5EF4-FFF2-40B4-BE49-F238E27FC236}">
                <a16:creationId xmlns:a16="http://schemas.microsoft.com/office/drawing/2014/main" id="{ADC0CA13-699D-5DE1-B554-ADDDA6DEF1D7}"/>
              </a:ext>
            </a:extLst>
          </p:cNvPr>
          <p:cNvPicPr>
            <a:picLocks noChangeAspect="1"/>
          </p:cNvPicPr>
          <p:nvPr/>
        </p:nvPicPr>
        <p:blipFill>
          <a:blip r:embed="rId4" cstate="screen">
            <a:extLst>
              <a:ext uri="{28A0092B-C50C-407E-A947-70E740481C1C}">
                <a14:useLocalDpi xmlns:a14="http://schemas.microsoft.com/office/drawing/2010/main"/>
              </a:ext>
            </a:extLst>
          </a:blip>
          <a:srcRect l="3299" t="1021" r="3183" b="-304"/>
          <a:stretch>
            <a:fillRect/>
          </a:stretch>
        </p:blipFill>
        <p:spPr>
          <a:xfrm>
            <a:off x="7846300" y="1718516"/>
            <a:ext cx="3892858" cy="3456946"/>
          </a:xfrm>
          <a:prstGeom prst="rect">
            <a:avLst/>
          </a:prstGeom>
          <a:effectLst>
            <a:outerShdw blurRad="50800" dist="228600" dir="3000000" algn="t" rotWithShape="0">
              <a:srgbClr val="000000">
                <a:alpha val="51000"/>
              </a:srgbClr>
            </a:outerShdw>
          </a:effectLst>
        </p:spPr>
      </p:pic>
      <p:sp>
        <p:nvSpPr>
          <p:cNvPr id="10" name="Rectangle: Rounded Corners 9">
            <a:extLst>
              <a:ext uri="{FF2B5EF4-FFF2-40B4-BE49-F238E27FC236}">
                <a16:creationId xmlns:a16="http://schemas.microsoft.com/office/drawing/2014/main" id="{8BD7454D-D4DC-8805-0E4B-2207D9B6F874}"/>
              </a:ext>
            </a:extLst>
          </p:cNvPr>
          <p:cNvSpPr/>
          <p:nvPr/>
        </p:nvSpPr>
        <p:spPr>
          <a:xfrm>
            <a:off x="612509" y="1389872"/>
            <a:ext cx="6150845" cy="2028325"/>
          </a:xfrm>
          <a:prstGeom prst="roundRect">
            <a:avLst/>
          </a:prstGeom>
          <a:solidFill>
            <a:srgbClr val="DA205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2" name="Freeform 2" descr="A black and orange logo&#10;&#10;AI-generated content may be incorrect.">
            <a:extLst>
              <a:ext uri="{FF2B5EF4-FFF2-40B4-BE49-F238E27FC236}">
                <a16:creationId xmlns:a16="http://schemas.microsoft.com/office/drawing/2014/main" id="{80314609-28FC-C075-F6ED-BD1F2A2AF2EC}"/>
              </a:ext>
            </a:extLst>
          </p:cNvPr>
          <p:cNvSpPr/>
          <p:nvPr/>
        </p:nvSpPr>
        <p:spPr>
          <a:xfrm>
            <a:off x="220472" y="5845524"/>
            <a:ext cx="3162067" cy="790517"/>
          </a:xfrm>
          <a:custGeom>
            <a:avLst/>
            <a:gdLst/>
            <a:ahLst/>
            <a:cxnLst/>
            <a:rect l="l" t="t" r="r" b="b"/>
            <a:pathLst>
              <a:path w="4743101" h="1185775">
                <a:moveTo>
                  <a:pt x="0" y="0"/>
                </a:moveTo>
                <a:lnTo>
                  <a:pt x="4743101" y="0"/>
                </a:lnTo>
                <a:lnTo>
                  <a:pt x="4743101" y="1185775"/>
                </a:lnTo>
                <a:lnTo>
                  <a:pt x="0" y="1185775"/>
                </a:lnTo>
                <a:lnTo>
                  <a:pt x="0" y="0"/>
                </a:lnTo>
                <a:close/>
              </a:path>
            </a:pathLst>
          </a:custGeom>
          <a:blipFill>
            <a:blip r:embed="rId5" cstate="screen">
              <a:extLst>
                <a:ext uri="{28A0092B-C50C-407E-A947-70E740481C1C}">
                  <a14:useLocalDpi xmlns:a14="http://schemas.microsoft.com/office/drawing/2010/main"/>
                </a:ext>
              </a:extLst>
            </a:blip>
            <a:stretch>
              <a:fillRect/>
            </a:stretch>
          </a:blip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
        <p:nvSpPr>
          <p:cNvPr id="14" name="TextBox 13">
            <a:extLst>
              <a:ext uri="{FF2B5EF4-FFF2-40B4-BE49-F238E27FC236}">
                <a16:creationId xmlns:a16="http://schemas.microsoft.com/office/drawing/2014/main" id="{FA5F423E-A6CE-4F68-8A5A-445A89DDAA3C}"/>
              </a:ext>
            </a:extLst>
          </p:cNvPr>
          <p:cNvSpPr txBox="1"/>
          <p:nvPr/>
        </p:nvSpPr>
        <p:spPr>
          <a:xfrm>
            <a:off x="459544" y="467704"/>
            <a:ext cx="9497857" cy="646331"/>
          </a:xfrm>
          <a:prstGeom prst="rect">
            <a:avLst/>
          </a:prstGeom>
          <a:noFill/>
        </p:spPr>
        <p:txBody>
          <a:bodyPr wrap="square" lIns="91440" tIns="45720" rIns="91440" bIns="45720" rtlCol="0" anchor="t">
            <a:spAutoFit/>
          </a:bodyPr>
          <a:lstStyle/>
          <a:p>
            <a:r>
              <a:rPr lang="en-GB" sz="3600" b="1">
                <a:solidFill>
                  <a:srgbClr val="F86524"/>
                </a:solidFill>
                <a:latin typeface="Ubuntu Bold"/>
                <a:cs typeface="Segoe UI"/>
              </a:rPr>
              <a:t>Committing to the Principles</a:t>
            </a:r>
            <a:endParaRPr lang="en-US" sz="3600">
              <a:solidFill>
                <a:srgbClr val="000000"/>
              </a:solidFill>
              <a:latin typeface="Ubuntu Bold"/>
              <a:cs typeface="Segoe UI"/>
            </a:endParaRPr>
          </a:p>
        </p:txBody>
      </p:sp>
      <p:sp>
        <p:nvSpPr>
          <p:cNvPr id="8" name="TextBox 7">
            <a:extLst>
              <a:ext uri="{FF2B5EF4-FFF2-40B4-BE49-F238E27FC236}">
                <a16:creationId xmlns:a16="http://schemas.microsoft.com/office/drawing/2014/main" id="{63FDB41B-D83B-C0A5-3AD3-2B0867F8E863}"/>
              </a:ext>
            </a:extLst>
          </p:cNvPr>
          <p:cNvSpPr txBox="1"/>
          <p:nvPr/>
        </p:nvSpPr>
        <p:spPr>
          <a:xfrm>
            <a:off x="992502" y="1577605"/>
            <a:ext cx="5455551" cy="15590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US" sz="2400">
                <a:solidFill>
                  <a:schemeClr val="bg1"/>
                </a:solidFill>
                <a:ea typeface="+mn-lt"/>
                <a:cs typeface="+mn-lt"/>
              </a:rPr>
              <a:t>All PSCI members commit to the Principles by </a:t>
            </a:r>
            <a:r>
              <a:rPr lang="en-US" sz="2400" b="1">
                <a:solidFill>
                  <a:schemeClr val="bg1"/>
                </a:solidFill>
                <a:ea typeface="+mn-lt"/>
                <a:cs typeface="+mn-lt"/>
              </a:rPr>
              <a:t>integrating </a:t>
            </a:r>
            <a:r>
              <a:rPr lang="en-US" sz="2400">
                <a:solidFill>
                  <a:schemeClr val="bg1"/>
                </a:solidFill>
                <a:ea typeface="+mn-lt"/>
                <a:cs typeface="+mn-lt"/>
              </a:rPr>
              <a:t>them into their own supplier codes and </a:t>
            </a:r>
            <a:r>
              <a:rPr lang="en-US" sz="2400" b="1">
                <a:solidFill>
                  <a:schemeClr val="bg1"/>
                </a:solidFill>
                <a:ea typeface="+mn-lt"/>
                <a:cs typeface="+mn-lt"/>
              </a:rPr>
              <a:t>upholding </a:t>
            </a:r>
            <a:r>
              <a:rPr lang="en-US" sz="2400">
                <a:solidFill>
                  <a:schemeClr val="bg1"/>
                </a:solidFill>
                <a:ea typeface="+mn-lt"/>
                <a:cs typeface="+mn-lt"/>
              </a:rPr>
              <a:t>them in their own operations</a:t>
            </a:r>
          </a:p>
        </p:txBody>
      </p:sp>
      <p:sp>
        <p:nvSpPr>
          <p:cNvPr id="15" name="Rectangle: Rounded Corners 14">
            <a:extLst>
              <a:ext uri="{FF2B5EF4-FFF2-40B4-BE49-F238E27FC236}">
                <a16:creationId xmlns:a16="http://schemas.microsoft.com/office/drawing/2014/main" id="{468237E4-8A3D-5ED8-7BE6-ACD97E54DD73}"/>
              </a:ext>
            </a:extLst>
          </p:cNvPr>
          <p:cNvSpPr/>
          <p:nvPr/>
        </p:nvSpPr>
        <p:spPr>
          <a:xfrm>
            <a:off x="612509" y="3898122"/>
            <a:ext cx="6183840" cy="1615576"/>
          </a:xfrm>
          <a:prstGeom prst="roundRect">
            <a:avLst/>
          </a:prstGeom>
          <a:solidFill>
            <a:srgbClr val="DA205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6" name="TextBox 15">
            <a:extLst>
              <a:ext uri="{FF2B5EF4-FFF2-40B4-BE49-F238E27FC236}">
                <a16:creationId xmlns:a16="http://schemas.microsoft.com/office/drawing/2014/main" id="{B5AA42CC-4FC9-F5EA-675F-F65A64900E2B}"/>
              </a:ext>
            </a:extLst>
          </p:cNvPr>
          <p:cNvSpPr txBox="1"/>
          <p:nvPr/>
        </p:nvSpPr>
        <p:spPr>
          <a:xfrm>
            <a:off x="992502" y="4085855"/>
            <a:ext cx="5594378"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US" sz="2400">
                <a:solidFill>
                  <a:schemeClr val="bg1"/>
                </a:solidFill>
                <a:ea typeface="+mn-lt"/>
                <a:cs typeface="+mn-lt"/>
              </a:rPr>
              <a:t>The PSCI supports our members to </a:t>
            </a:r>
            <a:r>
              <a:rPr lang="en-US" sz="2400" b="1">
                <a:solidFill>
                  <a:schemeClr val="bg1"/>
                </a:solidFill>
                <a:ea typeface="+mn-lt"/>
                <a:cs typeface="+mn-lt"/>
              </a:rPr>
              <a:t>embed </a:t>
            </a:r>
            <a:r>
              <a:rPr lang="en-US" sz="2400">
                <a:solidFill>
                  <a:schemeClr val="bg1"/>
                </a:solidFill>
                <a:ea typeface="+mn-lt"/>
                <a:cs typeface="+mn-lt"/>
              </a:rPr>
              <a:t>these Principles into their business practices </a:t>
            </a:r>
            <a:endParaRPr lang="en-US">
              <a:solidFill>
                <a:schemeClr val="bg1"/>
              </a:solidFill>
            </a:endParaRPr>
          </a:p>
        </p:txBody>
      </p:sp>
    </p:spTree>
    <p:extLst>
      <p:ext uri="{BB962C8B-B14F-4D97-AF65-F5344CB8AC3E}">
        <p14:creationId xmlns:p14="http://schemas.microsoft.com/office/powerpoint/2010/main" val="24113543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155518-F0C4-0F0C-773F-A191D7B371C4}"/>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CCEB7355-D64E-99E3-17E7-0AD9A8F9A921}"/>
              </a:ext>
            </a:extLst>
          </p:cNvPr>
          <p:cNvSpPr/>
          <p:nvPr/>
        </p:nvSpPr>
        <p:spPr>
          <a:xfrm>
            <a:off x="0" y="-500"/>
            <a:ext cx="12192000" cy="5598584"/>
          </a:xfrm>
          <a:prstGeom prst="rect">
            <a:avLst/>
          </a:prstGeom>
          <a:gradFill flip="none" rotWithShape="1">
            <a:gsLst>
              <a:gs pos="57000">
                <a:srgbClr val="E23347"/>
              </a:gs>
              <a:gs pos="90000">
                <a:srgbClr val="F86524"/>
              </a:gs>
              <a:gs pos="15000">
                <a:srgbClr val="CC006A"/>
              </a:gs>
            </a:gsLst>
            <a:lin ang="108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p>
        </p:txBody>
      </p:sp>
      <p:sp>
        <p:nvSpPr>
          <p:cNvPr id="6" name="TextBox 5">
            <a:extLst>
              <a:ext uri="{FF2B5EF4-FFF2-40B4-BE49-F238E27FC236}">
                <a16:creationId xmlns:a16="http://schemas.microsoft.com/office/drawing/2014/main" id="{D968565B-4D7C-B5F2-6347-428298BEBBCC}"/>
              </a:ext>
            </a:extLst>
          </p:cNvPr>
          <p:cNvSpPr txBox="1"/>
          <p:nvPr/>
        </p:nvSpPr>
        <p:spPr>
          <a:xfrm>
            <a:off x="378920" y="5917169"/>
            <a:ext cx="9497857" cy="646331"/>
          </a:xfrm>
          <a:prstGeom prst="rect">
            <a:avLst/>
          </a:prstGeom>
          <a:noFill/>
        </p:spPr>
        <p:txBody>
          <a:bodyPr wrap="square" lIns="91440" tIns="45720" rIns="91440" bIns="45720" rtlCol="0" anchor="t">
            <a:spAutoFit/>
          </a:bodyPr>
          <a:lstStyle/>
          <a:p>
            <a:r>
              <a:rPr lang="en-GB" sz="3600" b="1">
                <a:solidFill>
                  <a:srgbClr val="F86524"/>
                </a:solidFill>
                <a:latin typeface="Segoe UI"/>
                <a:cs typeface="Segoe UI"/>
              </a:rPr>
              <a:t>Our Members &amp; Leadership</a:t>
            </a:r>
            <a:endParaRPr lang="en-US"/>
          </a:p>
        </p:txBody>
      </p:sp>
      <p:sp>
        <p:nvSpPr>
          <p:cNvPr id="10" name="Freeform 2" descr="A black and orange logo&#10;&#10;AI-generated content may be incorrect.">
            <a:extLst>
              <a:ext uri="{FF2B5EF4-FFF2-40B4-BE49-F238E27FC236}">
                <a16:creationId xmlns:a16="http://schemas.microsoft.com/office/drawing/2014/main" id="{88590207-0EEE-42C5-0658-790C5A551077}"/>
              </a:ext>
            </a:extLst>
          </p:cNvPr>
          <p:cNvSpPr/>
          <p:nvPr/>
        </p:nvSpPr>
        <p:spPr>
          <a:xfrm>
            <a:off x="8500872" y="5849757"/>
            <a:ext cx="3162067" cy="790517"/>
          </a:xfrm>
          <a:custGeom>
            <a:avLst/>
            <a:gdLst/>
            <a:ahLst/>
            <a:cxnLst/>
            <a:rect l="l" t="t" r="r" b="b"/>
            <a:pathLst>
              <a:path w="4743101" h="1185775">
                <a:moveTo>
                  <a:pt x="0" y="0"/>
                </a:moveTo>
                <a:lnTo>
                  <a:pt x="4743101" y="0"/>
                </a:lnTo>
                <a:lnTo>
                  <a:pt x="4743101" y="1185775"/>
                </a:lnTo>
                <a:lnTo>
                  <a:pt x="0" y="1185775"/>
                </a:lnTo>
                <a:lnTo>
                  <a:pt x="0" y="0"/>
                </a:lnTo>
                <a:close/>
              </a:path>
            </a:pathLst>
          </a:custGeom>
          <a:blipFill>
            <a:blip r:embed="rId2" cstate="screen">
              <a:extLst>
                <a:ext uri="{28A0092B-C50C-407E-A947-70E740481C1C}">
                  <a14:useLocalDpi xmlns:a14="http://schemas.microsoft.com/office/drawing/2010/main"/>
                </a:ext>
              </a:extLst>
            </a:blip>
            <a:stretch>
              <a:fillRect/>
            </a:stretch>
          </a:blip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6343137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FDE32F-180D-0130-8A2A-27F682AAECF5}"/>
            </a:ext>
          </a:extLst>
        </p:cNvPr>
        <p:cNvGrpSpPr/>
        <p:nvPr/>
      </p:nvGrpSpPr>
      <p:grpSpPr>
        <a:xfrm>
          <a:off x="0" y="0"/>
          <a:ext cx="0" cy="0"/>
          <a:chOff x="0" y="0"/>
          <a:chExt cx="0" cy="0"/>
        </a:xfrm>
      </p:grpSpPr>
      <p:pic>
        <p:nvPicPr>
          <p:cNvPr id="41" name="Graphic 40" descr="Group with solid fill">
            <a:extLst>
              <a:ext uri="{FF2B5EF4-FFF2-40B4-BE49-F238E27FC236}">
                <a16:creationId xmlns:a16="http://schemas.microsoft.com/office/drawing/2014/main" id="{63E50A0F-98E4-D5E3-555B-3571EDD6239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038272" y="-18690"/>
            <a:ext cx="1705154" cy="1705154"/>
          </a:xfrm>
          <a:prstGeom prst="rect">
            <a:avLst/>
          </a:prstGeom>
        </p:spPr>
      </p:pic>
      <p:pic>
        <p:nvPicPr>
          <p:cNvPr id="22" name="Graphic 21" descr="Group with solid fill">
            <a:extLst>
              <a:ext uri="{FF2B5EF4-FFF2-40B4-BE49-F238E27FC236}">
                <a16:creationId xmlns:a16="http://schemas.microsoft.com/office/drawing/2014/main" id="{5FBBBF77-312F-8975-F38D-7413036E3C5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600536" y="-18690"/>
            <a:ext cx="1705154" cy="1705154"/>
          </a:xfrm>
          <a:prstGeom prst="rect">
            <a:avLst/>
          </a:prstGeom>
        </p:spPr>
      </p:pic>
      <p:sp>
        <p:nvSpPr>
          <p:cNvPr id="37" name="TextBox 36">
            <a:extLst>
              <a:ext uri="{FF2B5EF4-FFF2-40B4-BE49-F238E27FC236}">
                <a16:creationId xmlns:a16="http://schemas.microsoft.com/office/drawing/2014/main" id="{A74722E9-6C57-D83D-02D6-F68A22345458}"/>
              </a:ext>
            </a:extLst>
          </p:cNvPr>
          <p:cNvSpPr txBox="1"/>
          <p:nvPr/>
        </p:nvSpPr>
        <p:spPr>
          <a:xfrm>
            <a:off x="302828" y="-100800"/>
            <a:ext cx="6096000" cy="1167307"/>
          </a:xfrm>
          <a:prstGeom prst="rect">
            <a:avLst/>
          </a:prstGeom>
          <a:noFill/>
        </p:spPr>
        <p:txBody>
          <a:bodyPr wrap="square" lIns="91440" tIns="45720" rIns="91440" bIns="45720" anchor="t">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5400" b="1" i="0" u="none" strike="noStrike" kern="1200" cap="none" spc="-150" normalizeH="0" baseline="0" noProof="0">
                <a:ln>
                  <a:noFill/>
                </a:ln>
                <a:solidFill>
                  <a:srgbClr val="F86524"/>
                </a:solidFill>
                <a:effectLst/>
                <a:uLnTx/>
                <a:uFillTx/>
                <a:latin typeface="Ubuntu Bold"/>
              </a:rPr>
              <a:t>PSCI Members</a:t>
            </a:r>
            <a:endParaRPr lang="en-GB" sz="5400" b="1" i="0" u="none" strike="noStrike" kern="1200" cap="none" spc="-150" normalizeH="0" baseline="0" noProof="0">
              <a:ln>
                <a:noFill/>
              </a:ln>
              <a:solidFill>
                <a:srgbClr val="F86524"/>
              </a:solidFill>
              <a:effectLst/>
              <a:uLnTx/>
              <a:uFillTx/>
              <a:latin typeface="Ubuntu Bold"/>
            </a:endParaRPr>
          </a:p>
        </p:txBody>
      </p:sp>
      <p:grpSp>
        <p:nvGrpSpPr>
          <p:cNvPr id="136" name="Group 135">
            <a:extLst>
              <a:ext uri="{FF2B5EF4-FFF2-40B4-BE49-F238E27FC236}">
                <a16:creationId xmlns:a16="http://schemas.microsoft.com/office/drawing/2014/main" id="{E98AA459-D8DB-C4FE-682E-F3599060A701}"/>
              </a:ext>
            </a:extLst>
          </p:cNvPr>
          <p:cNvGrpSpPr/>
          <p:nvPr/>
        </p:nvGrpSpPr>
        <p:grpSpPr>
          <a:xfrm>
            <a:off x="428831" y="2276416"/>
            <a:ext cx="11260800" cy="792000"/>
            <a:chOff x="439414" y="2138400"/>
            <a:chExt cx="11260800" cy="720000"/>
          </a:xfrm>
        </p:grpSpPr>
        <p:sp>
          <p:nvSpPr>
            <p:cNvPr id="12" name="Rounded Rectangle 11">
              <a:extLst>
                <a:ext uri="{FF2B5EF4-FFF2-40B4-BE49-F238E27FC236}">
                  <a16:creationId xmlns:a16="http://schemas.microsoft.com/office/drawing/2014/main" id="{A6FBF5E6-E100-2B8B-F84C-E8C3C62DC2F8}"/>
                </a:ext>
              </a:extLst>
            </p:cNvPr>
            <p:cNvSpPr/>
            <p:nvPr/>
          </p:nvSpPr>
          <p:spPr>
            <a:xfrm>
              <a:off x="439414" y="2138400"/>
              <a:ext cx="1152000" cy="720000"/>
            </a:xfrm>
            <a:prstGeom prst="roundRect">
              <a:avLst>
                <a:gd name="adj" fmla="val 7672"/>
              </a:avLst>
            </a:prstGeom>
            <a:noFill/>
            <a:ln w="6350">
              <a:solidFill>
                <a:srgbClr val="DA205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ounded Rectangle 13">
              <a:extLst>
                <a:ext uri="{FF2B5EF4-FFF2-40B4-BE49-F238E27FC236}">
                  <a16:creationId xmlns:a16="http://schemas.microsoft.com/office/drawing/2014/main" id="{C428AC86-8028-FF4A-A349-21F7BC9EBD79}"/>
                </a:ext>
              </a:extLst>
            </p:cNvPr>
            <p:cNvSpPr/>
            <p:nvPr/>
          </p:nvSpPr>
          <p:spPr>
            <a:xfrm>
              <a:off x="1703014" y="2138400"/>
              <a:ext cx="1152000" cy="720000"/>
            </a:xfrm>
            <a:prstGeom prst="roundRect">
              <a:avLst>
                <a:gd name="adj" fmla="val 7672"/>
              </a:avLst>
            </a:prstGeom>
            <a:noFill/>
            <a:ln w="6350">
              <a:solidFill>
                <a:srgbClr val="DA205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ounded Rectangle 17">
              <a:extLst>
                <a:ext uri="{FF2B5EF4-FFF2-40B4-BE49-F238E27FC236}">
                  <a16:creationId xmlns:a16="http://schemas.microsoft.com/office/drawing/2014/main" id="{CF231E2B-2B15-C04A-CCDC-4CB781B7397D}"/>
                </a:ext>
              </a:extLst>
            </p:cNvPr>
            <p:cNvSpPr/>
            <p:nvPr/>
          </p:nvSpPr>
          <p:spPr>
            <a:xfrm>
              <a:off x="2966614" y="2138400"/>
              <a:ext cx="1152000" cy="720000"/>
            </a:xfrm>
            <a:prstGeom prst="roundRect">
              <a:avLst>
                <a:gd name="adj" fmla="val 7672"/>
              </a:avLst>
            </a:prstGeom>
            <a:noFill/>
            <a:ln w="6350">
              <a:solidFill>
                <a:srgbClr val="DA205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ounded Rectangle 20">
              <a:extLst>
                <a:ext uri="{FF2B5EF4-FFF2-40B4-BE49-F238E27FC236}">
                  <a16:creationId xmlns:a16="http://schemas.microsoft.com/office/drawing/2014/main" id="{120B6D31-68C0-0CDE-9AB2-6F4E841AA8C1}"/>
                </a:ext>
              </a:extLst>
            </p:cNvPr>
            <p:cNvSpPr/>
            <p:nvPr/>
          </p:nvSpPr>
          <p:spPr>
            <a:xfrm>
              <a:off x="4230214" y="2138400"/>
              <a:ext cx="1152000" cy="720000"/>
            </a:xfrm>
            <a:prstGeom prst="roundRect">
              <a:avLst>
                <a:gd name="adj" fmla="val 7672"/>
              </a:avLst>
            </a:prstGeom>
            <a:noFill/>
            <a:ln w="6350">
              <a:solidFill>
                <a:srgbClr val="DA205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ounded Rectangle 22">
              <a:extLst>
                <a:ext uri="{FF2B5EF4-FFF2-40B4-BE49-F238E27FC236}">
                  <a16:creationId xmlns:a16="http://schemas.microsoft.com/office/drawing/2014/main" id="{5F327ADE-F78A-D535-00DE-4CF2F4D3385D}"/>
                </a:ext>
              </a:extLst>
            </p:cNvPr>
            <p:cNvSpPr/>
            <p:nvPr/>
          </p:nvSpPr>
          <p:spPr>
            <a:xfrm>
              <a:off x="5493814" y="2138400"/>
              <a:ext cx="1152000" cy="720000"/>
            </a:xfrm>
            <a:prstGeom prst="roundRect">
              <a:avLst>
                <a:gd name="adj" fmla="val 7672"/>
              </a:avLst>
            </a:prstGeom>
            <a:noFill/>
            <a:ln w="6350">
              <a:solidFill>
                <a:srgbClr val="DA205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ounded Rectangle 25">
              <a:extLst>
                <a:ext uri="{FF2B5EF4-FFF2-40B4-BE49-F238E27FC236}">
                  <a16:creationId xmlns:a16="http://schemas.microsoft.com/office/drawing/2014/main" id="{429AB06E-8377-EC84-BE65-D014E03DD807}"/>
                </a:ext>
              </a:extLst>
            </p:cNvPr>
            <p:cNvSpPr/>
            <p:nvPr/>
          </p:nvSpPr>
          <p:spPr>
            <a:xfrm>
              <a:off x="6757414" y="2138400"/>
              <a:ext cx="1152000" cy="720000"/>
            </a:xfrm>
            <a:prstGeom prst="roundRect">
              <a:avLst>
                <a:gd name="adj" fmla="val 7672"/>
              </a:avLst>
            </a:prstGeom>
            <a:noFill/>
            <a:ln w="6350">
              <a:solidFill>
                <a:srgbClr val="DA205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ounded Rectangle 29">
              <a:extLst>
                <a:ext uri="{FF2B5EF4-FFF2-40B4-BE49-F238E27FC236}">
                  <a16:creationId xmlns:a16="http://schemas.microsoft.com/office/drawing/2014/main" id="{D7448710-1B39-9A6F-608C-5A62E4ED7D73}"/>
                </a:ext>
              </a:extLst>
            </p:cNvPr>
            <p:cNvSpPr/>
            <p:nvPr/>
          </p:nvSpPr>
          <p:spPr>
            <a:xfrm>
              <a:off x="8021014" y="2138400"/>
              <a:ext cx="1152000" cy="720000"/>
            </a:xfrm>
            <a:prstGeom prst="roundRect">
              <a:avLst>
                <a:gd name="adj" fmla="val 7672"/>
              </a:avLst>
            </a:prstGeom>
            <a:noFill/>
            <a:ln w="6350">
              <a:solidFill>
                <a:srgbClr val="DA205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ounded Rectangle 32">
              <a:extLst>
                <a:ext uri="{FF2B5EF4-FFF2-40B4-BE49-F238E27FC236}">
                  <a16:creationId xmlns:a16="http://schemas.microsoft.com/office/drawing/2014/main" id="{FDBE5EAD-D7A8-07B5-A201-CF68E0CC1ED0}"/>
                </a:ext>
              </a:extLst>
            </p:cNvPr>
            <p:cNvSpPr/>
            <p:nvPr/>
          </p:nvSpPr>
          <p:spPr>
            <a:xfrm>
              <a:off x="9284614" y="2138400"/>
              <a:ext cx="1152000" cy="720000"/>
            </a:xfrm>
            <a:prstGeom prst="roundRect">
              <a:avLst>
                <a:gd name="adj" fmla="val 7672"/>
              </a:avLst>
            </a:prstGeom>
            <a:noFill/>
            <a:ln w="6350">
              <a:solidFill>
                <a:srgbClr val="DA205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Rounded Rectangle 34">
              <a:extLst>
                <a:ext uri="{FF2B5EF4-FFF2-40B4-BE49-F238E27FC236}">
                  <a16:creationId xmlns:a16="http://schemas.microsoft.com/office/drawing/2014/main" id="{BC8A7DB7-EEC7-9219-119E-54D161356C72}"/>
                </a:ext>
              </a:extLst>
            </p:cNvPr>
            <p:cNvSpPr/>
            <p:nvPr/>
          </p:nvSpPr>
          <p:spPr>
            <a:xfrm>
              <a:off x="10548214" y="2138400"/>
              <a:ext cx="1152000" cy="720000"/>
            </a:xfrm>
            <a:prstGeom prst="roundRect">
              <a:avLst>
                <a:gd name="adj" fmla="val 7672"/>
              </a:avLst>
            </a:prstGeom>
            <a:noFill/>
            <a:ln w="6350">
              <a:solidFill>
                <a:srgbClr val="DA205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37" name="Group 136">
            <a:extLst>
              <a:ext uri="{FF2B5EF4-FFF2-40B4-BE49-F238E27FC236}">
                <a16:creationId xmlns:a16="http://schemas.microsoft.com/office/drawing/2014/main" id="{E83735E6-FA8F-7D8A-8060-525096E7F4B4}"/>
              </a:ext>
            </a:extLst>
          </p:cNvPr>
          <p:cNvGrpSpPr/>
          <p:nvPr/>
        </p:nvGrpSpPr>
        <p:grpSpPr>
          <a:xfrm>
            <a:off x="428831" y="3158416"/>
            <a:ext cx="11260800" cy="792000"/>
            <a:chOff x="439414" y="2944800"/>
            <a:chExt cx="11260800" cy="720000"/>
          </a:xfrm>
        </p:grpSpPr>
        <p:sp>
          <p:nvSpPr>
            <p:cNvPr id="99" name="Rounded Rectangle 98">
              <a:extLst>
                <a:ext uri="{FF2B5EF4-FFF2-40B4-BE49-F238E27FC236}">
                  <a16:creationId xmlns:a16="http://schemas.microsoft.com/office/drawing/2014/main" id="{21686A6E-5756-F893-35C1-87C5E23E6D3D}"/>
                </a:ext>
              </a:extLst>
            </p:cNvPr>
            <p:cNvSpPr/>
            <p:nvPr/>
          </p:nvSpPr>
          <p:spPr>
            <a:xfrm>
              <a:off x="439414" y="2944800"/>
              <a:ext cx="1152000" cy="720000"/>
            </a:xfrm>
            <a:prstGeom prst="roundRect">
              <a:avLst>
                <a:gd name="adj" fmla="val 7672"/>
              </a:avLst>
            </a:prstGeom>
            <a:noFill/>
            <a:ln w="6350">
              <a:solidFill>
                <a:srgbClr val="DA205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0" name="Rounded Rectangle 99">
              <a:extLst>
                <a:ext uri="{FF2B5EF4-FFF2-40B4-BE49-F238E27FC236}">
                  <a16:creationId xmlns:a16="http://schemas.microsoft.com/office/drawing/2014/main" id="{AD6BF9F9-33E4-F375-D3BD-011642C68151}"/>
                </a:ext>
              </a:extLst>
            </p:cNvPr>
            <p:cNvSpPr/>
            <p:nvPr/>
          </p:nvSpPr>
          <p:spPr>
            <a:xfrm>
              <a:off x="1703014" y="2944800"/>
              <a:ext cx="1152000" cy="720000"/>
            </a:xfrm>
            <a:prstGeom prst="roundRect">
              <a:avLst>
                <a:gd name="adj" fmla="val 7672"/>
              </a:avLst>
            </a:prstGeom>
            <a:noFill/>
            <a:ln w="6350">
              <a:solidFill>
                <a:srgbClr val="DA205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1" name="Rounded Rectangle 100">
              <a:extLst>
                <a:ext uri="{FF2B5EF4-FFF2-40B4-BE49-F238E27FC236}">
                  <a16:creationId xmlns:a16="http://schemas.microsoft.com/office/drawing/2014/main" id="{93BF55FA-38BD-8F35-F1EF-B3DEE034F1E5}"/>
                </a:ext>
              </a:extLst>
            </p:cNvPr>
            <p:cNvSpPr/>
            <p:nvPr/>
          </p:nvSpPr>
          <p:spPr>
            <a:xfrm>
              <a:off x="2966614" y="2944800"/>
              <a:ext cx="1152000" cy="720000"/>
            </a:xfrm>
            <a:prstGeom prst="roundRect">
              <a:avLst>
                <a:gd name="adj" fmla="val 7672"/>
              </a:avLst>
            </a:prstGeom>
            <a:noFill/>
            <a:ln w="6350">
              <a:solidFill>
                <a:srgbClr val="DA205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 name="Rounded Rectangle 101">
              <a:extLst>
                <a:ext uri="{FF2B5EF4-FFF2-40B4-BE49-F238E27FC236}">
                  <a16:creationId xmlns:a16="http://schemas.microsoft.com/office/drawing/2014/main" id="{1990EB7D-1776-17D6-468C-CD0B61ED349F}"/>
                </a:ext>
              </a:extLst>
            </p:cNvPr>
            <p:cNvSpPr/>
            <p:nvPr/>
          </p:nvSpPr>
          <p:spPr>
            <a:xfrm>
              <a:off x="4230214" y="2944800"/>
              <a:ext cx="1152000" cy="720000"/>
            </a:xfrm>
            <a:prstGeom prst="roundRect">
              <a:avLst>
                <a:gd name="adj" fmla="val 7672"/>
              </a:avLst>
            </a:prstGeom>
            <a:noFill/>
            <a:ln w="6350">
              <a:solidFill>
                <a:srgbClr val="DA205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 name="Rounded Rectangle 102">
              <a:extLst>
                <a:ext uri="{FF2B5EF4-FFF2-40B4-BE49-F238E27FC236}">
                  <a16:creationId xmlns:a16="http://schemas.microsoft.com/office/drawing/2014/main" id="{9B08C6EC-F4FC-8563-7A14-7D2D6452A9EA}"/>
                </a:ext>
              </a:extLst>
            </p:cNvPr>
            <p:cNvSpPr/>
            <p:nvPr/>
          </p:nvSpPr>
          <p:spPr>
            <a:xfrm>
              <a:off x="5493814" y="2944800"/>
              <a:ext cx="1152000" cy="720000"/>
            </a:xfrm>
            <a:prstGeom prst="roundRect">
              <a:avLst>
                <a:gd name="adj" fmla="val 7672"/>
              </a:avLst>
            </a:prstGeom>
            <a:noFill/>
            <a:ln w="6350">
              <a:solidFill>
                <a:srgbClr val="DA205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 name="Rounded Rectangle 103">
              <a:extLst>
                <a:ext uri="{FF2B5EF4-FFF2-40B4-BE49-F238E27FC236}">
                  <a16:creationId xmlns:a16="http://schemas.microsoft.com/office/drawing/2014/main" id="{8894AF9B-7D13-07F9-C8BB-E990A23736D6}"/>
                </a:ext>
              </a:extLst>
            </p:cNvPr>
            <p:cNvSpPr/>
            <p:nvPr/>
          </p:nvSpPr>
          <p:spPr>
            <a:xfrm>
              <a:off x="6757414" y="2944800"/>
              <a:ext cx="1152000" cy="720000"/>
            </a:xfrm>
            <a:prstGeom prst="roundRect">
              <a:avLst>
                <a:gd name="adj" fmla="val 7672"/>
              </a:avLst>
            </a:prstGeom>
            <a:noFill/>
            <a:ln w="6350">
              <a:solidFill>
                <a:srgbClr val="DA205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 name="Rounded Rectangle 104">
              <a:extLst>
                <a:ext uri="{FF2B5EF4-FFF2-40B4-BE49-F238E27FC236}">
                  <a16:creationId xmlns:a16="http://schemas.microsoft.com/office/drawing/2014/main" id="{D21D378F-44A4-9A46-54F0-9E5B9CC641D0}"/>
                </a:ext>
              </a:extLst>
            </p:cNvPr>
            <p:cNvSpPr/>
            <p:nvPr/>
          </p:nvSpPr>
          <p:spPr>
            <a:xfrm>
              <a:off x="8021014" y="2944800"/>
              <a:ext cx="1152000" cy="720000"/>
            </a:xfrm>
            <a:prstGeom prst="roundRect">
              <a:avLst>
                <a:gd name="adj" fmla="val 7672"/>
              </a:avLst>
            </a:prstGeom>
            <a:noFill/>
            <a:ln w="6350">
              <a:solidFill>
                <a:srgbClr val="DA205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 name="Rounded Rectangle 105">
              <a:extLst>
                <a:ext uri="{FF2B5EF4-FFF2-40B4-BE49-F238E27FC236}">
                  <a16:creationId xmlns:a16="http://schemas.microsoft.com/office/drawing/2014/main" id="{70C2CE98-841F-93F7-2B63-0622C911FCA1}"/>
                </a:ext>
              </a:extLst>
            </p:cNvPr>
            <p:cNvSpPr/>
            <p:nvPr/>
          </p:nvSpPr>
          <p:spPr>
            <a:xfrm>
              <a:off x="9284614" y="2944800"/>
              <a:ext cx="1152000" cy="720000"/>
            </a:xfrm>
            <a:prstGeom prst="roundRect">
              <a:avLst>
                <a:gd name="adj" fmla="val 7672"/>
              </a:avLst>
            </a:prstGeom>
            <a:noFill/>
            <a:ln w="6350">
              <a:solidFill>
                <a:srgbClr val="DA205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7" name="Rounded Rectangle 106">
              <a:extLst>
                <a:ext uri="{FF2B5EF4-FFF2-40B4-BE49-F238E27FC236}">
                  <a16:creationId xmlns:a16="http://schemas.microsoft.com/office/drawing/2014/main" id="{992E725D-08CA-8F53-93E9-B328F2CB4B36}"/>
                </a:ext>
              </a:extLst>
            </p:cNvPr>
            <p:cNvSpPr/>
            <p:nvPr/>
          </p:nvSpPr>
          <p:spPr>
            <a:xfrm>
              <a:off x="10548214" y="2944800"/>
              <a:ext cx="1152000" cy="720000"/>
            </a:xfrm>
            <a:prstGeom prst="roundRect">
              <a:avLst>
                <a:gd name="adj" fmla="val 7672"/>
              </a:avLst>
            </a:prstGeom>
            <a:noFill/>
            <a:ln w="6350">
              <a:solidFill>
                <a:srgbClr val="DA205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38" name="Group 137">
            <a:extLst>
              <a:ext uri="{FF2B5EF4-FFF2-40B4-BE49-F238E27FC236}">
                <a16:creationId xmlns:a16="http://schemas.microsoft.com/office/drawing/2014/main" id="{541A4AB0-025F-6E64-60F7-712F0CAE6BAE}"/>
              </a:ext>
            </a:extLst>
          </p:cNvPr>
          <p:cNvGrpSpPr/>
          <p:nvPr/>
        </p:nvGrpSpPr>
        <p:grpSpPr>
          <a:xfrm>
            <a:off x="428831" y="4040416"/>
            <a:ext cx="11260800" cy="792000"/>
            <a:chOff x="439414" y="3744000"/>
            <a:chExt cx="11260800" cy="720000"/>
          </a:xfrm>
        </p:grpSpPr>
        <p:sp>
          <p:nvSpPr>
            <p:cNvPr id="108" name="Rounded Rectangle 107">
              <a:extLst>
                <a:ext uri="{FF2B5EF4-FFF2-40B4-BE49-F238E27FC236}">
                  <a16:creationId xmlns:a16="http://schemas.microsoft.com/office/drawing/2014/main" id="{F0F42B7C-ED6B-61F1-A50D-2943EB71EEC7}"/>
                </a:ext>
              </a:extLst>
            </p:cNvPr>
            <p:cNvSpPr/>
            <p:nvPr/>
          </p:nvSpPr>
          <p:spPr>
            <a:xfrm>
              <a:off x="439414" y="3744000"/>
              <a:ext cx="1152000" cy="720000"/>
            </a:xfrm>
            <a:prstGeom prst="roundRect">
              <a:avLst>
                <a:gd name="adj" fmla="val 7672"/>
              </a:avLst>
            </a:prstGeom>
            <a:noFill/>
            <a:ln w="6350">
              <a:solidFill>
                <a:srgbClr val="DA205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9" name="Rounded Rectangle 108">
              <a:extLst>
                <a:ext uri="{FF2B5EF4-FFF2-40B4-BE49-F238E27FC236}">
                  <a16:creationId xmlns:a16="http://schemas.microsoft.com/office/drawing/2014/main" id="{62E93DB6-6E19-27BA-FBD7-D01AD9548761}"/>
                </a:ext>
              </a:extLst>
            </p:cNvPr>
            <p:cNvSpPr/>
            <p:nvPr/>
          </p:nvSpPr>
          <p:spPr>
            <a:xfrm>
              <a:off x="1703014" y="3744000"/>
              <a:ext cx="1152000" cy="720000"/>
            </a:xfrm>
            <a:prstGeom prst="roundRect">
              <a:avLst>
                <a:gd name="adj" fmla="val 7672"/>
              </a:avLst>
            </a:prstGeom>
            <a:noFill/>
            <a:ln w="6350">
              <a:solidFill>
                <a:srgbClr val="DA205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0" name="Rounded Rectangle 109">
              <a:extLst>
                <a:ext uri="{FF2B5EF4-FFF2-40B4-BE49-F238E27FC236}">
                  <a16:creationId xmlns:a16="http://schemas.microsoft.com/office/drawing/2014/main" id="{84BBB2EF-A1AC-0595-E0E2-99FDD2083AA1}"/>
                </a:ext>
              </a:extLst>
            </p:cNvPr>
            <p:cNvSpPr/>
            <p:nvPr/>
          </p:nvSpPr>
          <p:spPr>
            <a:xfrm>
              <a:off x="2966614" y="3744000"/>
              <a:ext cx="1152000" cy="720000"/>
            </a:xfrm>
            <a:prstGeom prst="roundRect">
              <a:avLst>
                <a:gd name="adj" fmla="val 7672"/>
              </a:avLst>
            </a:prstGeom>
            <a:noFill/>
            <a:ln w="6350">
              <a:solidFill>
                <a:srgbClr val="DA205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1" name="Rounded Rectangle 110">
              <a:extLst>
                <a:ext uri="{FF2B5EF4-FFF2-40B4-BE49-F238E27FC236}">
                  <a16:creationId xmlns:a16="http://schemas.microsoft.com/office/drawing/2014/main" id="{E97F4E25-D28C-33D8-080F-840B10F238BA}"/>
                </a:ext>
              </a:extLst>
            </p:cNvPr>
            <p:cNvSpPr/>
            <p:nvPr/>
          </p:nvSpPr>
          <p:spPr>
            <a:xfrm>
              <a:off x="4230214" y="3744000"/>
              <a:ext cx="1152000" cy="720000"/>
            </a:xfrm>
            <a:prstGeom prst="roundRect">
              <a:avLst>
                <a:gd name="adj" fmla="val 7672"/>
              </a:avLst>
            </a:prstGeom>
            <a:noFill/>
            <a:ln w="6350">
              <a:solidFill>
                <a:srgbClr val="DA205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 name="Rounded Rectangle 111">
              <a:extLst>
                <a:ext uri="{FF2B5EF4-FFF2-40B4-BE49-F238E27FC236}">
                  <a16:creationId xmlns:a16="http://schemas.microsoft.com/office/drawing/2014/main" id="{C457B8AC-2B2C-4F9D-C80E-3C90A97E00AD}"/>
                </a:ext>
              </a:extLst>
            </p:cNvPr>
            <p:cNvSpPr/>
            <p:nvPr/>
          </p:nvSpPr>
          <p:spPr>
            <a:xfrm>
              <a:off x="5493814" y="3744000"/>
              <a:ext cx="1152000" cy="720000"/>
            </a:xfrm>
            <a:prstGeom prst="roundRect">
              <a:avLst>
                <a:gd name="adj" fmla="val 7672"/>
              </a:avLst>
            </a:prstGeom>
            <a:noFill/>
            <a:ln w="6350">
              <a:solidFill>
                <a:srgbClr val="DA205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3" name="Rounded Rectangle 112">
              <a:extLst>
                <a:ext uri="{FF2B5EF4-FFF2-40B4-BE49-F238E27FC236}">
                  <a16:creationId xmlns:a16="http://schemas.microsoft.com/office/drawing/2014/main" id="{078F578E-9782-8A32-D38E-500051FB4225}"/>
                </a:ext>
              </a:extLst>
            </p:cNvPr>
            <p:cNvSpPr/>
            <p:nvPr/>
          </p:nvSpPr>
          <p:spPr>
            <a:xfrm>
              <a:off x="6757414" y="3744000"/>
              <a:ext cx="1152000" cy="720000"/>
            </a:xfrm>
            <a:prstGeom prst="roundRect">
              <a:avLst>
                <a:gd name="adj" fmla="val 7672"/>
              </a:avLst>
            </a:prstGeom>
            <a:noFill/>
            <a:ln w="6350">
              <a:solidFill>
                <a:srgbClr val="DA205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4" name="Rounded Rectangle 113">
              <a:extLst>
                <a:ext uri="{FF2B5EF4-FFF2-40B4-BE49-F238E27FC236}">
                  <a16:creationId xmlns:a16="http://schemas.microsoft.com/office/drawing/2014/main" id="{86CB5CAF-5624-762F-8AF8-93FBD3480F78}"/>
                </a:ext>
              </a:extLst>
            </p:cNvPr>
            <p:cNvSpPr/>
            <p:nvPr/>
          </p:nvSpPr>
          <p:spPr>
            <a:xfrm>
              <a:off x="8021014" y="3744000"/>
              <a:ext cx="1152000" cy="720000"/>
            </a:xfrm>
            <a:prstGeom prst="roundRect">
              <a:avLst>
                <a:gd name="adj" fmla="val 7672"/>
              </a:avLst>
            </a:prstGeom>
            <a:noFill/>
            <a:ln w="6350">
              <a:solidFill>
                <a:srgbClr val="DA205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5" name="Rounded Rectangle 114">
              <a:extLst>
                <a:ext uri="{FF2B5EF4-FFF2-40B4-BE49-F238E27FC236}">
                  <a16:creationId xmlns:a16="http://schemas.microsoft.com/office/drawing/2014/main" id="{37E91BD5-EA31-C239-6D2A-BB5001AE9469}"/>
                </a:ext>
              </a:extLst>
            </p:cNvPr>
            <p:cNvSpPr/>
            <p:nvPr/>
          </p:nvSpPr>
          <p:spPr>
            <a:xfrm>
              <a:off x="9284614" y="3744000"/>
              <a:ext cx="1152000" cy="720000"/>
            </a:xfrm>
            <a:prstGeom prst="roundRect">
              <a:avLst>
                <a:gd name="adj" fmla="val 7672"/>
              </a:avLst>
            </a:prstGeom>
            <a:noFill/>
            <a:ln w="6350">
              <a:solidFill>
                <a:srgbClr val="DA205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6" name="Rounded Rectangle 115">
              <a:extLst>
                <a:ext uri="{FF2B5EF4-FFF2-40B4-BE49-F238E27FC236}">
                  <a16:creationId xmlns:a16="http://schemas.microsoft.com/office/drawing/2014/main" id="{AA87D5FE-9632-294B-170A-7A2BE5D6DD1B}"/>
                </a:ext>
              </a:extLst>
            </p:cNvPr>
            <p:cNvSpPr/>
            <p:nvPr/>
          </p:nvSpPr>
          <p:spPr>
            <a:xfrm>
              <a:off x="10548214" y="3744000"/>
              <a:ext cx="1152000" cy="720000"/>
            </a:xfrm>
            <a:prstGeom prst="roundRect">
              <a:avLst>
                <a:gd name="adj" fmla="val 7672"/>
              </a:avLst>
            </a:prstGeom>
            <a:noFill/>
            <a:ln w="6350">
              <a:solidFill>
                <a:srgbClr val="DA205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39" name="Group 138">
            <a:extLst>
              <a:ext uri="{FF2B5EF4-FFF2-40B4-BE49-F238E27FC236}">
                <a16:creationId xmlns:a16="http://schemas.microsoft.com/office/drawing/2014/main" id="{004A3C6C-5A2A-9DD8-9C1C-22E25318D4EF}"/>
              </a:ext>
            </a:extLst>
          </p:cNvPr>
          <p:cNvGrpSpPr/>
          <p:nvPr/>
        </p:nvGrpSpPr>
        <p:grpSpPr>
          <a:xfrm>
            <a:off x="428831" y="4922416"/>
            <a:ext cx="11260800" cy="792000"/>
            <a:chOff x="439414" y="4572000"/>
            <a:chExt cx="11260800" cy="720000"/>
          </a:xfrm>
        </p:grpSpPr>
        <p:sp>
          <p:nvSpPr>
            <p:cNvPr id="117" name="Rounded Rectangle 116">
              <a:extLst>
                <a:ext uri="{FF2B5EF4-FFF2-40B4-BE49-F238E27FC236}">
                  <a16:creationId xmlns:a16="http://schemas.microsoft.com/office/drawing/2014/main" id="{A17F9B69-FEC3-615E-FCCA-85AB451F8C2E}"/>
                </a:ext>
              </a:extLst>
            </p:cNvPr>
            <p:cNvSpPr/>
            <p:nvPr/>
          </p:nvSpPr>
          <p:spPr>
            <a:xfrm>
              <a:off x="439414" y="4572000"/>
              <a:ext cx="1152000" cy="720000"/>
            </a:xfrm>
            <a:prstGeom prst="roundRect">
              <a:avLst>
                <a:gd name="adj" fmla="val 7672"/>
              </a:avLst>
            </a:prstGeom>
            <a:noFill/>
            <a:ln w="6350">
              <a:solidFill>
                <a:srgbClr val="DA205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8" name="Rounded Rectangle 117">
              <a:extLst>
                <a:ext uri="{FF2B5EF4-FFF2-40B4-BE49-F238E27FC236}">
                  <a16:creationId xmlns:a16="http://schemas.microsoft.com/office/drawing/2014/main" id="{E3821FDC-EF9F-B1C7-F0E1-EBC9CCC01CDB}"/>
                </a:ext>
              </a:extLst>
            </p:cNvPr>
            <p:cNvSpPr/>
            <p:nvPr/>
          </p:nvSpPr>
          <p:spPr>
            <a:xfrm>
              <a:off x="1703014" y="4572000"/>
              <a:ext cx="1152000" cy="720000"/>
            </a:xfrm>
            <a:prstGeom prst="roundRect">
              <a:avLst>
                <a:gd name="adj" fmla="val 7672"/>
              </a:avLst>
            </a:prstGeom>
            <a:noFill/>
            <a:ln w="6350">
              <a:solidFill>
                <a:srgbClr val="DA205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9" name="Rounded Rectangle 118">
              <a:extLst>
                <a:ext uri="{FF2B5EF4-FFF2-40B4-BE49-F238E27FC236}">
                  <a16:creationId xmlns:a16="http://schemas.microsoft.com/office/drawing/2014/main" id="{94969E80-9426-3E40-EA3F-C170FF8C38E1}"/>
                </a:ext>
              </a:extLst>
            </p:cNvPr>
            <p:cNvSpPr/>
            <p:nvPr/>
          </p:nvSpPr>
          <p:spPr>
            <a:xfrm>
              <a:off x="2966614" y="4572000"/>
              <a:ext cx="1152000" cy="720000"/>
            </a:xfrm>
            <a:prstGeom prst="roundRect">
              <a:avLst>
                <a:gd name="adj" fmla="val 7672"/>
              </a:avLst>
            </a:prstGeom>
            <a:noFill/>
            <a:ln w="6350">
              <a:solidFill>
                <a:srgbClr val="DA205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0" name="Rounded Rectangle 119">
              <a:extLst>
                <a:ext uri="{FF2B5EF4-FFF2-40B4-BE49-F238E27FC236}">
                  <a16:creationId xmlns:a16="http://schemas.microsoft.com/office/drawing/2014/main" id="{72A6EB0F-7AA0-AC46-F9C8-C34670A201E5}"/>
                </a:ext>
              </a:extLst>
            </p:cNvPr>
            <p:cNvSpPr/>
            <p:nvPr/>
          </p:nvSpPr>
          <p:spPr>
            <a:xfrm>
              <a:off x="4230214" y="4572000"/>
              <a:ext cx="1152000" cy="720000"/>
            </a:xfrm>
            <a:prstGeom prst="roundRect">
              <a:avLst>
                <a:gd name="adj" fmla="val 7672"/>
              </a:avLst>
            </a:prstGeom>
            <a:noFill/>
            <a:ln w="6350">
              <a:solidFill>
                <a:srgbClr val="DA205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1" name="Rounded Rectangle 120">
              <a:extLst>
                <a:ext uri="{FF2B5EF4-FFF2-40B4-BE49-F238E27FC236}">
                  <a16:creationId xmlns:a16="http://schemas.microsoft.com/office/drawing/2014/main" id="{06C8667C-24A2-29D0-BFA6-8E206A354ACC}"/>
                </a:ext>
              </a:extLst>
            </p:cNvPr>
            <p:cNvSpPr/>
            <p:nvPr/>
          </p:nvSpPr>
          <p:spPr>
            <a:xfrm>
              <a:off x="5493814" y="4572000"/>
              <a:ext cx="1152000" cy="720000"/>
            </a:xfrm>
            <a:prstGeom prst="roundRect">
              <a:avLst>
                <a:gd name="adj" fmla="val 7672"/>
              </a:avLst>
            </a:prstGeom>
            <a:noFill/>
            <a:ln w="6350">
              <a:solidFill>
                <a:srgbClr val="DA205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2" name="Rounded Rectangle 121">
              <a:extLst>
                <a:ext uri="{FF2B5EF4-FFF2-40B4-BE49-F238E27FC236}">
                  <a16:creationId xmlns:a16="http://schemas.microsoft.com/office/drawing/2014/main" id="{6D4EDC34-5D88-0296-D9D5-60EEC6E1D7E2}"/>
                </a:ext>
              </a:extLst>
            </p:cNvPr>
            <p:cNvSpPr/>
            <p:nvPr/>
          </p:nvSpPr>
          <p:spPr>
            <a:xfrm>
              <a:off x="6757414" y="4572000"/>
              <a:ext cx="1152000" cy="720000"/>
            </a:xfrm>
            <a:prstGeom prst="roundRect">
              <a:avLst>
                <a:gd name="adj" fmla="val 7672"/>
              </a:avLst>
            </a:prstGeom>
            <a:noFill/>
            <a:ln w="6350">
              <a:solidFill>
                <a:srgbClr val="DA205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3" name="Rounded Rectangle 122">
              <a:extLst>
                <a:ext uri="{FF2B5EF4-FFF2-40B4-BE49-F238E27FC236}">
                  <a16:creationId xmlns:a16="http://schemas.microsoft.com/office/drawing/2014/main" id="{EDD1A9C5-DA72-97F4-B997-7EF136604F91}"/>
                </a:ext>
              </a:extLst>
            </p:cNvPr>
            <p:cNvSpPr/>
            <p:nvPr/>
          </p:nvSpPr>
          <p:spPr>
            <a:xfrm>
              <a:off x="8021014" y="4572000"/>
              <a:ext cx="1152000" cy="720000"/>
            </a:xfrm>
            <a:prstGeom prst="roundRect">
              <a:avLst>
                <a:gd name="adj" fmla="val 7672"/>
              </a:avLst>
            </a:prstGeom>
            <a:noFill/>
            <a:ln w="6350">
              <a:solidFill>
                <a:srgbClr val="DA205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4" name="Rounded Rectangle 123">
              <a:extLst>
                <a:ext uri="{FF2B5EF4-FFF2-40B4-BE49-F238E27FC236}">
                  <a16:creationId xmlns:a16="http://schemas.microsoft.com/office/drawing/2014/main" id="{6F9456DF-B060-8A78-5CAE-17A3CEF1FDA0}"/>
                </a:ext>
              </a:extLst>
            </p:cNvPr>
            <p:cNvSpPr/>
            <p:nvPr/>
          </p:nvSpPr>
          <p:spPr>
            <a:xfrm>
              <a:off x="9284614" y="4572000"/>
              <a:ext cx="1152000" cy="720000"/>
            </a:xfrm>
            <a:prstGeom prst="roundRect">
              <a:avLst>
                <a:gd name="adj" fmla="val 7672"/>
              </a:avLst>
            </a:prstGeom>
            <a:noFill/>
            <a:ln w="6350">
              <a:solidFill>
                <a:srgbClr val="DA205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5" name="Rounded Rectangle 124">
              <a:extLst>
                <a:ext uri="{FF2B5EF4-FFF2-40B4-BE49-F238E27FC236}">
                  <a16:creationId xmlns:a16="http://schemas.microsoft.com/office/drawing/2014/main" id="{D442CD01-AF9B-8FC7-D3C0-DFE6717BDB1E}"/>
                </a:ext>
              </a:extLst>
            </p:cNvPr>
            <p:cNvSpPr/>
            <p:nvPr/>
          </p:nvSpPr>
          <p:spPr>
            <a:xfrm>
              <a:off x="10548214" y="4572000"/>
              <a:ext cx="1152000" cy="720000"/>
            </a:xfrm>
            <a:prstGeom prst="roundRect">
              <a:avLst>
                <a:gd name="adj" fmla="val 7672"/>
              </a:avLst>
            </a:prstGeom>
            <a:noFill/>
            <a:ln w="6350">
              <a:solidFill>
                <a:srgbClr val="DA205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9" name="TextBox 18">
            <a:extLst>
              <a:ext uri="{FF2B5EF4-FFF2-40B4-BE49-F238E27FC236}">
                <a16:creationId xmlns:a16="http://schemas.microsoft.com/office/drawing/2014/main" id="{2C9A6EE6-FBEF-20A4-AF29-BB130AC4273D}"/>
              </a:ext>
            </a:extLst>
          </p:cNvPr>
          <p:cNvSpPr txBox="1"/>
          <p:nvPr/>
        </p:nvSpPr>
        <p:spPr>
          <a:xfrm>
            <a:off x="374614" y="1815617"/>
            <a:ext cx="10218823" cy="307777"/>
          </a:xfrm>
          <a:prstGeom prst="rect">
            <a:avLst/>
          </a:prstGeom>
          <a:noFill/>
        </p:spPr>
        <p:txBody>
          <a:bodyPr wrap="none" rtlCol="0">
            <a:spAutoFit/>
          </a:bodyPr>
          <a:lstStyle/>
          <a:p>
            <a:r>
              <a:rPr lang="en-GB" sz="1400">
                <a:solidFill>
                  <a:srgbClr val="CC006A"/>
                </a:solidFill>
                <a:effectLst/>
                <a:latin typeface="+mj-lt"/>
              </a:rPr>
              <a:t>Full members contribute to the development of the PSCI and achievement of our vision through leadership positions and audit sharing.</a:t>
            </a:r>
          </a:p>
        </p:txBody>
      </p:sp>
      <p:pic>
        <p:nvPicPr>
          <p:cNvPr id="20" name="Picture 19">
            <a:extLst>
              <a:ext uri="{FF2B5EF4-FFF2-40B4-BE49-F238E27FC236}">
                <a16:creationId xmlns:a16="http://schemas.microsoft.com/office/drawing/2014/main" id="{F2B4438F-ACFA-8468-E6C4-1844FF36FC7E}"/>
              </a:ext>
            </a:extLst>
          </p:cNvPr>
          <p:cNvPicPr>
            <a:picLocks noChangeAspect="1"/>
          </p:cNvPicPr>
          <p:nvPr/>
        </p:nvPicPr>
        <p:blipFill>
          <a:blip r:embed="rId5"/>
          <a:stretch>
            <a:fillRect/>
          </a:stretch>
        </p:blipFill>
        <p:spPr>
          <a:xfrm>
            <a:off x="573031" y="2564466"/>
            <a:ext cx="863600" cy="215900"/>
          </a:xfrm>
          <a:prstGeom prst="rect">
            <a:avLst/>
          </a:prstGeom>
        </p:spPr>
      </p:pic>
      <p:pic>
        <p:nvPicPr>
          <p:cNvPr id="24" name="Picture 23">
            <a:extLst>
              <a:ext uri="{FF2B5EF4-FFF2-40B4-BE49-F238E27FC236}">
                <a16:creationId xmlns:a16="http://schemas.microsoft.com/office/drawing/2014/main" id="{B54C0821-5FA6-AB90-71F7-5B5D009E595B}"/>
              </a:ext>
            </a:extLst>
          </p:cNvPr>
          <p:cNvPicPr>
            <a:picLocks noChangeAspect="1"/>
          </p:cNvPicPr>
          <p:nvPr/>
        </p:nvPicPr>
        <p:blipFill>
          <a:blip r:embed="rId6"/>
          <a:stretch>
            <a:fillRect/>
          </a:stretch>
        </p:blipFill>
        <p:spPr>
          <a:xfrm>
            <a:off x="1855681" y="2564466"/>
            <a:ext cx="825500" cy="241300"/>
          </a:xfrm>
          <a:prstGeom prst="rect">
            <a:avLst/>
          </a:prstGeom>
        </p:spPr>
      </p:pic>
      <p:pic>
        <p:nvPicPr>
          <p:cNvPr id="25" name="Picture 24">
            <a:extLst>
              <a:ext uri="{FF2B5EF4-FFF2-40B4-BE49-F238E27FC236}">
                <a16:creationId xmlns:a16="http://schemas.microsoft.com/office/drawing/2014/main" id="{290749D8-2E74-6F1C-C561-44D336D7424E}"/>
              </a:ext>
            </a:extLst>
          </p:cNvPr>
          <p:cNvPicPr>
            <a:picLocks noChangeAspect="1"/>
          </p:cNvPicPr>
          <p:nvPr/>
        </p:nvPicPr>
        <p:blipFill>
          <a:blip r:embed="rId7"/>
          <a:stretch>
            <a:fillRect/>
          </a:stretch>
        </p:blipFill>
        <p:spPr>
          <a:xfrm>
            <a:off x="3062131" y="2518678"/>
            <a:ext cx="939800" cy="228600"/>
          </a:xfrm>
          <a:prstGeom prst="rect">
            <a:avLst/>
          </a:prstGeom>
        </p:spPr>
      </p:pic>
      <p:pic>
        <p:nvPicPr>
          <p:cNvPr id="27" name="Picture 26">
            <a:extLst>
              <a:ext uri="{FF2B5EF4-FFF2-40B4-BE49-F238E27FC236}">
                <a16:creationId xmlns:a16="http://schemas.microsoft.com/office/drawing/2014/main" id="{101B1FED-F118-2F90-77F9-96AA1835832C}"/>
              </a:ext>
            </a:extLst>
          </p:cNvPr>
          <p:cNvPicPr>
            <a:picLocks noChangeAspect="1"/>
          </p:cNvPicPr>
          <p:nvPr/>
        </p:nvPicPr>
        <p:blipFill>
          <a:blip r:embed="rId8"/>
          <a:stretch>
            <a:fillRect/>
          </a:stretch>
        </p:blipFill>
        <p:spPr>
          <a:xfrm>
            <a:off x="4389231" y="2458244"/>
            <a:ext cx="812800" cy="393700"/>
          </a:xfrm>
          <a:prstGeom prst="rect">
            <a:avLst/>
          </a:prstGeom>
        </p:spPr>
      </p:pic>
      <p:pic>
        <p:nvPicPr>
          <p:cNvPr id="28" name="Picture 27">
            <a:extLst>
              <a:ext uri="{FF2B5EF4-FFF2-40B4-BE49-F238E27FC236}">
                <a16:creationId xmlns:a16="http://schemas.microsoft.com/office/drawing/2014/main" id="{F94BA98C-6047-7758-4E7E-EF74700F0A87}"/>
              </a:ext>
            </a:extLst>
          </p:cNvPr>
          <p:cNvPicPr>
            <a:picLocks noChangeAspect="1"/>
          </p:cNvPicPr>
          <p:nvPr/>
        </p:nvPicPr>
        <p:blipFill>
          <a:blip r:embed="rId9"/>
          <a:stretch>
            <a:fillRect/>
          </a:stretch>
        </p:blipFill>
        <p:spPr>
          <a:xfrm>
            <a:off x="5697281" y="2500966"/>
            <a:ext cx="723900" cy="368300"/>
          </a:xfrm>
          <a:prstGeom prst="rect">
            <a:avLst/>
          </a:prstGeom>
        </p:spPr>
      </p:pic>
      <p:pic>
        <p:nvPicPr>
          <p:cNvPr id="29" name="Picture 28">
            <a:extLst>
              <a:ext uri="{FF2B5EF4-FFF2-40B4-BE49-F238E27FC236}">
                <a16:creationId xmlns:a16="http://schemas.microsoft.com/office/drawing/2014/main" id="{4B69A298-34FC-9441-B444-B6B6C15FF78F}"/>
              </a:ext>
            </a:extLst>
          </p:cNvPr>
          <p:cNvPicPr>
            <a:picLocks noChangeAspect="1"/>
          </p:cNvPicPr>
          <p:nvPr/>
        </p:nvPicPr>
        <p:blipFill>
          <a:blip r:embed="rId10"/>
          <a:stretch>
            <a:fillRect/>
          </a:stretch>
        </p:blipFill>
        <p:spPr>
          <a:xfrm>
            <a:off x="7068831" y="2431116"/>
            <a:ext cx="508000" cy="508000"/>
          </a:xfrm>
          <a:prstGeom prst="rect">
            <a:avLst/>
          </a:prstGeom>
        </p:spPr>
      </p:pic>
      <p:pic>
        <p:nvPicPr>
          <p:cNvPr id="31" name="Picture 30">
            <a:extLst>
              <a:ext uri="{FF2B5EF4-FFF2-40B4-BE49-F238E27FC236}">
                <a16:creationId xmlns:a16="http://schemas.microsoft.com/office/drawing/2014/main" id="{A9DC0264-0E06-9649-1B4C-D30D05200E7D}"/>
              </a:ext>
            </a:extLst>
          </p:cNvPr>
          <p:cNvPicPr>
            <a:picLocks noChangeAspect="1"/>
          </p:cNvPicPr>
          <p:nvPr/>
        </p:nvPicPr>
        <p:blipFill>
          <a:blip r:embed="rId11"/>
          <a:stretch>
            <a:fillRect/>
          </a:stretch>
        </p:blipFill>
        <p:spPr>
          <a:xfrm>
            <a:off x="8173681" y="2558116"/>
            <a:ext cx="825500" cy="254000"/>
          </a:xfrm>
          <a:prstGeom prst="rect">
            <a:avLst/>
          </a:prstGeom>
        </p:spPr>
      </p:pic>
      <p:pic>
        <p:nvPicPr>
          <p:cNvPr id="32" name="Picture 31">
            <a:extLst>
              <a:ext uri="{FF2B5EF4-FFF2-40B4-BE49-F238E27FC236}">
                <a16:creationId xmlns:a16="http://schemas.microsoft.com/office/drawing/2014/main" id="{D61D4E0B-6AD3-BFF1-1684-75A53A72BCF4}"/>
              </a:ext>
            </a:extLst>
          </p:cNvPr>
          <p:cNvPicPr>
            <a:picLocks noChangeAspect="1"/>
          </p:cNvPicPr>
          <p:nvPr/>
        </p:nvPicPr>
        <p:blipFill>
          <a:blip r:embed="rId12"/>
          <a:stretch>
            <a:fillRect/>
          </a:stretch>
        </p:blipFill>
        <p:spPr>
          <a:xfrm>
            <a:off x="9329331" y="2608916"/>
            <a:ext cx="1041400" cy="152400"/>
          </a:xfrm>
          <a:prstGeom prst="rect">
            <a:avLst/>
          </a:prstGeom>
        </p:spPr>
      </p:pic>
      <p:pic>
        <p:nvPicPr>
          <p:cNvPr id="34" name="Picture 33">
            <a:extLst>
              <a:ext uri="{FF2B5EF4-FFF2-40B4-BE49-F238E27FC236}">
                <a16:creationId xmlns:a16="http://schemas.microsoft.com/office/drawing/2014/main" id="{51FA035B-49C8-6245-20C9-D7A87704DCA7}"/>
              </a:ext>
            </a:extLst>
          </p:cNvPr>
          <p:cNvPicPr>
            <a:picLocks noChangeAspect="1"/>
          </p:cNvPicPr>
          <p:nvPr/>
        </p:nvPicPr>
        <p:blipFill>
          <a:blip r:embed="rId13"/>
          <a:stretch>
            <a:fillRect/>
          </a:stretch>
        </p:blipFill>
        <p:spPr>
          <a:xfrm>
            <a:off x="10699403" y="2596216"/>
            <a:ext cx="825500" cy="177800"/>
          </a:xfrm>
          <a:prstGeom prst="rect">
            <a:avLst/>
          </a:prstGeom>
        </p:spPr>
      </p:pic>
      <p:pic>
        <p:nvPicPr>
          <p:cNvPr id="36" name="Picture 35">
            <a:extLst>
              <a:ext uri="{FF2B5EF4-FFF2-40B4-BE49-F238E27FC236}">
                <a16:creationId xmlns:a16="http://schemas.microsoft.com/office/drawing/2014/main" id="{25ADD2E0-7A2F-5CCB-C624-49F0EFD1D495}"/>
              </a:ext>
            </a:extLst>
          </p:cNvPr>
          <p:cNvPicPr>
            <a:picLocks noChangeAspect="1"/>
          </p:cNvPicPr>
          <p:nvPr/>
        </p:nvPicPr>
        <p:blipFill>
          <a:blip r:embed="rId14"/>
          <a:stretch>
            <a:fillRect/>
          </a:stretch>
        </p:blipFill>
        <p:spPr>
          <a:xfrm>
            <a:off x="661931" y="3342216"/>
            <a:ext cx="685800" cy="406400"/>
          </a:xfrm>
          <a:prstGeom prst="rect">
            <a:avLst/>
          </a:prstGeom>
        </p:spPr>
      </p:pic>
      <p:pic>
        <p:nvPicPr>
          <p:cNvPr id="39" name="Picture 38">
            <a:extLst>
              <a:ext uri="{FF2B5EF4-FFF2-40B4-BE49-F238E27FC236}">
                <a16:creationId xmlns:a16="http://schemas.microsoft.com/office/drawing/2014/main" id="{A96C8411-F6AA-7A34-1EDC-E9CAEAD21EB8}"/>
              </a:ext>
            </a:extLst>
          </p:cNvPr>
          <p:cNvPicPr>
            <a:picLocks noChangeAspect="1"/>
          </p:cNvPicPr>
          <p:nvPr/>
        </p:nvPicPr>
        <p:blipFill>
          <a:blip r:embed="rId15"/>
          <a:stretch>
            <a:fillRect/>
          </a:stretch>
        </p:blipFill>
        <p:spPr>
          <a:xfrm>
            <a:off x="1813931" y="3443816"/>
            <a:ext cx="901700" cy="203200"/>
          </a:xfrm>
          <a:prstGeom prst="rect">
            <a:avLst/>
          </a:prstGeom>
        </p:spPr>
      </p:pic>
      <p:pic>
        <p:nvPicPr>
          <p:cNvPr id="40" name="Picture 39">
            <a:extLst>
              <a:ext uri="{FF2B5EF4-FFF2-40B4-BE49-F238E27FC236}">
                <a16:creationId xmlns:a16="http://schemas.microsoft.com/office/drawing/2014/main" id="{C2ED5995-8105-CAB1-5182-0A03CEB20AB8}"/>
              </a:ext>
            </a:extLst>
          </p:cNvPr>
          <p:cNvPicPr>
            <a:picLocks noChangeAspect="1"/>
          </p:cNvPicPr>
          <p:nvPr/>
        </p:nvPicPr>
        <p:blipFill>
          <a:blip r:embed="rId16"/>
          <a:stretch>
            <a:fillRect/>
          </a:stretch>
        </p:blipFill>
        <p:spPr>
          <a:xfrm>
            <a:off x="3081181" y="3450166"/>
            <a:ext cx="901700" cy="190500"/>
          </a:xfrm>
          <a:prstGeom prst="rect">
            <a:avLst/>
          </a:prstGeom>
        </p:spPr>
      </p:pic>
      <p:pic>
        <p:nvPicPr>
          <p:cNvPr id="42" name="Picture 41">
            <a:extLst>
              <a:ext uri="{FF2B5EF4-FFF2-40B4-BE49-F238E27FC236}">
                <a16:creationId xmlns:a16="http://schemas.microsoft.com/office/drawing/2014/main" id="{16A27FD9-4AB6-96CF-7869-84EED68C4093}"/>
              </a:ext>
            </a:extLst>
          </p:cNvPr>
          <p:cNvPicPr>
            <a:picLocks noChangeAspect="1"/>
          </p:cNvPicPr>
          <p:nvPr/>
        </p:nvPicPr>
        <p:blipFill>
          <a:blip r:embed="rId17"/>
          <a:stretch>
            <a:fillRect/>
          </a:stretch>
        </p:blipFill>
        <p:spPr>
          <a:xfrm>
            <a:off x="4389231" y="3337983"/>
            <a:ext cx="787400" cy="393700"/>
          </a:xfrm>
          <a:prstGeom prst="rect">
            <a:avLst/>
          </a:prstGeom>
        </p:spPr>
      </p:pic>
      <p:pic>
        <p:nvPicPr>
          <p:cNvPr id="44" name="Picture 43">
            <a:extLst>
              <a:ext uri="{FF2B5EF4-FFF2-40B4-BE49-F238E27FC236}">
                <a16:creationId xmlns:a16="http://schemas.microsoft.com/office/drawing/2014/main" id="{C247249A-7F62-B3B3-9658-46CF1DBE7D9C}"/>
              </a:ext>
            </a:extLst>
          </p:cNvPr>
          <p:cNvPicPr>
            <a:picLocks noChangeAspect="1"/>
          </p:cNvPicPr>
          <p:nvPr/>
        </p:nvPicPr>
        <p:blipFill>
          <a:blip r:embed="rId18"/>
          <a:stretch>
            <a:fillRect/>
          </a:stretch>
        </p:blipFill>
        <p:spPr>
          <a:xfrm>
            <a:off x="8137933" y="3464983"/>
            <a:ext cx="901700" cy="139701"/>
          </a:xfrm>
          <a:prstGeom prst="rect">
            <a:avLst/>
          </a:prstGeom>
        </p:spPr>
      </p:pic>
      <p:pic>
        <p:nvPicPr>
          <p:cNvPr id="45" name="Picture 44">
            <a:extLst>
              <a:ext uri="{FF2B5EF4-FFF2-40B4-BE49-F238E27FC236}">
                <a16:creationId xmlns:a16="http://schemas.microsoft.com/office/drawing/2014/main" id="{46AFE3A1-A96A-F4DD-9DA5-221451B6198E}"/>
              </a:ext>
            </a:extLst>
          </p:cNvPr>
          <p:cNvPicPr>
            <a:picLocks noChangeAspect="1"/>
          </p:cNvPicPr>
          <p:nvPr/>
        </p:nvPicPr>
        <p:blipFill>
          <a:blip r:embed="rId19"/>
          <a:stretch>
            <a:fillRect/>
          </a:stretch>
        </p:blipFill>
        <p:spPr>
          <a:xfrm>
            <a:off x="9346903" y="3500966"/>
            <a:ext cx="1003300" cy="88900"/>
          </a:xfrm>
          <a:prstGeom prst="rect">
            <a:avLst/>
          </a:prstGeom>
        </p:spPr>
      </p:pic>
      <p:pic>
        <p:nvPicPr>
          <p:cNvPr id="46" name="Picture 45">
            <a:extLst>
              <a:ext uri="{FF2B5EF4-FFF2-40B4-BE49-F238E27FC236}">
                <a16:creationId xmlns:a16="http://schemas.microsoft.com/office/drawing/2014/main" id="{F86C98DE-D77D-CA00-185B-6BC8921E2C4A}"/>
              </a:ext>
            </a:extLst>
          </p:cNvPr>
          <p:cNvPicPr>
            <a:picLocks noChangeAspect="1"/>
          </p:cNvPicPr>
          <p:nvPr/>
        </p:nvPicPr>
        <p:blipFill>
          <a:blip r:embed="rId20"/>
          <a:stretch>
            <a:fillRect/>
          </a:stretch>
        </p:blipFill>
        <p:spPr>
          <a:xfrm>
            <a:off x="10662153" y="3451373"/>
            <a:ext cx="900000" cy="210389"/>
          </a:xfrm>
          <a:prstGeom prst="rect">
            <a:avLst/>
          </a:prstGeom>
        </p:spPr>
      </p:pic>
      <p:pic>
        <p:nvPicPr>
          <p:cNvPr id="47" name="Picture 46">
            <a:extLst>
              <a:ext uri="{FF2B5EF4-FFF2-40B4-BE49-F238E27FC236}">
                <a16:creationId xmlns:a16="http://schemas.microsoft.com/office/drawing/2014/main" id="{865427FA-D0E7-561F-52D1-9F86C9C7F82A}"/>
              </a:ext>
            </a:extLst>
          </p:cNvPr>
          <p:cNvPicPr>
            <a:picLocks noChangeAspect="1"/>
          </p:cNvPicPr>
          <p:nvPr/>
        </p:nvPicPr>
        <p:blipFill>
          <a:blip r:embed="rId21"/>
          <a:stretch>
            <a:fillRect/>
          </a:stretch>
        </p:blipFill>
        <p:spPr>
          <a:xfrm>
            <a:off x="623831" y="4265806"/>
            <a:ext cx="685800" cy="368300"/>
          </a:xfrm>
          <a:prstGeom prst="rect">
            <a:avLst/>
          </a:prstGeom>
        </p:spPr>
      </p:pic>
      <p:pic>
        <p:nvPicPr>
          <p:cNvPr id="48" name="Picture 47">
            <a:extLst>
              <a:ext uri="{FF2B5EF4-FFF2-40B4-BE49-F238E27FC236}">
                <a16:creationId xmlns:a16="http://schemas.microsoft.com/office/drawing/2014/main" id="{0852E7D3-4F48-4B52-8790-950C38AA3A79}"/>
              </a:ext>
            </a:extLst>
          </p:cNvPr>
          <p:cNvPicPr>
            <a:picLocks noChangeAspect="1"/>
          </p:cNvPicPr>
          <p:nvPr/>
        </p:nvPicPr>
        <p:blipFill>
          <a:blip r:embed="rId22"/>
          <a:stretch>
            <a:fillRect/>
          </a:stretch>
        </p:blipFill>
        <p:spPr>
          <a:xfrm>
            <a:off x="1778003" y="4322116"/>
            <a:ext cx="977900" cy="228600"/>
          </a:xfrm>
          <a:prstGeom prst="rect">
            <a:avLst/>
          </a:prstGeom>
        </p:spPr>
      </p:pic>
      <p:pic>
        <p:nvPicPr>
          <p:cNvPr id="49" name="Picture 48">
            <a:extLst>
              <a:ext uri="{FF2B5EF4-FFF2-40B4-BE49-F238E27FC236}">
                <a16:creationId xmlns:a16="http://schemas.microsoft.com/office/drawing/2014/main" id="{7AE5D199-B127-F111-6A28-C6FAF60F770B}"/>
              </a:ext>
            </a:extLst>
          </p:cNvPr>
          <p:cNvPicPr>
            <a:picLocks noChangeAspect="1"/>
          </p:cNvPicPr>
          <p:nvPr/>
        </p:nvPicPr>
        <p:blipFill>
          <a:blip r:embed="rId23"/>
          <a:stretch>
            <a:fillRect/>
          </a:stretch>
        </p:blipFill>
        <p:spPr>
          <a:xfrm>
            <a:off x="3095103" y="4309416"/>
            <a:ext cx="863600" cy="254000"/>
          </a:xfrm>
          <a:prstGeom prst="rect">
            <a:avLst/>
          </a:prstGeom>
        </p:spPr>
      </p:pic>
      <p:pic>
        <p:nvPicPr>
          <p:cNvPr id="50" name="Picture 49">
            <a:extLst>
              <a:ext uri="{FF2B5EF4-FFF2-40B4-BE49-F238E27FC236}">
                <a16:creationId xmlns:a16="http://schemas.microsoft.com/office/drawing/2014/main" id="{77F7C17B-D552-6585-3BB7-29AA9A410584}"/>
              </a:ext>
            </a:extLst>
          </p:cNvPr>
          <p:cNvPicPr>
            <a:picLocks noChangeAspect="1"/>
          </p:cNvPicPr>
          <p:nvPr/>
        </p:nvPicPr>
        <p:blipFill>
          <a:blip r:embed="rId24"/>
          <a:stretch>
            <a:fillRect/>
          </a:stretch>
        </p:blipFill>
        <p:spPr>
          <a:xfrm>
            <a:off x="4324253" y="4352659"/>
            <a:ext cx="939800" cy="152400"/>
          </a:xfrm>
          <a:prstGeom prst="rect">
            <a:avLst/>
          </a:prstGeom>
        </p:spPr>
      </p:pic>
      <p:pic>
        <p:nvPicPr>
          <p:cNvPr id="51" name="Picture 50">
            <a:extLst>
              <a:ext uri="{FF2B5EF4-FFF2-40B4-BE49-F238E27FC236}">
                <a16:creationId xmlns:a16="http://schemas.microsoft.com/office/drawing/2014/main" id="{073F60FD-DF83-0355-DA6B-FCE0B73974D2}"/>
              </a:ext>
            </a:extLst>
          </p:cNvPr>
          <p:cNvPicPr>
            <a:picLocks noChangeAspect="1"/>
          </p:cNvPicPr>
          <p:nvPr/>
        </p:nvPicPr>
        <p:blipFill>
          <a:blip r:embed="rId25"/>
          <a:stretch>
            <a:fillRect/>
          </a:stretch>
        </p:blipFill>
        <p:spPr>
          <a:xfrm>
            <a:off x="5721203" y="4206609"/>
            <a:ext cx="647700" cy="444500"/>
          </a:xfrm>
          <a:prstGeom prst="rect">
            <a:avLst/>
          </a:prstGeom>
        </p:spPr>
      </p:pic>
      <p:pic>
        <p:nvPicPr>
          <p:cNvPr id="52" name="Picture 51">
            <a:extLst>
              <a:ext uri="{FF2B5EF4-FFF2-40B4-BE49-F238E27FC236}">
                <a16:creationId xmlns:a16="http://schemas.microsoft.com/office/drawing/2014/main" id="{F6C42A76-1129-FDC4-2FA5-B5C5D2F299FD}"/>
              </a:ext>
            </a:extLst>
          </p:cNvPr>
          <p:cNvPicPr>
            <a:picLocks noChangeAspect="1"/>
          </p:cNvPicPr>
          <p:nvPr/>
        </p:nvPicPr>
        <p:blipFill>
          <a:blip r:embed="rId26"/>
          <a:stretch>
            <a:fillRect/>
          </a:stretch>
        </p:blipFill>
        <p:spPr>
          <a:xfrm>
            <a:off x="6889553" y="4314559"/>
            <a:ext cx="825500" cy="228600"/>
          </a:xfrm>
          <a:prstGeom prst="rect">
            <a:avLst/>
          </a:prstGeom>
        </p:spPr>
      </p:pic>
      <p:pic>
        <p:nvPicPr>
          <p:cNvPr id="53" name="Picture 52">
            <a:extLst>
              <a:ext uri="{FF2B5EF4-FFF2-40B4-BE49-F238E27FC236}">
                <a16:creationId xmlns:a16="http://schemas.microsoft.com/office/drawing/2014/main" id="{D67A3EC5-91B2-CC35-895F-3FB2B63441A4}"/>
              </a:ext>
            </a:extLst>
          </p:cNvPr>
          <p:cNvPicPr>
            <a:picLocks noChangeAspect="1"/>
          </p:cNvPicPr>
          <p:nvPr/>
        </p:nvPicPr>
        <p:blipFill>
          <a:blip r:embed="rId27"/>
          <a:stretch>
            <a:fillRect/>
          </a:stretch>
        </p:blipFill>
        <p:spPr>
          <a:xfrm>
            <a:off x="8172203" y="4264966"/>
            <a:ext cx="825500" cy="342900"/>
          </a:xfrm>
          <a:prstGeom prst="rect">
            <a:avLst/>
          </a:prstGeom>
        </p:spPr>
      </p:pic>
      <p:pic>
        <p:nvPicPr>
          <p:cNvPr id="54" name="Picture 53">
            <a:extLst>
              <a:ext uri="{FF2B5EF4-FFF2-40B4-BE49-F238E27FC236}">
                <a16:creationId xmlns:a16="http://schemas.microsoft.com/office/drawing/2014/main" id="{BE829435-33B7-D93D-8319-AC82FD4C3416}"/>
              </a:ext>
            </a:extLst>
          </p:cNvPr>
          <p:cNvPicPr>
            <a:picLocks noChangeAspect="1"/>
          </p:cNvPicPr>
          <p:nvPr/>
        </p:nvPicPr>
        <p:blipFill>
          <a:blip r:embed="rId28"/>
          <a:stretch>
            <a:fillRect/>
          </a:stretch>
        </p:blipFill>
        <p:spPr>
          <a:xfrm>
            <a:off x="9416753" y="4232457"/>
            <a:ext cx="863600" cy="393700"/>
          </a:xfrm>
          <a:prstGeom prst="rect">
            <a:avLst/>
          </a:prstGeom>
        </p:spPr>
      </p:pic>
      <p:pic>
        <p:nvPicPr>
          <p:cNvPr id="55" name="Picture 54">
            <a:extLst>
              <a:ext uri="{FF2B5EF4-FFF2-40B4-BE49-F238E27FC236}">
                <a16:creationId xmlns:a16="http://schemas.microsoft.com/office/drawing/2014/main" id="{403508FD-AE18-EB98-AAF6-654AACCBB685}"/>
              </a:ext>
            </a:extLst>
          </p:cNvPr>
          <p:cNvPicPr>
            <a:picLocks noChangeAspect="1"/>
          </p:cNvPicPr>
          <p:nvPr/>
        </p:nvPicPr>
        <p:blipFill>
          <a:blip r:embed="rId29"/>
          <a:stretch>
            <a:fillRect/>
          </a:stretch>
        </p:blipFill>
        <p:spPr>
          <a:xfrm>
            <a:off x="10750203" y="4264966"/>
            <a:ext cx="723900" cy="368300"/>
          </a:xfrm>
          <a:prstGeom prst="rect">
            <a:avLst/>
          </a:prstGeom>
        </p:spPr>
      </p:pic>
      <p:pic>
        <p:nvPicPr>
          <p:cNvPr id="56" name="Picture 55">
            <a:extLst>
              <a:ext uri="{FF2B5EF4-FFF2-40B4-BE49-F238E27FC236}">
                <a16:creationId xmlns:a16="http://schemas.microsoft.com/office/drawing/2014/main" id="{EE4BCCAF-673A-3DE0-EE7E-91FDB3D2C169}"/>
              </a:ext>
            </a:extLst>
          </p:cNvPr>
          <p:cNvPicPr>
            <a:picLocks noChangeAspect="1"/>
          </p:cNvPicPr>
          <p:nvPr/>
        </p:nvPicPr>
        <p:blipFill>
          <a:blip r:embed="rId30"/>
          <a:stretch>
            <a:fillRect/>
          </a:stretch>
        </p:blipFill>
        <p:spPr>
          <a:xfrm>
            <a:off x="515881" y="5254916"/>
            <a:ext cx="939800" cy="127000"/>
          </a:xfrm>
          <a:prstGeom prst="rect">
            <a:avLst/>
          </a:prstGeom>
        </p:spPr>
      </p:pic>
      <p:pic>
        <p:nvPicPr>
          <p:cNvPr id="57" name="Picture 56">
            <a:extLst>
              <a:ext uri="{FF2B5EF4-FFF2-40B4-BE49-F238E27FC236}">
                <a16:creationId xmlns:a16="http://schemas.microsoft.com/office/drawing/2014/main" id="{D2FF12F4-AC05-5EC4-DD47-BBA9040A551B}"/>
              </a:ext>
            </a:extLst>
          </p:cNvPr>
          <p:cNvPicPr>
            <a:picLocks noChangeAspect="1"/>
          </p:cNvPicPr>
          <p:nvPr/>
        </p:nvPicPr>
        <p:blipFill>
          <a:blip r:embed="rId31"/>
          <a:stretch>
            <a:fillRect/>
          </a:stretch>
        </p:blipFill>
        <p:spPr>
          <a:xfrm>
            <a:off x="1881081" y="5225816"/>
            <a:ext cx="723900" cy="190500"/>
          </a:xfrm>
          <a:prstGeom prst="rect">
            <a:avLst/>
          </a:prstGeom>
        </p:spPr>
      </p:pic>
      <p:pic>
        <p:nvPicPr>
          <p:cNvPr id="58" name="Picture 57">
            <a:extLst>
              <a:ext uri="{FF2B5EF4-FFF2-40B4-BE49-F238E27FC236}">
                <a16:creationId xmlns:a16="http://schemas.microsoft.com/office/drawing/2014/main" id="{5D299AE0-EFAC-1647-17EF-64F867719757}"/>
              </a:ext>
            </a:extLst>
          </p:cNvPr>
          <p:cNvPicPr>
            <a:picLocks noChangeAspect="1"/>
          </p:cNvPicPr>
          <p:nvPr/>
        </p:nvPicPr>
        <p:blipFill>
          <a:blip r:embed="rId32"/>
          <a:stretch>
            <a:fillRect/>
          </a:stretch>
        </p:blipFill>
        <p:spPr>
          <a:xfrm>
            <a:off x="3085971" y="5229516"/>
            <a:ext cx="863600" cy="152400"/>
          </a:xfrm>
          <a:prstGeom prst="rect">
            <a:avLst/>
          </a:prstGeom>
        </p:spPr>
      </p:pic>
      <p:pic>
        <p:nvPicPr>
          <p:cNvPr id="59" name="Picture 58">
            <a:extLst>
              <a:ext uri="{FF2B5EF4-FFF2-40B4-BE49-F238E27FC236}">
                <a16:creationId xmlns:a16="http://schemas.microsoft.com/office/drawing/2014/main" id="{07C0C551-2AE3-3AB2-8E6F-2DC56DBC98B1}"/>
              </a:ext>
            </a:extLst>
          </p:cNvPr>
          <p:cNvPicPr>
            <a:picLocks noChangeAspect="1"/>
          </p:cNvPicPr>
          <p:nvPr/>
        </p:nvPicPr>
        <p:blipFill>
          <a:blip r:embed="rId33"/>
          <a:stretch>
            <a:fillRect/>
          </a:stretch>
        </p:blipFill>
        <p:spPr>
          <a:xfrm>
            <a:off x="4389231" y="5172366"/>
            <a:ext cx="787400" cy="266700"/>
          </a:xfrm>
          <a:prstGeom prst="rect">
            <a:avLst/>
          </a:prstGeom>
        </p:spPr>
      </p:pic>
      <p:pic>
        <p:nvPicPr>
          <p:cNvPr id="60" name="Picture 59">
            <a:extLst>
              <a:ext uri="{FF2B5EF4-FFF2-40B4-BE49-F238E27FC236}">
                <a16:creationId xmlns:a16="http://schemas.microsoft.com/office/drawing/2014/main" id="{5F3FA7A0-21EF-84FF-5FCD-E79EBFD87013}"/>
              </a:ext>
            </a:extLst>
          </p:cNvPr>
          <p:cNvPicPr>
            <a:picLocks noChangeAspect="1"/>
          </p:cNvPicPr>
          <p:nvPr/>
        </p:nvPicPr>
        <p:blipFill>
          <a:blip r:embed="rId34"/>
          <a:stretch>
            <a:fillRect/>
          </a:stretch>
        </p:blipFill>
        <p:spPr>
          <a:xfrm>
            <a:off x="5683445" y="5191416"/>
            <a:ext cx="723900" cy="254000"/>
          </a:xfrm>
          <a:prstGeom prst="rect">
            <a:avLst/>
          </a:prstGeom>
        </p:spPr>
      </p:pic>
      <p:pic>
        <p:nvPicPr>
          <p:cNvPr id="61" name="Picture 60">
            <a:extLst>
              <a:ext uri="{FF2B5EF4-FFF2-40B4-BE49-F238E27FC236}">
                <a16:creationId xmlns:a16="http://schemas.microsoft.com/office/drawing/2014/main" id="{1AA257A7-2045-E359-450A-09A51B249C22}"/>
              </a:ext>
            </a:extLst>
          </p:cNvPr>
          <p:cNvPicPr>
            <a:picLocks noChangeAspect="1"/>
          </p:cNvPicPr>
          <p:nvPr/>
        </p:nvPicPr>
        <p:blipFill>
          <a:blip r:embed="rId35"/>
          <a:stretch>
            <a:fillRect/>
          </a:stretch>
        </p:blipFill>
        <p:spPr>
          <a:xfrm>
            <a:off x="7106917" y="5121566"/>
            <a:ext cx="393700" cy="393700"/>
          </a:xfrm>
          <a:prstGeom prst="rect">
            <a:avLst/>
          </a:prstGeom>
        </p:spPr>
      </p:pic>
      <p:pic>
        <p:nvPicPr>
          <p:cNvPr id="62" name="Picture 61">
            <a:extLst>
              <a:ext uri="{FF2B5EF4-FFF2-40B4-BE49-F238E27FC236}">
                <a16:creationId xmlns:a16="http://schemas.microsoft.com/office/drawing/2014/main" id="{8EF46A88-F97C-3C5F-92D2-1D0E6E1E3938}"/>
              </a:ext>
            </a:extLst>
          </p:cNvPr>
          <p:cNvPicPr>
            <a:picLocks noChangeAspect="1"/>
          </p:cNvPicPr>
          <p:nvPr/>
        </p:nvPicPr>
        <p:blipFill>
          <a:blip r:embed="rId36"/>
          <a:stretch>
            <a:fillRect/>
          </a:stretch>
        </p:blipFill>
        <p:spPr>
          <a:xfrm>
            <a:off x="8147303" y="5195273"/>
            <a:ext cx="863600" cy="228600"/>
          </a:xfrm>
          <a:prstGeom prst="rect">
            <a:avLst/>
          </a:prstGeom>
        </p:spPr>
      </p:pic>
      <p:pic>
        <p:nvPicPr>
          <p:cNvPr id="63" name="Picture 62">
            <a:extLst>
              <a:ext uri="{FF2B5EF4-FFF2-40B4-BE49-F238E27FC236}">
                <a16:creationId xmlns:a16="http://schemas.microsoft.com/office/drawing/2014/main" id="{9FCA0452-857B-A4F9-0955-CD4445EBFE1E}"/>
              </a:ext>
            </a:extLst>
          </p:cNvPr>
          <p:cNvPicPr>
            <a:picLocks noChangeAspect="1"/>
          </p:cNvPicPr>
          <p:nvPr/>
        </p:nvPicPr>
        <p:blipFill>
          <a:blip r:embed="rId37"/>
          <a:stretch>
            <a:fillRect/>
          </a:stretch>
        </p:blipFill>
        <p:spPr>
          <a:xfrm>
            <a:off x="9486603" y="5161295"/>
            <a:ext cx="723900" cy="292100"/>
          </a:xfrm>
          <a:prstGeom prst="rect">
            <a:avLst/>
          </a:prstGeom>
        </p:spPr>
      </p:pic>
      <p:pic>
        <p:nvPicPr>
          <p:cNvPr id="64" name="Picture 63">
            <a:extLst>
              <a:ext uri="{FF2B5EF4-FFF2-40B4-BE49-F238E27FC236}">
                <a16:creationId xmlns:a16="http://schemas.microsoft.com/office/drawing/2014/main" id="{05F053A2-7CD2-E3DC-4F61-BF39A452CF8D}"/>
              </a:ext>
            </a:extLst>
          </p:cNvPr>
          <p:cNvPicPr>
            <a:picLocks noChangeAspect="1"/>
          </p:cNvPicPr>
          <p:nvPr/>
        </p:nvPicPr>
        <p:blipFill>
          <a:blip r:embed="rId38"/>
          <a:stretch>
            <a:fillRect/>
          </a:stretch>
        </p:blipFill>
        <p:spPr>
          <a:xfrm>
            <a:off x="10750203" y="5186695"/>
            <a:ext cx="723900" cy="266700"/>
          </a:xfrm>
          <a:prstGeom prst="rect">
            <a:avLst/>
          </a:prstGeom>
        </p:spPr>
      </p:pic>
      <p:pic>
        <p:nvPicPr>
          <p:cNvPr id="67" name="Picture 66">
            <a:extLst>
              <a:ext uri="{FF2B5EF4-FFF2-40B4-BE49-F238E27FC236}">
                <a16:creationId xmlns:a16="http://schemas.microsoft.com/office/drawing/2014/main" id="{245064A8-298C-4265-2630-1937BF618963}"/>
              </a:ext>
            </a:extLst>
          </p:cNvPr>
          <p:cNvPicPr>
            <a:picLocks noChangeAspect="1"/>
          </p:cNvPicPr>
          <p:nvPr/>
        </p:nvPicPr>
        <p:blipFill>
          <a:blip r:embed="rId39"/>
          <a:stretch>
            <a:fillRect/>
          </a:stretch>
        </p:blipFill>
        <p:spPr>
          <a:xfrm>
            <a:off x="5674681" y="3350683"/>
            <a:ext cx="723900" cy="368300"/>
          </a:xfrm>
          <a:prstGeom prst="rect">
            <a:avLst/>
          </a:prstGeom>
        </p:spPr>
      </p:pic>
      <p:sp>
        <p:nvSpPr>
          <p:cNvPr id="69" name="Rounded Rectangle 68">
            <a:extLst>
              <a:ext uri="{FF2B5EF4-FFF2-40B4-BE49-F238E27FC236}">
                <a16:creationId xmlns:a16="http://schemas.microsoft.com/office/drawing/2014/main" id="{0F9039FD-2F56-9D4C-5356-AE9A5AC08235}"/>
              </a:ext>
            </a:extLst>
          </p:cNvPr>
          <p:cNvSpPr/>
          <p:nvPr/>
        </p:nvSpPr>
        <p:spPr>
          <a:xfrm>
            <a:off x="8536200" y="1216800"/>
            <a:ext cx="3200013" cy="396000"/>
          </a:xfrm>
          <a:prstGeom prst="roundRect">
            <a:avLst>
              <a:gd name="adj" fmla="val 50000"/>
            </a:avLst>
          </a:prstGeom>
          <a:solidFill>
            <a:srgbClr val="DA2054"/>
          </a:solidFill>
          <a:ln w="127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Rounded Rectangle 69">
            <a:extLst>
              <a:ext uri="{FF2B5EF4-FFF2-40B4-BE49-F238E27FC236}">
                <a16:creationId xmlns:a16="http://schemas.microsoft.com/office/drawing/2014/main" id="{5B30953B-D158-3ECE-C97F-E778F5CBC73E}"/>
              </a:ext>
            </a:extLst>
          </p:cNvPr>
          <p:cNvSpPr/>
          <p:nvPr/>
        </p:nvSpPr>
        <p:spPr>
          <a:xfrm>
            <a:off x="374614" y="1216800"/>
            <a:ext cx="2160000" cy="396000"/>
          </a:xfrm>
          <a:prstGeom prst="roundRect">
            <a:avLst>
              <a:gd name="adj" fmla="val 50000"/>
            </a:avLst>
          </a:prstGeom>
          <a:solidFill>
            <a:srgbClr val="DA2054"/>
          </a:solidFill>
          <a:ln w="12700">
            <a:solidFill>
              <a:srgbClr val="DA205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TextBox 70">
            <a:extLst>
              <a:ext uri="{FF2B5EF4-FFF2-40B4-BE49-F238E27FC236}">
                <a16:creationId xmlns:a16="http://schemas.microsoft.com/office/drawing/2014/main" id="{4B558202-EC4C-9D04-C942-4FF21AFC43ED}"/>
              </a:ext>
            </a:extLst>
          </p:cNvPr>
          <p:cNvSpPr txBox="1"/>
          <p:nvPr/>
        </p:nvSpPr>
        <p:spPr>
          <a:xfrm>
            <a:off x="374614" y="1198075"/>
            <a:ext cx="2160000" cy="382092"/>
          </a:xfrm>
          <a:prstGeom prst="rect">
            <a:avLst/>
          </a:prstGeom>
          <a:noFill/>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GB" sz="1400" b="1" i="0" u="none" strike="noStrike" kern="1200" cap="none" normalizeH="0" baseline="0" noProof="0">
                <a:ln>
                  <a:noFill/>
                </a:ln>
                <a:solidFill>
                  <a:schemeClr val="bg1"/>
                </a:solidFill>
                <a:effectLst/>
                <a:uLnTx/>
                <a:uFillTx/>
                <a:latin typeface="Calibri"/>
                <a:ea typeface="+mn-ea"/>
                <a:cs typeface="+mn-cs"/>
              </a:rPr>
              <a:t>36 Full Members</a:t>
            </a:r>
          </a:p>
        </p:txBody>
      </p:sp>
      <p:sp>
        <p:nvSpPr>
          <p:cNvPr id="72" name="Rounded Rectangle 71">
            <a:extLst>
              <a:ext uri="{FF2B5EF4-FFF2-40B4-BE49-F238E27FC236}">
                <a16:creationId xmlns:a16="http://schemas.microsoft.com/office/drawing/2014/main" id="{BA74C1AF-1AC2-6CDC-FB93-05E5C7EF91F2}"/>
              </a:ext>
            </a:extLst>
          </p:cNvPr>
          <p:cNvSpPr/>
          <p:nvPr/>
        </p:nvSpPr>
        <p:spPr>
          <a:xfrm>
            <a:off x="2880154" y="1216800"/>
            <a:ext cx="2160000" cy="396000"/>
          </a:xfrm>
          <a:prstGeom prst="roundRect">
            <a:avLst>
              <a:gd name="adj" fmla="val 50000"/>
            </a:avLst>
          </a:prstGeom>
          <a:solidFill>
            <a:schemeClr val="bg1"/>
          </a:solidFill>
          <a:ln w="12700">
            <a:solidFill>
              <a:srgbClr val="F8652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TextBox 72">
            <a:extLst>
              <a:ext uri="{FF2B5EF4-FFF2-40B4-BE49-F238E27FC236}">
                <a16:creationId xmlns:a16="http://schemas.microsoft.com/office/drawing/2014/main" id="{477EDAE3-7306-11F0-5414-72AC6BB5CDD7}"/>
              </a:ext>
            </a:extLst>
          </p:cNvPr>
          <p:cNvSpPr txBox="1"/>
          <p:nvPr/>
        </p:nvSpPr>
        <p:spPr>
          <a:xfrm>
            <a:off x="2880154" y="1198075"/>
            <a:ext cx="2160000" cy="382092"/>
          </a:xfrm>
          <a:prstGeom prst="rect">
            <a:avLst/>
          </a:prstGeom>
          <a:noFill/>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GB" sz="1400" b="1" i="0" u="none" strike="noStrike" kern="1200" cap="none" normalizeH="0" baseline="0" noProof="0">
                <a:ln>
                  <a:noFill/>
                </a:ln>
                <a:solidFill>
                  <a:srgbClr val="F86524"/>
                </a:solidFill>
                <a:effectLst/>
                <a:uLnTx/>
                <a:uFillTx/>
                <a:latin typeface="Calibri"/>
                <a:ea typeface="+mn-ea"/>
                <a:cs typeface="+mn-cs"/>
              </a:rPr>
              <a:t>47 Associate Members</a:t>
            </a:r>
          </a:p>
        </p:txBody>
      </p:sp>
      <p:sp>
        <p:nvSpPr>
          <p:cNvPr id="74" name="TextBox 73">
            <a:extLst>
              <a:ext uri="{FF2B5EF4-FFF2-40B4-BE49-F238E27FC236}">
                <a16:creationId xmlns:a16="http://schemas.microsoft.com/office/drawing/2014/main" id="{612F2712-A159-B0E7-7673-2D5EEC04CE1F}"/>
              </a:ext>
            </a:extLst>
          </p:cNvPr>
          <p:cNvSpPr txBox="1"/>
          <p:nvPr/>
        </p:nvSpPr>
        <p:spPr>
          <a:xfrm>
            <a:off x="8861342" y="1198075"/>
            <a:ext cx="2549728" cy="382092"/>
          </a:xfrm>
          <a:prstGeom prst="rect">
            <a:avLst/>
          </a:prstGeom>
          <a:noFill/>
        </p:spPr>
        <p:txBody>
          <a:bodyPr wrap="square" lIns="91440" tIns="45720" rIns="91440" bIns="45720" anchor="t">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GB" sz="1400" b="1" i="0" u="none" strike="noStrike" kern="1200" cap="none" normalizeH="0" baseline="0" noProof="0">
                <a:ln>
                  <a:noFill/>
                </a:ln>
                <a:solidFill>
                  <a:schemeClr val="bg1"/>
                </a:solidFill>
                <a:effectLst/>
                <a:uLnTx/>
                <a:uFillTx/>
                <a:latin typeface="Calibri"/>
                <a:ea typeface="+mn-ea"/>
                <a:cs typeface="+mn-cs"/>
              </a:rPr>
              <a:t>83 Members Worldwide </a:t>
            </a:r>
            <a:r>
              <a:rPr kumimoji="0" lang="en-GB" sz="1400" b="1" i="0" u="sng" strike="noStrike" kern="1200" cap="none" normalizeH="0" baseline="0" noProof="0">
                <a:ln>
                  <a:noFill/>
                </a:ln>
                <a:solidFill>
                  <a:schemeClr val="bg1"/>
                </a:solidFill>
                <a:effectLst/>
                <a:uLnTx/>
                <a:uFillTx/>
                <a:latin typeface="Calibri"/>
                <a:ea typeface="+mn-ea"/>
                <a:cs typeface="+mn-cs"/>
              </a:rPr>
              <a:t>in 2024</a:t>
            </a:r>
            <a:endParaRPr lang="en-GB" sz="1400" b="1" i="0" u="sng" strike="noStrike" kern="1200" cap="none" normalizeH="0" baseline="0" noProof="0">
              <a:ln>
                <a:noFill/>
              </a:ln>
              <a:solidFill>
                <a:schemeClr val="bg1"/>
              </a:solidFill>
              <a:effectLst/>
              <a:uLnTx/>
              <a:uFillTx/>
              <a:latin typeface="Calibri"/>
              <a:ea typeface="Calibri"/>
              <a:cs typeface="Calibri"/>
            </a:endParaRPr>
          </a:p>
        </p:txBody>
      </p:sp>
      <p:pic>
        <p:nvPicPr>
          <p:cNvPr id="75" name="Picture 74">
            <a:extLst>
              <a:ext uri="{FF2B5EF4-FFF2-40B4-BE49-F238E27FC236}">
                <a16:creationId xmlns:a16="http://schemas.microsoft.com/office/drawing/2014/main" id="{79DD1B5E-948C-F070-6E76-0ACAA3D312C9}"/>
              </a:ext>
            </a:extLst>
          </p:cNvPr>
          <p:cNvPicPr>
            <a:picLocks noChangeAspect="1"/>
          </p:cNvPicPr>
          <p:nvPr/>
        </p:nvPicPr>
        <p:blipFill>
          <a:blip r:embed="rId40"/>
          <a:stretch>
            <a:fillRect/>
          </a:stretch>
        </p:blipFill>
        <p:spPr>
          <a:xfrm>
            <a:off x="5182043" y="1257520"/>
            <a:ext cx="3225800" cy="304800"/>
          </a:xfrm>
          <a:prstGeom prst="rect">
            <a:avLst/>
          </a:prstGeom>
        </p:spPr>
      </p:pic>
      <p:pic>
        <p:nvPicPr>
          <p:cNvPr id="76" name="Picture 75">
            <a:extLst>
              <a:ext uri="{FF2B5EF4-FFF2-40B4-BE49-F238E27FC236}">
                <a16:creationId xmlns:a16="http://schemas.microsoft.com/office/drawing/2014/main" id="{D75173CC-8ADA-0D2E-048E-113FEC628644}"/>
              </a:ext>
            </a:extLst>
          </p:cNvPr>
          <p:cNvPicPr>
            <a:picLocks noChangeAspect="1"/>
          </p:cNvPicPr>
          <p:nvPr/>
        </p:nvPicPr>
        <p:blipFill>
          <a:blip r:embed="rId41"/>
          <a:stretch>
            <a:fillRect/>
          </a:stretch>
        </p:blipFill>
        <p:spPr>
          <a:xfrm>
            <a:off x="2618484" y="1325900"/>
            <a:ext cx="177800" cy="177800"/>
          </a:xfrm>
          <a:prstGeom prst="rect">
            <a:avLst/>
          </a:prstGeom>
        </p:spPr>
      </p:pic>
      <p:pic>
        <p:nvPicPr>
          <p:cNvPr id="9" name="Graphic 8">
            <a:extLst>
              <a:ext uri="{FF2B5EF4-FFF2-40B4-BE49-F238E27FC236}">
                <a16:creationId xmlns:a16="http://schemas.microsoft.com/office/drawing/2014/main" id="{53449A9E-2A59-3783-101F-C496307034A5}"/>
              </a:ext>
            </a:extLst>
          </p:cNvPr>
          <p:cNvPicPr>
            <a:picLocks noChangeAspect="1"/>
          </p:cNvPicPr>
          <p:nvPr/>
        </p:nvPicPr>
        <p:blipFill>
          <a:blip r:embed="rId42">
            <a:extLst>
              <a:ext uri="{96DAC541-7B7A-43D3-8B79-37D633B846F1}">
                <asvg:svgBlip xmlns:asvg="http://schemas.microsoft.com/office/drawing/2016/SVG/main" r:embed="rId43"/>
              </a:ext>
            </a:extLst>
          </a:blip>
          <a:stretch>
            <a:fillRect/>
          </a:stretch>
        </p:blipFill>
        <p:spPr>
          <a:xfrm>
            <a:off x="6865417" y="3428416"/>
            <a:ext cx="828000" cy="249055"/>
          </a:xfrm>
          <a:prstGeom prst="rect">
            <a:avLst/>
          </a:prstGeom>
        </p:spPr>
      </p:pic>
      <p:sp>
        <p:nvSpPr>
          <p:cNvPr id="7" name="Rectangle: Rounded Corners 6">
            <a:extLst>
              <a:ext uri="{FF2B5EF4-FFF2-40B4-BE49-F238E27FC236}">
                <a16:creationId xmlns:a16="http://schemas.microsoft.com/office/drawing/2014/main" id="{C60B8A89-26ED-2740-B312-468AEC585163}"/>
              </a:ext>
            </a:extLst>
          </p:cNvPr>
          <p:cNvSpPr/>
          <p:nvPr/>
        </p:nvSpPr>
        <p:spPr>
          <a:xfrm>
            <a:off x="383482" y="5859963"/>
            <a:ext cx="7579063" cy="747267"/>
          </a:xfrm>
          <a:prstGeom prst="roundRect">
            <a:avLst/>
          </a:prstGeom>
          <a:solidFill>
            <a:srgbClr val="DA205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77" name="Picture 76">
            <a:extLst>
              <a:ext uri="{FF2B5EF4-FFF2-40B4-BE49-F238E27FC236}">
                <a16:creationId xmlns:a16="http://schemas.microsoft.com/office/drawing/2014/main" id="{C5B8DDB2-59A7-9B10-9239-A37585BB9808}"/>
              </a:ext>
            </a:extLst>
          </p:cNvPr>
          <p:cNvPicPr>
            <a:picLocks noChangeAspect="1"/>
          </p:cNvPicPr>
          <p:nvPr/>
        </p:nvPicPr>
        <p:blipFill>
          <a:blip r:embed="rId44"/>
          <a:stretch>
            <a:fillRect/>
          </a:stretch>
        </p:blipFill>
        <p:spPr>
          <a:xfrm>
            <a:off x="7004776" y="6057056"/>
            <a:ext cx="1489575" cy="806251"/>
          </a:xfrm>
          <a:prstGeom prst="rect">
            <a:avLst/>
          </a:prstGeom>
        </p:spPr>
      </p:pic>
      <p:pic>
        <p:nvPicPr>
          <p:cNvPr id="10" name="Graphic 9" descr="Magnifying glass with solid fill">
            <a:extLst>
              <a:ext uri="{FF2B5EF4-FFF2-40B4-BE49-F238E27FC236}">
                <a16:creationId xmlns:a16="http://schemas.microsoft.com/office/drawing/2014/main" id="{552B365E-C2A5-48A8-974C-9722E3B3DCC0}"/>
              </a:ext>
            </a:extLst>
          </p:cNvPr>
          <p:cNvPicPr>
            <a:picLocks noChangeAspect="1"/>
          </p:cNvPicPr>
          <p:nvPr/>
        </p:nvPicPr>
        <p:blipFill>
          <a:blip r:embed="rId45">
            <a:extLst>
              <a:ext uri="{96DAC541-7B7A-43D3-8B79-37D633B846F1}">
                <asvg:svgBlip xmlns:asvg="http://schemas.microsoft.com/office/drawing/2016/SVG/main" r:embed="rId46"/>
              </a:ext>
            </a:extLst>
          </a:blip>
          <a:stretch>
            <a:fillRect/>
          </a:stretch>
        </p:blipFill>
        <p:spPr>
          <a:xfrm>
            <a:off x="576180" y="6027303"/>
            <a:ext cx="403666" cy="422812"/>
          </a:xfrm>
          <a:prstGeom prst="rect">
            <a:avLst/>
          </a:prstGeom>
        </p:spPr>
      </p:pic>
      <p:sp>
        <p:nvSpPr>
          <p:cNvPr id="13" name="TextBox 12">
            <a:extLst>
              <a:ext uri="{FF2B5EF4-FFF2-40B4-BE49-F238E27FC236}">
                <a16:creationId xmlns:a16="http://schemas.microsoft.com/office/drawing/2014/main" id="{9E218C9F-76C1-0F7A-CDF6-35387C922785}"/>
              </a:ext>
            </a:extLst>
          </p:cNvPr>
          <p:cNvSpPr txBox="1"/>
          <p:nvPr/>
        </p:nvSpPr>
        <p:spPr>
          <a:xfrm>
            <a:off x="1054694" y="5884477"/>
            <a:ext cx="5943803" cy="707886"/>
          </a:xfrm>
          <a:prstGeom prst="rect">
            <a:avLst/>
          </a:prstGeom>
          <a:noFill/>
        </p:spPr>
        <p:txBody>
          <a:bodyPr wrap="square" lIns="91440" tIns="45720" rIns="91440" bIns="45720" rtlCol="0" anchor="t">
            <a:spAutoFit/>
          </a:bodyPr>
          <a:lstStyle/>
          <a:p>
            <a:r>
              <a:rPr lang="en-GB" sz="2000">
                <a:solidFill>
                  <a:schemeClr val="bg1"/>
                </a:solidFill>
                <a:latin typeface="Aptos"/>
                <a:ea typeface="Calibri"/>
                <a:cs typeface="Calibri"/>
              </a:rPr>
              <a:t>PSCI members represent </a:t>
            </a:r>
            <a:r>
              <a:rPr lang="en-GB" sz="2000" b="1">
                <a:solidFill>
                  <a:schemeClr val="bg1"/>
                </a:solidFill>
                <a:latin typeface="Aptos"/>
                <a:ea typeface="Calibri"/>
                <a:cs typeface="Calibri"/>
              </a:rPr>
              <a:t>over 70% </a:t>
            </a:r>
            <a:r>
              <a:rPr lang="en-GB" sz="2000">
                <a:solidFill>
                  <a:schemeClr val="bg1"/>
                </a:solidFill>
                <a:latin typeface="Aptos"/>
                <a:ea typeface="Calibri"/>
                <a:cs typeface="Calibri"/>
              </a:rPr>
              <a:t>of the industry with over </a:t>
            </a:r>
            <a:r>
              <a:rPr lang="en-GB" sz="2000" b="1">
                <a:solidFill>
                  <a:schemeClr val="bg1"/>
                </a:solidFill>
                <a:latin typeface="Aptos"/>
                <a:ea typeface="Calibri"/>
                <a:cs typeface="Calibri"/>
              </a:rPr>
              <a:t>$1.2bn</a:t>
            </a:r>
            <a:r>
              <a:rPr lang="en-GB" sz="2000">
                <a:solidFill>
                  <a:schemeClr val="bg1"/>
                </a:solidFill>
                <a:latin typeface="Aptos"/>
                <a:ea typeface="Calibri"/>
                <a:cs typeface="Calibri"/>
              </a:rPr>
              <a:t> in combined revenues</a:t>
            </a:r>
          </a:p>
        </p:txBody>
      </p:sp>
      <p:sp>
        <p:nvSpPr>
          <p:cNvPr id="16" name="Freeform 2" descr="A black and orange logo&#10;&#10;AI-generated content may be incorrect.">
            <a:extLst>
              <a:ext uri="{FF2B5EF4-FFF2-40B4-BE49-F238E27FC236}">
                <a16:creationId xmlns:a16="http://schemas.microsoft.com/office/drawing/2014/main" id="{2818C2EA-B6E5-7743-E2B1-0EC5730FF024}"/>
              </a:ext>
            </a:extLst>
          </p:cNvPr>
          <p:cNvSpPr/>
          <p:nvPr/>
        </p:nvSpPr>
        <p:spPr>
          <a:xfrm>
            <a:off x="8500872" y="5849757"/>
            <a:ext cx="3162067" cy="790517"/>
          </a:xfrm>
          <a:custGeom>
            <a:avLst/>
            <a:gdLst/>
            <a:ahLst/>
            <a:cxnLst/>
            <a:rect l="l" t="t" r="r" b="b"/>
            <a:pathLst>
              <a:path w="4743101" h="1185775">
                <a:moveTo>
                  <a:pt x="0" y="0"/>
                </a:moveTo>
                <a:lnTo>
                  <a:pt x="4743101" y="0"/>
                </a:lnTo>
                <a:lnTo>
                  <a:pt x="4743101" y="1185775"/>
                </a:lnTo>
                <a:lnTo>
                  <a:pt x="0" y="1185775"/>
                </a:lnTo>
                <a:lnTo>
                  <a:pt x="0" y="0"/>
                </a:lnTo>
                <a:close/>
              </a:path>
            </a:pathLst>
          </a:custGeom>
          <a:blipFill>
            <a:blip r:embed="rId47" cstate="screen">
              <a:extLst>
                <a:ext uri="{28A0092B-C50C-407E-A947-70E740481C1C}">
                  <a14:useLocalDpi xmlns:a14="http://schemas.microsoft.com/office/drawing/2010/main"/>
                </a:ext>
              </a:extLst>
            </a:blip>
            <a:stretch>
              <a:fillRect/>
            </a:stretch>
          </a:blip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6301566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22426B2A-9EAF-6181-B5FF-A39F426988D5}"/>
              </a:ext>
            </a:extLst>
          </p:cNvPr>
          <p:cNvSpPr/>
          <p:nvPr/>
        </p:nvSpPr>
        <p:spPr>
          <a:xfrm>
            <a:off x="9498726" y="166528"/>
            <a:ext cx="2532612" cy="2185001"/>
          </a:xfrm>
          <a:prstGeom prst="roundRect">
            <a:avLst/>
          </a:prstGeom>
          <a:solidFill>
            <a:srgbClr val="F8652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2" name="Rounded Rectangle 11">
            <a:extLst>
              <a:ext uri="{FF2B5EF4-FFF2-40B4-BE49-F238E27FC236}">
                <a16:creationId xmlns:a16="http://schemas.microsoft.com/office/drawing/2014/main" id="{9A95E402-4B4D-DA62-6DAA-9D00447D1E87}"/>
              </a:ext>
            </a:extLst>
          </p:cNvPr>
          <p:cNvSpPr/>
          <p:nvPr/>
        </p:nvSpPr>
        <p:spPr>
          <a:xfrm>
            <a:off x="381905" y="1958717"/>
            <a:ext cx="1044000" cy="792000"/>
          </a:xfrm>
          <a:prstGeom prst="roundRect">
            <a:avLst>
              <a:gd name="adj" fmla="val 7672"/>
            </a:avLst>
          </a:prstGeom>
          <a:noFill/>
          <a:ln w="6350">
            <a:solidFill>
              <a:srgbClr val="F8652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ounded Rectangle 13">
            <a:extLst>
              <a:ext uri="{FF2B5EF4-FFF2-40B4-BE49-F238E27FC236}">
                <a16:creationId xmlns:a16="http://schemas.microsoft.com/office/drawing/2014/main" id="{396328D9-4012-1E22-D038-23737A845193}"/>
              </a:ext>
            </a:extLst>
          </p:cNvPr>
          <p:cNvSpPr/>
          <p:nvPr/>
        </p:nvSpPr>
        <p:spPr>
          <a:xfrm>
            <a:off x="1521105" y="1958717"/>
            <a:ext cx="1044000" cy="792000"/>
          </a:xfrm>
          <a:prstGeom prst="roundRect">
            <a:avLst>
              <a:gd name="adj" fmla="val 7672"/>
            </a:avLst>
          </a:prstGeom>
          <a:noFill/>
          <a:ln w="6350">
            <a:solidFill>
              <a:srgbClr val="F8652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ounded Rectangle 17">
            <a:extLst>
              <a:ext uri="{FF2B5EF4-FFF2-40B4-BE49-F238E27FC236}">
                <a16:creationId xmlns:a16="http://schemas.microsoft.com/office/drawing/2014/main" id="{69DDAC80-CFFF-B74A-7008-62E92BE58F1E}"/>
              </a:ext>
            </a:extLst>
          </p:cNvPr>
          <p:cNvSpPr/>
          <p:nvPr/>
        </p:nvSpPr>
        <p:spPr>
          <a:xfrm>
            <a:off x="2660305" y="1958717"/>
            <a:ext cx="1044000" cy="792000"/>
          </a:xfrm>
          <a:prstGeom prst="roundRect">
            <a:avLst>
              <a:gd name="adj" fmla="val 7672"/>
            </a:avLst>
          </a:prstGeom>
          <a:noFill/>
          <a:ln w="6350">
            <a:solidFill>
              <a:srgbClr val="F8652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ounded Rectangle 20">
            <a:extLst>
              <a:ext uri="{FF2B5EF4-FFF2-40B4-BE49-F238E27FC236}">
                <a16:creationId xmlns:a16="http://schemas.microsoft.com/office/drawing/2014/main" id="{A96AE96F-9E68-B70F-8E9F-C6360C814420}"/>
              </a:ext>
            </a:extLst>
          </p:cNvPr>
          <p:cNvSpPr/>
          <p:nvPr/>
        </p:nvSpPr>
        <p:spPr>
          <a:xfrm>
            <a:off x="3799505" y="1958717"/>
            <a:ext cx="1044000" cy="792000"/>
          </a:xfrm>
          <a:prstGeom prst="roundRect">
            <a:avLst>
              <a:gd name="adj" fmla="val 7672"/>
            </a:avLst>
          </a:prstGeom>
          <a:noFill/>
          <a:ln w="6350">
            <a:solidFill>
              <a:srgbClr val="F8652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ounded Rectangle 22">
            <a:extLst>
              <a:ext uri="{FF2B5EF4-FFF2-40B4-BE49-F238E27FC236}">
                <a16:creationId xmlns:a16="http://schemas.microsoft.com/office/drawing/2014/main" id="{49DCF1B8-7FE8-6C4B-D076-BFFF5B4913D7}"/>
              </a:ext>
            </a:extLst>
          </p:cNvPr>
          <p:cNvSpPr/>
          <p:nvPr/>
        </p:nvSpPr>
        <p:spPr>
          <a:xfrm>
            <a:off x="4938705" y="1958717"/>
            <a:ext cx="1044000" cy="792000"/>
          </a:xfrm>
          <a:prstGeom prst="roundRect">
            <a:avLst>
              <a:gd name="adj" fmla="val 7672"/>
            </a:avLst>
          </a:prstGeom>
          <a:noFill/>
          <a:ln w="6350">
            <a:solidFill>
              <a:srgbClr val="F8652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ounded Rectangle 25">
            <a:extLst>
              <a:ext uri="{FF2B5EF4-FFF2-40B4-BE49-F238E27FC236}">
                <a16:creationId xmlns:a16="http://schemas.microsoft.com/office/drawing/2014/main" id="{E617B370-75BE-F850-1312-AC89F0449D8F}"/>
              </a:ext>
            </a:extLst>
          </p:cNvPr>
          <p:cNvSpPr/>
          <p:nvPr/>
        </p:nvSpPr>
        <p:spPr>
          <a:xfrm>
            <a:off x="6077905" y="1958717"/>
            <a:ext cx="1044000" cy="792000"/>
          </a:xfrm>
          <a:prstGeom prst="roundRect">
            <a:avLst>
              <a:gd name="adj" fmla="val 7672"/>
            </a:avLst>
          </a:prstGeom>
          <a:noFill/>
          <a:ln w="6350">
            <a:solidFill>
              <a:srgbClr val="F8652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ounded Rectangle 29">
            <a:extLst>
              <a:ext uri="{FF2B5EF4-FFF2-40B4-BE49-F238E27FC236}">
                <a16:creationId xmlns:a16="http://schemas.microsoft.com/office/drawing/2014/main" id="{A9F96A1E-7119-C2B5-5152-9B52B79DFE6E}"/>
              </a:ext>
            </a:extLst>
          </p:cNvPr>
          <p:cNvSpPr/>
          <p:nvPr/>
        </p:nvSpPr>
        <p:spPr>
          <a:xfrm>
            <a:off x="7217105" y="1958717"/>
            <a:ext cx="1044000" cy="792000"/>
          </a:xfrm>
          <a:prstGeom prst="roundRect">
            <a:avLst>
              <a:gd name="adj" fmla="val 7672"/>
            </a:avLst>
          </a:prstGeom>
          <a:noFill/>
          <a:ln w="6350">
            <a:solidFill>
              <a:srgbClr val="F8652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ounded Rectangle 32">
            <a:extLst>
              <a:ext uri="{FF2B5EF4-FFF2-40B4-BE49-F238E27FC236}">
                <a16:creationId xmlns:a16="http://schemas.microsoft.com/office/drawing/2014/main" id="{9AE33805-9752-0B81-ED37-8FE1112D929B}"/>
              </a:ext>
            </a:extLst>
          </p:cNvPr>
          <p:cNvSpPr/>
          <p:nvPr/>
        </p:nvSpPr>
        <p:spPr>
          <a:xfrm>
            <a:off x="8356304" y="1958717"/>
            <a:ext cx="1044000" cy="792000"/>
          </a:xfrm>
          <a:prstGeom prst="roundRect">
            <a:avLst>
              <a:gd name="adj" fmla="val 7672"/>
            </a:avLst>
          </a:prstGeom>
          <a:noFill/>
          <a:ln w="6350">
            <a:solidFill>
              <a:srgbClr val="F8652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9" name="Rounded Rectangle 98">
            <a:extLst>
              <a:ext uri="{FF2B5EF4-FFF2-40B4-BE49-F238E27FC236}">
                <a16:creationId xmlns:a16="http://schemas.microsoft.com/office/drawing/2014/main" id="{DA608FD1-9E48-DCDA-A484-73E92D876956}"/>
              </a:ext>
            </a:extLst>
          </p:cNvPr>
          <p:cNvSpPr/>
          <p:nvPr/>
        </p:nvSpPr>
        <p:spPr>
          <a:xfrm>
            <a:off x="381905" y="2840717"/>
            <a:ext cx="1044000" cy="792000"/>
          </a:xfrm>
          <a:prstGeom prst="roundRect">
            <a:avLst>
              <a:gd name="adj" fmla="val 7672"/>
            </a:avLst>
          </a:prstGeom>
          <a:noFill/>
          <a:ln w="6350">
            <a:solidFill>
              <a:srgbClr val="F8652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0" name="Rounded Rectangle 99">
            <a:extLst>
              <a:ext uri="{FF2B5EF4-FFF2-40B4-BE49-F238E27FC236}">
                <a16:creationId xmlns:a16="http://schemas.microsoft.com/office/drawing/2014/main" id="{B6ECE1B5-F152-4679-53E5-5857712C880C}"/>
              </a:ext>
            </a:extLst>
          </p:cNvPr>
          <p:cNvSpPr/>
          <p:nvPr/>
        </p:nvSpPr>
        <p:spPr>
          <a:xfrm>
            <a:off x="1521105" y="2840717"/>
            <a:ext cx="1044000" cy="792000"/>
          </a:xfrm>
          <a:prstGeom prst="roundRect">
            <a:avLst>
              <a:gd name="adj" fmla="val 7672"/>
            </a:avLst>
          </a:prstGeom>
          <a:noFill/>
          <a:ln w="6350">
            <a:solidFill>
              <a:srgbClr val="F8652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1" name="Rounded Rectangle 100">
            <a:extLst>
              <a:ext uri="{FF2B5EF4-FFF2-40B4-BE49-F238E27FC236}">
                <a16:creationId xmlns:a16="http://schemas.microsoft.com/office/drawing/2014/main" id="{E008B6F1-18F7-1DE8-F0B7-3BB369C8BBBA}"/>
              </a:ext>
            </a:extLst>
          </p:cNvPr>
          <p:cNvSpPr/>
          <p:nvPr/>
        </p:nvSpPr>
        <p:spPr>
          <a:xfrm>
            <a:off x="2660305" y="2840717"/>
            <a:ext cx="1044000" cy="792000"/>
          </a:xfrm>
          <a:prstGeom prst="roundRect">
            <a:avLst>
              <a:gd name="adj" fmla="val 7672"/>
            </a:avLst>
          </a:prstGeom>
          <a:noFill/>
          <a:ln w="6350">
            <a:solidFill>
              <a:srgbClr val="F8652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 name="Rounded Rectangle 101">
            <a:extLst>
              <a:ext uri="{FF2B5EF4-FFF2-40B4-BE49-F238E27FC236}">
                <a16:creationId xmlns:a16="http://schemas.microsoft.com/office/drawing/2014/main" id="{3E7FE9CE-00CA-48A9-DFE8-FC952458D888}"/>
              </a:ext>
            </a:extLst>
          </p:cNvPr>
          <p:cNvSpPr/>
          <p:nvPr/>
        </p:nvSpPr>
        <p:spPr>
          <a:xfrm>
            <a:off x="3799505" y="2840717"/>
            <a:ext cx="1044000" cy="792000"/>
          </a:xfrm>
          <a:prstGeom prst="roundRect">
            <a:avLst>
              <a:gd name="adj" fmla="val 7672"/>
            </a:avLst>
          </a:prstGeom>
          <a:noFill/>
          <a:ln w="6350">
            <a:solidFill>
              <a:srgbClr val="F8652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 name="Rounded Rectangle 102">
            <a:extLst>
              <a:ext uri="{FF2B5EF4-FFF2-40B4-BE49-F238E27FC236}">
                <a16:creationId xmlns:a16="http://schemas.microsoft.com/office/drawing/2014/main" id="{D0C8EF58-D290-3FB8-F3B3-12AA856ADCB9}"/>
              </a:ext>
            </a:extLst>
          </p:cNvPr>
          <p:cNvSpPr/>
          <p:nvPr/>
        </p:nvSpPr>
        <p:spPr>
          <a:xfrm>
            <a:off x="4938705" y="2840717"/>
            <a:ext cx="1044000" cy="792000"/>
          </a:xfrm>
          <a:prstGeom prst="roundRect">
            <a:avLst>
              <a:gd name="adj" fmla="val 7672"/>
            </a:avLst>
          </a:prstGeom>
          <a:noFill/>
          <a:ln w="6350">
            <a:solidFill>
              <a:srgbClr val="F8652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 name="Rounded Rectangle 103">
            <a:extLst>
              <a:ext uri="{FF2B5EF4-FFF2-40B4-BE49-F238E27FC236}">
                <a16:creationId xmlns:a16="http://schemas.microsoft.com/office/drawing/2014/main" id="{685233E5-24BF-3842-BCEB-92CADCE49C33}"/>
              </a:ext>
            </a:extLst>
          </p:cNvPr>
          <p:cNvSpPr/>
          <p:nvPr/>
        </p:nvSpPr>
        <p:spPr>
          <a:xfrm>
            <a:off x="6077905" y="2840717"/>
            <a:ext cx="1044000" cy="792000"/>
          </a:xfrm>
          <a:prstGeom prst="roundRect">
            <a:avLst>
              <a:gd name="adj" fmla="val 7672"/>
            </a:avLst>
          </a:prstGeom>
          <a:noFill/>
          <a:ln w="6350">
            <a:solidFill>
              <a:srgbClr val="F8652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 name="Rounded Rectangle 104">
            <a:extLst>
              <a:ext uri="{FF2B5EF4-FFF2-40B4-BE49-F238E27FC236}">
                <a16:creationId xmlns:a16="http://schemas.microsoft.com/office/drawing/2014/main" id="{A7816CA0-0AA8-F260-5B0C-68F5D66BC11F}"/>
              </a:ext>
            </a:extLst>
          </p:cNvPr>
          <p:cNvSpPr/>
          <p:nvPr/>
        </p:nvSpPr>
        <p:spPr>
          <a:xfrm>
            <a:off x="7217105" y="2840717"/>
            <a:ext cx="1044000" cy="792000"/>
          </a:xfrm>
          <a:prstGeom prst="roundRect">
            <a:avLst>
              <a:gd name="adj" fmla="val 7672"/>
            </a:avLst>
          </a:prstGeom>
          <a:noFill/>
          <a:ln w="6350">
            <a:solidFill>
              <a:srgbClr val="F8652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 name="Rounded Rectangle 105">
            <a:extLst>
              <a:ext uri="{FF2B5EF4-FFF2-40B4-BE49-F238E27FC236}">
                <a16:creationId xmlns:a16="http://schemas.microsoft.com/office/drawing/2014/main" id="{6633A9E9-363B-05D7-52B4-069B12B25A1D}"/>
              </a:ext>
            </a:extLst>
          </p:cNvPr>
          <p:cNvSpPr/>
          <p:nvPr/>
        </p:nvSpPr>
        <p:spPr>
          <a:xfrm>
            <a:off x="8356304" y="2840717"/>
            <a:ext cx="1044000" cy="792000"/>
          </a:xfrm>
          <a:prstGeom prst="roundRect">
            <a:avLst>
              <a:gd name="adj" fmla="val 7672"/>
            </a:avLst>
          </a:prstGeom>
          <a:noFill/>
          <a:ln w="6350">
            <a:solidFill>
              <a:srgbClr val="F8652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8" name="Rounded Rectangle 107">
            <a:extLst>
              <a:ext uri="{FF2B5EF4-FFF2-40B4-BE49-F238E27FC236}">
                <a16:creationId xmlns:a16="http://schemas.microsoft.com/office/drawing/2014/main" id="{77865FA8-CB43-5110-CBC0-EF3EB2292014}"/>
              </a:ext>
            </a:extLst>
          </p:cNvPr>
          <p:cNvSpPr/>
          <p:nvPr/>
        </p:nvSpPr>
        <p:spPr>
          <a:xfrm>
            <a:off x="381905" y="3722717"/>
            <a:ext cx="1044000" cy="792000"/>
          </a:xfrm>
          <a:prstGeom prst="roundRect">
            <a:avLst>
              <a:gd name="adj" fmla="val 7672"/>
            </a:avLst>
          </a:prstGeom>
          <a:noFill/>
          <a:ln w="6350">
            <a:solidFill>
              <a:srgbClr val="F8652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9" name="Rounded Rectangle 108">
            <a:extLst>
              <a:ext uri="{FF2B5EF4-FFF2-40B4-BE49-F238E27FC236}">
                <a16:creationId xmlns:a16="http://schemas.microsoft.com/office/drawing/2014/main" id="{3FB842B3-3AD0-AFC2-FBEB-71C3A275A47A}"/>
              </a:ext>
            </a:extLst>
          </p:cNvPr>
          <p:cNvSpPr/>
          <p:nvPr/>
        </p:nvSpPr>
        <p:spPr>
          <a:xfrm>
            <a:off x="1521105" y="3722717"/>
            <a:ext cx="1044000" cy="792000"/>
          </a:xfrm>
          <a:prstGeom prst="roundRect">
            <a:avLst>
              <a:gd name="adj" fmla="val 7672"/>
            </a:avLst>
          </a:prstGeom>
          <a:noFill/>
          <a:ln w="6350">
            <a:solidFill>
              <a:srgbClr val="F8652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0" name="Rounded Rectangle 109">
            <a:extLst>
              <a:ext uri="{FF2B5EF4-FFF2-40B4-BE49-F238E27FC236}">
                <a16:creationId xmlns:a16="http://schemas.microsoft.com/office/drawing/2014/main" id="{C233475D-F20D-6713-F60B-B7853FDF2D66}"/>
              </a:ext>
            </a:extLst>
          </p:cNvPr>
          <p:cNvSpPr/>
          <p:nvPr/>
        </p:nvSpPr>
        <p:spPr>
          <a:xfrm>
            <a:off x="2660305" y="3722717"/>
            <a:ext cx="1044000" cy="792000"/>
          </a:xfrm>
          <a:prstGeom prst="roundRect">
            <a:avLst>
              <a:gd name="adj" fmla="val 7672"/>
            </a:avLst>
          </a:prstGeom>
          <a:noFill/>
          <a:ln w="6350">
            <a:solidFill>
              <a:srgbClr val="F8652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1" name="Rounded Rectangle 110">
            <a:extLst>
              <a:ext uri="{FF2B5EF4-FFF2-40B4-BE49-F238E27FC236}">
                <a16:creationId xmlns:a16="http://schemas.microsoft.com/office/drawing/2014/main" id="{66F1042D-23B5-7ACF-A0B1-A97C4EAA7131}"/>
              </a:ext>
            </a:extLst>
          </p:cNvPr>
          <p:cNvSpPr/>
          <p:nvPr/>
        </p:nvSpPr>
        <p:spPr>
          <a:xfrm>
            <a:off x="3799505" y="3722717"/>
            <a:ext cx="1044000" cy="792000"/>
          </a:xfrm>
          <a:prstGeom prst="roundRect">
            <a:avLst>
              <a:gd name="adj" fmla="val 7672"/>
            </a:avLst>
          </a:prstGeom>
          <a:noFill/>
          <a:ln w="6350">
            <a:solidFill>
              <a:srgbClr val="F8652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 name="Rounded Rectangle 111">
            <a:extLst>
              <a:ext uri="{FF2B5EF4-FFF2-40B4-BE49-F238E27FC236}">
                <a16:creationId xmlns:a16="http://schemas.microsoft.com/office/drawing/2014/main" id="{9A0EE467-5843-8E1D-9C28-0C85B9B466EF}"/>
              </a:ext>
            </a:extLst>
          </p:cNvPr>
          <p:cNvSpPr/>
          <p:nvPr/>
        </p:nvSpPr>
        <p:spPr>
          <a:xfrm>
            <a:off x="4938705" y="3722717"/>
            <a:ext cx="1044000" cy="792000"/>
          </a:xfrm>
          <a:prstGeom prst="roundRect">
            <a:avLst>
              <a:gd name="adj" fmla="val 7672"/>
            </a:avLst>
          </a:prstGeom>
          <a:noFill/>
          <a:ln w="6350">
            <a:solidFill>
              <a:srgbClr val="F8652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3" name="Rounded Rectangle 112">
            <a:extLst>
              <a:ext uri="{FF2B5EF4-FFF2-40B4-BE49-F238E27FC236}">
                <a16:creationId xmlns:a16="http://schemas.microsoft.com/office/drawing/2014/main" id="{1FB88896-7296-83C9-7017-1DCF375A5F05}"/>
              </a:ext>
            </a:extLst>
          </p:cNvPr>
          <p:cNvSpPr/>
          <p:nvPr/>
        </p:nvSpPr>
        <p:spPr>
          <a:xfrm>
            <a:off x="6077905" y="3722717"/>
            <a:ext cx="1044000" cy="792000"/>
          </a:xfrm>
          <a:prstGeom prst="roundRect">
            <a:avLst>
              <a:gd name="adj" fmla="val 7672"/>
            </a:avLst>
          </a:prstGeom>
          <a:noFill/>
          <a:ln w="6350">
            <a:solidFill>
              <a:srgbClr val="F8652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4" name="Rounded Rectangle 113">
            <a:extLst>
              <a:ext uri="{FF2B5EF4-FFF2-40B4-BE49-F238E27FC236}">
                <a16:creationId xmlns:a16="http://schemas.microsoft.com/office/drawing/2014/main" id="{F362EE67-34AF-1DB5-FDF4-6CAA7FD75AAA}"/>
              </a:ext>
            </a:extLst>
          </p:cNvPr>
          <p:cNvSpPr/>
          <p:nvPr/>
        </p:nvSpPr>
        <p:spPr>
          <a:xfrm>
            <a:off x="7217105" y="3722717"/>
            <a:ext cx="1044000" cy="792000"/>
          </a:xfrm>
          <a:prstGeom prst="roundRect">
            <a:avLst>
              <a:gd name="adj" fmla="val 7672"/>
            </a:avLst>
          </a:prstGeom>
          <a:noFill/>
          <a:ln w="6350">
            <a:solidFill>
              <a:srgbClr val="F8652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5" name="Rounded Rectangle 114">
            <a:extLst>
              <a:ext uri="{FF2B5EF4-FFF2-40B4-BE49-F238E27FC236}">
                <a16:creationId xmlns:a16="http://schemas.microsoft.com/office/drawing/2014/main" id="{66B7578D-C181-34A9-5FE8-7F8333E2D862}"/>
              </a:ext>
            </a:extLst>
          </p:cNvPr>
          <p:cNvSpPr/>
          <p:nvPr/>
        </p:nvSpPr>
        <p:spPr>
          <a:xfrm>
            <a:off x="8356304" y="3722717"/>
            <a:ext cx="1044000" cy="792000"/>
          </a:xfrm>
          <a:prstGeom prst="roundRect">
            <a:avLst>
              <a:gd name="adj" fmla="val 7672"/>
            </a:avLst>
          </a:prstGeom>
          <a:noFill/>
          <a:ln w="6350">
            <a:solidFill>
              <a:srgbClr val="F8652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7" name="Rounded Rectangle 116">
            <a:extLst>
              <a:ext uri="{FF2B5EF4-FFF2-40B4-BE49-F238E27FC236}">
                <a16:creationId xmlns:a16="http://schemas.microsoft.com/office/drawing/2014/main" id="{07316145-A06C-73FA-4702-7CD72D9F41F7}"/>
              </a:ext>
            </a:extLst>
          </p:cNvPr>
          <p:cNvSpPr/>
          <p:nvPr/>
        </p:nvSpPr>
        <p:spPr>
          <a:xfrm>
            <a:off x="381905" y="4604717"/>
            <a:ext cx="1044000" cy="792000"/>
          </a:xfrm>
          <a:prstGeom prst="roundRect">
            <a:avLst>
              <a:gd name="adj" fmla="val 7672"/>
            </a:avLst>
          </a:prstGeom>
          <a:noFill/>
          <a:ln w="6350">
            <a:solidFill>
              <a:srgbClr val="F8652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8" name="Rounded Rectangle 117">
            <a:extLst>
              <a:ext uri="{FF2B5EF4-FFF2-40B4-BE49-F238E27FC236}">
                <a16:creationId xmlns:a16="http://schemas.microsoft.com/office/drawing/2014/main" id="{7B9AD245-8C2A-68CC-06AE-09C89496AD36}"/>
              </a:ext>
            </a:extLst>
          </p:cNvPr>
          <p:cNvSpPr/>
          <p:nvPr/>
        </p:nvSpPr>
        <p:spPr>
          <a:xfrm>
            <a:off x="1521105" y="4604717"/>
            <a:ext cx="1044000" cy="792000"/>
          </a:xfrm>
          <a:prstGeom prst="roundRect">
            <a:avLst>
              <a:gd name="adj" fmla="val 7672"/>
            </a:avLst>
          </a:prstGeom>
          <a:noFill/>
          <a:ln w="6350">
            <a:solidFill>
              <a:srgbClr val="F8652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9" name="Rounded Rectangle 118">
            <a:extLst>
              <a:ext uri="{FF2B5EF4-FFF2-40B4-BE49-F238E27FC236}">
                <a16:creationId xmlns:a16="http://schemas.microsoft.com/office/drawing/2014/main" id="{29B22F6C-18D7-08C9-F396-7429203EEC0A}"/>
              </a:ext>
            </a:extLst>
          </p:cNvPr>
          <p:cNvSpPr/>
          <p:nvPr/>
        </p:nvSpPr>
        <p:spPr>
          <a:xfrm>
            <a:off x="2660305" y="4604717"/>
            <a:ext cx="1044000" cy="792000"/>
          </a:xfrm>
          <a:prstGeom prst="roundRect">
            <a:avLst>
              <a:gd name="adj" fmla="val 7672"/>
            </a:avLst>
          </a:prstGeom>
          <a:noFill/>
          <a:ln w="6350">
            <a:solidFill>
              <a:srgbClr val="F8652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0" name="Rounded Rectangle 119">
            <a:extLst>
              <a:ext uri="{FF2B5EF4-FFF2-40B4-BE49-F238E27FC236}">
                <a16:creationId xmlns:a16="http://schemas.microsoft.com/office/drawing/2014/main" id="{B708DA79-0F7C-7C6D-0925-D460A3DABDC6}"/>
              </a:ext>
            </a:extLst>
          </p:cNvPr>
          <p:cNvSpPr/>
          <p:nvPr/>
        </p:nvSpPr>
        <p:spPr>
          <a:xfrm>
            <a:off x="3799505" y="4604717"/>
            <a:ext cx="1044000" cy="792000"/>
          </a:xfrm>
          <a:prstGeom prst="roundRect">
            <a:avLst>
              <a:gd name="adj" fmla="val 7672"/>
            </a:avLst>
          </a:prstGeom>
          <a:noFill/>
          <a:ln w="6350">
            <a:solidFill>
              <a:srgbClr val="F8652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1" name="Rounded Rectangle 120">
            <a:extLst>
              <a:ext uri="{FF2B5EF4-FFF2-40B4-BE49-F238E27FC236}">
                <a16:creationId xmlns:a16="http://schemas.microsoft.com/office/drawing/2014/main" id="{6BC75BBC-6FD8-532D-D8E5-9DB9F80241CF}"/>
              </a:ext>
            </a:extLst>
          </p:cNvPr>
          <p:cNvSpPr/>
          <p:nvPr/>
        </p:nvSpPr>
        <p:spPr>
          <a:xfrm>
            <a:off x="4938705" y="4604717"/>
            <a:ext cx="1044000" cy="792000"/>
          </a:xfrm>
          <a:prstGeom prst="roundRect">
            <a:avLst>
              <a:gd name="adj" fmla="val 7672"/>
            </a:avLst>
          </a:prstGeom>
          <a:noFill/>
          <a:ln w="6350">
            <a:solidFill>
              <a:srgbClr val="F8652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2" name="Rounded Rectangle 121">
            <a:extLst>
              <a:ext uri="{FF2B5EF4-FFF2-40B4-BE49-F238E27FC236}">
                <a16:creationId xmlns:a16="http://schemas.microsoft.com/office/drawing/2014/main" id="{50F83BFD-3016-8EA6-3DD1-0E329F830EC5}"/>
              </a:ext>
            </a:extLst>
          </p:cNvPr>
          <p:cNvSpPr/>
          <p:nvPr/>
        </p:nvSpPr>
        <p:spPr>
          <a:xfrm>
            <a:off x="6077905" y="4604717"/>
            <a:ext cx="1044000" cy="792000"/>
          </a:xfrm>
          <a:prstGeom prst="roundRect">
            <a:avLst>
              <a:gd name="adj" fmla="val 7672"/>
            </a:avLst>
          </a:prstGeom>
          <a:noFill/>
          <a:ln w="6350">
            <a:solidFill>
              <a:srgbClr val="F8652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3" name="Rounded Rectangle 122">
            <a:extLst>
              <a:ext uri="{FF2B5EF4-FFF2-40B4-BE49-F238E27FC236}">
                <a16:creationId xmlns:a16="http://schemas.microsoft.com/office/drawing/2014/main" id="{07D5FB33-CD39-01EC-B524-C192784F29EC}"/>
              </a:ext>
            </a:extLst>
          </p:cNvPr>
          <p:cNvSpPr/>
          <p:nvPr/>
        </p:nvSpPr>
        <p:spPr>
          <a:xfrm>
            <a:off x="7217105" y="4604717"/>
            <a:ext cx="1044000" cy="792000"/>
          </a:xfrm>
          <a:prstGeom prst="roundRect">
            <a:avLst>
              <a:gd name="adj" fmla="val 7672"/>
            </a:avLst>
          </a:prstGeom>
          <a:noFill/>
          <a:ln w="6350">
            <a:solidFill>
              <a:srgbClr val="F8652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4" name="Rounded Rectangle 123">
            <a:extLst>
              <a:ext uri="{FF2B5EF4-FFF2-40B4-BE49-F238E27FC236}">
                <a16:creationId xmlns:a16="http://schemas.microsoft.com/office/drawing/2014/main" id="{163F8F99-11B3-CE3E-598F-BC3A6B8736EE}"/>
              </a:ext>
            </a:extLst>
          </p:cNvPr>
          <p:cNvSpPr/>
          <p:nvPr/>
        </p:nvSpPr>
        <p:spPr>
          <a:xfrm>
            <a:off x="8356304" y="4604717"/>
            <a:ext cx="1044000" cy="792000"/>
          </a:xfrm>
          <a:prstGeom prst="roundRect">
            <a:avLst>
              <a:gd name="adj" fmla="val 7672"/>
            </a:avLst>
          </a:prstGeom>
          <a:noFill/>
          <a:ln w="6350">
            <a:solidFill>
              <a:srgbClr val="F8652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5" name="Rounded Rectangle 124">
            <a:extLst>
              <a:ext uri="{FF2B5EF4-FFF2-40B4-BE49-F238E27FC236}">
                <a16:creationId xmlns:a16="http://schemas.microsoft.com/office/drawing/2014/main" id="{D7C31DD3-1E10-275C-4F74-18F9CD1E4079}"/>
              </a:ext>
            </a:extLst>
          </p:cNvPr>
          <p:cNvSpPr/>
          <p:nvPr/>
        </p:nvSpPr>
        <p:spPr>
          <a:xfrm>
            <a:off x="9495505" y="5481736"/>
            <a:ext cx="1044000" cy="792000"/>
          </a:xfrm>
          <a:prstGeom prst="roundRect">
            <a:avLst>
              <a:gd name="adj" fmla="val 7672"/>
            </a:avLst>
          </a:prstGeom>
          <a:noFill/>
          <a:ln w="6350">
            <a:solidFill>
              <a:srgbClr val="F8652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6" name="Rounded Rectangle 125">
            <a:extLst>
              <a:ext uri="{FF2B5EF4-FFF2-40B4-BE49-F238E27FC236}">
                <a16:creationId xmlns:a16="http://schemas.microsoft.com/office/drawing/2014/main" id="{A5CEE726-85BE-7995-A193-1F2E603756D1}"/>
              </a:ext>
            </a:extLst>
          </p:cNvPr>
          <p:cNvSpPr/>
          <p:nvPr/>
        </p:nvSpPr>
        <p:spPr>
          <a:xfrm>
            <a:off x="381905" y="5486717"/>
            <a:ext cx="1044000" cy="792000"/>
          </a:xfrm>
          <a:prstGeom prst="roundRect">
            <a:avLst>
              <a:gd name="adj" fmla="val 7672"/>
            </a:avLst>
          </a:prstGeom>
          <a:noFill/>
          <a:ln w="6350">
            <a:solidFill>
              <a:srgbClr val="F8652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7" name="Rounded Rectangle 126">
            <a:extLst>
              <a:ext uri="{FF2B5EF4-FFF2-40B4-BE49-F238E27FC236}">
                <a16:creationId xmlns:a16="http://schemas.microsoft.com/office/drawing/2014/main" id="{B0C199E8-F28E-11DE-A9C8-3B046AEA73F5}"/>
              </a:ext>
            </a:extLst>
          </p:cNvPr>
          <p:cNvSpPr/>
          <p:nvPr/>
        </p:nvSpPr>
        <p:spPr>
          <a:xfrm>
            <a:off x="1521105" y="5486717"/>
            <a:ext cx="1044000" cy="792000"/>
          </a:xfrm>
          <a:prstGeom prst="roundRect">
            <a:avLst>
              <a:gd name="adj" fmla="val 7672"/>
            </a:avLst>
          </a:prstGeom>
          <a:noFill/>
          <a:ln w="6350">
            <a:solidFill>
              <a:srgbClr val="F8652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8" name="Rounded Rectangle 127">
            <a:extLst>
              <a:ext uri="{FF2B5EF4-FFF2-40B4-BE49-F238E27FC236}">
                <a16:creationId xmlns:a16="http://schemas.microsoft.com/office/drawing/2014/main" id="{7AEA3DFD-F29D-DE44-8E3C-5F6A4D6200C0}"/>
              </a:ext>
            </a:extLst>
          </p:cNvPr>
          <p:cNvSpPr/>
          <p:nvPr/>
        </p:nvSpPr>
        <p:spPr>
          <a:xfrm>
            <a:off x="2660305" y="5486717"/>
            <a:ext cx="1044000" cy="792000"/>
          </a:xfrm>
          <a:prstGeom prst="roundRect">
            <a:avLst>
              <a:gd name="adj" fmla="val 7672"/>
            </a:avLst>
          </a:prstGeom>
          <a:noFill/>
          <a:ln w="6350">
            <a:solidFill>
              <a:srgbClr val="F8652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9" name="Rounded Rectangle 128">
            <a:extLst>
              <a:ext uri="{FF2B5EF4-FFF2-40B4-BE49-F238E27FC236}">
                <a16:creationId xmlns:a16="http://schemas.microsoft.com/office/drawing/2014/main" id="{C4685931-44E9-14BB-F37D-70852B337EFC}"/>
              </a:ext>
            </a:extLst>
          </p:cNvPr>
          <p:cNvSpPr/>
          <p:nvPr/>
        </p:nvSpPr>
        <p:spPr>
          <a:xfrm>
            <a:off x="3799505" y="5486717"/>
            <a:ext cx="1044000" cy="792000"/>
          </a:xfrm>
          <a:prstGeom prst="roundRect">
            <a:avLst>
              <a:gd name="adj" fmla="val 7672"/>
            </a:avLst>
          </a:prstGeom>
          <a:noFill/>
          <a:ln w="6350">
            <a:solidFill>
              <a:srgbClr val="F8652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0" name="Rounded Rectangle 129">
            <a:extLst>
              <a:ext uri="{FF2B5EF4-FFF2-40B4-BE49-F238E27FC236}">
                <a16:creationId xmlns:a16="http://schemas.microsoft.com/office/drawing/2014/main" id="{2E02D6B0-AB18-9BA6-6793-03875488FF42}"/>
              </a:ext>
            </a:extLst>
          </p:cNvPr>
          <p:cNvSpPr/>
          <p:nvPr/>
        </p:nvSpPr>
        <p:spPr>
          <a:xfrm>
            <a:off x="4938705" y="5486717"/>
            <a:ext cx="1044000" cy="792000"/>
          </a:xfrm>
          <a:prstGeom prst="roundRect">
            <a:avLst>
              <a:gd name="adj" fmla="val 7672"/>
            </a:avLst>
          </a:prstGeom>
          <a:noFill/>
          <a:ln w="6350">
            <a:solidFill>
              <a:srgbClr val="F8652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1" name="Rounded Rectangle 130">
            <a:extLst>
              <a:ext uri="{FF2B5EF4-FFF2-40B4-BE49-F238E27FC236}">
                <a16:creationId xmlns:a16="http://schemas.microsoft.com/office/drawing/2014/main" id="{BEBD82EC-1181-9504-6264-7B981A5E7706}"/>
              </a:ext>
            </a:extLst>
          </p:cNvPr>
          <p:cNvSpPr/>
          <p:nvPr/>
        </p:nvSpPr>
        <p:spPr>
          <a:xfrm>
            <a:off x="6077905" y="5486717"/>
            <a:ext cx="1044000" cy="792000"/>
          </a:xfrm>
          <a:prstGeom prst="roundRect">
            <a:avLst>
              <a:gd name="adj" fmla="val 7672"/>
            </a:avLst>
          </a:prstGeom>
          <a:noFill/>
          <a:ln w="6350">
            <a:solidFill>
              <a:srgbClr val="F8652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2" name="Rounded Rectangle 131">
            <a:extLst>
              <a:ext uri="{FF2B5EF4-FFF2-40B4-BE49-F238E27FC236}">
                <a16:creationId xmlns:a16="http://schemas.microsoft.com/office/drawing/2014/main" id="{E1D18B11-8A41-F489-8F51-A3C2B6603E55}"/>
              </a:ext>
            </a:extLst>
          </p:cNvPr>
          <p:cNvSpPr/>
          <p:nvPr/>
        </p:nvSpPr>
        <p:spPr>
          <a:xfrm>
            <a:off x="7217105" y="5486717"/>
            <a:ext cx="1044000" cy="792000"/>
          </a:xfrm>
          <a:prstGeom prst="roundRect">
            <a:avLst>
              <a:gd name="adj" fmla="val 7672"/>
            </a:avLst>
          </a:prstGeom>
          <a:noFill/>
          <a:ln w="6350">
            <a:solidFill>
              <a:srgbClr val="F8652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6" name="Rounded Rectangle 145">
            <a:extLst>
              <a:ext uri="{FF2B5EF4-FFF2-40B4-BE49-F238E27FC236}">
                <a16:creationId xmlns:a16="http://schemas.microsoft.com/office/drawing/2014/main" id="{F99FC786-825F-CCB7-170D-3BC787AFB25B}"/>
              </a:ext>
            </a:extLst>
          </p:cNvPr>
          <p:cNvSpPr/>
          <p:nvPr/>
        </p:nvSpPr>
        <p:spPr>
          <a:xfrm>
            <a:off x="374614" y="1216800"/>
            <a:ext cx="2160000" cy="396000"/>
          </a:xfrm>
          <a:prstGeom prst="roundRect">
            <a:avLst>
              <a:gd name="adj" fmla="val 50000"/>
            </a:avLst>
          </a:prstGeom>
          <a:solidFill>
            <a:schemeClr val="bg1"/>
          </a:solidFill>
          <a:ln w="12700">
            <a:solidFill>
              <a:srgbClr val="DA205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7" name="TextBox 146">
            <a:extLst>
              <a:ext uri="{FF2B5EF4-FFF2-40B4-BE49-F238E27FC236}">
                <a16:creationId xmlns:a16="http://schemas.microsoft.com/office/drawing/2014/main" id="{6A48790A-1040-9575-C60E-34086929606A}"/>
              </a:ext>
            </a:extLst>
          </p:cNvPr>
          <p:cNvSpPr txBox="1"/>
          <p:nvPr/>
        </p:nvSpPr>
        <p:spPr>
          <a:xfrm>
            <a:off x="374614" y="1198075"/>
            <a:ext cx="2160000" cy="382092"/>
          </a:xfrm>
          <a:prstGeom prst="rect">
            <a:avLst/>
          </a:prstGeom>
          <a:noFill/>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GB" sz="1400" b="1" i="0" u="none" strike="noStrike" kern="1200" cap="none" normalizeH="0" baseline="0" noProof="0">
                <a:ln>
                  <a:noFill/>
                </a:ln>
                <a:solidFill>
                  <a:srgbClr val="DA2054"/>
                </a:solidFill>
                <a:effectLst/>
                <a:uLnTx/>
                <a:uFillTx/>
                <a:latin typeface="Calibri"/>
                <a:ea typeface="+mn-ea"/>
                <a:cs typeface="+mn-cs"/>
              </a:rPr>
              <a:t>36 Full Members</a:t>
            </a:r>
          </a:p>
        </p:txBody>
      </p:sp>
      <p:sp>
        <p:nvSpPr>
          <p:cNvPr id="148" name="Rounded Rectangle 147">
            <a:extLst>
              <a:ext uri="{FF2B5EF4-FFF2-40B4-BE49-F238E27FC236}">
                <a16:creationId xmlns:a16="http://schemas.microsoft.com/office/drawing/2014/main" id="{D4744408-3F0A-F4EE-C882-E2B2B996465A}"/>
              </a:ext>
            </a:extLst>
          </p:cNvPr>
          <p:cNvSpPr/>
          <p:nvPr/>
        </p:nvSpPr>
        <p:spPr>
          <a:xfrm>
            <a:off x="2880154" y="1216800"/>
            <a:ext cx="2160000" cy="396000"/>
          </a:xfrm>
          <a:prstGeom prst="roundRect">
            <a:avLst>
              <a:gd name="adj" fmla="val 50000"/>
            </a:avLst>
          </a:prstGeom>
          <a:solidFill>
            <a:srgbClr val="F86524"/>
          </a:solidFill>
          <a:ln w="12700">
            <a:solidFill>
              <a:srgbClr val="F8652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9" name="TextBox 148">
            <a:extLst>
              <a:ext uri="{FF2B5EF4-FFF2-40B4-BE49-F238E27FC236}">
                <a16:creationId xmlns:a16="http://schemas.microsoft.com/office/drawing/2014/main" id="{16931454-8B13-DE60-1324-4C2A9D8DFC85}"/>
              </a:ext>
            </a:extLst>
          </p:cNvPr>
          <p:cNvSpPr txBox="1"/>
          <p:nvPr/>
        </p:nvSpPr>
        <p:spPr>
          <a:xfrm>
            <a:off x="2880154" y="1198075"/>
            <a:ext cx="2160000" cy="382092"/>
          </a:xfrm>
          <a:prstGeom prst="rect">
            <a:avLst/>
          </a:prstGeom>
          <a:noFill/>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GB" sz="1400" b="1" i="0" u="none" strike="noStrike" kern="1200" cap="none" normalizeH="0" baseline="0" noProof="0">
                <a:ln>
                  <a:noFill/>
                </a:ln>
                <a:solidFill>
                  <a:schemeClr val="bg1"/>
                </a:solidFill>
                <a:effectLst/>
                <a:uLnTx/>
                <a:uFillTx/>
                <a:latin typeface="Calibri"/>
                <a:ea typeface="+mn-ea"/>
                <a:cs typeface="+mn-cs"/>
              </a:rPr>
              <a:t>47 Associate Members</a:t>
            </a:r>
          </a:p>
        </p:txBody>
      </p:sp>
      <p:sp>
        <p:nvSpPr>
          <p:cNvPr id="150" name="TextBox 149">
            <a:extLst>
              <a:ext uri="{FF2B5EF4-FFF2-40B4-BE49-F238E27FC236}">
                <a16:creationId xmlns:a16="http://schemas.microsoft.com/office/drawing/2014/main" id="{4715B7D3-5D56-8752-3FE2-56A90373FD70}"/>
              </a:ext>
            </a:extLst>
          </p:cNvPr>
          <p:cNvSpPr txBox="1"/>
          <p:nvPr/>
        </p:nvSpPr>
        <p:spPr>
          <a:xfrm>
            <a:off x="9662550" y="878078"/>
            <a:ext cx="2378204" cy="1413749"/>
          </a:xfrm>
          <a:prstGeom prst="rect">
            <a:avLst/>
          </a:prstGeom>
          <a:noFill/>
        </p:spPr>
        <p:txBody>
          <a:bodyPr wrap="square" lIns="91440" tIns="45720" rIns="91440" bIns="45720" rtlCol="0" anchor="t">
            <a:spAutoFit/>
          </a:bodyPr>
          <a:lstStyle/>
          <a:p>
            <a:r>
              <a:rPr lang="en-GB" sz="1400" dirty="0">
                <a:solidFill>
                  <a:schemeClr val="bg1"/>
                </a:solidFill>
                <a:effectLst/>
                <a:latin typeface="+mj-lt"/>
              </a:rPr>
              <a:t>Associate Membership is intended as a pathway to Full Membership, enabling companies to develop their audit programs and learn from peers. </a:t>
            </a:r>
            <a:endParaRPr lang="en-US" dirty="0">
              <a:solidFill>
                <a:schemeClr val="bg1"/>
              </a:solidFill>
              <a:ea typeface="Calibri"/>
              <a:cs typeface="Calibri"/>
            </a:endParaRPr>
          </a:p>
        </p:txBody>
      </p:sp>
      <p:pic>
        <p:nvPicPr>
          <p:cNvPr id="151" name="Picture 150">
            <a:extLst>
              <a:ext uri="{FF2B5EF4-FFF2-40B4-BE49-F238E27FC236}">
                <a16:creationId xmlns:a16="http://schemas.microsoft.com/office/drawing/2014/main" id="{C28E446F-F9E7-B3A5-FFA3-59F9C488C1DB}"/>
              </a:ext>
            </a:extLst>
          </p:cNvPr>
          <p:cNvPicPr>
            <a:picLocks noChangeAspect="1"/>
          </p:cNvPicPr>
          <p:nvPr/>
        </p:nvPicPr>
        <p:blipFill>
          <a:blip r:embed="rId3"/>
          <a:stretch>
            <a:fillRect/>
          </a:stretch>
        </p:blipFill>
        <p:spPr>
          <a:xfrm>
            <a:off x="6174962" y="496658"/>
            <a:ext cx="816000" cy="144000"/>
          </a:xfrm>
          <a:prstGeom prst="rect">
            <a:avLst/>
          </a:prstGeom>
        </p:spPr>
      </p:pic>
      <p:pic>
        <p:nvPicPr>
          <p:cNvPr id="152" name="Picture 151">
            <a:extLst>
              <a:ext uri="{FF2B5EF4-FFF2-40B4-BE49-F238E27FC236}">
                <a16:creationId xmlns:a16="http://schemas.microsoft.com/office/drawing/2014/main" id="{942716A0-02A4-BD05-A01C-CE584C5E29A4}"/>
              </a:ext>
            </a:extLst>
          </p:cNvPr>
          <p:cNvPicPr>
            <a:picLocks noChangeAspect="1"/>
          </p:cNvPicPr>
          <p:nvPr/>
        </p:nvPicPr>
        <p:blipFill>
          <a:blip r:embed="rId4"/>
          <a:stretch>
            <a:fillRect/>
          </a:stretch>
        </p:blipFill>
        <p:spPr>
          <a:xfrm>
            <a:off x="1636310" y="2283751"/>
            <a:ext cx="825500" cy="139700"/>
          </a:xfrm>
          <a:prstGeom prst="rect">
            <a:avLst/>
          </a:prstGeom>
        </p:spPr>
      </p:pic>
      <p:pic>
        <p:nvPicPr>
          <p:cNvPr id="153" name="Picture 152">
            <a:extLst>
              <a:ext uri="{FF2B5EF4-FFF2-40B4-BE49-F238E27FC236}">
                <a16:creationId xmlns:a16="http://schemas.microsoft.com/office/drawing/2014/main" id="{C2690B69-DF51-3D12-7DD9-ACAB7B700C2F}"/>
              </a:ext>
            </a:extLst>
          </p:cNvPr>
          <p:cNvPicPr>
            <a:picLocks noChangeAspect="1"/>
          </p:cNvPicPr>
          <p:nvPr/>
        </p:nvPicPr>
        <p:blipFill>
          <a:blip r:embed="rId5"/>
          <a:stretch>
            <a:fillRect/>
          </a:stretch>
        </p:blipFill>
        <p:spPr>
          <a:xfrm>
            <a:off x="7470162" y="374396"/>
            <a:ext cx="503999" cy="375069"/>
          </a:xfrm>
          <a:prstGeom prst="rect">
            <a:avLst/>
          </a:prstGeom>
        </p:spPr>
      </p:pic>
      <p:pic>
        <p:nvPicPr>
          <p:cNvPr id="154" name="Picture 153">
            <a:extLst>
              <a:ext uri="{FF2B5EF4-FFF2-40B4-BE49-F238E27FC236}">
                <a16:creationId xmlns:a16="http://schemas.microsoft.com/office/drawing/2014/main" id="{1BF0172F-E707-2133-EC9C-9DFB36143603}"/>
              </a:ext>
            </a:extLst>
          </p:cNvPr>
          <p:cNvPicPr>
            <a:picLocks noChangeAspect="1"/>
          </p:cNvPicPr>
          <p:nvPr/>
        </p:nvPicPr>
        <p:blipFill>
          <a:blip r:embed="rId6"/>
          <a:stretch>
            <a:fillRect/>
          </a:stretch>
        </p:blipFill>
        <p:spPr>
          <a:xfrm>
            <a:off x="8448612" y="422608"/>
            <a:ext cx="825500" cy="292100"/>
          </a:xfrm>
          <a:prstGeom prst="rect">
            <a:avLst/>
          </a:prstGeom>
        </p:spPr>
      </p:pic>
      <p:pic>
        <p:nvPicPr>
          <p:cNvPr id="155" name="Picture 154">
            <a:extLst>
              <a:ext uri="{FF2B5EF4-FFF2-40B4-BE49-F238E27FC236}">
                <a16:creationId xmlns:a16="http://schemas.microsoft.com/office/drawing/2014/main" id="{9BD097DE-6EDC-9F6C-7122-EEED5742505C}"/>
              </a:ext>
            </a:extLst>
          </p:cNvPr>
          <p:cNvPicPr>
            <a:picLocks noChangeAspect="1"/>
          </p:cNvPicPr>
          <p:nvPr/>
        </p:nvPicPr>
        <p:blipFill>
          <a:blip r:embed="rId7"/>
          <a:stretch>
            <a:fillRect/>
          </a:stretch>
        </p:blipFill>
        <p:spPr>
          <a:xfrm>
            <a:off x="6243882" y="1357707"/>
            <a:ext cx="756000" cy="174461"/>
          </a:xfrm>
          <a:prstGeom prst="rect">
            <a:avLst/>
          </a:prstGeom>
        </p:spPr>
      </p:pic>
      <p:pic>
        <p:nvPicPr>
          <p:cNvPr id="156" name="Picture 155">
            <a:extLst>
              <a:ext uri="{FF2B5EF4-FFF2-40B4-BE49-F238E27FC236}">
                <a16:creationId xmlns:a16="http://schemas.microsoft.com/office/drawing/2014/main" id="{8715B08F-8BE7-DA6E-AD7C-2DB3D52ADCB6}"/>
              </a:ext>
            </a:extLst>
          </p:cNvPr>
          <p:cNvPicPr>
            <a:picLocks noChangeAspect="1"/>
          </p:cNvPicPr>
          <p:nvPr/>
        </p:nvPicPr>
        <p:blipFill>
          <a:blip r:embed="rId8"/>
          <a:stretch>
            <a:fillRect/>
          </a:stretch>
        </p:blipFill>
        <p:spPr>
          <a:xfrm>
            <a:off x="7354682" y="1307277"/>
            <a:ext cx="812800" cy="292100"/>
          </a:xfrm>
          <a:prstGeom prst="rect">
            <a:avLst/>
          </a:prstGeom>
        </p:spPr>
      </p:pic>
      <p:pic>
        <p:nvPicPr>
          <p:cNvPr id="157" name="Picture 156">
            <a:extLst>
              <a:ext uri="{FF2B5EF4-FFF2-40B4-BE49-F238E27FC236}">
                <a16:creationId xmlns:a16="http://schemas.microsoft.com/office/drawing/2014/main" id="{ECD7958A-A3D2-5F4E-B28D-5E6845AEAF2A}"/>
              </a:ext>
            </a:extLst>
          </p:cNvPr>
          <p:cNvPicPr>
            <a:picLocks noChangeAspect="1"/>
          </p:cNvPicPr>
          <p:nvPr/>
        </p:nvPicPr>
        <p:blipFill>
          <a:blip r:embed="rId9"/>
          <a:stretch>
            <a:fillRect/>
          </a:stretch>
        </p:blipFill>
        <p:spPr>
          <a:xfrm>
            <a:off x="8487532" y="1326704"/>
            <a:ext cx="825500" cy="266700"/>
          </a:xfrm>
          <a:prstGeom prst="rect">
            <a:avLst/>
          </a:prstGeom>
        </p:spPr>
      </p:pic>
      <p:pic>
        <p:nvPicPr>
          <p:cNvPr id="158" name="Picture 157">
            <a:extLst>
              <a:ext uri="{FF2B5EF4-FFF2-40B4-BE49-F238E27FC236}">
                <a16:creationId xmlns:a16="http://schemas.microsoft.com/office/drawing/2014/main" id="{0ECB1F96-253B-01DA-229D-5CE6373B85DE}"/>
              </a:ext>
            </a:extLst>
          </p:cNvPr>
          <p:cNvPicPr>
            <a:picLocks noChangeAspect="1"/>
          </p:cNvPicPr>
          <p:nvPr/>
        </p:nvPicPr>
        <p:blipFill>
          <a:blip r:embed="rId10"/>
          <a:stretch>
            <a:fillRect/>
          </a:stretch>
        </p:blipFill>
        <p:spPr>
          <a:xfrm>
            <a:off x="516160" y="2124279"/>
            <a:ext cx="787400" cy="393700"/>
          </a:xfrm>
          <a:prstGeom prst="rect">
            <a:avLst/>
          </a:prstGeom>
        </p:spPr>
      </p:pic>
      <p:pic>
        <p:nvPicPr>
          <p:cNvPr id="159" name="Picture 158">
            <a:extLst>
              <a:ext uri="{FF2B5EF4-FFF2-40B4-BE49-F238E27FC236}">
                <a16:creationId xmlns:a16="http://schemas.microsoft.com/office/drawing/2014/main" id="{F747066C-8AB5-3F6B-C944-FEBC9FAFAC4F}"/>
              </a:ext>
            </a:extLst>
          </p:cNvPr>
          <p:cNvPicPr>
            <a:picLocks noChangeAspect="1"/>
          </p:cNvPicPr>
          <p:nvPr/>
        </p:nvPicPr>
        <p:blipFill>
          <a:blip r:embed="rId11"/>
          <a:stretch>
            <a:fillRect/>
          </a:stretch>
        </p:blipFill>
        <p:spPr>
          <a:xfrm>
            <a:off x="2794560" y="2205402"/>
            <a:ext cx="756000" cy="292645"/>
          </a:xfrm>
          <a:prstGeom prst="rect">
            <a:avLst/>
          </a:prstGeom>
        </p:spPr>
      </p:pic>
      <p:pic>
        <p:nvPicPr>
          <p:cNvPr id="160" name="Picture 159">
            <a:extLst>
              <a:ext uri="{FF2B5EF4-FFF2-40B4-BE49-F238E27FC236}">
                <a16:creationId xmlns:a16="http://schemas.microsoft.com/office/drawing/2014/main" id="{771564B1-D312-F4B9-8D29-6AEF7321847B}"/>
              </a:ext>
            </a:extLst>
          </p:cNvPr>
          <p:cNvPicPr>
            <a:picLocks noChangeAspect="1"/>
          </p:cNvPicPr>
          <p:nvPr/>
        </p:nvPicPr>
        <p:blipFill>
          <a:blip r:embed="rId12"/>
          <a:stretch>
            <a:fillRect/>
          </a:stretch>
        </p:blipFill>
        <p:spPr>
          <a:xfrm>
            <a:off x="3863382" y="2184698"/>
            <a:ext cx="850900" cy="304800"/>
          </a:xfrm>
          <a:prstGeom prst="rect">
            <a:avLst/>
          </a:prstGeom>
        </p:spPr>
      </p:pic>
      <p:pic>
        <p:nvPicPr>
          <p:cNvPr id="161" name="Picture 160">
            <a:extLst>
              <a:ext uri="{FF2B5EF4-FFF2-40B4-BE49-F238E27FC236}">
                <a16:creationId xmlns:a16="http://schemas.microsoft.com/office/drawing/2014/main" id="{1C996CD0-A7AA-8486-B19B-290D348485A1}"/>
              </a:ext>
            </a:extLst>
          </p:cNvPr>
          <p:cNvPicPr>
            <a:picLocks noChangeAspect="1"/>
          </p:cNvPicPr>
          <p:nvPr/>
        </p:nvPicPr>
        <p:blipFill>
          <a:blip r:embed="rId13"/>
          <a:stretch>
            <a:fillRect/>
          </a:stretch>
        </p:blipFill>
        <p:spPr>
          <a:xfrm>
            <a:off x="5053528" y="2285175"/>
            <a:ext cx="825500" cy="177800"/>
          </a:xfrm>
          <a:prstGeom prst="rect">
            <a:avLst/>
          </a:prstGeom>
        </p:spPr>
      </p:pic>
      <p:pic>
        <p:nvPicPr>
          <p:cNvPr id="162" name="Picture 161">
            <a:extLst>
              <a:ext uri="{FF2B5EF4-FFF2-40B4-BE49-F238E27FC236}">
                <a16:creationId xmlns:a16="http://schemas.microsoft.com/office/drawing/2014/main" id="{9F281384-5A8E-CF37-D363-B74F24D17627}"/>
              </a:ext>
            </a:extLst>
          </p:cNvPr>
          <p:cNvPicPr>
            <a:picLocks noChangeAspect="1"/>
          </p:cNvPicPr>
          <p:nvPr/>
        </p:nvPicPr>
        <p:blipFill>
          <a:blip r:embed="rId14"/>
          <a:stretch>
            <a:fillRect/>
          </a:stretch>
        </p:blipFill>
        <p:spPr>
          <a:xfrm>
            <a:off x="6187977" y="2269825"/>
            <a:ext cx="825500" cy="190500"/>
          </a:xfrm>
          <a:prstGeom prst="rect">
            <a:avLst/>
          </a:prstGeom>
        </p:spPr>
      </p:pic>
      <p:pic>
        <p:nvPicPr>
          <p:cNvPr id="163" name="Picture 162">
            <a:extLst>
              <a:ext uri="{FF2B5EF4-FFF2-40B4-BE49-F238E27FC236}">
                <a16:creationId xmlns:a16="http://schemas.microsoft.com/office/drawing/2014/main" id="{F55F5363-2F91-B0FC-EBC7-233C11C26821}"/>
              </a:ext>
            </a:extLst>
          </p:cNvPr>
          <p:cNvPicPr>
            <a:picLocks noChangeAspect="1"/>
          </p:cNvPicPr>
          <p:nvPr/>
        </p:nvPicPr>
        <p:blipFill>
          <a:blip r:embed="rId15"/>
          <a:stretch>
            <a:fillRect/>
          </a:stretch>
        </p:blipFill>
        <p:spPr>
          <a:xfrm>
            <a:off x="7418021" y="2136475"/>
            <a:ext cx="584200" cy="457200"/>
          </a:xfrm>
          <a:prstGeom prst="rect">
            <a:avLst/>
          </a:prstGeom>
        </p:spPr>
      </p:pic>
      <p:pic>
        <p:nvPicPr>
          <p:cNvPr id="164" name="Picture 163">
            <a:extLst>
              <a:ext uri="{FF2B5EF4-FFF2-40B4-BE49-F238E27FC236}">
                <a16:creationId xmlns:a16="http://schemas.microsoft.com/office/drawing/2014/main" id="{1A40A93D-84B8-9737-D529-E86761F572DC}"/>
              </a:ext>
            </a:extLst>
          </p:cNvPr>
          <p:cNvPicPr>
            <a:picLocks noChangeAspect="1"/>
          </p:cNvPicPr>
          <p:nvPr/>
        </p:nvPicPr>
        <p:blipFill>
          <a:blip r:embed="rId16"/>
          <a:stretch>
            <a:fillRect/>
          </a:stretch>
        </p:blipFill>
        <p:spPr>
          <a:xfrm>
            <a:off x="8519128" y="2253189"/>
            <a:ext cx="720000" cy="240000"/>
          </a:xfrm>
          <a:prstGeom prst="rect">
            <a:avLst/>
          </a:prstGeom>
        </p:spPr>
      </p:pic>
      <p:pic>
        <p:nvPicPr>
          <p:cNvPr id="165" name="Picture 164">
            <a:extLst>
              <a:ext uri="{FF2B5EF4-FFF2-40B4-BE49-F238E27FC236}">
                <a16:creationId xmlns:a16="http://schemas.microsoft.com/office/drawing/2014/main" id="{CE0054DC-7853-7C97-4EBE-FBBF3F8635B1}"/>
              </a:ext>
            </a:extLst>
          </p:cNvPr>
          <p:cNvPicPr>
            <a:picLocks noChangeAspect="1"/>
          </p:cNvPicPr>
          <p:nvPr/>
        </p:nvPicPr>
        <p:blipFill>
          <a:blip r:embed="rId17"/>
          <a:stretch>
            <a:fillRect/>
          </a:stretch>
        </p:blipFill>
        <p:spPr>
          <a:xfrm>
            <a:off x="635900" y="3094367"/>
            <a:ext cx="546100" cy="266700"/>
          </a:xfrm>
          <a:prstGeom prst="rect">
            <a:avLst/>
          </a:prstGeom>
        </p:spPr>
      </p:pic>
      <p:pic>
        <p:nvPicPr>
          <p:cNvPr id="166" name="Picture 165">
            <a:extLst>
              <a:ext uri="{FF2B5EF4-FFF2-40B4-BE49-F238E27FC236}">
                <a16:creationId xmlns:a16="http://schemas.microsoft.com/office/drawing/2014/main" id="{0611BD5B-FCC3-3D49-F5F3-31400296049E}"/>
              </a:ext>
            </a:extLst>
          </p:cNvPr>
          <p:cNvPicPr>
            <a:picLocks noChangeAspect="1"/>
          </p:cNvPicPr>
          <p:nvPr/>
        </p:nvPicPr>
        <p:blipFill>
          <a:blip r:embed="rId18"/>
          <a:stretch>
            <a:fillRect/>
          </a:stretch>
        </p:blipFill>
        <p:spPr>
          <a:xfrm>
            <a:off x="1729990" y="3063824"/>
            <a:ext cx="571500" cy="342900"/>
          </a:xfrm>
          <a:prstGeom prst="rect">
            <a:avLst/>
          </a:prstGeom>
        </p:spPr>
      </p:pic>
      <p:pic>
        <p:nvPicPr>
          <p:cNvPr id="167" name="Picture 166">
            <a:extLst>
              <a:ext uri="{FF2B5EF4-FFF2-40B4-BE49-F238E27FC236}">
                <a16:creationId xmlns:a16="http://schemas.microsoft.com/office/drawing/2014/main" id="{10605735-F0A8-4096-07F0-B406EF4177B9}"/>
              </a:ext>
            </a:extLst>
          </p:cNvPr>
          <p:cNvPicPr>
            <a:picLocks noChangeAspect="1"/>
          </p:cNvPicPr>
          <p:nvPr/>
        </p:nvPicPr>
        <p:blipFill>
          <a:blip r:embed="rId19"/>
          <a:stretch>
            <a:fillRect/>
          </a:stretch>
        </p:blipFill>
        <p:spPr>
          <a:xfrm>
            <a:off x="2804418" y="3117508"/>
            <a:ext cx="723900" cy="279400"/>
          </a:xfrm>
          <a:prstGeom prst="rect">
            <a:avLst/>
          </a:prstGeom>
        </p:spPr>
      </p:pic>
      <p:pic>
        <p:nvPicPr>
          <p:cNvPr id="168" name="Picture 167">
            <a:extLst>
              <a:ext uri="{FF2B5EF4-FFF2-40B4-BE49-F238E27FC236}">
                <a16:creationId xmlns:a16="http://schemas.microsoft.com/office/drawing/2014/main" id="{C1995A6F-DF8A-479F-12EC-46772A231FC3}"/>
              </a:ext>
            </a:extLst>
          </p:cNvPr>
          <p:cNvPicPr>
            <a:picLocks noChangeAspect="1"/>
          </p:cNvPicPr>
          <p:nvPr/>
        </p:nvPicPr>
        <p:blipFill>
          <a:blip r:embed="rId20"/>
          <a:stretch>
            <a:fillRect/>
          </a:stretch>
        </p:blipFill>
        <p:spPr>
          <a:xfrm>
            <a:off x="3926982" y="3153194"/>
            <a:ext cx="787400" cy="177800"/>
          </a:xfrm>
          <a:prstGeom prst="rect">
            <a:avLst/>
          </a:prstGeom>
        </p:spPr>
      </p:pic>
      <p:pic>
        <p:nvPicPr>
          <p:cNvPr id="169" name="Picture 168">
            <a:extLst>
              <a:ext uri="{FF2B5EF4-FFF2-40B4-BE49-F238E27FC236}">
                <a16:creationId xmlns:a16="http://schemas.microsoft.com/office/drawing/2014/main" id="{333F8F86-3000-1C14-6BF5-1926556AB6A4}"/>
              </a:ext>
            </a:extLst>
          </p:cNvPr>
          <p:cNvPicPr>
            <a:picLocks noChangeAspect="1"/>
          </p:cNvPicPr>
          <p:nvPr/>
        </p:nvPicPr>
        <p:blipFill>
          <a:blip r:embed="rId21"/>
          <a:stretch>
            <a:fillRect/>
          </a:stretch>
        </p:blipFill>
        <p:spPr>
          <a:xfrm>
            <a:off x="5120332" y="3083344"/>
            <a:ext cx="647700" cy="317500"/>
          </a:xfrm>
          <a:prstGeom prst="rect">
            <a:avLst/>
          </a:prstGeom>
        </p:spPr>
      </p:pic>
      <p:pic>
        <p:nvPicPr>
          <p:cNvPr id="171" name="Picture 170">
            <a:extLst>
              <a:ext uri="{FF2B5EF4-FFF2-40B4-BE49-F238E27FC236}">
                <a16:creationId xmlns:a16="http://schemas.microsoft.com/office/drawing/2014/main" id="{85575B4D-1EE7-92C5-8C7E-0411E423A0A9}"/>
              </a:ext>
            </a:extLst>
          </p:cNvPr>
          <p:cNvPicPr>
            <a:picLocks noChangeAspect="1"/>
          </p:cNvPicPr>
          <p:nvPr/>
        </p:nvPicPr>
        <p:blipFill>
          <a:blip r:embed="rId22"/>
          <a:stretch>
            <a:fillRect/>
          </a:stretch>
        </p:blipFill>
        <p:spPr>
          <a:xfrm>
            <a:off x="7315650" y="3113021"/>
            <a:ext cx="825500" cy="228600"/>
          </a:xfrm>
          <a:prstGeom prst="rect">
            <a:avLst/>
          </a:prstGeom>
        </p:spPr>
      </p:pic>
      <p:pic>
        <p:nvPicPr>
          <p:cNvPr id="173" name="Picture 172">
            <a:extLst>
              <a:ext uri="{FF2B5EF4-FFF2-40B4-BE49-F238E27FC236}">
                <a16:creationId xmlns:a16="http://schemas.microsoft.com/office/drawing/2014/main" id="{D4041CFB-0A57-62DF-A00E-FF24394934E4}"/>
              </a:ext>
            </a:extLst>
          </p:cNvPr>
          <p:cNvPicPr>
            <a:picLocks noChangeAspect="1"/>
          </p:cNvPicPr>
          <p:nvPr/>
        </p:nvPicPr>
        <p:blipFill>
          <a:blip r:embed="rId23"/>
          <a:stretch>
            <a:fillRect/>
          </a:stretch>
        </p:blipFill>
        <p:spPr>
          <a:xfrm>
            <a:off x="493260" y="4006094"/>
            <a:ext cx="863600" cy="254000"/>
          </a:xfrm>
          <a:prstGeom prst="rect">
            <a:avLst/>
          </a:prstGeom>
        </p:spPr>
      </p:pic>
      <p:pic>
        <p:nvPicPr>
          <p:cNvPr id="174" name="Picture 173">
            <a:extLst>
              <a:ext uri="{FF2B5EF4-FFF2-40B4-BE49-F238E27FC236}">
                <a16:creationId xmlns:a16="http://schemas.microsoft.com/office/drawing/2014/main" id="{4B1E895E-FE65-82E5-CAA7-74620FC6E491}"/>
              </a:ext>
            </a:extLst>
          </p:cNvPr>
          <p:cNvPicPr>
            <a:picLocks noChangeAspect="1"/>
          </p:cNvPicPr>
          <p:nvPr/>
        </p:nvPicPr>
        <p:blipFill>
          <a:blip r:embed="rId24"/>
          <a:stretch>
            <a:fillRect/>
          </a:stretch>
        </p:blipFill>
        <p:spPr>
          <a:xfrm>
            <a:off x="1651510" y="3928687"/>
            <a:ext cx="825500" cy="393700"/>
          </a:xfrm>
          <a:prstGeom prst="rect">
            <a:avLst/>
          </a:prstGeom>
        </p:spPr>
      </p:pic>
      <p:pic>
        <p:nvPicPr>
          <p:cNvPr id="175" name="Picture 174">
            <a:extLst>
              <a:ext uri="{FF2B5EF4-FFF2-40B4-BE49-F238E27FC236}">
                <a16:creationId xmlns:a16="http://schemas.microsoft.com/office/drawing/2014/main" id="{7D9689DC-35E9-99F4-D773-927938C3DD3E}"/>
              </a:ext>
            </a:extLst>
          </p:cNvPr>
          <p:cNvPicPr>
            <a:picLocks noChangeAspect="1"/>
          </p:cNvPicPr>
          <p:nvPr/>
        </p:nvPicPr>
        <p:blipFill>
          <a:blip r:embed="rId25"/>
          <a:stretch>
            <a:fillRect/>
          </a:stretch>
        </p:blipFill>
        <p:spPr>
          <a:xfrm>
            <a:off x="2876308" y="3967994"/>
            <a:ext cx="685800" cy="330200"/>
          </a:xfrm>
          <a:prstGeom prst="rect">
            <a:avLst/>
          </a:prstGeom>
        </p:spPr>
      </p:pic>
      <p:pic>
        <p:nvPicPr>
          <p:cNvPr id="176" name="Picture 175">
            <a:extLst>
              <a:ext uri="{FF2B5EF4-FFF2-40B4-BE49-F238E27FC236}">
                <a16:creationId xmlns:a16="http://schemas.microsoft.com/office/drawing/2014/main" id="{57DD318D-9351-A6D6-0691-0A660EC8C522}"/>
              </a:ext>
            </a:extLst>
          </p:cNvPr>
          <p:cNvPicPr>
            <a:picLocks noChangeAspect="1"/>
          </p:cNvPicPr>
          <p:nvPr/>
        </p:nvPicPr>
        <p:blipFill>
          <a:blip r:embed="rId26"/>
          <a:stretch>
            <a:fillRect/>
          </a:stretch>
        </p:blipFill>
        <p:spPr>
          <a:xfrm>
            <a:off x="3912592" y="4063244"/>
            <a:ext cx="863600" cy="139700"/>
          </a:xfrm>
          <a:prstGeom prst="rect">
            <a:avLst/>
          </a:prstGeom>
        </p:spPr>
      </p:pic>
      <p:pic>
        <p:nvPicPr>
          <p:cNvPr id="177" name="Picture 176">
            <a:extLst>
              <a:ext uri="{FF2B5EF4-FFF2-40B4-BE49-F238E27FC236}">
                <a16:creationId xmlns:a16="http://schemas.microsoft.com/office/drawing/2014/main" id="{C118353B-7A5C-B03A-94F4-A803EC184E98}"/>
              </a:ext>
            </a:extLst>
          </p:cNvPr>
          <p:cNvPicPr>
            <a:picLocks noChangeAspect="1"/>
          </p:cNvPicPr>
          <p:nvPr/>
        </p:nvPicPr>
        <p:blipFill>
          <a:blip r:embed="rId27"/>
          <a:stretch>
            <a:fillRect/>
          </a:stretch>
        </p:blipFill>
        <p:spPr>
          <a:xfrm>
            <a:off x="5206396" y="3936244"/>
            <a:ext cx="520700" cy="393700"/>
          </a:xfrm>
          <a:prstGeom prst="rect">
            <a:avLst/>
          </a:prstGeom>
        </p:spPr>
      </p:pic>
      <p:pic>
        <p:nvPicPr>
          <p:cNvPr id="178" name="Picture 177">
            <a:extLst>
              <a:ext uri="{FF2B5EF4-FFF2-40B4-BE49-F238E27FC236}">
                <a16:creationId xmlns:a16="http://schemas.microsoft.com/office/drawing/2014/main" id="{B2FB6BA1-3A33-F12D-5A3A-F59C5290C396}"/>
              </a:ext>
            </a:extLst>
          </p:cNvPr>
          <p:cNvPicPr>
            <a:picLocks noChangeAspect="1"/>
          </p:cNvPicPr>
          <p:nvPr/>
        </p:nvPicPr>
        <p:blipFill>
          <a:blip r:embed="rId28"/>
          <a:stretch>
            <a:fillRect/>
          </a:stretch>
        </p:blipFill>
        <p:spPr>
          <a:xfrm>
            <a:off x="6189260" y="4018794"/>
            <a:ext cx="825500" cy="228600"/>
          </a:xfrm>
          <a:prstGeom prst="rect">
            <a:avLst/>
          </a:prstGeom>
        </p:spPr>
      </p:pic>
      <p:pic>
        <p:nvPicPr>
          <p:cNvPr id="179" name="Picture 178">
            <a:extLst>
              <a:ext uri="{FF2B5EF4-FFF2-40B4-BE49-F238E27FC236}">
                <a16:creationId xmlns:a16="http://schemas.microsoft.com/office/drawing/2014/main" id="{8BE5AACD-7AB9-A007-0270-A1C8329ED03A}"/>
              </a:ext>
            </a:extLst>
          </p:cNvPr>
          <p:cNvPicPr>
            <a:picLocks noChangeAspect="1"/>
          </p:cNvPicPr>
          <p:nvPr/>
        </p:nvPicPr>
        <p:blipFill>
          <a:blip r:embed="rId29"/>
          <a:stretch>
            <a:fillRect/>
          </a:stretch>
        </p:blipFill>
        <p:spPr>
          <a:xfrm>
            <a:off x="7317432" y="4040840"/>
            <a:ext cx="825500" cy="127000"/>
          </a:xfrm>
          <a:prstGeom prst="rect">
            <a:avLst/>
          </a:prstGeom>
        </p:spPr>
      </p:pic>
      <p:pic>
        <p:nvPicPr>
          <p:cNvPr id="180" name="Picture 179">
            <a:extLst>
              <a:ext uri="{FF2B5EF4-FFF2-40B4-BE49-F238E27FC236}">
                <a16:creationId xmlns:a16="http://schemas.microsoft.com/office/drawing/2014/main" id="{2743D194-2EE9-7EC6-F71B-56CFD7F0F924}"/>
              </a:ext>
            </a:extLst>
          </p:cNvPr>
          <p:cNvPicPr>
            <a:picLocks noChangeAspect="1"/>
          </p:cNvPicPr>
          <p:nvPr/>
        </p:nvPicPr>
        <p:blipFill>
          <a:blip r:embed="rId30"/>
          <a:stretch>
            <a:fillRect/>
          </a:stretch>
        </p:blipFill>
        <p:spPr>
          <a:xfrm>
            <a:off x="8455353" y="4033808"/>
            <a:ext cx="863600" cy="190500"/>
          </a:xfrm>
          <a:prstGeom prst="rect">
            <a:avLst/>
          </a:prstGeom>
        </p:spPr>
      </p:pic>
      <p:pic>
        <p:nvPicPr>
          <p:cNvPr id="181" name="Picture 180">
            <a:extLst>
              <a:ext uri="{FF2B5EF4-FFF2-40B4-BE49-F238E27FC236}">
                <a16:creationId xmlns:a16="http://schemas.microsoft.com/office/drawing/2014/main" id="{C2C52D3F-4AD6-1A74-7AF7-978FF92A980C}"/>
              </a:ext>
            </a:extLst>
          </p:cNvPr>
          <p:cNvPicPr>
            <a:picLocks noChangeAspect="1"/>
          </p:cNvPicPr>
          <p:nvPr/>
        </p:nvPicPr>
        <p:blipFill>
          <a:blip r:embed="rId31"/>
          <a:stretch>
            <a:fillRect/>
          </a:stretch>
        </p:blipFill>
        <p:spPr>
          <a:xfrm>
            <a:off x="503154" y="4891055"/>
            <a:ext cx="792000" cy="219323"/>
          </a:xfrm>
          <a:prstGeom prst="rect">
            <a:avLst/>
          </a:prstGeom>
        </p:spPr>
      </p:pic>
      <p:pic>
        <p:nvPicPr>
          <p:cNvPr id="182" name="Picture 181">
            <a:extLst>
              <a:ext uri="{FF2B5EF4-FFF2-40B4-BE49-F238E27FC236}">
                <a16:creationId xmlns:a16="http://schemas.microsoft.com/office/drawing/2014/main" id="{507D55A6-B28E-FFFE-5E42-8884C05762DF}"/>
              </a:ext>
            </a:extLst>
          </p:cNvPr>
          <p:cNvPicPr>
            <a:picLocks noChangeAspect="1"/>
          </p:cNvPicPr>
          <p:nvPr/>
        </p:nvPicPr>
        <p:blipFill>
          <a:blip r:embed="rId32"/>
          <a:stretch>
            <a:fillRect/>
          </a:stretch>
        </p:blipFill>
        <p:spPr>
          <a:xfrm>
            <a:off x="1599379" y="4909449"/>
            <a:ext cx="864000" cy="182535"/>
          </a:xfrm>
          <a:prstGeom prst="rect">
            <a:avLst/>
          </a:prstGeom>
        </p:spPr>
      </p:pic>
      <p:pic>
        <p:nvPicPr>
          <p:cNvPr id="183" name="Picture 182">
            <a:extLst>
              <a:ext uri="{FF2B5EF4-FFF2-40B4-BE49-F238E27FC236}">
                <a16:creationId xmlns:a16="http://schemas.microsoft.com/office/drawing/2014/main" id="{0CA49003-D4D7-7BCA-06A9-763154D09729}"/>
              </a:ext>
            </a:extLst>
          </p:cNvPr>
          <p:cNvPicPr>
            <a:picLocks noChangeAspect="1"/>
          </p:cNvPicPr>
          <p:nvPr/>
        </p:nvPicPr>
        <p:blipFill>
          <a:blip r:embed="rId33"/>
          <a:stretch>
            <a:fillRect/>
          </a:stretch>
        </p:blipFill>
        <p:spPr>
          <a:xfrm>
            <a:off x="2731055" y="4933391"/>
            <a:ext cx="864000" cy="134651"/>
          </a:xfrm>
          <a:prstGeom prst="rect">
            <a:avLst/>
          </a:prstGeom>
        </p:spPr>
      </p:pic>
      <p:pic>
        <p:nvPicPr>
          <p:cNvPr id="184" name="Picture 183">
            <a:extLst>
              <a:ext uri="{FF2B5EF4-FFF2-40B4-BE49-F238E27FC236}">
                <a16:creationId xmlns:a16="http://schemas.microsoft.com/office/drawing/2014/main" id="{2F238C13-9140-8223-6B87-F42F31118FEA}"/>
              </a:ext>
            </a:extLst>
          </p:cNvPr>
          <p:cNvPicPr>
            <a:picLocks noChangeAspect="1"/>
          </p:cNvPicPr>
          <p:nvPr/>
        </p:nvPicPr>
        <p:blipFill>
          <a:blip r:embed="rId34"/>
          <a:stretch>
            <a:fillRect/>
          </a:stretch>
        </p:blipFill>
        <p:spPr>
          <a:xfrm>
            <a:off x="3897580" y="4905467"/>
            <a:ext cx="825500" cy="190500"/>
          </a:xfrm>
          <a:prstGeom prst="rect">
            <a:avLst/>
          </a:prstGeom>
        </p:spPr>
      </p:pic>
      <p:pic>
        <p:nvPicPr>
          <p:cNvPr id="185" name="Picture 184">
            <a:extLst>
              <a:ext uri="{FF2B5EF4-FFF2-40B4-BE49-F238E27FC236}">
                <a16:creationId xmlns:a16="http://schemas.microsoft.com/office/drawing/2014/main" id="{54A3AD09-7CA3-7949-E5D4-5705A896ABEF}"/>
              </a:ext>
            </a:extLst>
          </p:cNvPr>
          <p:cNvPicPr>
            <a:picLocks noChangeAspect="1"/>
          </p:cNvPicPr>
          <p:nvPr/>
        </p:nvPicPr>
        <p:blipFill>
          <a:blip r:embed="rId35"/>
          <a:stretch>
            <a:fillRect/>
          </a:stretch>
        </p:blipFill>
        <p:spPr>
          <a:xfrm>
            <a:off x="5079704" y="4867367"/>
            <a:ext cx="762000" cy="266700"/>
          </a:xfrm>
          <a:prstGeom prst="rect">
            <a:avLst/>
          </a:prstGeom>
        </p:spPr>
      </p:pic>
      <p:pic>
        <p:nvPicPr>
          <p:cNvPr id="187" name="Picture 186">
            <a:extLst>
              <a:ext uri="{FF2B5EF4-FFF2-40B4-BE49-F238E27FC236}">
                <a16:creationId xmlns:a16="http://schemas.microsoft.com/office/drawing/2014/main" id="{3966F862-D6B5-7186-6D37-A76C90E4A834}"/>
              </a:ext>
            </a:extLst>
          </p:cNvPr>
          <p:cNvPicPr>
            <a:picLocks noChangeAspect="1"/>
          </p:cNvPicPr>
          <p:nvPr/>
        </p:nvPicPr>
        <p:blipFill>
          <a:blip r:embed="rId36"/>
          <a:stretch>
            <a:fillRect/>
          </a:stretch>
        </p:blipFill>
        <p:spPr>
          <a:xfrm>
            <a:off x="6160612" y="4905467"/>
            <a:ext cx="825500" cy="190500"/>
          </a:xfrm>
          <a:prstGeom prst="rect">
            <a:avLst/>
          </a:prstGeom>
        </p:spPr>
      </p:pic>
      <p:pic>
        <p:nvPicPr>
          <p:cNvPr id="188" name="Picture 187">
            <a:extLst>
              <a:ext uri="{FF2B5EF4-FFF2-40B4-BE49-F238E27FC236}">
                <a16:creationId xmlns:a16="http://schemas.microsoft.com/office/drawing/2014/main" id="{8E584C91-4643-91DE-5595-C8E3F490FA34}"/>
              </a:ext>
            </a:extLst>
          </p:cNvPr>
          <p:cNvPicPr>
            <a:picLocks noChangeAspect="1"/>
          </p:cNvPicPr>
          <p:nvPr/>
        </p:nvPicPr>
        <p:blipFill>
          <a:blip r:embed="rId37"/>
          <a:stretch>
            <a:fillRect/>
          </a:stretch>
        </p:blipFill>
        <p:spPr>
          <a:xfrm>
            <a:off x="7311241" y="4918167"/>
            <a:ext cx="825500" cy="165100"/>
          </a:xfrm>
          <a:prstGeom prst="rect">
            <a:avLst/>
          </a:prstGeom>
        </p:spPr>
      </p:pic>
      <p:pic>
        <p:nvPicPr>
          <p:cNvPr id="189" name="Picture 188">
            <a:extLst>
              <a:ext uri="{FF2B5EF4-FFF2-40B4-BE49-F238E27FC236}">
                <a16:creationId xmlns:a16="http://schemas.microsoft.com/office/drawing/2014/main" id="{2C33985F-6B21-93F0-6062-0A00F5A287FD}"/>
              </a:ext>
            </a:extLst>
          </p:cNvPr>
          <p:cNvPicPr>
            <a:picLocks noChangeAspect="1"/>
          </p:cNvPicPr>
          <p:nvPr/>
        </p:nvPicPr>
        <p:blipFill>
          <a:blip r:embed="rId38"/>
          <a:stretch>
            <a:fillRect/>
          </a:stretch>
        </p:blipFill>
        <p:spPr>
          <a:xfrm>
            <a:off x="8427055" y="4905340"/>
            <a:ext cx="864000" cy="190753"/>
          </a:xfrm>
          <a:prstGeom prst="rect">
            <a:avLst/>
          </a:prstGeom>
        </p:spPr>
      </p:pic>
      <p:pic>
        <p:nvPicPr>
          <p:cNvPr id="190" name="Picture 189">
            <a:extLst>
              <a:ext uri="{FF2B5EF4-FFF2-40B4-BE49-F238E27FC236}">
                <a16:creationId xmlns:a16="http://schemas.microsoft.com/office/drawing/2014/main" id="{30AD0E6A-284C-1A80-9AB5-8D533A19E35F}"/>
              </a:ext>
            </a:extLst>
          </p:cNvPr>
          <p:cNvPicPr>
            <a:picLocks noChangeAspect="1"/>
          </p:cNvPicPr>
          <p:nvPr/>
        </p:nvPicPr>
        <p:blipFill>
          <a:blip r:embed="rId39"/>
          <a:stretch>
            <a:fillRect/>
          </a:stretch>
        </p:blipFill>
        <p:spPr>
          <a:xfrm>
            <a:off x="504917" y="5729059"/>
            <a:ext cx="787400" cy="292100"/>
          </a:xfrm>
          <a:prstGeom prst="rect">
            <a:avLst/>
          </a:prstGeom>
        </p:spPr>
      </p:pic>
      <p:pic>
        <p:nvPicPr>
          <p:cNvPr id="192" name="Picture 191">
            <a:extLst>
              <a:ext uri="{FF2B5EF4-FFF2-40B4-BE49-F238E27FC236}">
                <a16:creationId xmlns:a16="http://schemas.microsoft.com/office/drawing/2014/main" id="{FC892202-6B5B-B24F-E042-546BABA9DC4A}"/>
              </a:ext>
            </a:extLst>
          </p:cNvPr>
          <p:cNvPicPr>
            <a:picLocks noChangeAspect="1"/>
          </p:cNvPicPr>
          <p:nvPr/>
        </p:nvPicPr>
        <p:blipFill>
          <a:blip r:embed="rId40"/>
          <a:stretch>
            <a:fillRect/>
          </a:stretch>
        </p:blipFill>
        <p:spPr>
          <a:xfrm>
            <a:off x="2821532" y="5709591"/>
            <a:ext cx="756000" cy="290769"/>
          </a:xfrm>
          <a:prstGeom prst="rect">
            <a:avLst/>
          </a:prstGeom>
        </p:spPr>
      </p:pic>
      <p:pic>
        <p:nvPicPr>
          <p:cNvPr id="193" name="Picture 192">
            <a:extLst>
              <a:ext uri="{FF2B5EF4-FFF2-40B4-BE49-F238E27FC236}">
                <a16:creationId xmlns:a16="http://schemas.microsoft.com/office/drawing/2014/main" id="{3F24A101-48A9-EFB9-3209-69DB2F72CA5A}"/>
              </a:ext>
            </a:extLst>
          </p:cNvPr>
          <p:cNvPicPr>
            <a:picLocks noChangeAspect="1"/>
          </p:cNvPicPr>
          <p:nvPr/>
        </p:nvPicPr>
        <p:blipFill>
          <a:blip r:embed="rId41"/>
          <a:stretch>
            <a:fillRect/>
          </a:stretch>
        </p:blipFill>
        <p:spPr>
          <a:xfrm>
            <a:off x="4070432" y="5633390"/>
            <a:ext cx="546100" cy="469900"/>
          </a:xfrm>
          <a:prstGeom prst="rect">
            <a:avLst/>
          </a:prstGeom>
        </p:spPr>
      </p:pic>
      <p:pic>
        <p:nvPicPr>
          <p:cNvPr id="194" name="Picture 193">
            <a:extLst>
              <a:ext uri="{FF2B5EF4-FFF2-40B4-BE49-F238E27FC236}">
                <a16:creationId xmlns:a16="http://schemas.microsoft.com/office/drawing/2014/main" id="{658DEBA1-5C4D-1359-A9DA-301F41103059}"/>
              </a:ext>
            </a:extLst>
          </p:cNvPr>
          <p:cNvPicPr>
            <a:picLocks noChangeAspect="1"/>
          </p:cNvPicPr>
          <p:nvPr/>
        </p:nvPicPr>
        <p:blipFill>
          <a:blip r:embed="rId42"/>
          <a:stretch>
            <a:fillRect/>
          </a:stretch>
        </p:blipFill>
        <p:spPr>
          <a:xfrm>
            <a:off x="5032682" y="5785790"/>
            <a:ext cx="900000" cy="151948"/>
          </a:xfrm>
          <a:prstGeom prst="rect">
            <a:avLst/>
          </a:prstGeom>
        </p:spPr>
      </p:pic>
      <p:pic>
        <p:nvPicPr>
          <p:cNvPr id="195" name="Picture 194">
            <a:extLst>
              <a:ext uri="{FF2B5EF4-FFF2-40B4-BE49-F238E27FC236}">
                <a16:creationId xmlns:a16="http://schemas.microsoft.com/office/drawing/2014/main" id="{7E0C72DF-C002-4DCC-CE32-B80E1D309793}"/>
              </a:ext>
            </a:extLst>
          </p:cNvPr>
          <p:cNvPicPr>
            <a:picLocks noChangeAspect="1"/>
          </p:cNvPicPr>
          <p:nvPr/>
        </p:nvPicPr>
        <p:blipFill>
          <a:blip r:embed="rId43"/>
          <a:stretch>
            <a:fillRect/>
          </a:stretch>
        </p:blipFill>
        <p:spPr>
          <a:xfrm>
            <a:off x="6314668" y="5677840"/>
            <a:ext cx="584200" cy="381000"/>
          </a:xfrm>
          <a:prstGeom prst="rect">
            <a:avLst/>
          </a:prstGeom>
        </p:spPr>
      </p:pic>
      <p:pic>
        <p:nvPicPr>
          <p:cNvPr id="196" name="Picture 195">
            <a:extLst>
              <a:ext uri="{FF2B5EF4-FFF2-40B4-BE49-F238E27FC236}">
                <a16:creationId xmlns:a16="http://schemas.microsoft.com/office/drawing/2014/main" id="{35C0CC34-4D4C-A8B3-63FA-63014A0A972D}"/>
              </a:ext>
            </a:extLst>
          </p:cNvPr>
          <p:cNvPicPr>
            <a:picLocks noChangeAspect="1"/>
          </p:cNvPicPr>
          <p:nvPr/>
        </p:nvPicPr>
        <p:blipFill>
          <a:blip r:embed="rId44"/>
          <a:stretch>
            <a:fillRect/>
          </a:stretch>
        </p:blipFill>
        <p:spPr>
          <a:xfrm>
            <a:off x="7380081" y="5715940"/>
            <a:ext cx="762000" cy="304800"/>
          </a:xfrm>
          <a:prstGeom prst="rect">
            <a:avLst/>
          </a:prstGeom>
        </p:spPr>
      </p:pic>
      <p:pic>
        <p:nvPicPr>
          <p:cNvPr id="197" name="Picture 196">
            <a:extLst>
              <a:ext uri="{FF2B5EF4-FFF2-40B4-BE49-F238E27FC236}">
                <a16:creationId xmlns:a16="http://schemas.microsoft.com/office/drawing/2014/main" id="{AB9C702F-5CAE-D189-261A-AC044D64729D}"/>
              </a:ext>
            </a:extLst>
          </p:cNvPr>
          <p:cNvPicPr>
            <a:picLocks noChangeAspect="1"/>
          </p:cNvPicPr>
          <p:nvPr/>
        </p:nvPicPr>
        <p:blipFill>
          <a:blip r:embed="rId45"/>
          <a:stretch>
            <a:fillRect/>
          </a:stretch>
        </p:blipFill>
        <p:spPr>
          <a:xfrm>
            <a:off x="8512932" y="5677840"/>
            <a:ext cx="774700" cy="381000"/>
          </a:xfrm>
          <a:prstGeom prst="rect">
            <a:avLst/>
          </a:prstGeom>
        </p:spPr>
      </p:pic>
      <p:pic>
        <p:nvPicPr>
          <p:cNvPr id="199" name="Picture 198">
            <a:extLst>
              <a:ext uri="{FF2B5EF4-FFF2-40B4-BE49-F238E27FC236}">
                <a16:creationId xmlns:a16="http://schemas.microsoft.com/office/drawing/2014/main" id="{F93A1E23-9918-FC8C-C1C5-4FC05A5C32D6}"/>
              </a:ext>
            </a:extLst>
          </p:cNvPr>
          <p:cNvPicPr>
            <a:picLocks noChangeAspect="1"/>
          </p:cNvPicPr>
          <p:nvPr/>
        </p:nvPicPr>
        <p:blipFill>
          <a:blip r:embed="rId46"/>
          <a:stretch>
            <a:fillRect/>
          </a:stretch>
        </p:blipFill>
        <p:spPr>
          <a:xfrm>
            <a:off x="1754341" y="5685322"/>
            <a:ext cx="612000" cy="356074"/>
          </a:xfrm>
          <a:prstGeom prst="rect">
            <a:avLst/>
          </a:prstGeom>
        </p:spPr>
      </p:pic>
      <p:pic>
        <p:nvPicPr>
          <p:cNvPr id="200" name="Picture 199">
            <a:extLst>
              <a:ext uri="{FF2B5EF4-FFF2-40B4-BE49-F238E27FC236}">
                <a16:creationId xmlns:a16="http://schemas.microsoft.com/office/drawing/2014/main" id="{72C38B8E-99FA-0685-BB6D-9F4C7BE2650E}"/>
              </a:ext>
            </a:extLst>
          </p:cNvPr>
          <p:cNvPicPr>
            <a:picLocks noChangeAspect="1"/>
          </p:cNvPicPr>
          <p:nvPr/>
        </p:nvPicPr>
        <p:blipFill>
          <a:blip r:embed="rId47"/>
          <a:stretch>
            <a:fillRect/>
          </a:stretch>
        </p:blipFill>
        <p:spPr>
          <a:xfrm>
            <a:off x="9648510" y="5804840"/>
            <a:ext cx="736600" cy="127000"/>
          </a:xfrm>
          <a:prstGeom prst="rect">
            <a:avLst/>
          </a:prstGeom>
        </p:spPr>
      </p:pic>
      <p:pic>
        <p:nvPicPr>
          <p:cNvPr id="201" name="Picture 200">
            <a:extLst>
              <a:ext uri="{FF2B5EF4-FFF2-40B4-BE49-F238E27FC236}">
                <a16:creationId xmlns:a16="http://schemas.microsoft.com/office/drawing/2014/main" id="{F473C066-0029-8908-442F-BAA189AD389B}"/>
              </a:ext>
            </a:extLst>
          </p:cNvPr>
          <p:cNvPicPr>
            <a:picLocks noChangeAspect="1"/>
          </p:cNvPicPr>
          <p:nvPr/>
        </p:nvPicPr>
        <p:blipFill>
          <a:blip r:embed="rId48"/>
          <a:stretch>
            <a:fillRect/>
          </a:stretch>
        </p:blipFill>
        <p:spPr>
          <a:xfrm>
            <a:off x="6205382" y="3181008"/>
            <a:ext cx="787400" cy="215900"/>
          </a:xfrm>
          <a:prstGeom prst="rect">
            <a:avLst/>
          </a:prstGeom>
        </p:spPr>
      </p:pic>
      <p:pic>
        <p:nvPicPr>
          <p:cNvPr id="202" name="Picture 201">
            <a:extLst>
              <a:ext uri="{FF2B5EF4-FFF2-40B4-BE49-F238E27FC236}">
                <a16:creationId xmlns:a16="http://schemas.microsoft.com/office/drawing/2014/main" id="{1022F1E8-A3ED-F9BA-0290-EB79933FE9C4}"/>
              </a:ext>
            </a:extLst>
          </p:cNvPr>
          <p:cNvPicPr>
            <a:picLocks noChangeAspect="1"/>
          </p:cNvPicPr>
          <p:nvPr/>
        </p:nvPicPr>
        <p:blipFill>
          <a:blip r:embed="rId49"/>
          <a:stretch>
            <a:fillRect/>
          </a:stretch>
        </p:blipFill>
        <p:spPr>
          <a:xfrm>
            <a:off x="8446824" y="3135159"/>
            <a:ext cx="864000" cy="144000"/>
          </a:xfrm>
          <a:prstGeom prst="rect">
            <a:avLst/>
          </a:prstGeom>
        </p:spPr>
      </p:pic>
      <p:pic>
        <p:nvPicPr>
          <p:cNvPr id="205" name="Picture 204">
            <a:extLst>
              <a:ext uri="{FF2B5EF4-FFF2-40B4-BE49-F238E27FC236}">
                <a16:creationId xmlns:a16="http://schemas.microsoft.com/office/drawing/2014/main" id="{E1B7E6CC-F88B-585C-2860-C513B5B9C28D}"/>
              </a:ext>
            </a:extLst>
          </p:cNvPr>
          <p:cNvPicPr>
            <a:picLocks noChangeAspect="1"/>
          </p:cNvPicPr>
          <p:nvPr/>
        </p:nvPicPr>
        <p:blipFill>
          <a:blip r:embed="rId50"/>
          <a:stretch>
            <a:fillRect/>
          </a:stretch>
        </p:blipFill>
        <p:spPr>
          <a:xfrm>
            <a:off x="2618484" y="1325900"/>
            <a:ext cx="177800" cy="177800"/>
          </a:xfrm>
          <a:prstGeom prst="rect">
            <a:avLst/>
          </a:prstGeom>
        </p:spPr>
      </p:pic>
      <p:sp>
        <p:nvSpPr>
          <p:cNvPr id="3" name="TextBox 2">
            <a:extLst>
              <a:ext uri="{FF2B5EF4-FFF2-40B4-BE49-F238E27FC236}">
                <a16:creationId xmlns:a16="http://schemas.microsoft.com/office/drawing/2014/main" id="{999620A5-5F83-63B5-E8C1-C59DD1D4D866}"/>
              </a:ext>
            </a:extLst>
          </p:cNvPr>
          <p:cNvSpPr txBox="1"/>
          <p:nvPr/>
        </p:nvSpPr>
        <p:spPr>
          <a:xfrm>
            <a:off x="302828" y="-100800"/>
            <a:ext cx="6096000" cy="1167307"/>
          </a:xfrm>
          <a:prstGeom prst="rect">
            <a:avLst/>
          </a:prstGeom>
          <a:noFill/>
        </p:spPr>
        <p:txBody>
          <a:bodyPr wrap="square" lIns="91440" tIns="45720" rIns="91440" bIns="45720" anchor="t">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5400" b="1" i="0" u="none" strike="noStrike" kern="1200" cap="none" spc="-150" normalizeH="0" baseline="0" noProof="0">
                <a:ln>
                  <a:noFill/>
                </a:ln>
                <a:solidFill>
                  <a:srgbClr val="F86524"/>
                </a:solidFill>
                <a:effectLst/>
                <a:uLnTx/>
                <a:uFillTx/>
                <a:latin typeface="Ubuntu Bold"/>
              </a:rPr>
              <a:t>PSCI Members</a:t>
            </a:r>
            <a:endParaRPr lang="en-GB" sz="5400" b="1" i="0" u="none" strike="noStrike" kern="1200" cap="none" spc="-150" normalizeH="0" baseline="0" noProof="0">
              <a:ln>
                <a:noFill/>
              </a:ln>
              <a:solidFill>
                <a:srgbClr val="F86524"/>
              </a:solidFill>
              <a:effectLst/>
              <a:uLnTx/>
              <a:uFillTx/>
              <a:latin typeface="Ubuntu Bold"/>
            </a:endParaRPr>
          </a:p>
        </p:txBody>
      </p:sp>
      <p:sp>
        <p:nvSpPr>
          <p:cNvPr id="6" name="Rounded Rectangle 32">
            <a:extLst>
              <a:ext uri="{FF2B5EF4-FFF2-40B4-BE49-F238E27FC236}">
                <a16:creationId xmlns:a16="http://schemas.microsoft.com/office/drawing/2014/main" id="{2C7F3F02-08C2-4EA3-AE33-4F8B0E980BFB}"/>
              </a:ext>
            </a:extLst>
          </p:cNvPr>
          <p:cNvSpPr/>
          <p:nvPr/>
        </p:nvSpPr>
        <p:spPr>
          <a:xfrm>
            <a:off x="6055926" y="1052943"/>
            <a:ext cx="1044000" cy="792000"/>
          </a:xfrm>
          <a:prstGeom prst="roundRect">
            <a:avLst>
              <a:gd name="adj" fmla="val 7672"/>
            </a:avLst>
          </a:prstGeom>
          <a:noFill/>
          <a:ln w="6350">
            <a:solidFill>
              <a:srgbClr val="F8652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ounded Rectangle 32">
            <a:extLst>
              <a:ext uri="{FF2B5EF4-FFF2-40B4-BE49-F238E27FC236}">
                <a16:creationId xmlns:a16="http://schemas.microsoft.com/office/drawing/2014/main" id="{054F3292-EF7C-C1D9-4945-B1A1AC8F9758}"/>
              </a:ext>
            </a:extLst>
          </p:cNvPr>
          <p:cNvSpPr/>
          <p:nvPr/>
        </p:nvSpPr>
        <p:spPr>
          <a:xfrm>
            <a:off x="7191736" y="1052942"/>
            <a:ext cx="1044000" cy="792000"/>
          </a:xfrm>
          <a:prstGeom prst="roundRect">
            <a:avLst>
              <a:gd name="adj" fmla="val 7672"/>
            </a:avLst>
          </a:prstGeom>
          <a:noFill/>
          <a:ln w="6350">
            <a:solidFill>
              <a:srgbClr val="F8652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ounded Rectangle 32">
            <a:extLst>
              <a:ext uri="{FF2B5EF4-FFF2-40B4-BE49-F238E27FC236}">
                <a16:creationId xmlns:a16="http://schemas.microsoft.com/office/drawing/2014/main" id="{ACB13077-8120-2AE8-ABD9-3B34F4B6FB40}"/>
              </a:ext>
            </a:extLst>
          </p:cNvPr>
          <p:cNvSpPr/>
          <p:nvPr/>
        </p:nvSpPr>
        <p:spPr>
          <a:xfrm>
            <a:off x="8327548" y="1052942"/>
            <a:ext cx="1044000" cy="792000"/>
          </a:xfrm>
          <a:prstGeom prst="roundRect">
            <a:avLst>
              <a:gd name="adj" fmla="val 7672"/>
            </a:avLst>
          </a:prstGeom>
          <a:noFill/>
          <a:ln w="6350">
            <a:solidFill>
              <a:srgbClr val="F8652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ounded Rectangle 32">
            <a:extLst>
              <a:ext uri="{FF2B5EF4-FFF2-40B4-BE49-F238E27FC236}">
                <a16:creationId xmlns:a16="http://schemas.microsoft.com/office/drawing/2014/main" id="{F96B2B91-F8A6-3951-9FDF-BC78ED369C59}"/>
              </a:ext>
            </a:extLst>
          </p:cNvPr>
          <p:cNvSpPr/>
          <p:nvPr/>
        </p:nvSpPr>
        <p:spPr>
          <a:xfrm>
            <a:off x="6055925" y="161546"/>
            <a:ext cx="1044000" cy="792000"/>
          </a:xfrm>
          <a:prstGeom prst="roundRect">
            <a:avLst>
              <a:gd name="adj" fmla="val 7672"/>
            </a:avLst>
          </a:prstGeom>
          <a:noFill/>
          <a:ln w="6350">
            <a:solidFill>
              <a:srgbClr val="F8652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ounded Rectangle 32">
            <a:extLst>
              <a:ext uri="{FF2B5EF4-FFF2-40B4-BE49-F238E27FC236}">
                <a16:creationId xmlns:a16="http://schemas.microsoft.com/office/drawing/2014/main" id="{C76269C8-E467-3AFB-71C3-46EEB2B59051}"/>
              </a:ext>
            </a:extLst>
          </p:cNvPr>
          <p:cNvSpPr/>
          <p:nvPr/>
        </p:nvSpPr>
        <p:spPr>
          <a:xfrm>
            <a:off x="7191735" y="161545"/>
            <a:ext cx="1044000" cy="792000"/>
          </a:xfrm>
          <a:prstGeom prst="roundRect">
            <a:avLst>
              <a:gd name="adj" fmla="val 7672"/>
            </a:avLst>
          </a:prstGeom>
          <a:noFill/>
          <a:ln w="6350">
            <a:solidFill>
              <a:srgbClr val="F8652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ounded Rectangle 32">
            <a:extLst>
              <a:ext uri="{FF2B5EF4-FFF2-40B4-BE49-F238E27FC236}">
                <a16:creationId xmlns:a16="http://schemas.microsoft.com/office/drawing/2014/main" id="{294CF546-A168-42D0-CC5D-2B0706DEDE0E}"/>
              </a:ext>
            </a:extLst>
          </p:cNvPr>
          <p:cNvSpPr/>
          <p:nvPr/>
        </p:nvSpPr>
        <p:spPr>
          <a:xfrm>
            <a:off x="8327547" y="161545"/>
            <a:ext cx="1044000" cy="792000"/>
          </a:xfrm>
          <a:prstGeom prst="roundRect">
            <a:avLst>
              <a:gd name="adj" fmla="val 7672"/>
            </a:avLst>
          </a:prstGeom>
          <a:noFill/>
          <a:ln w="6350">
            <a:solidFill>
              <a:srgbClr val="F8652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ounded Rectangle 123">
            <a:extLst>
              <a:ext uri="{FF2B5EF4-FFF2-40B4-BE49-F238E27FC236}">
                <a16:creationId xmlns:a16="http://schemas.microsoft.com/office/drawing/2014/main" id="{CF071739-1990-62C4-444B-D207B08E6B94}"/>
              </a:ext>
            </a:extLst>
          </p:cNvPr>
          <p:cNvSpPr/>
          <p:nvPr/>
        </p:nvSpPr>
        <p:spPr>
          <a:xfrm>
            <a:off x="8356304" y="5481735"/>
            <a:ext cx="1044000" cy="792000"/>
          </a:xfrm>
          <a:prstGeom prst="roundRect">
            <a:avLst>
              <a:gd name="adj" fmla="val 7672"/>
            </a:avLst>
          </a:prstGeom>
          <a:noFill/>
          <a:ln w="6350">
            <a:solidFill>
              <a:srgbClr val="F8652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8" name="Graphic 27" descr="Open quotation mark outline">
            <a:extLst>
              <a:ext uri="{FF2B5EF4-FFF2-40B4-BE49-F238E27FC236}">
                <a16:creationId xmlns:a16="http://schemas.microsoft.com/office/drawing/2014/main" id="{C93204D4-903C-427B-758F-DFE7801E9BF9}"/>
              </a:ext>
            </a:extLst>
          </p:cNvPr>
          <p:cNvPicPr>
            <a:picLocks noChangeAspect="1"/>
          </p:cNvPicPr>
          <p:nvPr/>
        </p:nvPicPr>
        <p:blipFill>
          <a:blip r:embed="rId51">
            <a:extLst>
              <a:ext uri="{96DAC541-7B7A-43D3-8B79-37D633B846F1}">
                <asvg:svgBlip xmlns:asvg="http://schemas.microsoft.com/office/drawing/2016/SVG/main" r:embed="rId52"/>
              </a:ext>
            </a:extLst>
          </a:blip>
          <a:stretch>
            <a:fillRect/>
          </a:stretch>
        </p:blipFill>
        <p:spPr>
          <a:xfrm rot="10800000">
            <a:off x="11148134" y="4079112"/>
            <a:ext cx="1041400" cy="1054100"/>
          </a:xfrm>
          <a:prstGeom prst="rect">
            <a:avLst/>
          </a:prstGeom>
        </p:spPr>
      </p:pic>
      <p:pic>
        <p:nvPicPr>
          <p:cNvPr id="22" name="Graphic 21" descr="Magnifying glass with solid fill">
            <a:extLst>
              <a:ext uri="{FF2B5EF4-FFF2-40B4-BE49-F238E27FC236}">
                <a16:creationId xmlns:a16="http://schemas.microsoft.com/office/drawing/2014/main" id="{FF3CAE05-0E44-9743-70E5-A1F83D117045}"/>
              </a:ext>
            </a:extLst>
          </p:cNvPr>
          <p:cNvPicPr>
            <a:picLocks noChangeAspect="1"/>
          </p:cNvPicPr>
          <p:nvPr/>
        </p:nvPicPr>
        <p:blipFill>
          <a:blip r:embed="rId53">
            <a:extLst>
              <a:ext uri="{96DAC541-7B7A-43D3-8B79-37D633B846F1}">
                <asvg:svgBlip xmlns:asvg="http://schemas.microsoft.com/office/drawing/2016/SVG/main" r:embed="rId54"/>
              </a:ext>
            </a:extLst>
          </a:blip>
          <a:stretch>
            <a:fillRect/>
          </a:stretch>
        </p:blipFill>
        <p:spPr>
          <a:xfrm>
            <a:off x="9662671" y="348247"/>
            <a:ext cx="403666" cy="422812"/>
          </a:xfrm>
          <a:prstGeom prst="rect">
            <a:avLst/>
          </a:prstGeom>
        </p:spPr>
      </p:pic>
      <p:pic>
        <p:nvPicPr>
          <p:cNvPr id="29" name="Graphic 28" descr="Open quotation mark with solid fill">
            <a:extLst>
              <a:ext uri="{FF2B5EF4-FFF2-40B4-BE49-F238E27FC236}">
                <a16:creationId xmlns:a16="http://schemas.microsoft.com/office/drawing/2014/main" id="{EB0E3E38-31A7-9F4A-3961-6FAE6456A169}"/>
              </a:ext>
            </a:extLst>
          </p:cNvPr>
          <p:cNvPicPr>
            <a:picLocks noChangeAspect="1"/>
          </p:cNvPicPr>
          <p:nvPr/>
        </p:nvPicPr>
        <p:blipFill>
          <a:blip r:embed="rId55">
            <a:extLst>
              <a:ext uri="{96DAC541-7B7A-43D3-8B79-37D633B846F1}">
                <asvg:svgBlip xmlns:asvg="http://schemas.microsoft.com/office/drawing/2016/SVG/main" r:embed="rId56"/>
              </a:ext>
            </a:extLst>
          </a:blip>
          <a:stretch>
            <a:fillRect/>
          </a:stretch>
        </p:blipFill>
        <p:spPr>
          <a:xfrm>
            <a:off x="9279137" y="2203089"/>
            <a:ext cx="1054100" cy="1104900"/>
          </a:xfrm>
          <a:prstGeom prst="rect">
            <a:avLst/>
          </a:prstGeom>
        </p:spPr>
      </p:pic>
      <p:sp>
        <p:nvSpPr>
          <p:cNvPr id="24" name="TextBox 23">
            <a:extLst>
              <a:ext uri="{FF2B5EF4-FFF2-40B4-BE49-F238E27FC236}">
                <a16:creationId xmlns:a16="http://schemas.microsoft.com/office/drawing/2014/main" id="{F4A6F55E-2680-E140-AD65-A6842B74F420}"/>
              </a:ext>
            </a:extLst>
          </p:cNvPr>
          <p:cNvSpPr txBox="1"/>
          <p:nvPr/>
        </p:nvSpPr>
        <p:spPr>
          <a:xfrm>
            <a:off x="9563995" y="2701783"/>
            <a:ext cx="2378204" cy="2031325"/>
          </a:xfrm>
          <a:prstGeom prst="rect">
            <a:avLst/>
          </a:prstGeom>
          <a:noFill/>
        </p:spPr>
        <p:txBody>
          <a:bodyPr wrap="square" lIns="91440" tIns="45720" rIns="91440" bIns="45720" rtlCol="0" anchor="t">
            <a:spAutoFit/>
          </a:bodyPr>
          <a:lstStyle/>
          <a:p>
            <a:r>
              <a:rPr lang="en-GB">
                <a:solidFill>
                  <a:srgbClr val="F96522"/>
                </a:solidFill>
                <a:latin typeface="Aptos"/>
              </a:rPr>
              <a:t>PSCI has tremendous scale. This </a:t>
            </a:r>
            <a:r>
              <a:rPr lang="en-GB" b="1">
                <a:solidFill>
                  <a:srgbClr val="F96522"/>
                </a:solidFill>
                <a:latin typeface="Aptos"/>
              </a:rPr>
              <a:t>uniquely places us</a:t>
            </a:r>
            <a:r>
              <a:rPr lang="en-GB">
                <a:solidFill>
                  <a:srgbClr val="F96522"/>
                </a:solidFill>
                <a:latin typeface="Aptos"/>
              </a:rPr>
              <a:t> to identify opportunities where a </a:t>
            </a:r>
            <a:r>
              <a:rPr lang="en-GB" b="1">
                <a:solidFill>
                  <a:srgbClr val="F96522"/>
                </a:solidFill>
                <a:latin typeface="Aptos"/>
              </a:rPr>
              <a:t>collaborative solution </a:t>
            </a:r>
            <a:r>
              <a:rPr lang="en-GB">
                <a:solidFill>
                  <a:srgbClr val="F96522"/>
                </a:solidFill>
                <a:latin typeface="Aptos"/>
              </a:rPr>
              <a:t>works best and to execute this.</a:t>
            </a:r>
            <a:endParaRPr lang="en-US">
              <a:solidFill>
                <a:srgbClr val="F96522"/>
              </a:solidFill>
              <a:ea typeface="Calibri"/>
              <a:cs typeface="Calibri"/>
            </a:endParaRPr>
          </a:p>
        </p:txBody>
      </p:sp>
      <p:sp>
        <p:nvSpPr>
          <p:cNvPr id="31" name="TextBox 30">
            <a:extLst>
              <a:ext uri="{FF2B5EF4-FFF2-40B4-BE49-F238E27FC236}">
                <a16:creationId xmlns:a16="http://schemas.microsoft.com/office/drawing/2014/main" id="{85FAA939-AF85-CED0-C815-5AB948404A5A}"/>
              </a:ext>
            </a:extLst>
          </p:cNvPr>
          <p:cNvSpPr txBox="1"/>
          <p:nvPr/>
        </p:nvSpPr>
        <p:spPr>
          <a:xfrm>
            <a:off x="9560484" y="4895664"/>
            <a:ext cx="2390493" cy="584775"/>
          </a:xfrm>
          <a:prstGeom prst="rect">
            <a:avLst/>
          </a:prstGeom>
          <a:noFill/>
        </p:spPr>
        <p:txBody>
          <a:bodyPr wrap="square" lIns="91440" tIns="45720" rIns="91440" bIns="45720" rtlCol="0" anchor="t">
            <a:spAutoFit/>
          </a:bodyPr>
          <a:lstStyle/>
          <a:p>
            <a:pPr algn="r"/>
            <a:r>
              <a:rPr lang="en-GB" sz="1100">
                <a:solidFill>
                  <a:srgbClr val="F96522"/>
                </a:solidFill>
                <a:latin typeface="Arial"/>
                <a:cs typeface="Arial"/>
              </a:rPr>
              <a:t>— </a:t>
            </a:r>
            <a:r>
              <a:rPr lang="en-GB" sz="1600">
                <a:solidFill>
                  <a:srgbClr val="F96522"/>
                </a:solidFill>
                <a:latin typeface="Aptos"/>
              </a:rPr>
              <a:t>2024 PSCI Chair,</a:t>
            </a:r>
            <a:endParaRPr lang="en-US" sz="1600">
              <a:solidFill>
                <a:srgbClr val="F96522"/>
              </a:solidFill>
              <a:ea typeface="Calibri"/>
              <a:cs typeface="Calibri"/>
            </a:endParaRPr>
          </a:p>
          <a:p>
            <a:pPr algn="r"/>
            <a:r>
              <a:rPr lang="en-GB" sz="1600" b="1">
                <a:solidFill>
                  <a:srgbClr val="F96522"/>
                </a:solidFill>
                <a:latin typeface="Aptos"/>
              </a:rPr>
              <a:t>Deirdre O'Reilly</a:t>
            </a:r>
            <a:endParaRPr lang="en-GB" sz="1600" b="1">
              <a:solidFill>
                <a:srgbClr val="F96522"/>
              </a:solidFill>
              <a:ea typeface="Calibri"/>
              <a:cs typeface="Calibri"/>
            </a:endParaRPr>
          </a:p>
        </p:txBody>
      </p:sp>
    </p:spTree>
    <p:extLst>
      <p:ext uri="{BB962C8B-B14F-4D97-AF65-F5344CB8AC3E}">
        <p14:creationId xmlns:p14="http://schemas.microsoft.com/office/powerpoint/2010/main" val="25607303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61425162-1B35-47C8-82AD-F353FF05E574}"/>
              </a:ext>
            </a:extLst>
          </p:cNvPr>
          <p:cNvSpPr txBox="1"/>
          <p:nvPr/>
        </p:nvSpPr>
        <p:spPr>
          <a:xfrm>
            <a:off x="387099" y="319763"/>
            <a:ext cx="5975378" cy="646331"/>
          </a:xfrm>
          <a:prstGeom prst="rect">
            <a:avLst/>
          </a:prstGeom>
          <a:noFill/>
        </p:spPr>
        <p:txBody>
          <a:bodyPr wrap="square" lIns="91440" tIns="45720" rIns="91440" bIns="45720" rtlCol="0" anchor="t">
            <a:spAutoFit/>
          </a:bodyPr>
          <a:lstStyle/>
          <a:p>
            <a:pPr>
              <a:defRPr/>
            </a:pPr>
            <a:r>
              <a:rPr lang="en-GB" sz="3600" b="1" dirty="0">
                <a:solidFill>
                  <a:srgbClr val="F86524"/>
                </a:solidFill>
                <a:latin typeface="Ubuntu Bold"/>
              </a:rPr>
              <a:t>Led by our Members</a:t>
            </a:r>
            <a:endParaRPr lang="en-US" dirty="0">
              <a:solidFill>
                <a:srgbClr val="000000"/>
              </a:solidFill>
              <a:latin typeface="Calibri"/>
              <a:ea typeface="Calibri"/>
              <a:cs typeface="Calibri"/>
            </a:endParaRPr>
          </a:p>
        </p:txBody>
      </p:sp>
      <p:pic>
        <p:nvPicPr>
          <p:cNvPr id="5" name="Picture 4">
            <a:extLst>
              <a:ext uri="{FF2B5EF4-FFF2-40B4-BE49-F238E27FC236}">
                <a16:creationId xmlns:a16="http://schemas.microsoft.com/office/drawing/2014/main" id="{02ED7D2A-1ADB-4679-F56C-695BF1AEBC06}"/>
              </a:ext>
            </a:extLst>
          </p:cNvPr>
          <p:cNvPicPr>
            <a:picLocks noChangeAspect="1"/>
          </p:cNvPicPr>
          <p:nvPr/>
        </p:nvPicPr>
        <p:blipFill>
          <a:blip r:embed="rId3"/>
          <a:stretch>
            <a:fillRect/>
          </a:stretch>
        </p:blipFill>
        <p:spPr>
          <a:xfrm>
            <a:off x="0" y="2031605"/>
            <a:ext cx="11975895" cy="4826395"/>
          </a:xfrm>
          <a:prstGeom prst="rect">
            <a:avLst/>
          </a:prstGeom>
        </p:spPr>
      </p:pic>
      <p:sp>
        <p:nvSpPr>
          <p:cNvPr id="3" name="TextBox 2">
            <a:extLst>
              <a:ext uri="{FF2B5EF4-FFF2-40B4-BE49-F238E27FC236}">
                <a16:creationId xmlns:a16="http://schemas.microsoft.com/office/drawing/2014/main" id="{A8853762-6879-D3DF-9AB9-3B86A1C859E1}"/>
              </a:ext>
            </a:extLst>
          </p:cNvPr>
          <p:cNvSpPr txBox="1"/>
          <p:nvPr/>
        </p:nvSpPr>
        <p:spPr>
          <a:xfrm>
            <a:off x="387099" y="997566"/>
            <a:ext cx="5708901" cy="116955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F96522"/>
                </a:solidFill>
                <a:effectLst/>
                <a:uLnTx/>
                <a:uFillTx/>
                <a:latin typeface="Calibri"/>
                <a:ea typeface="+mn-lt"/>
                <a:cs typeface="Calibri"/>
              </a:rPr>
              <a:t>The PSCI is guided by an elected Board of Directors, composed of representatives from the member companies. This Board is responsible for steering the PSCI's strategic direction, overseeing key initiatives, and representing the organization publicly.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Calibri"/>
              <a:ea typeface="+mn-lt"/>
              <a:cs typeface="Calibri"/>
            </a:endParaRPr>
          </a:p>
        </p:txBody>
      </p:sp>
      <p:sp>
        <p:nvSpPr>
          <p:cNvPr id="8" name="TextBox 7">
            <a:extLst>
              <a:ext uri="{FF2B5EF4-FFF2-40B4-BE49-F238E27FC236}">
                <a16:creationId xmlns:a16="http://schemas.microsoft.com/office/drawing/2014/main" id="{DC21BD10-7497-9A93-9EBA-BA6C3B06BF8A}"/>
              </a:ext>
            </a:extLst>
          </p:cNvPr>
          <p:cNvSpPr txBox="1"/>
          <p:nvPr/>
        </p:nvSpPr>
        <p:spPr>
          <a:xfrm>
            <a:off x="6196123" y="120403"/>
            <a:ext cx="5608778" cy="175432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alibri"/>
                <a:ea typeface="+mn-lt"/>
                <a:cs typeface="Calibri"/>
              </a:rPr>
              <a:t>The PSCI is driven by three main </a:t>
            </a:r>
            <a:r>
              <a:rPr kumimoji="0" lang="en-GB" sz="1200" b="1" i="0" u="none" strike="noStrike" kern="1200" cap="none" spc="0" normalizeH="0" baseline="0" noProof="0" dirty="0">
                <a:ln>
                  <a:noFill/>
                </a:ln>
                <a:solidFill>
                  <a:prstClr val="black"/>
                </a:solidFill>
                <a:effectLst/>
                <a:uLnTx/>
                <a:uFillTx/>
                <a:latin typeface="Calibri"/>
                <a:ea typeface="+mn-lt"/>
                <a:cs typeface="Calibri"/>
              </a:rPr>
              <a:t>Committees </a:t>
            </a:r>
            <a:r>
              <a:rPr kumimoji="0" lang="en-GB" sz="1200" b="0" i="0" u="none" strike="noStrike" kern="1200" cap="none" spc="0" normalizeH="0" baseline="0" noProof="0" dirty="0">
                <a:ln>
                  <a:noFill/>
                </a:ln>
                <a:solidFill>
                  <a:prstClr val="black"/>
                </a:solidFill>
                <a:effectLst/>
                <a:uLnTx/>
                <a:uFillTx/>
                <a:latin typeface="Calibri"/>
                <a:ea typeface="+mn-lt"/>
                <a:cs typeface="Calibri"/>
              </a:rPr>
              <a:t>that reflect our impact areas: </a:t>
            </a:r>
            <a:r>
              <a:rPr kumimoji="0" lang="en-GB" sz="1200" b="1" i="0" u="none" strike="noStrike" kern="1200" cap="none" spc="0" normalizeH="0" baseline="0" noProof="0" dirty="0">
                <a:ln>
                  <a:noFill/>
                </a:ln>
                <a:solidFill>
                  <a:prstClr val="black"/>
                </a:solidFill>
                <a:effectLst/>
                <a:uLnTx/>
                <a:uFillTx/>
                <a:latin typeface="Calibri"/>
                <a:ea typeface="+mn-lt"/>
                <a:cs typeface="Calibri"/>
              </a:rPr>
              <a:t>Audit</a:t>
            </a:r>
            <a:r>
              <a:rPr kumimoji="0" lang="en-GB" sz="1200" b="0" i="0" u="none" strike="noStrike" kern="1200" cap="none" spc="0" normalizeH="0" baseline="0" noProof="0" dirty="0">
                <a:ln>
                  <a:noFill/>
                </a:ln>
                <a:solidFill>
                  <a:prstClr val="black"/>
                </a:solidFill>
                <a:effectLst/>
                <a:uLnTx/>
                <a:uFillTx/>
                <a:latin typeface="Calibri"/>
                <a:ea typeface="+mn-lt"/>
                <a:cs typeface="Calibri"/>
              </a:rPr>
              <a:t>, </a:t>
            </a:r>
            <a:r>
              <a:rPr kumimoji="0" lang="en-GB" sz="1200" b="1" i="0" u="none" strike="noStrike" kern="1200" cap="none" spc="0" normalizeH="0" baseline="0" noProof="0" dirty="0">
                <a:ln>
                  <a:noFill/>
                </a:ln>
                <a:solidFill>
                  <a:prstClr val="black"/>
                </a:solidFill>
                <a:effectLst/>
                <a:uLnTx/>
                <a:uFillTx/>
                <a:latin typeface="Calibri"/>
                <a:ea typeface="+mn-lt"/>
                <a:cs typeface="Calibri"/>
              </a:rPr>
              <a:t>Capability</a:t>
            </a:r>
            <a:r>
              <a:rPr kumimoji="0" lang="en-GB" sz="1200" b="0" i="0" u="none" strike="noStrike" kern="1200" cap="none" spc="0" normalizeH="0" baseline="0" noProof="0" dirty="0">
                <a:ln>
                  <a:noFill/>
                </a:ln>
                <a:solidFill>
                  <a:prstClr val="black"/>
                </a:solidFill>
                <a:effectLst/>
                <a:uLnTx/>
                <a:uFillTx/>
                <a:latin typeface="Calibri"/>
                <a:ea typeface="+mn-lt"/>
                <a:cs typeface="Calibri"/>
              </a:rPr>
              <a:t>, and </a:t>
            </a:r>
            <a:r>
              <a:rPr kumimoji="0" lang="en-GB" sz="1200" b="1" i="0" u="none" strike="noStrike" kern="1200" cap="none" spc="0" normalizeH="0" baseline="0" noProof="0" dirty="0">
                <a:ln>
                  <a:noFill/>
                </a:ln>
                <a:solidFill>
                  <a:prstClr val="black"/>
                </a:solidFill>
                <a:effectLst/>
                <a:uLnTx/>
                <a:uFillTx/>
                <a:latin typeface="Calibri"/>
                <a:ea typeface="+mn-lt"/>
                <a:cs typeface="Calibri"/>
              </a:rPr>
              <a:t>Projects</a:t>
            </a:r>
            <a:r>
              <a:rPr kumimoji="0" lang="en-GB" sz="1200" b="0" i="0" u="none" strike="noStrike" kern="1200" cap="none" spc="0" normalizeH="0" baseline="0" noProof="0" dirty="0">
                <a:ln>
                  <a:noFill/>
                </a:ln>
                <a:solidFill>
                  <a:prstClr val="black"/>
                </a:solidFill>
                <a:effectLst/>
                <a:uLnTx/>
                <a:uFillTx/>
                <a:latin typeface="Calibri"/>
                <a:ea typeface="+mn-lt"/>
                <a:cs typeface="Calibri"/>
              </a:rPr>
              <a:t>. These are led and composed of members who work together to implement our strategies and achieve our goals.</a:t>
            </a:r>
            <a:endParaRPr kumimoji="0" lang="en-US" sz="1200" b="0" i="0" u="none" strike="noStrike" kern="1200" cap="none" spc="0" normalizeH="0" baseline="0" noProof="0" dirty="0">
              <a:ln>
                <a:noFill/>
              </a:ln>
              <a:solidFill>
                <a:prstClr val="black"/>
              </a:solidFill>
              <a:effectLst/>
              <a:uLnTx/>
              <a:uFillTx/>
              <a:latin typeface="Calibri"/>
              <a:ea typeface="+mn-lt"/>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Calibri"/>
              <a:ea typeface="Calibri"/>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black"/>
                </a:solidFill>
                <a:effectLst/>
                <a:uLnTx/>
                <a:uFillTx/>
                <a:latin typeface="Calibri"/>
                <a:ea typeface="Calibri"/>
                <a:cs typeface="Calibri"/>
              </a:rPr>
              <a:t>Topic Teams </a:t>
            </a:r>
            <a:r>
              <a:rPr kumimoji="0" lang="en-GB" sz="1200" b="0" i="0" u="none" strike="noStrike" kern="1200" cap="none" spc="0" normalizeH="0" baseline="0" noProof="0" dirty="0">
                <a:ln>
                  <a:noFill/>
                </a:ln>
                <a:solidFill>
                  <a:prstClr val="black"/>
                </a:solidFill>
                <a:effectLst/>
                <a:uLnTx/>
                <a:uFillTx/>
                <a:latin typeface="Calibri"/>
                <a:ea typeface="Calibri"/>
                <a:cs typeface="Calibri"/>
              </a:rPr>
              <a:t>bring subject matter expertise to the PSCI’s programs, contributing to the ongoing development of our learning resources, tools and impact projects. They play a key role in keeping the Audit Protocol up-to-date with latest best practices.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Calibri"/>
              <a:ea typeface="Calibri"/>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black"/>
                </a:solidFill>
                <a:effectLst/>
                <a:uLnTx/>
                <a:uFillTx/>
                <a:latin typeface="Calibri"/>
                <a:ea typeface="Calibri"/>
                <a:cs typeface="Calibri"/>
              </a:rPr>
              <a:t>Regional Teams</a:t>
            </a:r>
            <a:r>
              <a:rPr kumimoji="0" lang="en-GB" sz="1200" b="0" i="0" u="none" strike="noStrike" kern="1200" cap="none" spc="0" normalizeH="0" baseline="0" noProof="0" dirty="0">
                <a:ln>
                  <a:noFill/>
                </a:ln>
                <a:solidFill>
                  <a:prstClr val="black"/>
                </a:solidFill>
                <a:effectLst/>
                <a:uLnTx/>
                <a:uFillTx/>
                <a:latin typeface="Calibri"/>
                <a:ea typeface="Calibri"/>
                <a:cs typeface="Calibri"/>
              </a:rPr>
              <a:t> target the specific needs of members and suppliers in China and India.</a:t>
            </a:r>
          </a:p>
        </p:txBody>
      </p:sp>
    </p:spTree>
    <p:extLst>
      <p:ext uri="{BB962C8B-B14F-4D97-AF65-F5344CB8AC3E}">
        <p14:creationId xmlns:p14="http://schemas.microsoft.com/office/powerpoint/2010/main" val="36693452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C5469B-DDD4-E5D8-053D-9467A53E16EC}"/>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04B8D782-B8CC-F311-B142-92468A76437A}"/>
              </a:ext>
            </a:extLst>
          </p:cNvPr>
          <p:cNvSpPr/>
          <p:nvPr/>
        </p:nvSpPr>
        <p:spPr>
          <a:xfrm>
            <a:off x="0" y="-500"/>
            <a:ext cx="12192000" cy="5598584"/>
          </a:xfrm>
          <a:prstGeom prst="rect">
            <a:avLst/>
          </a:prstGeom>
          <a:gradFill flip="none" rotWithShape="1">
            <a:gsLst>
              <a:gs pos="57000">
                <a:srgbClr val="E23347"/>
              </a:gs>
              <a:gs pos="90000">
                <a:srgbClr val="F86524"/>
              </a:gs>
              <a:gs pos="15000">
                <a:srgbClr val="CC006A"/>
              </a:gs>
            </a:gsLst>
            <a:lin ang="108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p>
        </p:txBody>
      </p:sp>
      <p:sp>
        <p:nvSpPr>
          <p:cNvPr id="6" name="TextBox 5">
            <a:extLst>
              <a:ext uri="{FF2B5EF4-FFF2-40B4-BE49-F238E27FC236}">
                <a16:creationId xmlns:a16="http://schemas.microsoft.com/office/drawing/2014/main" id="{F7263E2F-2696-7E40-27DD-DC5DA8EC2203}"/>
              </a:ext>
            </a:extLst>
          </p:cNvPr>
          <p:cNvSpPr txBox="1"/>
          <p:nvPr/>
        </p:nvSpPr>
        <p:spPr>
          <a:xfrm>
            <a:off x="378920" y="5917169"/>
            <a:ext cx="9497857" cy="646331"/>
          </a:xfrm>
          <a:prstGeom prst="rect">
            <a:avLst/>
          </a:prstGeom>
          <a:noFill/>
        </p:spPr>
        <p:txBody>
          <a:bodyPr wrap="square" lIns="91440" tIns="45720" rIns="91440" bIns="45720" rtlCol="0" anchor="t">
            <a:spAutoFit/>
          </a:bodyPr>
          <a:lstStyle/>
          <a:p>
            <a:r>
              <a:rPr lang="en-GB" sz="3600" b="1">
                <a:solidFill>
                  <a:srgbClr val="F86524"/>
                </a:solidFill>
                <a:latin typeface="Segoe UI"/>
                <a:cs typeface="Segoe UI"/>
              </a:rPr>
              <a:t>Value Proposition &amp; Materiality</a:t>
            </a:r>
            <a:endParaRPr lang="en-US"/>
          </a:p>
        </p:txBody>
      </p:sp>
      <p:sp>
        <p:nvSpPr>
          <p:cNvPr id="10" name="Freeform 2" descr="A black and orange logo&#10;&#10;AI-generated content may be incorrect.">
            <a:extLst>
              <a:ext uri="{FF2B5EF4-FFF2-40B4-BE49-F238E27FC236}">
                <a16:creationId xmlns:a16="http://schemas.microsoft.com/office/drawing/2014/main" id="{71348F14-D1D4-CFBF-0CA8-FACB6DFBD83F}"/>
              </a:ext>
            </a:extLst>
          </p:cNvPr>
          <p:cNvSpPr/>
          <p:nvPr/>
        </p:nvSpPr>
        <p:spPr>
          <a:xfrm>
            <a:off x="8500872" y="5849757"/>
            <a:ext cx="3162067" cy="790517"/>
          </a:xfrm>
          <a:custGeom>
            <a:avLst/>
            <a:gdLst/>
            <a:ahLst/>
            <a:cxnLst/>
            <a:rect l="l" t="t" r="r" b="b"/>
            <a:pathLst>
              <a:path w="4743101" h="1185775">
                <a:moveTo>
                  <a:pt x="0" y="0"/>
                </a:moveTo>
                <a:lnTo>
                  <a:pt x="4743101" y="0"/>
                </a:lnTo>
                <a:lnTo>
                  <a:pt x="4743101" y="1185775"/>
                </a:lnTo>
                <a:lnTo>
                  <a:pt x="0" y="1185775"/>
                </a:lnTo>
                <a:lnTo>
                  <a:pt x="0" y="0"/>
                </a:lnTo>
                <a:close/>
              </a:path>
            </a:pathLst>
          </a:custGeom>
          <a:blipFill>
            <a:blip r:embed="rId2" cstate="screen">
              <a:extLst>
                <a:ext uri="{28A0092B-C50C-407E-A947-70E740481C1C}">
                  <a14:useLocalDpi xmlns:a14="http://schemas.microsoft.com/office/drawing/2010/main"/>
                </a:ext>
              </a:extLst>
            </a:blip>
            <a:stretch>
              <a:fillRect/>
            </a:stretch>
          </a:blip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6550535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0ADA16-680A-AA5B-49E7-EE777CB07D7C}"/>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2ADF9D34-3302-8437-7B84-B0FB9BD604D3}"/>
              </a:ext>
            </a:extLst>
          </p:cNvPr>
          <p:cNvSpPr txBox="1"/>
          <p:nvPr/>
        </p:nvSpPr>
        <p:spPr>
          <a:xfrm>
            <a:off x="508303" y="1989652"/>
            <a:ext cx="3160142" cy="313932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a:solidFill>
                  <a:srgbClr val="F96522"/>
                </a:solidFill>
                <a:ea typeface="+mn-lt"/>
                <a:cs typeface="+mn-lt"/>
              </a:rPr>
              <a:t>PSCI delivers value to our members, to their suppliers, and the industry as a whole.</a:t>
            </a:r>
          </a:p>
          <a:p>
            <a:endParaRPr lang="en-GB">
              <a:ea typeface="+mn-lt"/>
              <a:cs typeface="+mn-lt"/>
            </a:endParaRPr>
          </a:p>
          <a:p>
            <a:r>
              <a:rPr lang="en-GB">
                <a:ea typeface="+mn-lt"/>
                <a:cs typeface="+mn-lt"/>
              </a:rPr>
              <a:t>For members and suppliers, PSCI enables engaging in </a:t>
            </a:r>
            <a:r>
              <a:rPr lang="en-GB" b="1">
                <a:ea typeface="+mn-lt"/>
                <a:cs typeface="+mn-lt"/>
              </a:rPr>
              <a:t>peer community</a:t>
            </a:r>
            <a:r>
              <a:rPr lang="en-GB">
                <a:ea typeface="+mn-lt"/>
                <a:cs typeface="+mn-lt"/>
              </a:rPr>
              <a:t>, gaining access to useful </a:t>
            </a:r>
            <a:r>
              <a:rPr lang="en-GB" b="1">
                <a:ea typeface="+mn-lt"/>
                <a:cs typeface="+mn-lt"/>
              </a:rPr>
              <a:t>services</a:t>
            </a:r>
            <a:r>
              <a:rPr lang="en-GB">
                <a:ea typeface="+mn-lt"/>
                <a:cs typeface="+mn-lt"/>
              </a:rPr>
              <a:t>, </a:t>
            </a:r>
            <a:r>
              <a:rPr lang="en-GB" b="1">
                <a:ea typeface="+mn-lt"/>
                <a:cs typeface="+mn-lt"/>
              </a:rPr>
              <a:t>tools</a:t>
            </a:r>
            <a:r>
              <a:rPr lang="en-GB">
                <a:ea typeface="+mn-lt"/>
                <a:cs typeface="+mn-lt"/>
              </a:rPr>
              <a:t>, and </a:t>
            </a:r>
            <a:r>
              <a:rPr lang="en-GB" b="1">
                <a:ea typeface="+mn-lt"/>
                <a:cs typeface="+mn-lt"/>
              </a:rPr>
              <a:t>systems</a:t>
            </a:r>
            <a:r>
              <a:rPr lang="en-GB">
                <a:ea typeface="+mn-lt"/>
                <a:cs typeface="+mn-lt"/>
              </a:rPr>
              <a:t>, and contributing to industry leadership that drives </a:t>
            </a:r>
            <a:r>
              <a:rPr lang="en-GB" b="1">
                <a:ea typeface="+mn-lt"/>
                <a:cs typeface="+mn-lt"/>
              </a:rPr>
              <a:t>meaningful and lasting impact</a:t>
            </a:r>
            <a:r>
              <a:rPr lang="en-GB">
                <a:ea typeface="+mn-lt"/>
                <a:cs typeface="+mn-lt"/>
              </a:rPr>
              <a:t>.</a:t>
            </a:r>
            <a:endParaRPr lang="en-GB">
              <a:ea typeface="Calibri"/>
              <a:cs typeface="Calibri"/>
            </a:endParaRPr>
          </a:p>
        </p:txBody>
      </p:sp>
      <p:sp>
        <p:nvSpPr>
          <p:cNvPr id="7" name="TextBox 6">
            <a:extLst>
              <a:ext uri="{FF2B5EF4-FFF2-40B4-BE49-F238E27FC236}">
                <a16:creationId xmlns:a16="http://schemas.microsoft.com/office/drawing/2014/main" id="{D87C517E-F703-78D6-7D77-B0EB23EDD279}"/>
              </a:ext>
            </a:extLst>
          </p:cNvPr>
          <p:cNvSpPr txBox="1"/>
          <p:nvPr/>
        </p:nvSpPr>
        <p:spPr>
          <a:xfrm>
            <a:off x="516495" y="449160"/>
            <a:ext cx="3143038" cy="1323439"/>
          </a:xfrm>
          <a:prstGeom prst="rect">
            <a:avLst/>
          </a:prstGeom>
          <a:noFill/>
        </p:spPr>
        <p:txBody>
          <a:bodyPr wrap="square" lIns="91440" tIns="45720" rIns="91440" bIns="45720" rtlCol="0" anchor="t">
            <a:spAutoFit/>
          </a:bodyPr>
          <a:lstStyle/>
          <a:p>
            <a:pPr>
              <a:defRPr/>
            </a:pPr>
            <a:r>
              <a:rPr lang="en-GB" sz="4000" b="1">
                <a:solidFill>
                  <a:srgbClr val="F86524"/>
                </a:solidFill>
                <a:latin typeface="Ubuntu Bold"/>
              </a:rPr>
              <a:t>PSCI Value Proposition</a:t>
            </a:r>
            <a:endParaRPr lang="en-US" sz="4000">
              <a:ea typeface="Calibri"/>
              <a:cs typeface="Calibri"/>
            </a:endParaRPr>
          </a:p>
        </p:txBody>
      </p:sp>
      <p:sp>
        <p:nvSpPr>
          <p:cNvPr id="16" name="Freeform 2" descr="A black and orange logo&#10;&#10;AI-generated content may be incorrect.">
            <a:extLst>
              <a:ext uri="{FF2B5EF4-FFF2-40B4-BE49-F238E27FC236}">
                <a16:creationId xmlns:a16="http://schemas.microsoft.com/office/drawing/2014/main" id="{13520BC9-CD8A-3A13-E562-102C2586D752}"/>
              </a:ext>
            </a:extLst>
          </p:cNvPr>
          <p:cNvSpPr/>
          <p:nvPr/>
        </p:nvSpPr>
        <p:spPr>
          <a:xfrm>
            <a:off x="521438" y="5749115"/>
            <a:ext cx="3162067" cy="790517"/>
          </a:xfrm>
          <a:custGeom>
            <a:avLst/>
            <a:gdLst/>
            <a:ahLst/>
            <a:cxnLst/>
            <a:rect l="l" t="t" r="r" b="b"/>
            <a:pathLst>
              <a:path w="4743101" h="1185775">
                <a:moveTo>
                  <a:pt x="0" y="0"/>
                </a:moveTo>
                <a:lnTo>
                  <a:pt x="4743101" y="0"/>
                </a:lnTo>
                <a:lnTo>
                  <a:pt x="4743101" y="1185775"/>
                </a:lnTo>
                <a:lnTo>
                  <a:pt x="0" y="1185775"/>
                </a:lnTo>
                <a:lnTo>
                  <a:pt x="0" y="0"/>
                </a:lnTo>
                <a:close/>
              </a:path>
            </a:pathLst>
          </a:custGeom>
          <a:blipFill>
            <a:blip r:embed="rId2" cstate="screen">
              <a:extLst>
                <a:ext uri="{28A0092B-C50C-407E-A947-70E740481C1C}">
                  <a14:useLocalDpi xmlns:a14="http://schemas.microsoft.com/office/drawing/2010/main"/>
                </a:ext>
              </a:extLst>
            </a:blip>
            <a:stretch>
              <a:fillRect/>
            </a:stretch>
          </a:blip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pic>
        <p:nvPicPr>
          <p:cNvPr id="6" name="Picture 5">
            <a:extLst>
              <a:ext uri="{FF2B5EF4-FFF2-40B4-BE49-F238E27FC236}">
                <a16:creationId xmlns:a16="http://schemas.microsoft.com/office/drawing/2014/main" id="{58DD74E1-839A-25B2-A58C-7FA0F6B85A9A}"/>
              </a:ext>
            </a:extLst>
          </p:cNvPr>
          <p:cNvPicPr>
            <a:picLocks noChangeAspect="1"/>
          </p:cNvPicPr>
          <p:nvPr/>
        </p:nvPicPr>
        <p:blipFill>
          <a:blip r:embed="rId3"/>
          <a:stretch>
            <a:fillRect/>
          </a:stretch>
        </p:blipFill>
        <p:spPr>
          <a:xfrm>
            <a:off x="3922950" y="154329"/>
            <a:ext cx="7943897" cy="6549342"/>
          </a:xfrm>
          <a:prstGeom prst="rect">
            <a:avLst/>
          </a:prstGeom>
        </p:spPr>
      </p:pic>
    </p:spTree>
    <p:extLst>
      <p:ext uri="{BB962C8B-B14F-4D97-AF65-F5344CB8AC3E}">
        <p14:creationId xmlns:p14="http://schemas.microsoft.com/office/powerpoint/2010/main" val="49546229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FA519A5-E1B7-A94A-EC5F-B27964FB7D4C}"/>
              </a:ext>
            </a:extLst>
          </p:cNvPr>
          <p:cNvSpPr txBox="1">
            <a:spLocks/>
          </p:cNvSpPr>
          <p:nvPr/>
        </p:nvSpPr>
        <p:spPr>
          <a:xfrm>
            <a:off x="450000" y="1444754"/>
            <a:ext cx="11263464" cy="4732209"/>
          </a:xfrm>
          <a:prstGeom prst="rect">
            <a:avLst/>
          </a:prstGeom>
        </p:spPr>
        <p:txBody>
          <a:bodyPr/>
          <a:lstStyle>
            <a:lvl1pPr marL="228611" indent="-228611" algn="l" defTabSz="609630" rtl="0" eaLnBrk="1" latinLnBrk="0" hangingPunct="1">
              <a:spcBef>
                <a:spcPct val="20000"/>
              </a:spcBef>
              <a:buFont typeface="Arial" pitchFamily="34" charset="0"/>
              <a:buChar char="•"/>
              <a:defRPr sz="2133" kern="1200">
                <a:solidFill>
                  <a:schemeClr val="tx1"/>
                </a:solidFill>
                <a:latin typeface="+mn-lt"/>
                <a:ea typeface="+mn-ea"/>
                <a:cs typeface="+mn-cs"/>
              </a:defRPr>
            </a:lvl1pPr>
            <a:lvl2pPr marL="495325" indent="-190510" algn="l" defTabSz="609630" rtl="0" eaLnBrk="1" latinLnBrk="0" hangingPunct="1">
              <a:spcBef>
                <a:spcPct val="20000"/>
              </a:spcBef>
              <a:buFont typeface="Arial" pitchFamily="34" charset="0"/>
              <a:buChar char="–"/>
              <a:defRPr sz="1867" kern="1200">
                <a:solidFill>
                  <a:schemeClr val="tx1"/>
                </a:solidFill>
                <a:latin typeface="+mn-lt"/>
                <a:ea typeface="+mn-ea"/>
                <a:cs typeface="+mn-cs"/>
              </a:defRPr>
            </a:lvl2pPr>
            <a:lvl3pPr marL="762038" indent="-152408" algn="l" defTabSz="609630" rtl="0" eaLnBrk="1" latinLnBrk="0" hangingPunct="1">
              <a:spcBef>
                <a:spcPct val="20000"/>
              </a:spcBef>
              <a:buFont typeface="Arial" pitchFamily="34" charset="0"/>
              <a:buChar char="•"/>
              <a:defRPr sz="1600" kern="1200">
                <a:solidFill>
                  <a:schemeClr val="tx1"/>
                </a:solidFill>
                <a:latin typeface="+mn-lt"/>
                <a:ea typeface="+mn-ea"/>
                <a:cs typeface="+mn-cs"/>
              </a:defRPr>
            </a:lvl3pPr>
            <a:lvl4pPr marL="1066853"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4pPr>
            <a:lvl5pPr marL="1371669"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5pPr>
            <a:lvl6pPr marL="1676484"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6pPr>
            <a:lvl7pPr marL="1981299"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7pPr>
            <a:lvl8pPr marL="2286114"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8pPr>
            <a:lvl9pPr marL="2590930"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9pPr>
          </a:lstStyle>
          <a:p>
            <a:pPr marL="0" marR="0" lvl="0" indent="0" algn="l" defTabSz="609630" rtl="0" eaLnBrk="1" fontAlgn="auto" latinLnBrk="0" hangingPunct="1">
              <a:lnSpc>
                <a:spcPct val="100000"/>
              </a:lnSpc>
              <a:spcBef>
                <a:spcPts val="800"/>
              </a:spcBef>
              <a:spcAft>
                <a:spcPts val="800"/>
              </a:spcAft>
              <a:buClrTx/>
              <a:buSzTx/>
              <a:buFont typeface="Arial" pitchFamily="34" charset="0"/>
              <a:buNone/>
              <a:tabLst/>
              <a:defRPr/>
            </a:pPr>
            <a:endParaRPr kumimoji="0" lang="en-GB" sz="2133" b="0" i="0" u="none" strike="noStrike" kern="1200" cap="none" spc="0" normalizeH="0" baseline="0" noProof="0">
              <a:ln>
                <a:noFill/>
              </a:ln>
              <a:solidFill>
                <a:prstClr val="black">
                  <a:lumMod val="50000"/>
                  <a:lumOff val="50000"/>
                </a:prstClr>
              </a:solidFill>
              <a:effectLst/>
              <a:uLnTx/>
              <a:uFillTx/>
              <a:latin typeface="Calibri"/>
              <a:ea typeface="+mn-ea"/>
              <a:cs typeface="+mn-cs"/>
            </a:endParaRPr>
          </a:p>
        </p:txBody>
      </p:sp>
      <p:sp>
        <p:nvSpPr>
          <p:cNvPr id="5" name="TextBox 4">
            <a:extLst>
              <a:ext uri="{FF2B5EF4-FFF2-40B4-BE49-F238E27FC236}">
                <a16:creationId xmlns:a16="http://schemas.microsoft.com/office/drawing/2014/main" id="{28E9D86A-A9AC-4590-3AEF-9CA9E95CA67C}"/>
              </a:ext>
            </a:extLst>
          </p:cNvPr>
          <p:cNvSpPr txBox="1"/>
          <p:nvPr/>
        </p:nvSpPr>
        <p:spPr>
          <a:xfrm>
            <a:off x="387099" y="319763"/>
            <a:ext cx="11165942" cy="646331"/>
          </a:xfrm>
          <a:prstGeom prst="rect">
            <a:avLst/>
          </a:prstGeom>
          <a:noFill/>
        </p:spPr>
        <p:txBody>
          <a:bodyPr wrap="square" lIns="91440" tIns="45720" rIns="91440" bIns="45720" rtlCol="0" anchor="t">
            <a:spAutoFit/>
          </a:bodyPr>
          <a:lstStyle/>
          <a:p>
            <a:pPr>
              <a:defRPr/>
            </a:pPr>
            <a:r>
              <a:rPr lang="en-GB" sz="3600" b="1">
                <a:solidFill>
                  <a:srgbClr val="F86524"/>
                </a:solidFill>
                <a:latin typeface="Ubuntu Bold"/>
              </a:rPr>
              <a:t>PSCI 2024 Materiality Assessment</a:t>
            </a:r>
            <a:endParaRPr lang="en-US"/>
          </a:p>
        </p:txBody>
      </p:sp>
      <p:sp>
        <p:nvSpPr>
          <p:cNvPr id="6" name="TextBox 5">
            <a:extLst>
              <a:ext uri="{FF2B5EF4-FFF2-40B4-BE49-F238E27FC236}">
                <a16:creationId xmlns:a16="http://schemas.microsoft.com/office/drawing/2014/main" id="{D0D18819-7899-A879-4659-DDF958A48EBC}"/>
              </a:ext>
            </a:extLst>
          </p:cNvPr>
          <p:cNvSpPr txBox="1"/>
          <p:nvPr/>
        </p:nvSpPr>
        <p:spPr>
          <a:xfrm>
            <a:off x="455133" y="1028127"/>
            <a:ext cx="11401600"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dirty="0">
                <a:solidFill>
                  <a:srgbClr val="000000"/>
                </a:solidFill>
                <a:latin typeface="Calibri"/>
                <a:ea typeface="Calibri"/>
                <a:cs typeface="Arial"/>
              </a:rPr>
              <a:t>In 2024, the PSCI </a:t>
            </a:r>
            <a:r>
              <a:rPr lang="en-GB" sz="1400" dirty="0">
                <a:solidFill>
                  <a:srgbClr val="000000"/>
                </a:solidFill>
                <a:latin typeface="Calibri"/>
                <a:ea typeface="+mn-lt"/>
                <a:cs typeface="Arial"/>
              </a:rPr>
              <a:t>c</a:t>
            </a:r>
            <a:r>
              <a:rPr lang="en-GB" sz="1400" dirty="0">
                <a:solidFill>
                  <a:srgbClr val="000000"/>
                </a:solidFill>
                <a:ea typeface="+mn-lt"/>
                <a:cs typeface="+mn-lt"/>
              </a:rPr>
              <a:t>onducted a </a:t>
            </a:r>
            <a:r>
              <a:rPr lang="en-GB" sz="1400" b="1" dirty="0">
                <a:solidFill>
                  <a:srgbClr val="000000"/>
                </a:solidFill>
                <a:ea typeface="+mn-lt"/>
                <a:cs typeface="+mn-lt"/>
              </a:rPr>
              <a:t>double materiality </a:t>
            </a:r>
            <a:r>
              <a:rPr lang="en-GB" sz="1400" dirty="0">
                <a:solidFill>
                  <a:srgbClr val="000000"/>
                </a:solidFill>
                <a:ea typeface="+mn-lt"/>
                <a:cs typeface="+mn-lt"/>
              </a:rPr>
              <a:t>assessment (DMA) for the sector, focusing on supply chains for the Pharmaceutical &amp; Healthcare industries. The DMA considered the views and positions of PSCI members along with a range of outside sources across different topic areas.</a:t>
            </a:r>
            <a:endParaRPr lang="en-GB" sz="1400" dirty="0">
              <a:solidFill>
                <a:srgbClr val="000000"/>
              </a:solidFill>
              <a:ea typeface="Calibri"/>
              <a:cs typeface="Calibri"/>
            </a:endParaRPr>
          </a:p>
        </p:txBody>
      </p:sp>
      <p:pic>
        <p:nvPicPr>
          <p:cNvPr id="7" name="Picture 6">
            <a:extLst>
              <a:ext uri="{FF2B5EF4-FFF2-40B4-BE49-F238E27FC236}">
                <a16:creationId xmlns:a16="http://schemas.microsoft.com/office/drawing/2014/main" id="{06A78C2A-6BFA-8AEA-08CA-3226A8F9B52B}"/>
              </a:ext>
            </a:extLst>
          </p:cNvPr>
          <p:cNvPicPr>
            <a:picLocks noChangeAspect="1"/>
          </p:cNvPicPr>
          <p:nvPr/>
        </p:nvPicPr>
        <p:blipFill>
          <a:blip r:embed="rId3" cstate="screen">
            <a:extLst>
              <a:ext uri="{28A0092B-C50C-407E-A947-70E740481C1C}">
                <a14:useLocalDpi xmlns:a14="http://schemas.microsoft.com/office/drawing/2010/main"/>
              </a:ext>
            </a:extLst>
          </a:blip>
          <a:srcRect b="1355"/>
          <a:stretch>
            <a:fillRect/>
          </a:stretch>
        </p:blipFill>
        <p:spPr>
          <a:xfrm>
            <a:off x="478536" y="1613380"/>
            <a:ext cx="11224393" cy="5197323"/>
          </a:xfrm>
          <a:prstGeom prst="rect">
            <a:avLst/>
          </a:prstGeom>
        </p:spPr>
      </p:pic>
    </p:spTree>
    <p:extLst>
      <p:ext uri="{BB962C8B-B14F-4D97-AF65-F5344CB8AC3E}">
        <p14:creationId xmlns:p14="http://schemas.microsoft.com/office/powerpoint/2010/main" val="268099412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2E7910-E5D4-EBDE-5461-50F1AA3E9FFC}"/>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EC1D63FD-F8FB-F169-D4BD-E2F72A9BDA74}"/>
              </a:ext>
            </a:extLst>
          </p:cNvPr>
          <p:cNvSpPr/>
          <p:nvPr/>
        </p:nvSpPr>
        <p:spPr>
          <a:xfrm>
            <a:off x="0" y="-500"/>
            <a:ext cx="12192000" cy="5598584"/>
          </a:xfrm>
          <a:prstGeom prst="rect">
            <a:avLst/>
          </a:prstGeom>
          <a:gradFill flip="none" rotWithShape="1">
            <a:gsLst>
              <a:gs pos="57000">
                <a:srgbClr val="E23347"/>
              </a:gs>
              <a:gs pos="90000">
                <a:srgbClr val="F86524"/>
              </a:gs>
              <a:gs pos="15000">
                <a:srgbClr val="CC006A"/>
              </a:gs>
            </a:gsLst>
            <a:lin ang="108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p>
        </p:txBody>
      </p:sp>
      <p:sp>
        <p:nvSpPr>
          <p:cNvPr id="6" name="TextBox 5">
            <a:extLst>
              <a:ext uri="{FF2B5EF4-FFF2-40B4-BE49-F238E27FC236}">
                <a16:creationId xmlns:a16="http://schemas.microsoft.com/office/drawing/2014/main" id="{C125FECB-679E-7FE3-665B-8974A87667A9}"/>
              </a:ext>
            </a:extLst>
          </p:cNvPr>
          <p:cNvSpPr txBox="1"/>
          <p:nvPr/>
        </p:nvSpPr>
        <p:spPr>
          <a:xfrm>
            <a:off x="378920" y="5917169"/>
            <a:ext cx="9497857" cy="646331"/>
          </a:xfrm>
          <a:prstGeom prst="rect">
            <a:avLst/>
          </a:prstGeom>
          <a:noFill/>
        </p:spPr>
        <p:txBody>
          <a:bodyPr wrap="square" lIns="91440" tIns="45720" rIns="91440" bIns="45720" rtlCol="0" anchor="t">
            <a:spAutoFit/>
          </a:bodyPr>
          <a:lstStyle/>
          <a:p>
            <a:r>
              <a:rPr lang="en-GB" sz="3600" b="1">
                <a:solidFill>
                  <a:srgbClr val="F86524"/>
                </a:solidFill>
                <a:latin typeface="Segoe UI"/>
                <a:cs typeface="Segoe UI"/>
              </a:rPr>
              <a:t>Our Strategic Pillars</a:t>
            </a:r>
            <a:endParaRPr lang="en-US"/>
          </a:p>
        </p:txBody>
      </p:sp>
      <p:sp>
        <p:nvSpPr>
          <p:cNvPr id="10" name="Freeform 2" descr="A black and orange logo&#10;&#10;AI-generated content may be incorrect.">
            <a:extLst>
              <a:ext uri="{FF2B5EF4-FFF2-40B4-BE49-F238E27FC236}">
                <a16:creationId xmlns:a16="http://schemas.microsoft.com/office/drawing/2014/main" id="{4946D458-544E-E412-B0FC-A8340A1E0A98}"/>
              </a:ext>
            </a:extLst>
          </p:cNvPr>
          <p:cNvSpPr/>
          <p:nvPr/>
        </p:nvSpPr>
        <p:spPr>
          <a:xfrm>
            <a:off x="8500872" y="5849757"/>
            <a:ext cx="3162067" cy="790517"/>
          </a:xfrm>
          <a:custGeom>
            <a:avLst/>
            <a:gdLst/>
            <a:ahLst/>
            <a:cxnLst/>
            <a:rect l="l" t="t" r="r" b="b"/>
            <a:pathLst>
              <a:path w="4743101" h="1185775">
                <a:moveTo>
                  <a:pt x="0" y="0"/>
                </a:moveTo>
                <a:lnTo>
                  <a:pt x="4743101" y="0"/>
                </a:lnTo>
                <a:lnTo>
                  <a:pt x="4743101" y="1185775"/>
                </a:lnTo>
                <a:lnTo>
                  <a:pt x="0" y="1185775"/>
                </a:lnTo>
                <a:lnTo>
                  <a:pt x="0" y="0"/>
                </a:lnTo>
                <a:close/>
              </a:path>
            </a:pathLst>
          </a:custGeom>
          <a:blipFill>
            <a:blip r:embed="rId2" cstate="screen">
              <a:extLst>
                <a:ext uri="{28A0092B-C50C-407E-A947-70E740481C1C}">
                  <a14:useLocalDpi xmlns:a14="http://schemas.microsoft.com/office/drawing/2010/main"/>
                </a:ext>
              </a:extLst>
            </a:blip>
            <a:stretch>
              <a:fillRect/>
            </a:stretch>
          </a:blip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2416468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descr="A poster of a company's company's company's company's company's company's company's company's company's company's company's company'&#10;&#10;Description automatically generated with low confidence">
            <a:extLst>
              <a:ext uri="{FF2B5EF4-FFF2-40B4-BE49-F238E27FC236}">
                <a16:creationId xmlns:a16="http://schemas.microsoft.com/office/drawing/2014/main" id="{D03D259B-C0F6-2FE5-9DD5-67CDAD494E3F}"/>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a:fillRect/>
          </a:stretch>
        </p:blipFill>
        <p:spPr>
          <a:xfrm>
            <a:off x="179799" y="1682506"/>
            <a:ext cx="3777747" cy="4107634"/>
          </a:xfrm>
          <a:prstGeom prst="rect">
            <a:avLst/>
          </a:prstGeom>
        </p:spPr>
      </p:pic>
      <p:sp>
        <p:nvSpPr>
          <p:cNvPr id="3" name="Slide Number Placeholder 2">
            <a:extLst>
              <a:ext uri="{FF2B5EF4-FFF2-40B4-BE49-F238E27FC236}">
                <a16:creationId xmlns:a16="http://schemas.microsoft.com/office/drawing/2014/main" id="{25A2B7A2-A40A-4FE5-BAFC-67B7ECB0A5C8}"/>
              </a:ext>
            </a:extLst>
          </p:cNvPr>
          <p:cNvSpPr>
            <a:spLocks noGrp="1"/>
          </p:cNvSpPr>
          <p:nvPr>
            <p:ph type="sldNum" sz="quarter" idx="4"/>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598EA83-FE4E-6743-8154-EB2AF72A0ACA}" type="slidenum">
              <a:rPr kumimoji="0" lang="en-US" sz="1067" b="0" i="0" u="none" strike="noStrike" kern="1200" cap="none" spc="0" normalizeH="0" baseline="0" noProof="0" smtClean="0">
                <a:ln>
                  <a:noFill/>
                </a:ln>
                <a:solidFill>
                  <a:prstClr val="black">
                    <a:lumMod val="50000"/>
                    <a:lumOff val="50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067" b="0" i="0" u="none" strike="noStrike" kern="1200" cap="none" spc="0" normalizeH="0" baseline="0" noProof="0">
              <a:ln>
                <a:noFill/>
              </a:ln>
              <a:solidFill>
                <a:prstClr val="black">
                  <a:lumMod val="50000"/>
                  <a:lumOff val="50000"/>
                </a:prstClr>
              </a:solidFill>
              <a:effectLst/>
              <a:uLnTx/>
              <a:uFillTx/>
              <a:latin typeface="Calibri"/>
              <a:ea typeface="+mn-ea"/>
              <a:cs typeface="+mn-cs"/>
            </a:endParaRPr>
          </a:p>
        </p:txBody>
      </p:sp>
      <p:sp>
        <p:nvSpPr>
          <p:cNvPr id="5" name="TextBox 4">
            <a:extLst>
              <a:ext uri="{FF2B5EF4-FFF2-40B4-BE49-F238E27FC236}">
                <a16:creationId xmlns:a16="http://schemas.microsoft.com/office/drawing/2014/main" id="{2595B33E-B51A-163C-CC8A-A6BE4925D4DC}"/>
              </a:ext>
            </a:extLst>
          </p:cNvPr>
          <p:cNvSpPr txBox="1"/>
          <p:nvPr/>
        </p:nvSpPr>
        <p:spPr>
          <a:xfrm>
            <a:off x="387099" y="319763"/>
            <a:ext cx="11165942" cy="646331"/>
          </a:xfrm>
          <a:prstGeom prst="rect">
            <a:avLst/>
          </a:prstGeom>
          <a:noFill/>
        </p:spPr>
        <p:txBody>
          <a:bodyPr wrap="square" lIns="91440" tIns="45720" rIns="91440" bIns="45720" rtlCol="0" anchor="t">
            <a:spAutoFit/>
          </a:bodyPr>
          <a:lstStyle/>
          <a:p>
            <a:pPr>
              <a:defRPr/>
            </a:pPr>
            <a:r>
              <a:rPr lang="en-GB" sz="3600" b="1">
                <a:solidFill>
                  <a:srgbClr val="F86524"/>
                </a:solidFill>
                <a:latin typeface="Ubuntu Bold"/>
              </a:rPr>
              <a:t>Our Strategic Pillars</a:t>
            </a:r>
          </a:p>
        </p:txBody>
      </p:sp>
      <p:pic>
        <p:nvPicPr>
          <p:cNvPr id="6" name="Picture 5" descr="A poster of a company's company's company's company's company's company's company's company's company's company's company's company'&#10;&#10;Description automatically generated with low confidence">
            <a:extLst>
              <a:ext uri="{FF2B5EF4-FFF2-40B4-BE49-F238E27FC236}">
                <a16:creationId xmlns:a16="http://schemas.microsoft.com/office/drawing/2014/main" id="{2285EE73-CAA2-F9C3-36EB-57C4B7E067C1}"/>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a:fillRect/>
          </a:stretch>
        </p:blipFill>
        <p:spPr>
          <a:xfrm>
            <a:off x="4118225" y="1631868"/>
            <a:ext cx="4031758" cy="4158349"/>
          </a:xfrm>
          <a:prstGeom prst="rect">
            <a:avLst/>
          </a:prstGeom>
        </p:spPr>
      </p:pic>
      <p:pic>
        <p:nvPicPr>
          <p:cNvPr id="7" name="Picture 6" descr="A poster of a company's company's company's company's company's company's company's company's company's company's company's company'&#10;&#10;Description automatically generated with low confidence">
            <a:extLst>
              <a:ext uri="{FF2B5EF4-FFF2-40B4-BE49-F238E27FC236}">
                <a16:creationId xmlns:a16="http://schemas.microsoft.com/office/drawing/2014/main" id="{1B0EB826-E071-29BC-C45B-386E5068937A}"/>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a:fillRect/>
          </a:stretch>
        </p:blipFill>
        <p:spPr>
          <a:xfrm>
            <a:off x="8364877" y="1682505"/>
            <a:ext cx="3672305" cy="4107634"/>
          </a:xfrm>
          <a:prstGeom prst="rect">
            <a:avLst/>
          </a:prstGeom>
        </p:spPr>
      </p:pic>
      <p:sp>
        <p:nvSpPr>
          <p:cNvPr id="10" name="Freeform 2" descr="A black and orange logo&#10;&#10;AI-generated content may be incorrect.">
            <a:extLst>
              <a:ext uri="{FF2B5EF4-FFF2-40B4-BE49-F238E27FC236}">
                <a16:creationId xmlns:a16="http://schemas.microsoft.com/office/drawing/2014/main" id="{B76FE026-727C-58F0-726B-6DB57EA7C3CA}"/>
              </a:ext>
            </a:extLst>
          </p:cNvPr>
          <p:cNvSpPr/>
          <p:nvPr/>
        </p:nvSpPr>
        <p:spPr>
          <a:xfrm>
            <a:off x="220472" y="5845524"/>
            <a:ext cx="3162067" cy="790517"/>
          </a:xfrm>
          <a:custGeom>
            <a:avLst/>
            <a:gdLst/>
            <a:ahLst/>
            <a:cxnLst/>
            <a:rect l="l" t="t" r="r" b="b"/>
            <a:pathLst>
              <a:path w="4743101" h="1185775">
                <a:moveTo>
                  <a:pt x="0" y="0"/>
                </a:moveTo>
                <a:lnTo>
                  <a:pt x="4743101" y="0"/>
                </a:lnTo>
                <a:lnTo>
                  <a:pt x="4743101" y="1185775"/>
                </a:lnTo>
                <a:lnTo>
                  <a:pt x="0" y="1185775"/>
                </a:lnTo>
                <a:lnTo>
                  <a:pt x="0" y="0"/>
                </a:lnTo>
                <a:close/>
              </a:path>
            </a:pathLst>
          </a:custGeom>
          <a:blipFill>
            <a:blip r:embed="rId5" cstate="screen">
              <a:extLst>
                <a:ext uri="{28A0092B-C50C-407E-A947-70E740481C1C}">
                  <a14:useLocalDpi xmlns:a14="http://schemas.microsoft.com/office/drawing/2010/main"/>
                </a:ext>
              </a:extLst>
            </a:blip>
            <a:stretch>
              <a:fillRect/>
            </a:stretch>
          </a:blip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
        <p:nvSpPr>
          <p:cNvPr id="12" name="TextBox 11">
            <a:extLst>
              <a:ext uri="{FF2B5EF4-FFF2-40B4-BE49-F238E27FC236}">
                <a16:creationId xmlns:a16="http://schemas.microsoft.com/office/drawing/2014/main" id="{8D36AF71-516F-D0E0-1DF2-342EC52E0FED}"/>
              </a:ext>
            </a:extLst>
          </p:cNvPr>
          <p:cNvSpPr txBox="1"/>
          <p:nvPr/>
        </p:nvSpPr>
        <p:spPr>
          <a:xfrm>
            <a:off x="382871" y="1095029"/>
            <a:ext cx="11331644" cy="584775"/>
          </a:xfrm>
          <a:prstGeom prst="rect">
            <a:avLst/>
          </a:prstGeom>
          <a:noFill/>
        </p:spPr>
        <p:txBody>
          <a:bodyPr wrap="square" lIns="91440" tIns="45720" rIns="91440" bIns="45720" anchor="t">
            <a:spAutoFit/>
          </a:bodyPr>
          <a:lstStyle/>
          <a:p>
            <a:pPr>
              <a:defRPr/>
            </a:pPr>
            <a:r>
              <a:rPr lang="en-GB" sz="1600">
                <a:ea typeface="+mn-lt"/>
                <a:cs typeface="+mn-lt"/>
              </a:rPr>
              <a:t>The PSCI seeks to build responsible supply chains for the whole of the pharmaceutical and healthcare sector. We do this through three strategic pillars: </a:t>
            </a:r>
            <a:r>
              <a:rPr lang="en-GB" sz="1600" b="1">
                <a:ea typeface="+mn-lt"/>
                <a:cs typeface="+mn-lt"/>
              </a:rPr>
              <a:t>Audit</a:t>
            </a:r>
            <a:r>
              <a:rPr lang="en-GB" sz="1600">
                <a:ea typeface="+mn-lt"/>
                <a:cs typeface="+mn-lt"/>
              </a:rPr>
              <a:t>, </a:t>
            </a:r>
            <a:r>
              <a:rPr lang="en-GB" sz="1600" b="1">
                <a:ea typeface="+mn-lt"/>
                <a:cs typeface="+mn-lt"/>
              </a:rPr>
              <a:t>Capability</a:t>
            </a:r>
            <a:r>
              <a:rPr lang="en-GB" sz="1600">
                <a:ea typeface="+mn-lt"/>
                <a:cs typeface="+mn-lt"/>
              </a:rPr>
              <a:t>, and </a:t>
            </a:r>
            <a:r>
              <a:rPr lang="en-GB" sz="1600" b="1">
                <a:ea typeface="+mn-lt"/>
                <a:cs typeface="+mn-lt"/>
              </a:rPr>
              <a:t>Projects</a:t>
            </a:r>
            <a:r>
              <a:rPr lang="en-GB" sz="1600">
                <a:ea typeface="+mn-lt"/>
                <a:cs typeface="+mn-lt"/>
              </a:rPr>
              <a:t>.</a:t>
            </a:r>
            <a:endParaRPr lang="en-US">
              <a:ea typeface="+mn-lt"/>
              <a:cs typeface="+mn-lt"/>
            </a:endParaRPr>
          </a:p>
        </p:txBody>
      </p:sp>
    </p:spTree>
    <p:extLst>
      <p:ext uri="{BB962C8B-B14F-4D97-AF65-F5344CB8AC3E}">
        <p14:creationId xmlns:p14="http://schemas.microsoft.com/office/powerpoint/2010/main" val="408569195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6" descr="Badge 1 with solid fill">
            <a:extLst>
              <a:ext uri="{FF2B5EF4-FFF2-40B4-BE49-F238E27FC236}">
                <a16:creationId xmlns:a16="http://schemas.microsoft.com/office/drawing/2014/main" id="{5A5C05E2-49B2-7508-3775-128463545390}"/>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7541468" y="90306"/>
            <a:ext cx="1300258" cy="1236530"/>
          </a:xfrm>
          <a:prstGeom prst="rect">
            <a:avLst/>
          </a:prstGeom>
        </p:spPr>
      </p:pic>
      <p:sp>
        <p:nvSpPr>
          <p:cNvPr id="15" name="Rectangle 3">
            <a:extLst>
              <a:ext uri="{FF2B5EF4-FFF2-40B4-BE49-F238E27FC236}">
                <a16:creationId xmlns:a16="http://schemas.microsoft.com/office/drawing/2014/main" id="{9E147FCB-5CD0-7D37-8ACE-0E2134F11DFA}"/>
              </a:ext>
            </a:extLst>
          </p:cNvPr>
          <p:cNvSpPr/>
          <p:nvPr/>
        </p:nvSpPr>
        <p:spPr>
          <a:xfrm>
            <a:off x="405184" y="4666777"/>
            <a:ext cx="7636327" cy="1907784"/>
          </a:xfrm>
          <a:prstGeom prst="roundRect">
            <a:avLst/>
          </a:prstGeom>
          <a:solidFill>
            <a:srgbClr val="F8652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Slide Number Placeholder 2">
            <a:extLst>
              <a:ext uri="{FF2B5EF4-FFF2-40B4-BE49-F238E27FC236}">
                <a16:creationId xmlns:a16="http://schemas.microsoft.com/office/drawing/2014/main" id="{25A2B7A2-A40A-4FE5-BAFC-67B7ECB0A5C8}"/>
              </a:ext>
            </a:extLst>
          </p:cNvPr>
          <p:cNvSpPr>
            <a:spLocks noGrp="1"/>
          </p:cNvSpPr>
          <p:nvPr>
            <p:ph type="sldNum" sz="quarter" idx="4"/>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598EA83-FE4E-6743-8154-EB2AF72A0ACA}" type="slidenum">
              <a:rPr kumimoji="0" lang="en-US" sz="1067" b="0" i="0" u="none" strike="noStrike" kern="1200" cap="none" spc="0" normalizeH="0" baseline="0" noProof="0" smtClean="0">
                <a:ln>
                  <a:noFill/>
                </a:ln>
                <a:solidFill>
                  <a:prstClr val="black">
                    <a:lumMod val="50000"/>
                    <a:lumOff val="50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067" b="0" i="0" u="none" strike="noStrike" kern="1200" cap="none" spc="0" normalizeH="0" baseline="0" noProof="0">
              <a:ln>
                <a:noFill/>
              </a:ln>
              <a:solidFill>
                <a:prstClr val="black">
                  <a:lumMod val="50000"/>
                  <a:lumOff val="50000"/>
                </a:prstClr>
              </a:solidFill>
              <a:effectLst/>
              <a:uLnTx/>
              <a:uFillTx/>
              <a:latin typeface="Calibri"/>
              <a:ea typeface="+mn-ea"/>
              <a:cs typeface="+mn-cs"/>
            </a:endParaRPr>
          </a:p>
        </p:txBody>
      </p:sp>
      <p:sp>
        <p:nvSpPr>
          <p:cNvPr id="2" name="TextBox 1">
            <a:extLst>
              <a:ext uri="{FF2B5EF4-FFF2-40B4-BE49-F238E27FC236}">
                <a16:creationId xmlns:a16="http://schemas.microsoft.com/office/drawing/2014/main" id="{4FCD73F8-22A7-B456-AD72-45539184E7CC}"/>
              </a:ext>
            </a:extLst>
          </p:cNvPr>
          <p:cNvSpPr txBox="1"/>
          <p:nvPr/>
        </p:nvSpPr>
        <p:spPr>
          <a:xfrm>
            <a:off x="404037" y="387783"/>
            <a:ext cx="10534544" cy="646331"/>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a:ln>
                  <a:noFill/>
                </a:ln>
                <a:solidFill>
                  <a:srgbClr val="F86524"/>
                </a:solidFill>
                <a:effectLst/>
                <a:uLnTx/>
                <a:uFillTx/>
                <a:latin typeface="Ubuntu Bold"/>
              </a:rPr>
              <a:t>Audit</a:t>
            </a:r>
            <a:endParaRPr lang="en-GB" sz="3600" b="1" i="0" u="none" strike="noStrike" kern="1200" cap="none" spc="0" normalizeH="0" baseline="0" noProof="0">
              <a:ln>
                <a:noFill/>
              </a:ln>
              <a:solidFill>
                <a:srgbClr val="F86524"/>
              </a:solidFill>
              <a:effectLst/>
              <a:uLnTx/>
              <a:uFillTx/>
              <a:latin typeface="Ubuntu Bold"/>
            </a:endParaRPr>
          </a:p>
        </p:txBody>
      </p:sp>
      <p:sp>
        <p:nvSpPr>
          <p:cNvPr id="8" name="TextBox 7">
            <a:extLst>
              <a:ext uri="{FF2B5EF4-FFF2-40B4-BE49-F238E27FC236}">
                <a16:creationId xmlns:a16="http://schemas.microsoft.com/office/drawing/2014/main" id="{D35613B6-F1F1-D34E-BFF9-8DBA95281B94}"/>
              </a:ext>
            </a:extLst>
          </p:cNvPr>
          <p:cNvSpPr txBox="1"/>
          <p:nvPr/>
        </p:nvSpPr>
        <p:spPr>
          <a:xfrm>
            <a:off x="404037" y="1252440"/>
            <a:ext cx="8259903" cy="3293209"/>
          </a:xfrm>
          <a:prstGeom prst="rect">
            <a:avLst/>
          </a:prstGeom>
          <a:noFill/>
        </p:spPr>
        <p:txBody>
          <a:bodyPr wrap="square" lIns="91440" tIns="45720" rIns="91440" bIns="4572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effectLst/>
                <a:uLnTx/>
                <a:uFillTx/>
                <a:latin typeface="Calibri"/>
                <a:ea typeface="+mn-ea"/>
                <a:cs typeface="+mn-cs"/>
              </a:rPr>
              <a:t>The PSCI Audit </a:t>
            </a:r>
            <a:r>
              <a:rPr lang="en-GB" sz="1600" dirty="0">
                <a:latin typeface="Calibri"/>
              </a:rPr>
              <a:t>Framework</a:t>
            </a:r>
            <a:r>
              <a:rPr kumimoji="0" lang="en-GB" sz="1600" b="0" i="0" u="none" strike="noStrike" kern="1200" cap="none" spc="0" normalizeH="0" baseline="0" noProof="0" dirty="0">
                <a:ln>
                  <a:noFill/>
                </a:ln>
                <a:effectLst/>
                <a:uLnTx/>
                <a:uFillTx/>
                <a:latin typeface="Calibri"/>
                <a:ea typeface="+mn-ea"/>
                <a:cs typeface="+mn-cs"/>
              </a:rPr>
              <a:t> is at the heart of realizing the PSCI’s vision for excellence.</a:t>
            </a:r>
            <a:endParaRPr lang="en-GB" sz="1600" b="0" i="0" u="none" strike="noStrike" kern="1200" cap="none" spc="0" normalizeH="0" baseline="0" noProof="0" dirty="0">
              <a:ln>
                <a:noFill/>
              </a:ln>
              <a:effectLst/>
              <a:uLnTx/>
              <a:uFillTx/>
              <a:latin typeface="Calibri"/>
              <a:ea typeface="Calibri"/>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effectLst/>
                <a:uLnTx/>
                <a:uFillTx/>
                <a:latin typeface="Calibri"/>
                <a:ea typeface="+mn-ea"/>
                <a:cs typeface="+mn-cs"/>
              </a:rPr>
              <a:t>  </a:t>
            </a:r>
            <a:endParaRPr lang="en-GB" sz="1600" b="0" i="0" u="none" strike="noStrike" kern="1200" cap="none" spc="0" normalizeH="0" baseline="0" noProof="0" dirty="0">
              <a:ln>
                <a:noFill/>
              </a:ln>
              <a:effectLst/>
              <a:uLnTx/>
              <a:uFillTx/>
              <a:latin typeface="Calibri"/>
              <a:ea typeface="Calibri"/>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effectLst/>
                <a:uLnTx/>
                <a:uFillTx/>
                <a:latin typeface="Calibri"/>
                <a:ea typeface="+mn-ea"/>
                <a:cs typeface="+mn-cs"/>
              </a:rPr>
              <a:t>The PSCI audit model, self-assessment questionnaire and supporting tools are an industry recognized framework for social and EHS supplier assessment in the pharma and healthcare sector.  Our audits embed the PSCI Principles into the supply chain and are carried out by approved audit firms or qualified PSCI Member internal auditors.  </a:t>
            </a:r>
            <a:endParaRPr lang="en-GB" sz="1600" b="0" i="0" u="none" strike="noStrike" kern="1200" cap="none" spc="0" normalizeH="0" baseline="0" noProof="0" dirty="0">
              <a:ln>
                <a:noFill/>
              </a:ln>
              <a:effectLst/>
              <a:uLnTx/>
              <a:uFillTx/>
              <a:latin typeface="Calibri"/>
              <a:ea typeface="Calibri"/>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b="0" i="0" u="none" strike="noStrike" kern="1200" cap="none" spc="0" normalizeH="0" baseline="0" noProof="0" dirty="0">
              <a:ln>
                <a:noFill/>
              </a:ln>
              <a:effectLst/>
              <a:uLnTx/>
              <a:uFillTx/>
              <a:latin typeface="Calibri"/>
              <a:ea typeface="Calibri"/>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effectLst/>
                <a:uLnTx/>
                <a:uFillTx/>
                <a:latin typeface="Calibri"/>
                <a:ea typeface="+mn-ea"/>
                <a:cs typeface="+mn-cs"/>
              </a:rPr>
              <a:t>Our digital audit platform enables members and suppliers to gain efficiencies on audits and focus attention on continuous improvement. Our annual audit findings analysis allows us to track supplier practices and maturity over time and create complementary activities within the Capability and Projects pillars. </a:t>
            </a:r>
            <a:endParaRPr lang="en-GB" sz="1600" b="0" i="0" u="none" strike="noStrike" kern="1200" cap="none" spc="0" normalizeH="0" baseline="0" noProof="0" dirty="0">
              <a:ln>
                <a:noFill/>
              </a:ln>
              <a:effectLst/>
              <a:uLnTx/>
              <a:uFillTx/>
              <a:latin typeface="Calibri"/>
              <a:ea typeface="Calibri"/>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b="0" i="0" u="none" strike="noStrike" kern="1200" cap="none" spc="0" normalizeH="0" baseline="0" noProof="0" dirty="0">
              <a:ln>
                <a:noFill/>
              </a:ln>
              <a:effectLst/>
              <a:uLnTx/>
              <a:uFillTx/>
              <a:latin typeface="Calibri"/>
              <a:ea typeface="Calibri"/>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effectLst/>
                <a:uLnTx/>
                <a:uFillTx/>
                <a:latin typeface="Calibri"/>
                <a:ea typeface="+mn-ea"/>
                <a:cs typeface="+mn-cs"/>
              </a:rPr>
              <a:t>The Audit Committee oversees this workstream, with expert insight from our Topic Teams.</a:t>
            </a:r>
            <a:endParaRPr lang="en-GB" sz="1600" b="0" i="0" u="none" strike="noStrike" kern="1200" cap="none" spc="0" normalizeH="0" baseline="0" noProof="0" dirty="0">
              <a:ln>
                <a:noFill/>
              </a:ln>
              <a:effectLst/>
              <a:uLnTx/>
              <a:uFillTx/>
              <a:latin typeface="Calibri"/>
              <a:ea typeface="Calibri"/>
              <a:cs typeface="Calibri"/>
            </a:endParaRPr>
          </a:p>
        </p:txBody>
      </p:sp>
      <p:sp>
        <p:nvSpPr>
          <p:cNvPr id="4" name="Rectangle 3">
            <a:extLst>
              <a:ext uri="{FF2B5EF4-FFF2-40B4-BE49-F238E27FC236}">
                <a16:creationId xmlns:a16="http://schemas.microsoft.com/office/drawing/2014/main" id="{BA8569F6-1FCA-953D-D2AB-66AC564597AC}"/>
              </a:ext>
            </a:extLst>
          </p:cNvPr>
          <p:cNvSpPr/>
          <p:nvPr/>
        </p:nvSpPr>
        <p:spPr>
          <a:xfrm>
            <a:off x="9029783" y="-14721"/>
            <a:ext cx="3195833" cy="6892734"/>
          </a:xfrm>
          <a:prstGeom prst="rect">
            <a:avLst/>
          </a:prstGeom>
          <a:solidFill>
            <a:srgbClr val="F9642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a:ea typeface="+mn-ea"/>
              <a:cs typeface="+mn-cs"/>
            </a:endParaRPr>
          </a:p>
        </p:txBody>
      </p:sp>
      <p:pic>
        <p:nvPicPr>
          <p:cNvPr id="6" name="Picture 5" descr="A screenshot of a web page&#10;&#10;AI-generated content may be incorrect.">
            <a:extLst>
              <a:ext uri="{FF2B5EF4-FFF2-40B4-BE49-F238E27FC236}">
                <a16:creationId xmlns:a16="http://schemas.microsoft.com/office/drawing/2014/main" id="{2F9DCFFB-B000-1323-32A8-D940F633345D}"/>
              </a:ext>
            </a:extLst>
          </p:cNvPr>
          <p:cNvPicPr>
            <a:picLocks noChangeAspect="1"/>
          </p:cNvPicPr>
          <p:nvPr/>
        </p:nvPicPr>
        <p:blipFill>
          <a:blip r:embed="rId4"/>
          <a:stretch>
            <a:fillRect/>
          </a:stretch>
        </p:blipFill>
        <p:spPr>
          <a:xfrm>
            <a:off x="9189533" y="-4930"/>
            <a:ext cx="3028418" cy="6886398"/>
          </a:xfrm>
          <a:prstGeom prst="rect">
            <a:avLst/>
          </a:prstGeom>
        </p:spPr>
      </p:pic>
      <p:sp>
        <p:nvSpPr>
          <p:cNvPr id="12" name="TextBox 11">
            <a:extLst>
              <a:ext uri="{FF2B5EF4-FFF2-40B4-BE49-F238E27FC236}">
                <a16:creationId xmlns:a16="http://schemas.microsoft.com/office/drawing/2014/main" id="{8760AAC2-903F-371D-214F-DACA9AD85DD8}"/>
              </a:ext>
            </a:extLst>
          </p:cNvPr>
          <p:cNvSpPr txBox="1"/>
          <p:nvPr/>
        </p:nvSpPr>
        <p:spPr>
          <a:xfrm>
            <a:off x="1262380" y="5327329"/>
            <a:ext cx="6551264" cy="1077218"/>
          </a:xfrm>
          <a:prstGeom prst="rect">
            <a:avLst/>
          </a:prstGeom>
          <a:noFill/>
        </p:spPr>
        <p:txBody>
          <a:bodyPr wrap="square" lIns="91440" tIns="45720" rIns="91440" bIns="45720" anchor="t">
            <a:spAutoFit/>
          </a:bodyPr>
          <a:lstStyle/>
          <a:p>
            <a:pPr marL="285750" indent="-285750">
              <a:buFont typeface="Arial,Sans-Serif"/>
              <a:buChar char="•"/>
              <a:defRPr/>
            </a:pPr>
            <a:r>
              <a:rPr lang="en-GB" sz="1600" b="1">
                <a:solidFill>
                  <a:schemeClr val="bg1"/>
                </a:solidFill>
                <a:latin typeface="Calibri"/>
              </a:rPr>
              <a:t>Best practice</a:t>
            </a:r>
            <a:r>
              <a:rPr lang="en-GB" sz="1600">
                <a:solidFill>
                  <a:schemeClr val="bg1"/>
                </a:solidFill>
                <a:latin typeface="Calibri"/>
              </a:rPr>
              <a:t>: up to date protocol </a:t>
            </a:r>
            <a:r>
              <a:rPr kumimoji="0" lang="en-GB" sz="1600" i="0" u="none" strike="noStrike" kern="1200" cap="none" spc="0" normalizeH="0" baseline="0" noProof="0">
                <a:ln>
                  <a:noFill/>
                </a:ln>
                <a:solidFill>
                  <a:schemeClr val="bg1"/>
                </a:solidFill>
                <a:effectLst/>
                <a:uLnTx/>
                <a:uFillTx/>
                <a:latin typeface="Calibri"/>
                <a:ea typeface="+mn-ea"/>
                <a:cs typeface="+mn-cs"/>
              </a:rPr>
              <a:t>and tools</a:t>
            </a:r>
            <a:r>
              <a:rPr lang="en-GB" sz="1600">
                <a:solidFill>
                  <a:schemeClr val="bg1"/>
                </a:solidFill>
                <a:latin typeface="Calibri"/>
              </a:rPr>
              <a:t>, auditors updated and trained</a:t>
            </a:r>
            <a:endParaRPr lang="en-US" sz="1600" i="0" u="none" strike="noStrike" kern="1200" cap="none" spc="0" normalizeH="0" baseline="0" noProof="0">
              <a:ln>
                <a:noFill/>
              </a:ln>
              <a:solidFill>
                <a:schemeClr val="bg1"/>
              </a:solidFill>
              <a:effectLst/>
              <a:uLnTx/>
              <a:uFillTx/>
              <a:latin typeface="Calibri"/>
              <a:ea typeface="Calibri"/>
              <a:cs typeface="Calibri"/>
            </a:endParaRPr>
          </a:p>
          <a:p>
            <a:pPr marL="285750" indent="-285750">
              <a:buFont typeface="Arial,Sans-Serif"/>
              <a:buChar char="•"/>
              <a:defRPr/>
            </a:pPr>
            <a:r>
              <a:rPr lang="en-GB" sz="1600" b="1">
                <a:solidFill>
                  <a:schemeClr val="bg1"/>
                </a:solidFill>
                <a:latin typeface="Calibri"/>
              </a:rPr>
              <a:t>Efficiency</a:t>
            </a:r>
            <a:r>
              <a:rPr lang="en-GB" sz="1600">
                <a:solidFill>
                  <a:schemeClr val="bg1"/>
                </a:solidFill>
                <a:latin typeface="Calibri"/>
              </a:rPr>
              <a:t>: members access &gt;1k+ existing </a:t>
            </a:r>
            <a:r>
              <a:rPr kumimoji="0" lang="en-GB" sz="1600" i="0" u="none" strike="noStrike" kern="1200" cap="none" spc="0" normalizeH="0" baseline="0" noProof="0">
                <a:ln>
                  <a:noFill/>
                </a:ln>
                <a:solidFill>
                  <a:schemeClr val="bg1"/>
                </a:solidFill>
                <a:effectLst/>
                <a:uLnTx/>
                <a:uFillTx/>
                <a:latin typeface="Calibri"/>
                <a:ea typeface="+mn-ea"/>
                <a:cs typeface="+mn-cs"/>
              </a:rPr>
              <a:t>audit </a:t>
            </a:r>
            <a:r>
              <a:rPr lang="en-GB" sz="1600">
                <a:solidFill>
                  <a:schemeClr val="bg1"/>
                </a:solidFill>
                <a:latin typeface="Calibri"/>
              </a:rPr>
              <a:t>reports, support time-saving amongst members and </a:t>
            </a:r>
            <a:r>
              <a:rPr kumimoji="0" lang="en-GB" sz="1600" i="0" u="none" strike="noStrike" kern="1200" cap="none" spc="0" normalizeH="0" baseline="0" noProof="0">
                <a:ln>
                  <a:noFill/>
                </a:ln>
                <a:solidFill>
                  <a:schemeClr val="bg1"/>
                </a:solidFill>
                <a:effectLst/>
                <a:uLnTx/>
                <a:uFillTx/>
                <a:latin typeface="Calibri"/>
                <a:ea typeface="+mn-ea"/>
                <a:cs typeface="+mn-cs"/>
              </a:rPr>
              <a:t>suppliers</a:t>
            </a:r>
            <a:endParaRPr lang="en-US" sz="1600" i="0" u="none" strike="noStrike" kern="1200" cap="none" spc="0" normalizeH="0" baseline="0" noProof="0">
              <a:ln>
                <a:noFill/>
              </a:ln>
              <a:solidFill>
                <a:schemeClr val="bg1"/>
              </a:solidFill>
              <a:effectLst/>
              <a:uLnTx/>
              <a:uFillTx/>
              <a:latin typeface="Calibri"/>
              <a:ea typeface="Calibri"/>
              <a:cs typeface="Calibri"/>
            </a:endParaRPr>
          </a:p>
          <a:p>
            <a:pPr marL="285750" indent="-285750">
              <a:buFont typeface="Arial,Sans-Serif"/>
              <a:buChar char="•"/>
              <a:defRPr/>
            </a:pPr>
            <a:r>
              <a:rPr lang="en-GB" sz="1600" b="1">
                <a:solidFill>
                  <a:schemeClr val="bg1"/>
                </a:solidFill>
                <a:latin typeface="Calibri"/>
                <a:ea typeface="Calibri"/>
                <a:cs typeface="Calibri"/>
              </a:rPr>
              <a:t>Transparency</a:t>
            </a:r>
            <a:r>
              <a:rPr lang="en-GB" sz="1600">
                <a:solidFill>
                  <a:schemeClr val="bg1"/>
                </a:solidFill>
                <a:latin typeface="Calibri"/>
                <a:ea typeface="Calibri"/>
                <a:cs typeface="Calibri"/>
              </a:rPr>
              <a:t>: support data sharing across industry</a:t>
            </a:r>
            <a:endParaRPr lang="en-GB" sz="1600">
              <a:solidFill>
                <a:schemeClr val="bg1"/>
              </a:solidFill>
              <a:ea typeface="Calibri"/>
              <a:cs typeface="Calibri"/>
            </a:endParaRPr>
          </a:p>
        </p:txBody>
      </p:sp>
      <p:pic>
        <p:nvPicPr>
          <p:cNvPr id="17" name="Graphic 16" descr="Magnifying glass with solid fill">
            <a:extLst>
              <a:ext uri="{FF2B5EF4-FFF2-40B4-BE49-F238E27FC236}">
                <a16:creationId xmlns:a16="http://schemas.microsoft.com/office/drawing/2014/main" id="{D617D12E-1361-3725-AF45-24D58FBEBE96}"/>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34361" y="4842006"/>
            <a:ext cx="477749" cy="486311"/>
          </a:xfrm>
          <a:prstGeom prst="rect">
            <a:avLst/>
          </a:prstGeom>
        </p:spPr>
      </p:pic>
      <p:sp>
        <p:nvSpPr>
          <p:cNvPr id="18" name="TextBox 17">
            <a:extLst>
              <a:ext uri="{FF2B5EF4-FFF2-40B4-BE49-F238E27FC236}">
                <a16:creationId xmlns:a16="http://schemas.microsoft.com/office/drawing/2014/main" id="{F44C37F1-5E9C-CC02-7D0F-556E84530467}"/>
              </a:ext>
            </a:extLst>
          </p:cNvPr>
          <p:cNvSpPr txBox="1"/>
          <p:nvPr/>
        </p:nvSpPr>
        <p:spPr>
          <a:xfrm>
            <a:off x="1262379" y="4845604"/>
            <a:ext cx="6454919" cy="369332"/>
          </a:xfrm>
          <a:prstGeom prst="rect">
            <a:avLst/>
          </a:prstGeom>
          <a:noFill/>
        </p:spPr>
        <p:txBody>
          <a:bodyPr wrap="square" lIns="91440" tIns="45720" rIns="91440" bIns="45720" anchor="t">
            <a:spAutoFit/>
          </a:bodyPr>
          <a:lstStyle/>
          <a:p>
            <a:pPr>
              <a:defRPr/>
            </a:pPr>
            <a:r>
              <a:rPr lang="en-GB" b="1" dirty="0">
                <a:solidFill>
                  <a:schemeClr val="bg1"/>
                </a:solidFill>
                <a:latin typeface="Ubuntu Bold"/>
              </a:rPr>
              <a:t>Why engage with the PSCI Audit Framework?</a:t>
            </a:r>
            <a:endParaRPr lang="en-GB" b="1" dirty="0">
              <a:solidFill>
                <a:schemeClr val="bg1"/>
              </a:solidFill>
              <a:latin typeface="Ubuntu Bold"/>
              <a:ea typeface="Calibri"/>
              <a:cs typeface="Calibri"/>
            </a:endParaRPr>
          </a:p>
        </p:txBody>
      </p:sp>
    </p:spTree>
    <p:extLst>
      <p:ext uri="{BB962C8B-B14F-4D97-AF65-F5344CB8AC3E}">
        <p14:creationId xmlns:p14="http://schemas.microsoft.com/office/powerpoint/2010/main" val="64273966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950C35C-0AC7-6B0D-75C6-23641D2F8D4A}"/>
              </a:ext>
            </a:extLst>
          </p:cNvPr>
          <p:cNvSpPr/>
          <p:nvPr/>
        </p:nvSpPr>
        <p:spPr>
          <a:xfrm>
            <a:off x="5659458" y="1306"/>
            <a:ext cx="6529667" cy="6852909"/>
          </a:xfrm>
          <a:prstGeom prst="rect">
            <a:avLst/>
          </a:prstGeom>
          <a:solidFill>
            <a:srgbClr val="F96522"/>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505A4BDA-CF98-1D70-D796-24F6D0C8233E}"/>
              </a:ext>
            </a:extLst>
          </p:cNvPr>
          <p:cNvSpPr txBox="1"/>
          <p:nvPr/>
        </p:nvSpPr>
        <p:spPr>
          <a:xfrm>
            <a:off x="5759571" y="900022"/>
            <a:ext cx="6308784" cy="59093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GB" b="1">
                <a:solidFill>
                  <a:srgbClr val="FFFFFF"/>
                </a:solidFill>
                <a:cs typeface="Arial"/>
              </a:rPr>
              <a:t>Modular SAQ: </a:t>
            </a:r>
            <a:r>
              <a:rPr lang="en-GB">
                <a:solidFill>
                  <a:srgbClr val="FFFFFF"/>
                </a:solidFill>
                <a:cs typeface="Arial"/>
              </a:rPr>
              <a:t>Customize SAQ for suppliers based on size, location, and segmentation. </a:t>
            </a:r>
            <a:endParaRPr lang="en-US">
              <a:solidFill>
                <a:srgbClr val="000000"/>
              </a:solidFill>
              <a:cs typeface="Arial"/>
            </a:endParaRPr>
          </a:p>
          <a:p>
            <a:pPr marL="285750" indent="-285750">
              <a:buFont typeface="Arial"/>
              <a:buChar char="•"/>
            </a:pPr>
            <a:endParaRPr lang="en-GB" b="1">
              <a:solidFill>
                <a:srgbClr val="FFFFFF"/>
              </a:solidFill>
              <a:cs typeface="Arial"/>
            </a:endParaRPr>
          </a:p>
          <a:p>
            <a:pPr marL="285750" indent="-285750">
              <a:buFont typeface="Arial"/>
              <a:buChar char="•"/>
            </a:pPr>
            <a:r>
              <a:rPr lang="en-GB" b="1">
                <a:solidFill>
                  <a:srgbClr val="FFFFFF"/>
                </a:solidFill>
                <a:cs typeface="Arial"/>
              </a:rPr>
              <a:t>AI integration</a:t>
            </a:r>
            <a:r>
              <a:rPr lang="en-GB">
                <a:solidFill>
                  <a:srgbClr val="FFFFFF"/>
                </a:solidFill>
                <a:cs typeface="Arial"/>
              </a:rPr>
              <a:t>: Utilize AI for audit tools and audit findings analysis. </a:t>
            </a:r>
            <a:r>
              <a:rPr lang="en-US">
                <a:cs typeface="Arial"/>
              </a:rPr>
              <a:t>​</a:t>
            </a:r>
            <a:endParaRPr lang="en-US">
              <a:solidFill>
                <a:srgbClr val="000000"/>
              </a:solidFill>
              <a:cs typeface="Arial"/>
            </a:endParaRPr>
          </a:p>
          <a:p>
            <a:pPr marL="285750" indent="-285750">
              <a:buFont typeface="Arial"/>
              <a:buChar char="•"/>
            </a:pPr>
            <a:endParaRPr lang="en-GB" b="1">
              <a:solidFill>
                <a:srgbClr val="FFFFFF"/>
              </a:solidFill>
              <a:cs typeface="Arial"/>
            </a:endParaRPr>
          </a:p>
          <a:p>
            <a:pPr marL="285750" indent="-285750">
              <a:buFont typeface="Arial"/>
              <a:buChar char="•"/>
            </a:pPr>
            <a:r>
              <a:rPr lang="en-GB" b="1">
                <a:solidFill>
                  <a:srgbClr val="FFFFFF"/>
                </a:solidFill>
                <a:cs typeface="Arial"/>
              </a:rPr>
              <a:t>Audit uploading and sharing</a:t>
            </a:r>
            <a:r>
              <a:rPr lang="en-GB">
                <a:solidFill>
                  <a:srgbClr val="FFFFFF"/>
                </a:solidFill>
                <a:cs typeface="Arial"/>
              </a:rPr>
              <a:t>: Further promote audit uploading and sharing.</a:t>
            </a:r>
            <a:endParaRPr lang="en-US">
              <a:solidFill>
                <a:srgbClr val="000000"/>
              </a:solidFill>
              <a:cs typeface="Arial"/>
            </a:endParaRPr>
          </a:p>
          <a:p>
            <a:pPr marL="285750" indent="-285750">
              <a:buFont typeface="Arial"/>
              <a:buChar char="•"/>
            </a:pPr>
            <a:endParaRPr lang="en-GB" b="1">
              <a:solidFill>
                <a:srgbClr val="FFFFFF"/>
              </a:solidFill>
              <a:cs typeface="Arial"/>
            </a:endParaRPr>
          </a:p>
          <a:p>
            <a:pPr marL="285750" indent="-285750">
              <a:buFont typeface="Arial"/>
              <a:buChar char="•"/>
            </a:pPr>
            <a:r>
              <a:rPr lang="en-GB" b="1">
                <a:solidFill>
                  <a:srgbClr val="FFFFFF"/>
                </a:solidFill>
                <a:cs typeface="Arial"/>
              </a:rPr>
              <a:t>Planned audits</a:t>
            </a:r>
            <a:r>
              <a:rPr lang="en-GB">
                <a:solidFill>
                  <a:srgbClr val="FFFFFF"/>
                </a:solidFill>
                <a:cs typeface="Arial"/>
              </a:rPr>
              <a:t>: Explore new approaches to collaborate on potentially overlapping audits, focusing on engagement with Supplier Partners.</a:t>
            </a:r>
            <a:r>
              <a:rPr lang="en-US">
                <a:cs typeface="Arial"/>
              </a:rPr>
              <a:t>​</a:t>
            </a:r>
            <a:endParaRPr lang="en-US">
              <a:solidFill>
                <a:srgbClr val="000000"/>
              </a:solidFill>
              <a:cs typeface="Arial"/>
            </a:endParaRPr>
          </a:p>
          <a:p>
            <a:pPr marL="285750" indent="-285750">
              <a:buFont typeface="Arial"/>
              <a:buChar char="•"/>
            </a:pPr>
            <a:endParaRPr lang="en-GB">
              <a:solidFill>
                <a:srgbClr val="FFFFFF"/>
              </a:solidFill>
              <a:ea typeface="Calibri"/>
              <a:cs typeface="Arial"/>
            </a:endParaRPr>
          </a:p>
          <a:p>
            <a:pPr marL="285750" indent="-285750">
              <a:buFont typeface="Arial"/>
              <a:buChar char="•"/>
            </a:pPr>
            <a:r>
              <a:rPr lang="en-GB">
                <a:solidFill>
                  <a:srgbClr val="FFFFFF"/>
                </a:solidFill>
                <a:cs typeface="Arial"/>
              </a:rPr>
              <a:t>Make </a:t>
            </a:r>
            <a:r>
              <a:rPr lang="en-GB" b="1">
                <a:solidFill>
                  <a:srgbClr val="FFFFFF"/>
                </a:solidFill>
                <a:cs typeface="Arial"/>
              </a:rPr>
              <a:t>auditor training </a:t>
            </a:r>
            <a:r>
              <a:rPr lang="en-GB">
                <a:solidFill>
                  <a:srgbClr val="FFFFFF"/>
                </a:solidFill>
                <a:cs typeface="Arial"/>
              </a:rPr>
              <a:t>available on </a:t>
            </a:r>
            <a:r>
              <a:rPr lang="en-GB" err="1">
                <a:solidFill>
                  <a:srgbClr val="FFFFFF"/>
                </a:solidFill>
                <a:cs typeface="Arial"/>
              </a:rPr>
              <a:t>Learnster</a:t>
            </a:r>
            <a:r>
              <a:rPr lang="en-GB">
                <a:solidFill>
                  <a:srgbClr val="FFFFFF"/>
                </a:solidFill>
                <a:cs typeface="Arial"/>
              </a:rPr>
              <a:t>.</a:t>
            </a:r>
            <a:r>
              <a:rPr lang="en-US">
                <a:cs typeface="Arial"/>
              </a:rPr>
              <a:t>​</a:t>
            </a:r>
            <a:endParaRPr lang="en-US">
              <a:ea typeface="Calibri"/>
              <a:cs typeface="Arial"/>
            </a:endParaRPr>
          </a:p>
          <a:p>
            <a:pPr marL="285750" indent="-285750">
              <a:buFont typeface="Arial"/>
              <a:buChar char="•"/>
            </a:pPr>
            <a:endParaRPr lang="en-GB">
              <a:solidFill>
                <a:srgbClr val="FFFFFF"/>
              </a:solidFill>
              <a:cs typeface="Arial"/>
            </a:endParaRPr>
          </a:p>
          <a:p>
            <a:pPr marL="285750" indent="-285750">
              <a:buFont typeface="Arial"/>
              <a:buChar char="•"/>
            </a:pPr>
            <a:r>
              <a:rPr lang="en-GB">
                <a:solidFill>
                  <a:srgbClr val="FFFFFF"/>
                </a:solidFill>
                <a:cs typeface="Arial"/>
              </a:rPr>
              <a:t>Explore </a:t>
            </a:r>
            <a:r>
              <a:rPr lang="en-GB" b="1">
                <a:solidFill>
                  <a:srgbClr val="FFFFFF"/>
                </a:solidFill>
                <a:cs typeface="Arial"/>
              </a:rPr>
              <a:t>auditor qualifications.</a:t>
            </a:r>
            <a:r>
              <a:rPr lang="en-US">
                <a:cs typeface="Arial"/>
              </a:rPr>
              <a:t>​</a:t>
            </a:r>
            <a:endParaRPr lang="en-US">
              <a:solidFill>
                <a:srgbClr val="000000"/>
              </a:solidFill>
              <a:cs typeface="Arial"/>
            </a:endParaRPr>
          </a:p>
          <a:p>
            <a:pPr marL="285750" indent="-285750">
              <a:buFont typeface="Arial"/>
              <a:buChar char="•"/>
            </a:pPr>
            <a:endParaRPr lang="en-US" b="1">
              <a:solidFill>
                <a:srgbClr val="FFFFFF"/>
              </a:solidFill>
              <a:cs typeface="Arial"/>
            </a:endParaRPr>
          </a:p>
          <a:p>
            <a:pPr marL="285750" indent="-285750">
              <a:buFont typeface="Arial"/>
              <a:buChar char="•"/>
            </a:pPr>
            <a:r>
              <a:rPr lang="en-US" b="1">
                <a:solidFill>
                  <a:srgbClr val="FFFFFF"/>
                </a:solidFill>
                <a:cs typeface="Arial"/>
              </a:rPr>
              <a:t>Enhance collaboration with Audit firms</a:t>
            </a:r>
            <a:r>
              <a:rPr lang="en-US">
                <a:solidFill>
                  <a:srgbClr val="FFFFFF"/>
                </a:solidFill>
                <a:cs typeface="Arial"/>
              </a:rPr>
              <a:t>: Assess and work more closely with approved audit firms,</a:t>
            </a:r>
            <a:r>
              <a:rPr lang="en-GB">
                <a:solidFill>
                  <a:srgbClr val="FFFFFF"/>
                </a:solidFill>
                <a:cs typeface="Arial"/>
              </a:rPr>
              <a:t> including gathering feedback, and conducting quarterly meetings to exchange concerns and share knowledge.</a:t>
            </a:r>
            <a:r>
              <a:rPr lang="en-US">
                <a:cs typeface="Arial"/>
              </a:rPr>
              <a:t>​</a:t>
            </a:r>
            <a:endParaRPr lang="en-US">
              <a:ea typeface="Calibri"/>
              <a:cs typeface="Arial"/>
            </a:endParaRPr>
          </a:p>
        </p:txBody>
      </p:sp>
      <p:sp>
        <p:nvSpPr>
          <p:cNvPr id="13" name="Rectangle 12">
            <a:extLst>
              <a:ext uri="{FF2B5EF4-FFF2-40B4-BE49-F238E27FC236}">
                <a16:creationId xmlns:a16="http://schemas.microsoft.com/office/drawing/2014/main" id="{4C88FCFD-8FAA-F24A-3531-E554A574F852}"/>
              </a:ext>
            </a:extLst>
          </p:cNvPr>
          <p:cNvSpPr/>
          <p:nvPr/>
        </p:nvSpPr>
        <p:spPr>
          <a:xfrm>
            <a:off x="5864337" y="356125"/>
            <a:ext cx="5415148" cy="359415"/>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91440" tIns="45720" rIns="91440" bIns="4572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a:ln>
                  <a:noFill/>
                </a:ln>
                <a:solidFill>
                  <a:schemeClr val="bg1"/>
                </a:solidFill>
                <a:effectLst/>
                <a:uLnTx/>
                <a:uFillTx/>
                <a:latin typeface="Ubuntu Bold"/>
              </a:rPr>
              <a:t>2025 Highlights</a:t>
            </a:r>
            <a:endParaRPr lang="en-GB" sz="3200" b="1" i="0" u="none" strike="noStrike" kern="1200" cap="none" spc="0" normalizeH="0" baseline="0" noProof="0">
              <a:ln>
                <a:noFill/>
              </a:ln>
              <a:solidFill>
                <a:schemeClr val="bg1"/>
              </a:solidFill>
              <a:effectLst/>
              <a:uLnTx/>
              <a:uFillTx/>
              <a:latin typeface="Ubuntu Bold"/>
            </a:endParaRPr>
          </a:p>
        </p:txBody>
      </p:sp>
      <p:sp>
        <p:nvSpPr>
          <p:cNvPr id="7" name="TextBox 6">
            <a:extLst>
              <a:ext uri="{FF2B5EF4-FFF2-40B4-BE49-F238E27FC236}">
                <a16:creationId xmlns:a16="http://schemas.microsoft.com/office/drawing/2014/main" id="{06874B21-49F6-B44B-DFB3-8B15E2EB9EAF}"/>
              </a:ext>
            </a:extLst>
          </p:cNvPr>
          <p:cNvSpPr txBox="1"/>
          <p:nvPr/>
        </p:nvSpPr>
        <p:spPr>
          <a:xfrm>
            <a:off x="404037" y="387783"/>
            <a:ext cx="10534544" cy="646331"/>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a:ln>
                  <a:noFill/>
                </a:ln>
                <a:solidFill>
                  <a:srgbClr val="F86524"/>
                </a:solidFill>
                <a:effectLst/>
                <a:uLnTx/>
                <a:uFillTx/>
                <a:latin typeface="Ubuntu Bold"/>
              </a:rPr>
              <a:t>Audit</a:t>
            </a:r>
            <a:endParaRPr lang="en-GB" sz="3600" b="1" i="0" u="none" strike="noStrike" kern="1200" cap="none" spc="0" normalizeH="0" baseline="0" noProof="0">
              <a:ln>
                <a:noFill/>
              </a:ln>
              <a:solidFill>
                <a:srgbClr val="F86524"/>
              </a:solidFill>
              <a:effectLst/>
              <a:uLnTx/>
              <a:uFillTx/>
              <a:latin typeface="Ubuntu Bold"/>
            </a:endParaRPr>
          </a:p>
        </p:txBody>
      </p:sp>
      <p:sp>
        <p:nvSpPr>
          <p:cNvPr id="10" name="Freeform 2" descr="A black and orange logo&#10;&#10;AI-generated content may be incorrect.">
            <a:extLst>
              <a:ext uri="{FF2B5EF4-FFF2-40B4-BE49-F238E27FC236}">
                <a16:creationId xmlns:a16="http://schemas.microsoft.com/office/drawing/2014/main" id="{55CB4EDC-9D89-322B-20D0-C4F70DA25018}"/>
              </a:ext>
            </a:extLst>
          </p:cNvPr>
          <p:cNvSpPr/>
          <p:nvPr/>
        </p:nvSpPr>
        <p:spPr>
          <a:xfrm>
            <a:off x="220472" y="6019695"/>
            <a:ext cx="2378297" cy="616346"/>
          </a:xfrm>
          <a:custGeom>
            <a:avLst/>
            <a:gdLst/>
            <a:ahLst/>
            <a:cxnLst/>
            <a:rect l="l" t="t" r="r" b="b"/>
            <a:pathLst>
              <a:path w="4743101" h="1185775">
                <a:moveTo>
                  <a:pt x="0" y="0"/>
                </a:moveTo>
                <a:lnTo>
                  <a:pt x="4743101" y="0"/>
                </a:lnTo>
                <a:lnTo>
                  <a:pt x="4743101" y="1185775"/>
                </a:lnTo>
                <a:lnTo>
                  <a:pt x="0" y="1185775"/>
                </a:lnTo>
                <a:lnTo>
                  <a:pt x="0" y="0"/>
                </a:lnTo>
                <a:close/>
              </a:path>
            </a:pathLst>
          </a:custGeom>
          <a:blipFill>
            <a:blip r:embed="rId3" cstate="screen">
              <a:extLst>
                <a:ext uri="{28A0092B-C50C-407E-A947-70E740481C1C}">
                  <a14:useLocalDpi xmlns:a14="http://schemas.microsoft.com/office/drawing/2010/main"/>
                </a:ext>
              </a:extLst>
            </a:blip>
            <a:stretch>
              <a:fillRect/>
            </a:stretch>
          </a:blip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pic>
        <p:nvPicPr>
          <p:cNvPr id="8" name="Picture 7" descr="A screenshot of a calendar&#10;&#10;AI-generated content may be incorrect.">
            <a:extLst>
              <a:ext uri="{FF2B5EF4-FFF2-40B4-BE49-F238E27FC236}">
                <a16:creationId xmlns:a16="http://schemas.microsoft.com/office/drawing/2014/main" id="{56FC9648-8E33-4DDC-701C-1365C208EA16}"/>
              </a:ext>
            </a:extLst>
          </p:cNvPr>
          <p:cNvPicPr>
            <a:picLocks noChangeAspect="1"/>
          </p:cNvPicPr>
          <p:nvPr/>
        </p:nvPicPr>
        <p:blipFill>
          <a:blip r:embed="rId4" cstate="screen">
            <a:extLst>
              <a:ext uri="{28A0092B-C50C-407E-A947-70E740481C1C}">
                <a14:useLocalDpi xmlns:a14="http://schemas.microsoft.com/office/drawing/2010/main"/>
              </a:ext>
            </a:extLst>
          </a:blip>
          <a:srcRect l="-29377" t="-1948" r="-42137"/>
          <a:stretch>
            <a:fillRect/>
          </a:stretch>
        </p:blipFill>
        <p:spPr>
          <a:xfrm>
            <a:off x="-833617" y="1717304"/>
            <a:ext cx="8025373" cy="3391799"/>
          </a:xfrm>
          <a:prstGeom prst="rect">
            <a:avLst/>
          </a:prstGeom>
        </p:spPr>
      </p:pic>
      <p:sp>
        <p:nvSpPr>
          <p:cNvPr id="3" name="TextBox 2">
            <a:extLst>
              <a:ext uri="{FF2B5EF4-FFF2-40B4-BE49-F238E27FC236}">
                <a16:creationId xmlns:a16="http://schemas.microsoft.com/office/drawing/2014/main" id="{8A44CA45-3813-52ED-D5B7-658093C469DD}"/>
              </a:ext>
            </a:extLst>
          </p:cNvPr>
          <p:cNvSpPr txBox="1"/>
          <p:nvPr/>
        </p:nvSpPr>
        <p:spPr>
          <a:xfrm>
            <a:off x="403800" y="1074193"/>
            <a:ext cx="4904527"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solidFill>
                  <a:srgbClr val="333333"/>
                </a:solidFill>
                <a:latin typeface="Calibri"/>
                <a:ea typeface="Calibri"/>
                <a:cs typeface="Segoe UI"/>
              </a:rPr>
              <a:t>Example of supplier sites and audit reports on the PSCI platform:</a:t>
            </a:r>
            <a:endParaRPr lang="en-US">
              <a:latin typeface="Calibri"/>
              <a:ea typeface="Calibri"/>
              <a:cs typeface="Calibri"/>
            </a:endParaRPr>
          </a:p>
        </p:txBody>
      </p:sp>
    </p:spTree>
    <p:extLst>
      <p:ext uri="{BB962C8B-B14F-4D97-AF65-F5344CB8AC3E}">
        <p14:creationId xmlns:p14="http://schemas.microsoft.com/office/powerpoint/2010/main" val="67467212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9E92D0-2130-3429-1908-500C99119DEF}"/>
            </a:ext>
          </a:extLst>
        </p:cNvPr>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7B9A9CFD-7D29-B815-DAAB-C22CDFC3BDCC}"/>
              </a:ext>
            </a:extLst>
          </p:cNvPr>
          <p:cNvSpPr>
            <a:spLocks noGrp="1"/>
          </p:cNvSpPr>
          <p:nvPr>
            <p:ph type="sldNum" sz="quarter" idx="4"/>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598EA83-FE4E-6743-8154-EB2AF72A0ACA}" type="slidenum">
              <a:rPr kumimoji="0" lang="en-US" sz="1067" b="0" i="0" u="none" strike="noStrike" kern="1200" cap="none" spc="0" normalizeH="0" baseline="0" noProof="0" smtClean="0">
                <a:ln>
                  <a:noFill/>
                </a:ln>
                <a:solidFill>
                  <a:prstClr val="black">
                    <a:lumMod val="50000"/>
                    <a:lumOff val="50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067" b="0" i="0" u="none" strike="noStrike" kern="1200" cap="none" spc="0" normalizeH="0" baseline="0" noProof="0">
              <a:ln>
                <a:noFill/>
              </a:ln>
              <a:solidFill>
                <a:prstClr val="black">
                  <a:lumMod val="50000"/>
                  <a:lumOff val="50000"/>
                </a:prstClr>
              </a:solidFill>
              <a:effectLst/>
              <a:uLnTx/>
              <a:uFillTx/>
              <a:latin typeface="Calibri"/>
              <a:ea typeface="+mn-ea"/>
              <a:cs typeface="+mn-cs"/>
            </a:endParaRPr>
          </a:p>
        </p:txBody>
      </p:sp>
      <p:sp>
        <p:nvSpPr>
          <p:cNvPr id="2" name="TextBox 1">
            <a:extLst>
              <a:ext uri="{FF2B5EF4-FFF2-40B4-BE49-F238E27FC236}">
                <a16:creationId xmlns:a16="http://schemas.microsoft.com/office/drawing/2014/main" id="{DB249797-5B51-812D-5DC0-EDF7F324F59F}"/>
              </a:ext>
            </a:extLst>
          </p:cNvPr>
          <p:cNvSpPr txBox="1"/>
          <p:nvPr/>
        </p:nvSpPr>
        <p:spPr>
          <a:xfrm>
            <a:off x="404037" y="526264"/>
            <a:ext cx="10534544" cy="646331"/>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a:ln>
                  <a:noFill/>
                </a:ln>
                <a:solidFill>
                  <a:srgbClr val="F86524"/>
                </a:solidFill>
                <a:effectLst/>
                <a:uLnTx/>
                <a:uFillTx/>
                <a:latin typeface="Ubuntu Bold"/>
              </a:rPr>
              <a:t>Audit Findings Analysis </a:t>
            </a:r>
            <a:endParaRPr lang="en-GB" sz="3600" b="1" i="0" u="none" strike="noStrike" kern="1200" cap="none" spc="0" normalizeH="0" baseline="0" noProof="0">
              <a:ln>
                <a:noFill/>
              </a:ln>
              <a:solidFill>
                <a:srgbClr val="F86524"/>
              </a:solidFill>
              <a:effectLst/>
              <a:uLnTx/>
              <a:uFillTx/>
              <a:latin typeface="Ubuntu Bold"/>
            </a:endParaRPr>
          </a:p>
        </p:txBody>
      </p:sp>
      <p:sp>
        <p:nvSpPr>
          <p:cNvPr id="8" name="TextBox 7">
            <a:extLst>
              <a:ext uri="{FF2B5EF4-FFF2-40B4-BE49-F238E27FC236}">
                <a16:creationId xmlns:a16="http://schemas.microsoft.com/office/drawing/2014/main" id="{55C6826E-93AA-AD0B-BF6D-2613C6AB8BA5}"/>
              </a:ext>
            </a:extLst>
          </p:cNvPr>
          <p:cNvSpPr txBox="1"/>
          <p:nvPr/>
        </p:nvSpPr>
        <p:spPr>
          <a:xfrm>
            <a:off x="404036" y="1288448"/>
            <a:ext cx="10310855" cy="584775"/>
          </a:xfrm>
          <a:prstGeom prst="rect">
            <a:avLst/>
          </a:prstGeom>
          <a:noFill/>
        </p:spPr>
        <p:txBody>
          <a:bodyPr wrap="square" lIns="91440" tIns="45720" rIns="91440" bIns="45720" anchor="t">
            <a:spAutoFit/>
          </a:bodyPr>
          <a:lstStyle/>
          <a:p>
            <a:pPr>
              <a:defRPr/>
            </a:pPr>
            <a:r>
              <a:rPr lang="en-GB" sz="1600">
                <a:latin typeface="Calibri"/>
              </a:rPr>
              <a:t>Each</a:t>
            </a:r>
            <a:r>
              <a:rPr kumimoji="0" lang="en-GB" sz="1600" b="0" i="0" u="none" strike="noStrike" kern="1200" cap="none" spc="0" normalizeH="0" baseline="0" noProof="0">
                <a:ln>
                  <a:noFill/>
                </a:ln>
                <a:effectLst/>
                <a:uLnTx/>
                <a:uFillTx/>
                <a:latin typeface="Calibri"/>
                <a:ea typeface="+mn-ea"/>
                <a:cs typeface="+mn-cs"/>
              </a:rPr>
              <a:t> year we </a:t>
            </a:r>
            <a:r>
              <a:rPr kumimoji="0" lang="en-GB" sz="1600" b="0" i="0" u="none" strike="noStrike" kern="1200" cap="none" spc="0" normalizeH="0" baseline="0" noProof="0" err="1">
                <a:ln>
                  <a:noFill/>
                </a:ln>
                <a:effectLst/>
                <a:uLnTx/>
                <a:uFillTx/>
                <a:latin typeface="Calibri"/>
                <a:ea typeface="+mn-ea"/>
                <a:cs typeface="+mn-cs"/>
              </a:rPr>
              <a:t>analyze</a:t>
            </a:r>
            <a:r>
              <a:rPr kumimoji="0" lang="en-GB" sz="1600" b="0" i="0" u="none" strike="noStrike" kern="1200" cap="none" spc="0" normalizeH="0" baseline="0" noProof="0">
                <a:ln>
                  <a:noFill/>
                </a:ln>
                <a:effectLst/>
                <a:uLnTx/>
                <a:uFillTx/>
                <a:latin typeface="Calibri"/>
                <a:ea typeface="+mn-ea"/>
                <a:cs typeface="+mn-cs"/>
              </a:rPr>
              <a:t> the findings from audits on the PSCI platform under the relevant topic areas of the PSCI Principles. This gives us visibility over how audit findings are changing over time and our impact on the industry.</a:t>
            </a:r>
            <a:r>
              <a:rPr lang="en-GB" sz="1600">
                <a:latin typeface="Calibri"/>
              </a:rPr>
              <a:t> </a:t>
            </a:r>
            <a:endParaRPr lang="en-GB" sz="1800" b="0" i="0" u="none" strike="noStrike" kern="1200" cap="none" spc="0" normalizeH="0" baseline="0" noProof="0">
              <a:ln>
                <a:noFill/>
              </a:ln>
              <a:effectLst/>
              <a:uLnTx/>
              <a:uFillTx/>
              <a:latin typeface="Calibri"/>
              <a:ea typeface="Calibri"/>
              <a:cs typeface="Calibri"/>
            </a:endParaRPr>
          </a:p>
        </p:txBody>
      </p:sp>
      <p:pic>
        <p:nvPicPr>
          <p:cNvPr id="5" name="Picture 4" descr="A colorful bar graph with numbers&#10;&#10;AI-generated content may be incorrect.">
            <a:extLst>
              <a:ext uri="{FF2B5EF4-FFF2-40B4-BE49-F238E27FC236}">
                <a16:creationId xmlns:a16="http://schemas.microsoft.com/office/drawing/2014/main" id="{879B5D58-F38C-C5A3-88D7-AFDC565ABBDC}"/>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04035" y="2062636"/>
            <a:ext cx="5231772" cy="3621996"/>
          </a:xfrm>
          <a:prstGeom prst="rect">
            <a:avLst/>
          </a:prstGeom>
        </p:spPr>
      </p:pic>
      <p:pic>
        <p:nvPicPr>
          <p:cNvPr id="12" name="Picture 11" descr="A two pie charts with numbers and text&#10;&#10;AI-generated content may be incorrect.">
            <a:extLst>
              <a:ext uri="{FF2B5EF4-FFF2-40B4-BE49-F238E27FC236}">
                <a16:creationId xmlns:a16="http://schemas.microsoft.com/office/drawing/2014/main" id="{487421AE-113D-3129-9A92-9FA86CB986A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671309" y="2124192"/>
            <a:ext cx="6309747" cy="3621996"/>
          </a:xfrm>
          <a:prstGeom prst="rect">
            <a:avLst/>
          </a:prstGeom>
        </p:spPr>
      </p:pic>
      <p:sp>
        <p:nvSpPr>
          <p:cNvPr id="6" name="Freeform 2" descr="A black and orange logo&#10;&#10;AI-generated content may be incorrect.">
            <a:extLst>
              <a:ext uri="{FF2B5EF4-FFF2-40B4-BE49-F238E27FC236}">
                <a16:creationId xmlns:a16="http://schemas.microsoft.com/office/drawing/2014/main" id="{4A43ED09-6118-C27B-EC3F-CFF5CA2F9BD1}"/>
              </a:ext>
            </a:extLst>
          </p:cNvPr>
          <p:cNvSpPr/>
          <p:nvPr/>
        </p:nvSpPr>
        <p:spPr>
          <a:xfrm>
            <a:off x="220472" y="5845524"/>
            <a:ext cx="3162067" cy="790517"/>
          </a:xfrm>
          <a:custGeom>
            <a:avLst/>
            <a:gdLst/>
            <a:ahLst/>
            <a:cxnLst/>
            <a:rect l="l" t="t" r="r" b="b"/>
            <a:pathLst>
              <a:path w="4743101" h="1185775">
                <a:moveTo>
                  <a:pt x="0" y="0"/>
                </a:moveTo>
                <a:lnTo>
                  <a:pt x="4743101" y="0"/>
                </a:lnTo>
                <a:lnTo>
                  <a:pt x="4743101" y="1185775"/>
                </a:lnTo>
                <a:lnTo>
                  <a:pt x="0" y="1185775"/>
                </a:lnTo>
                <a:lnTo>
                  <a:pt x="0" y="0"/>
                </a:lnTo>
                <a:close/>
              </a:path>
            </a:pathLst>
          </a:custGeom>
          <a:blipFill>
            <a:blip r:embed="rId4" cstate="screen">
              <a:extLst>
                <a:ext uri="{28A0092B-C50C-407E-A947-70E740481C1C}">
                  <a14:useLocalDpi xmlns:a14="http://schemas.microsoft.com/office/drawing/2010/main"/>
                </a:ext>
              </a:extLst>
            </a:blip>
            <a:stretch>
              <a:fillRect/>
            </a:stretch>
          </a:blip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41248437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295B53A2-6373-E19E-5EF0-E25D084467E1}"/>
              </a:ext>
            </a:extLst>
          </p:cNvPr>
          <p:cNvSpPr/>
          <p:nvPr/>
        </p:nvSpPr>
        <p:spPr>
          <a:xfrm>
            <a:off x="9029783" y="7690"/>
            <a:ext cx="3162216" cy="6870323"/>
          </a:xfrm>
          <a:prstGeom prst="rect">
            <a:avLst/>
          </a:prstGeom>
          <a:solidFill>
            <a:srgbClr val="F9642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Slide Number Placeholder 2">
            <a:extLst>
              <a:ext uri="{FF2B5EF4-FFF2-40B4-BE49-F238E27FC236}">
                <a16:creationId xmlns:a16="http://schemas.microsoft.com/office/drawing/2014/main" id="{25A2B7A2-A40A-4FE5-BAFC-67B7ECB0A5C8}"/>
              </a:ext>
            </a:extLst>
          </p:cNvPr>
          <p:cNvSpPr>
            <a:spLocks noGrp="1"/>
          </p:cNvSpPr>
          <p:nvPr>
            <p:ph type="sldNum" sz="quarter" idx="4"/>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598EA83-FE4E-6743-8154-EB2AF72A0ACA}" type="slidenum">
              <a:rPr kumimoji="0" lang="en-US" sz="1067" b="0" i="0" u="none" strike="noStrike" kern="1200" cap="none" spc="0" normalizeH="0" baseline="0" noProof="0" smtClean="0">
                <a:ln>
                  <a:noFill/>
                </a:ln>
                <a:solidFill>
                  <a:prstClr val="black">
                    <a:lumMod val="50000"/>
                    <a:lumOff val="50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067" b="0" i="0" u="none" strike="noStrike" kern="1200" cap="none" spc="0" normalizeH="0" baseline="0" noProof="0">
              <a:ln>
                <a:noFill/>
              </a:ln>
              <a:solidFill>
                <a:prstClr val="black">
                  <a:lumMod val="50000"/>
                  <a:lumOff val="50000"/>
                </a:prstClr>
              </a:solidFill>
              <a:effectLst/>
              <a:uLnTx/>
              <a:uFillTx/>
              <a:latin typeface="Calibri"/>
              <a:ea typeface="+mn-ea"/>
              <a:cs typeface="+mn-cs"/>
            </a:endParaRPr>
          </a:p>
        </p:txBody>
      </p:sp>
      <p:sp>
        <p:nvSpPr>
          <p:cNvPr id="2" name="TextBox 1">
            <a:extLst>
              <a:ext uri="{FF2B5EF4-FFF2-40B4-BE49-F238E27FC236}">
                <a16:creationId xmlns:a16="http://schemas.microsoft.com/office/drawing/2014/main" id="{4FCD73F8-22A7-B456-AD72-45539184E7CC}"/>
              </a:ext>
            </a:extLst>
          </p:cNvPr>
          <p:cNvSpPr txBox="1"/>
          <p:nvPr/>
        </p:nvSpPr>
        <p:spPr>
          <a:xfrm>
            <a:off x="404037" y="361507"/>
            <a:ext cx="10534544" cy="646331"/>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a:ln>
                  <a:noFill/>
                </a:ln>
                <a:solidFill>
                  <a:srgbClr val="F86524"/>
                </a:solidFill>
                <a:effectLst/>
                <a:uLnTx/>
                <a:uFillTx/>
                <a:latin typeface="Ubuntu Bold"/>
              </a:rPr>
              <a:t>Capability</a:t>
            </a:r>
            <a:endParaRPr lang="en-GB" sz="3600" b="1" i="0" u="none" strike="noStrike" kern="1200" cap="none" spc="0" normalizeH="0" baseline="0" noProof="0">
              <a:ln>
                <a:noFill/>
              </a:ln>
              <a:solidFill>
                <a:srgbClr val="F86524"/>
              </a:solidFill>
              <a:effectLst/>
              <a:uLnTx/>
              <a:uFillTx/>
              <a:latin typeface="Ubuntu Bold"/>
            </a:endParaRPr>
          </a:p>
        </p:txBody>
      </p:sp>
      <p:sp>
        <p:nvSpPr>
          <p:cNvPr id="9" name="TextBox 8">
            <a:extLst>
              <a:ext uri="{FF2B5EF4-FFF2-40B4-BE49-F238E27FC236}">
                <a16:creationId xmlns:a16="http://schemas.microsoft.com/office/drawing/2014/main" id="{723D14CB-D2E9-A98E-2D35-5E1FE2E28C4D}"/>
              </a:ext>
            </a:extLst>
          </p:cNvPr>
          <p:cNvSpPr txBox="1"/>
          <p:nvPr/>
        </p:nvSpPr>
        <p:spPr>
          <a:xfrm>
            <a:off x="404037" y="1126686"/>
            <a:ext cx="8410541" cy="2800767"/>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a:ln>
                  <a:noFill/>
                </a:ln>
                <a:effectLst/>
                <a:uLnTx/>
                <a:uFillTx/>
                <a:latin typeface="Calibri"/>
                <a:ea typeface="+mn-ea"/>
                <a:cs typeface="+mn-cs"/>
              </a:rPr>
              <a:t>Supporting suppliers to improve their practices is at the core of PSCI’s purpose. </a:t>
            </a:r>
            <a:endParaRPr lang="en-GB" sz="1600" b="0" i="0" u="none" strike="noStrike" kern="1200" cap="none" spc="0" normalizeH="0" baseline="0" noProof="0">
              <a:ln>
                <a:noFill/>
              </a:ln>
              <a:effectLst/>
              <a:uLnTx/>
              <a:uFillTx/>
              <a:latin typeface="Calibri"/>
              <a:ea typeface="Calibri"/>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b="0" i="0" u="none" strike="noStrike" kern="1200" cap="none" spc="0" normalizeH="0" baseline="0" noProof="0">
              <a:ln>
                <a:noFill/>
              </a:ln>
              <a:effectLst/>
              <a:uLnTx/>
              <a:uFillTx/>
              <a:latin typeface="Calibri"/>
              <a:ea typeface="Calibri"/>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a:ln>
                  <a:noFill/>
                </a:ln>
                <a:effectLst/>
                <a:uLnTx/>
                <a:uFillTx/>
                <a:latin typeface="Calibri"/>
                <a:ea typeface="+mn-ea"/>
                <a:cs typeface="+mn-cs"/>
              </a:rPr>
              <a:t>The PSCI seeks to be a driving force for supplier learning and development. Our Maturity Model and digital learning plans provide suppliers with a structured curriculum to improve their practices in line with the PSCI Principles. This is accompanied by a wider portfolio of educational content including expert-led conferences, topic-specific webinars, and specialist tools. </a:t>
            </a:r>
            <a:endParaRPr lang="en-GB" sz="1600" b="0" i="0" u="none" strike="noStrike" kern="1200" cap="none" spc="0" normalizeH="0" baseline="0" noProof="0">
              <a:ln>
                <a:noFill/>
              </a:ln>
              <a:effectLst/>
              <a:uLnTx/>
              <a:uFillTx/>
              <a:latin typeface="Calibri"/>
              <a:ea typeface="Calibri"/>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b="0" i="0" u="none" strike="noStrike" kern="1200" cap="none" spc="0" normalizeH="0" baseline="0" noProof="0">
              <a:ln>
                <a:noFill/>
              </a:ln>
              <a:effectLst/>
              <a:uLnTx/>
              <a:uFillTx/>
              <a:latin typeface="Calibri"/>
              <a:ea typeface="Calibri"/>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a:ln>
                  <a:noFill/>
                </a:ln>
                <a:effectLst/>
                <a:uLnTx/>
                <a:uFillTx/>
                <a:latin typeface="Calibri"/>
                <a:ea typeface="+mn-ea"/>
                <a:cs typeface="+mn-cs"/>
              </a:rPr>
              <a:t>These courses and tools reflect the good practices that are expected by the industry and assessed via the PSCI Audit Framework. </a:t>
            </a:r>
            <a:endParaRPr lang="en-GB" sz="1600" b="0" i="0" u="none" strike="noStrike" kern="1200" cap="none" spc="0" normalizeH="0" baseline="0" noProof="0">
              <a:ln>
                <a:noFill/>
              </a:ln>
              <a:effectLst/>
              <a:uLnTx/>
              <a:uFillTx/>
              <a:latin typeface="Calibri"/>
              <a:ea typeface="Calibri"/>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b="0" i="0" u="none" strike="noStrike" kern="1200" cap="none" spc="0" normalizeH="0" baseline="0" noProof="0">
              <a:ln>
                <a:noFill/>
              </a:ln>
              <a:effectLst/>
              <a:uLnTx/>
              <a:uFillTx/>
              <a:latin typeface="Calibri"/>
              <a:ea typeface="Calibri"/>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a:ln>
                  <a:noFill/>
                </a:ln>
                <a:effectLst/>
                <a:uLnTx/>
                <a:uFillTx/>
                <a:latin typeface="Calibri"/>
                <a:ea typeface="+mn-ea"/>
                <a:cs typeface="+mn-cs"/>
              </a:rPr>
              <a:t>This work is led by the Capability Committee with expert insight from our Topic and Regional Teams.</a:t>
            </a:r>
            <a:endParaRPr lang="en-GB" sz="1600" b="0" i="0" u="none" strike="noStrike" kern="1200" cap="none" spc="0" normalizeH="0" baseline="0" noProof="0">
              <a:ln>
                <a:noFill/>
              </a:ln>
              <a:effectLst/>
              <a:uLnTx/>
              <a:uFillTx/>
              <a:latin typeface="Calibri"/>
              <a:ea typeface="Calibri"/>
              <a:cs typeface="Calibri"/>
            </a:endParaRPr>
          </a:p>
        </p:txBody>
      </p:sp>
      <p:sp>
        <p:nvSpPr>
          <p:cNvPr id="4" name="Rectangle 3">
            <a:extLst>
              <a:ext uri="{FF2B5EF4-FFF2-40B4-BE49-F238E27FC236}">
                <a16:creationId xmlns:a16="http://schemas.microsoft.com/office/drawing/2014/main" id="{79C9BD8D-813F-D1FC-90DA-0BC7E34033A6}"/>
              </a:ext>
            </a:extLst>
          </p:cNvPr>
          <p:cNvSpPr/>
          <p:nvPr/>
        </p:nvSpPr>
        <p:spPr>
          <a:xfrm>
            <a:off x="9308825" y="7690"/>
            <a:ext cx="2883174" cy="6881055"/>
          </a:xfrm>
          <a:prstGeom prst="rect">
            <a:avLst/>
          </a:prstGeom>
          <a:solidFill>
            <a:srgbClr val="F5F5F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a:ea typeface="+mn-ea"/>
              <a:cs typeface="+mn-cs"/>
            </a:endParaRPr>
          </a:p>
        </p:txBody>
      </p:sp>
      <p:pic>
        <p:nvPicPr>
          <p:cNvPr id="6" name="Picture 5" descr="A screen shot of a cell phone&#10;&#10;AI-generated content may be incorrect.">
            <a:extLst>
              <a:ext uri="{FF2B5EF4-FFF2-40B4-BE49-F238E27FC236}">
                <a16:creationId xmlns:a16="http://schemas.microsoft.com/office/drawing/2014/main" id="{8FF09E71-7671-53F3-6374-C7BF49AF9707}"/>
              </a:ext>
            </a:extLst>
          </p:cNvPr>
          <p:cNvPicPr>
            <a:picLocks noChangeAspect="1"/>
          </p:cNvPicPr>
          <p:nvPr/>
        </p:nvPicPr>
        <p:blipFill>
          <a:blip r:embed="rId2"/>
          <a:stretch>
            <a:fillRect/>
          </a:stretch>
        </p:blipFill>
        <p:spPr>
          <a:xfrm>
            <a:off x="9593808" y="711982"/>
            <a:ext cx="2603398" cy="6164040"/>
          </a:xfrm>
          <a:prstGeom prst="rect">
            <a:avLst/>
          </a:prstGeom>
        </p:spPr>
      </p:pic>
      <p:sp>
        <p:nvSpPr>
          <p:cNvPr id="33" name="Freeform 2" descr="A black and orange logo&#10;&#10;AI-generated content may be incorrect.">
            <a:extLst>
              <a:ext uri="{FF2B5EF4-FFF2-40B4-BE49-F238E27FC236}">
                <a16:creationId xmlns:a16="http://schemas.microsoft.com/office/drawing/2014/main" id="{EC71F07D-E95D-CFF2-F467-BF15C6AAAC4D}"/>
              </a:ext>
            </a:extLst>
          </p:cNvPr>
          <p:cNvSpPr/>
          <p:nvPr/>
        </p:nvSpPr>
        <p:spPr>
          <a:xfrm>
            <a:off x="220472" y="5845524"/>
            <a:ext cx="3162067" cy="790517"/>
          </a:xfrm>
          <a:custGeom>
            <a:avLst/>
            <a:gdLst/>
            <a:ahLst/>
            <a:cxnLst/>
            <a:rect l="l" t="t" r="r" b="b"/>
            <a:pathLst>
              <a:path w="4743101" h="1185775">
                <a:moveTo>
                  <a:pt x="0" y="0"/>
                </a:moveTo>
                <a:lnTo>
                  <a:pt x="4743101" y="0"/>
                </a:lnTo>
                <a:lnTo>
                  <a:pt x="4743101" y="1185775"/>
                </a:lnTo>
                <a:lnTo>
                  <a:pt x="0" y="1185775"/>
                </a:lnTo>
                <a:lnTo>
                  <a:pt x="0" y="0"/>
                </a:lnTo>
                <a:close/>
              </a:path>
            </a:pathLst>
          </a:custGeom>
          <a:blipFill>
            <a:blip r:embed="rId3" cstate="screen">
              <a:extLst>
                <a:ext uri="{28A0092B-C50C-407E-A947-70E740481C1C}">
                  <a14:useLocalDpi xmlns:a14="http://schemas.microsoft.com/office/drawing/2010/main"/>
                </a:ext>
              </a:extLst>
            </a:blip>
            <a:stretch>
              <a:fillRect/>
            </a:stretch>
          </a:blip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
        <p:nvSpPr>
          <p:cNvPr id="35" name="Rectangle 3">
            <a:extLst>
              <a:ext uri="{FF2B5EF4-FFF2-40B4-BE49-F238E27FC236}">
                <a16:creationId xmlns:a16="http://schemas.microsoft.com/office/drawing/2014/main" id="{D622F06D-C724-8955-71E0-ADA8454532DD}"/>
              </a:ext>
            </a:extLst>
          </p:cNvPr>
          <p:cNvSpPr/>
          <p:nvPr/>
        </p:nvSpPr>
        <p:spPr>
          <a:xfrm>
            <a:off x="405184" y="4048939"/>
            <a:ext cx="8408624" cy="1681244"/>
          </a:xfrm>
          <a:prstGeom prst="roundRect">
            <a:avLst/>
          </a:prstGeom>
          <a:solidFill>
            <a:srgbClr val="F8652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a:ea typeface="+mn-ea"/>
              <a:cs typeface="+mn-cs"/>
            </a:endParaRPr>
          </a:p>
        </p:txBody>
      </p:sp>
      <p:sp>
        <p:nvSpPr>
          <p:cNvPr id="37" name="TextBox 36">
            <a:extLst>
              <a:ext uri="{FF2B5EF4-FFF2-40B4-BE49-F238E27FC236}">
                <a16:creationId xmlns:a16="http://schemas.microsoft.com/office/drawing/2014/main" id="{0C5C6A08-D8E6-C337-E7F4-F5F66E3C0F46}"/>
              </a:ext>
            </a:extLst>
          </p:cNvPr>
          <p:cNvSpPr txBox="1"/>
          <p:nvPr/>
        </p:nvSpPr>
        <p:spPr>
          <a:xfrm>
            <a:off x="1241350" y="4599193"/>
            <a:ext cx="7565361" cy="1077218"/>
          </a:xfrm>
          <a:prstGeom prst="rect">
            <a:avLst/>
          </a:prstGeom>
          <a:noFill/>
        </p:spPr>
        <p:txBody>
          <a:bodyPr wrap="square" lIns="91440" tIns="45720" rIns="91440" bIns="45720" anchor="t">
            <a:spAutoFit/>
          </a:bodyPr>
          <a:lstStyle/>
          <a:p>
            <a:pPr marL="285750" indent="-285750">
              <a:buFont typeface="Arial,Sans-Serif"/>
              <a:buChar char="•"/>
              <a:defRPr/>
            </a:pPr>
            <a:r>
              <a:rPr lang="en-GB" sz="1600" b="1">
                <a:solidFill>
                  <a:schemeClr val="bg1"/>
                </a:solidFill>
                <a:latin typeface="Calibri"/>
              </a:rPr>
              <a:t>Access and (for members) input to industry standards </a:t>
            </a:r>
            <a:r>
              <a:rPr lang="en-GB" sz="1600">
                <a:solidFill>
                  <a:schemeClr val="bg1"/>
                </a:solidFill>
                <a:latin typeface="Calibri"/>
              </a:rPr>
              <a:t>– Principles, Maturity models, Learning Plans</a:t>
            </a:r>
            <a:endParaRPr lang="en-GB" sz="1600" i="0" u="none" strike="noStrike" kern="1200" cap="none" spc="0" normalizeH="0" baseline="0" noProof="0">
              <a:ln>
                <a:noFill/>
              </a:ln>
              <a:solidFill>
                <a:schemeClr val="bg1"/>
              </a:solidFill>
              <a:effectLst/>
              <a:uLnTx/>
              <a:uFillTx/>
              <a:latin typeface="Calibri"/>
              <a:ea typeface="Calibri"/>
              <a:cs typeface="Calibri"/>
            </a:endParaRPr>
          </a:p>
          <a:p>
            <a:pPr marL="285750" indent="-285750">
              <a:buFont typeface="Arial,Sans-Serif"/>
              <a:buChar char="•"/>
              <a:defRPr/>
            </a:pPr>
            <a:r>
              <a:rPr lang="en-GB" sz="1600" b="1">
                <a:solidFill>
                  <a:schemeClr val="bg1"/>
                </a:solidFill>
                <a:latin typeface="Calibri"/>
              </a:rPr>
              <a:t>Tailored supportive resources for </a:t>
            </a:r>
            <a:r>
              <a:rPr kumimoji="0" lang="en-GB" sz="1600" b="1" i="0" u="none" strike="noStrike" kern="1200" cap="none" spc="0" normalizeH="0" baseline="0" noProof="0">
                <a:ln>
                  <a:noFill/>
                </a:ln>
                <a:solidFill>
                  <a:schemeClr val="bg1"/>
                </a:solidFill>
                <a:effectLst/>
                <a:uLnTx/>
                <a:uFillTx/>
                <a:latin typeface="Calibri"/>
                <a:ea typeface="+mn-ea"/>
                <a:cs typeface="+mn-cs"/>
              </a:rPr>
              <a:t>suppliers</a:t>
            </a:r>
            <a:r>
              <a:rPr lang="en-GB" sz="1600" b="1">
                <a:solidFill>
                  <a:schemeClr val="bg1"/>
                </a:solidFill>
                <a:latin typeface="Calibri"/>
              </a:rPr>
              <a:t> </a:t>
            </a:r>
            <a:r>
              <a:rPr lang="en-GB" sz="1600">
                <a:solidFill>
                  <a:schemeClr val="bg1"/>
                </a:solidFill>
                <a:latin typeface="Calibri"/>
              </a:rPr>
              <a:t>– Conferences, webinars, and </a:t>
            </a:r>
            <a:r>
              <a:rPr lang="en-GB" sz="1600" err="1">
                <a:solidFill>
                  <a:schemeClr val="bg1"/>
                </a:solidFill>
                <a:latin typeface="Calibri"/>
              </a:rPr>
              <a:t>Learnster</a:t>
            </a:r>
            <a:endParaRPr lang="en-GB" sz="1600" err="1">
              <a:solidFill>
                <a:schemeClr val="bg1"/>
              </a:solidFill>
              <a:latin typeface="Calibri"/>
              <a:ea typeface="Calibri"/>
              <a:cs typeface="Calibri"/>
            </a:endParaRPr>
          </a:p>
          <a:p>
            <a:pPr marL="285750" indent="-285750">
              <a:buFont typeface="Arial,Sans-Serif"/>
              <a:buChar char="•"/>
              <a:defRPr/>
            </a:pPr>
            <a:r>
              <a:rPr lang="en-GB" sz="1600" b="1">
                <a:solidFill>
                  <a:schemeClr val="bg1"/>
                </a:solidFill>
                <a:latin typeface="Calibri"/>
              </a:rPr>
              <a:t>For members, dialogue with peer SMEs </a:t>
            </a:r>
            <a:r>
              <a:rPr lang="en-GB" sz="1600">
                <a:solidFill>
                  <a:schemeClr val="bg1"/>
                </a:solidFill>
                <a:latin typeface="Calibri"/>
              </a:rPr>
              <a:t>– via Topic Teams</a:t>
            </a:r>
            <a:endParaRPr lang="en-US" sz="1600" i="0" u="none" strike="noStrike" kern="1200" cap="none" spc="0" normalizeH="0" baseline="0" noProof="0">
              <a:ln>
                <a:noFill/>
              </a:ln>
              <a:solidFill>
                <a:schemeClr val="bg1"/>
              </a:solidFill>
              <a:effectLst/>
              <a:uLnTx/>
              <a:uFillTx/>
              <a:latin typeface="Calibri"/>
              <a:ea typeface="Calibri"/>
              <a:cs typeface="Calibri"/>
            </a:endParaRPr>
          </a:p>
        </p:txBody>
      </p:sp>
      <p:pic>
        <p:nvPicPr>
          <p:cNvPr id="39" name="Graphic 38" descr="Magnifying glass with solid fill">
            <a:extLst>
              <a:ext uri="{FF2B5EF4-FFF2-40B4-BE49-F238E27FC236}">
                <a16:creationId xmlns:a16="http://schemas.microsoft.com/office/drawing/2014/main" id="{4FF9CA4F-A71E-C547-6848-7FE39E3535E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665253" y="4224168"/>
            <a:ext cx="477749" cy="486311"/>
          </a:xfrm>
          <a:prstGeom prst="rect">
            <a:avLst/>
          </a:prstGeom>
        </p:spPr>
      </p:pic>
      <p:sp>
        <p:nvSpPr>
          <p:cNvPr id="41" name="TextBox 40">
            <a:extLst>
              <a:ext uri="{FF2B5EF4-FFF2-40B4-BE49-F238E27FC236}">
                <a16:creationId xmlns:a16="http://schemas.microsoft.com/office/drawing/2014/main" id="{F069ADF3-A587-A823-C9C1-9EC567D62EEA}"/>
              </a:ext>
            </a:extLst>
          </p:cNvPr>
          <p:cNvSpPr txBox="1"/>
          <p:nvPr/>
        </p:nvSpPr>
        <p:spPr>
          <a:xfrm>
            <a:off x="1241350" y="4163372"/>
            <a:ext cx="6454919" cy="369332"/>
          </a:xfrm>
          <a:prstGeom prst="rect">
            <a:avLst/>
          </a:prstGeom>
          <a:noFill/>
        </p:spPr>
        <p:txBody>
          <a:bodyPr wrap="square" lIns="91440" tIns="45720" rIns="91440" bIns="45720" anchor="t">
            <a:spAutoFit/>
          </a:bodyPr>
          <a:lstStyle/>
          <a:p>
            <a:pPr>
              <a:defRPr/>
            </a:pPr>
            <a:r>
              <a:rPr lang="en-GB" b="1">
                <a:solidFill>
                  <a:schemeClr val="bg1"/>
                </a:solidFill>
                <a:latin typeface="Ubuntu Bold"/>
              </a:rPr>
              <a:t>Why engage with the PSCI Capability Framework?</a:t>
            </a:r>
            <a:endParaRPr lang="en-GB" b="1">
              <a:solidFill>
                <a:schemeClr val="bg1"/>
              </a:solidFill>
              <a:latin typeface="Ubuntu Bold"/>
              <a:ea typeface="Calibri"/>
              <a:cs typeface="Calibri"/>
            </a:endParaRPr>
          </a:p>
        </p:txBody>
      </p:sp>
      <p:pic>
        <p:nvPicPr>
          <p:cNvPr id="43" name="Graphic 42" descr="Badge with solid fill">
            <a:extLst>
              <a:ext uri="{FF2B5EF4-FFF2-40B4-BE49-F238E27FC236}">
                <a16:creationId xmlns:a16="http://schemas.microsoft.com/office/drawing/2014/main" id="{597FE36B-B301-4B5A-2742-1BD33D55722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7573332" y="90306"/>
            <a:ext cx="1236530" cy="1236530"/>
          </a:xfrm>
          <a:prstGeom prst="rect">
            <a:avLst/>
          </a:prstGeom>
        </p:spPr>
      </p:pic>
      <p:sp>
        <p:nvSpPr>
          <p:cNvPr id="5" name="TextBox 4">
            <a:extLst>
              <a:ext uri="{FF2B5EF4-FFF2-40B4-BE49-F238E27FC236}">
                <a16:creationId xmlns:a16="http://schemas.microsoft.com/office/drawing/2014/main" id="{AB9C8661-E2A9-EA6D-7CE6-18F48B067B51}"/>
              </a:ext>
            </a:extLst>
          </p:cNvPr>
          <p:cNvSpPr txBox="1"/>
          <p:nvPr/>
        </p:nvSpPr>
        <p:spPr>
          <a:xfrm>
            <a:off x="9537304" y="211254"/>
            <a:ext cx="2442318" cy="646331"/>
          </a:xfrm>
          <a:prstGeom prst="rect">
            <a:avLst/>
          </a:prstGeom>
          <a:noFill/>
        </p:spPr>
        <p:txBody>
          <a:bodyPr wrap="square" lIns="91440" tIns="45720" rIns="91440" bIns="45720" rtlCol="0" anchor="t">
            <a:spAutoFit/>
          </a:bodyPr>
          <a:lstStyle/>
          <a:p>
            <a:pPr>
              <a:defRPr/>
            </a:pPr>
            <a:r>
              <a:rPr lang="en-GB" sz="3600" b="1">
                <a:solidFill>
                  <a:srgbClr val="F86524"/>
                </a:solidFill>
                <a:latin typeface="Ubuntu Bold"/>
              </a:rPr>
              <a:t>2024 stats</a:t>
            </a:r>
            <a:endParaRPr lang="en-US"/>
          </a:p>
        </p:txBody>
      </p:sp>
    </p:spTree>
    <p:extLst>
      <p:ext uri="{BB962C8B-B14F-4D97-AF65-F5344CB8AC3E}">
        <p14:creationId xmlns:p14="http://schemas.microsoft.com/office/powerpoint/2010/main" val="58222307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4ADADE-059A-67FA-3CB2-4C931F80C95F}"/>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4284697C-92D4-7689-E6D3-AA153B77E49E}"/>
              </a:ext>
            </a:extLst>
          </p:cNvPr>
          <p:cNvPicPr>
            <a:picLocks noChangeAspect="1"/>
          </p:cNvPicPr>
          <p:nvPr/>
        </p:nvPicPr>
        <p:blipFill>
          <a:blip r:embed="rId3" cstate="screen">
            <a:extLst>
              <a:ext uri="{28A0092B-C50C-407E-A947-70E740481C1C}">
                <a14:useLocalDpi xmlns:a14="http://schemas.microsoft.com/office/drawing/2010/main"/>
              </a:ext>
            </a:extLst>
          </a:blip>
          <a:srcRect l="-202" r="-16"/>
          <a:stretch>
            <a:fillRect/>
          </a:stretch>
        </p:blipFill>
        <p:spPr>
          <a:xfrm>
            <a:off x="444422" y="1164099"/>
            <a:ext cx="5218977" cy="2961341"/>
          </a:xfrm>
          <a:prstGeom prst="rect">
            <a:avLst/>
          </a:prstGeom>
        </p:spPr>
      </p:pic>
      <p:sp>
        <p:nvSpPr>
          <p:cNvPr id="2" name="Rectangle 1">
            <a:extLst>
              <a:ext uri="{FF2B5EF4-FFF2-40B4-BE49-F238E27FC236}">
                <a16:creationId xmlns:a16="http://schemas.microsoft.com/office/drawing/2014/main" id="{8D06B812-48F4-A40F-F348-C787E512CC5E}"/>
              </a:ext>
            </a:extLst>
          </p:cNvPr>
          <p:cNvSpPr/>
          <p:nvPr/>
        </p:nvSpPr>
        <p:spPr>
          <a:xfrm>
            <a:off x="5659458" y="1306"/>
            <a:ext cx="6529667" cy="6852909"/>
          </a:xfrm>
          <a:prstGeom prst="rect">
            <a:avLst/>
          </a:prstGeom>
          <a:solidFill>
            <a:srgbClr val="F96522"/>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FB1B1A09-9DBB-D48B-CA79-9A53F994C5F4}"/>
              </a:ext>
            </a:extLst>
          </p:cNvPr>
          <p:cNvSpPr txBox="1"/>
          <p:nvPr/>
        </p:nvSpPr>
        <p:spPr>
          <a:xfrm>
            <a:off x="5773948" y="785003"/>
            <a:ext cx="6308784" cy="600164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spcBef>
                <a:spcPts val="750"/>
              </a:spcBef>
              <a:spcAft>
                <a:spcPts val="750"/>
              </a:spcAft>
              <a:buFont typeface="Arial,Sans-Serif"/>
              <a:buChar char="•"/>
            </a:pPr>
            <a:r>
              <a:rPr lang="en-GB" sz="1600" b="1">
                <a:solidFill>
                  <a:schemeClr val="bg1"/>
                </a:solidFill>
                <a:ea typeface="Calibri"/>
                <a:cs typeface="Calibri"/>
              </a:rPr>
              <a:t>Maturity Models:</a:t>
            </a:r>
            <a:r>
              <a:rPr lang="en-GB" sz="1600">
                <a:solidFill>
                  <a:schemeClr val="bg1"/>
                </a:solidFill>
                <a:ea typeface="Calibri"/>
                <a:cs typeface="Calibri"/>
              </a:rPr>
              <a:t> Comprehensive models covering all aspects of responsible supply chain topics, each with a clear pathway for improvement through connected learning plans and resources.</a:t>
            </a:r>
            <a:endParaRPr lang="en-US" sz="1600">
              <a:solidFill>
                <a:schemeClr val="bg1"/>
              </a:solidFill>
              <a:ea typeface="Calibri"/>
              <a:cs typeface="Calibri"/>
            </a:endParaRPr>
          </a:p>
          <a:p>
            <a:pPr marL="285750" indent="-285750">
              <a:spcBef>
                <a:spcPts val="750"/>
              </a:spcBef>
              <a:spcAft>
                <a:spcPts val="750"/>
              </a:spcAft>
              <a:buFont typeface="Arial,Sans-Serif"/>
              <a:buChar char="•"/>
            </a:pPr>
            <a:r>
              <a:rPr lang="en-GB" sz="1600" b="1">
                <a:solidFill>
                  <a:schemeClr val="bg1"/>
                </a:solidFill>
                <a:ea typeface="Calibri"/>
                <a:cs typeface="Calibri"/>
              </a:rPr>
              <a:t>Webinars:</a:t>
            </a:r>
            <a:r>
              <a:rPr lang="en-GB" sz="1600">
                <a:solidFill>
                  <a:schemeClr val="bg1"/>
                </a:solidFill>
                <a:ea typeface="Calibri"/>
                <a:cs typeface="Calibri"/>
              </a:rPr>
              <a:t> Hosting over 20 webinars annually, reaching thousands of suppliers and expanding our library of freely available, topic-specific webinars.</a:t>
            </a:r>
            <a:endParaRPr lang="en-US" sz="1600">
              <a:solidFill>
                <a:schemeClr val="bg1"/>
              </a:solidFill>
              <a:ea typeface="Calibri"/>
              <a:cs typeface="Calibri"/>
            </a:endParaRPr>
          </a:p>
          <a:p>
            <a:pPr marL="285750" indent="-285750">
              <a:spcBef>
                <a:spcPts val="750"/>
              </a:spcBef>
              <a:spcAft>
                <a:spcPts val="750"/>
              </a:spcAft>
              <a:buFont typeface="Arial,Sans-Serif"/>
              <a:buChar char="•"/>
            </a:pPr>
            <a:r>
              <a:rPr lang="en-GB" sz="1600" b="1" err="1">
                <a:solidFill>
                  <a:schemeClr val="bg1"/>
                </a:solidFill>
                <a:ea typeface="Calibri"/>
                <a:cs typeface="Calibri"/>
              </a:rPr>
              <a:t>Learnster</a:t>
            </a:r>
            <a:r>
              <a:rPr lang="en-GB" sz="1600" b="1">
                <a:solidFill>
                  <a:schemeClr val="bg1"/>
                </a:solidFill>
                <a:ea typeface="Calibri"/>
                <a:cs typeface="Calibri"/>
              </a:rPr>
              <a:t>:</a:t>
            </a:r>
            <a:r>
              <a:rPr lang="en-GB" sz="1600">
                <a:solidFill>
                  <a:schemeClr val="bg1"/>
                </a:solidFill>
                <a:ea typeface="Calibri"/>
                <a:cs typeface="Calibri"/>
              </a:rPr>
              <a:t> Launched in 2023, </a:t>
            </a:r>
            <a:r>
              <a:rPr lang="en-GB" sz="1600" err="1">
                <a:solidFill>
                  <a:schemeClr val="bg1"/>
                </a:solidFill>
                <a:ea typeface="Calibri"/>
                <a:cs typeface="Calibri"/>
              </a:rPr>
              <a:t>Learnster</a:t>
            </a:r>
            <a:r>
              <a:rPr lang="en-GB" sz="1600">
                <a:solidFill>
                  <a:schemeClr val="bg1"/>
                </a:solidFill>
                <a:ea typeface="Calibri"/>
                <a:cs typeface="Calibri"/>
              </a:rPr>
              <a:t> transforms detailed, technical learning resources created by our members into engaging, interactive courses.</a:t>
            </a:r>
            <a:endParaRPr lang="en-US" sz="1600">
              <a:solidFill>
                <a:schemeClr val="bg1"/>
              </a:solidFill>
              <a:ea typeface="Calibri"/>
              <a:cs typeface="Calibri"/>
            </a:endParaRPr>
          </a:p>
          <a:p>
            <a:pPr marL="285750" indent="-285750">
              <a:spcBef>
                <a:spcPts val="750"/>
              </a:spcBef>
              <a:spcAft>
                <a:spcPts val="750"/>
              </a:spcAft>
              <a:buFont typeface="Arial,Sans-Serif"/>
              <a:buChar char="•"/>
            </a:pPr>
            <a:r>
              <a:rPr lang="en-GB" sz="1600" b="1">
                <a:solidFill>
                  <a:schemeClr val="bg1"/>
                </a:solidFill>
                <a:ea typeface="Calibri"/>
                <a:cs typeface="Calibri"/>
              </a:rPr>
              <a:t>Indian Suppliers:</a:t>
            </a:r>
            <a:r>
              <a:rPr lang="en-GB" sz="1600">
                <a:solidFill>
                  <a:schemeClr val="bg1"/>
                </a:solidFill>
                <a:ea typeface="Calibri"/>
                <a:cs typeface="Calibri"/>
              </a:rPr>
              <a:t> Expanding our reach among Indian suppliers with a larger-than-ever conference and a series of in-country events and workshops.</a:t>
            </a:r>
            <a:endParaRPr lang="en-US" sz="1600">
              <a:solidFill>
                <a:schemeClr val="bg1"/>
              </a:solidFill>
              <a:ea typeface="Calibri"/>
              <a:cs typeface="Calibri"/>
            </a:endParaRPr>
          </a:p>
          <a:p>
            <a:pPr marL="285750" indent="-285750">
              <a:spcBef>
                <a:spcPts val="750"/>
              </a:spcBef>
              <a:spcAft>
                <a:spcPts val="750"/>
              </a:spcAft>
              <a:buFont typeface="Arial,Sans-Serif"/>
              <a:buChar char="•"/>
            </a:pPr>
            <a:r>
              <a:rPr lang="en-GB" sz="1600" b="1">
                <a:solidFill>
                  <a:schemeClr val="bg1"/>
                </a:solidFill>
                <a:ea typeface="Calibri"/>
                <a:cs typeface="Calibri"/>
              </a:rPr>
              <a:t>Chinese Supplier Conferences:</a:t>
            </a:r>
            <a:r>
              <a:rPr lang="en-GB" sz="1600">
                <a:solidFill>
                  <a:schemeClr val="bg1"/>
                </a:solidFill>
                <a:ea typeface="Calibri"/>
                <a:cs typeface="Calibri"/>
              </a:rPr>
              <a:t> Celebrating ten years of supplier conferences in China, delivered in Mandarin and reaching [~2,500] suppliers in total. </a:t>
            </a:r>
            <a:endParaRPr lang="en-US" sz="1600">
              <a:solidFill>
                <a:schemeClr val="bg1"/>
              </a:solidFill>
              <a:ea typeface="Calibri"/>
              <a:cs typeface="Calibri"/>
            </a:endParaRPr>
          </a:p>
          <a:p>
            <a:pPr marL="285750" indent="-285750">
              <a:spcBef>
                <a:spcPts val="750"/>
              </a:spcBef>
              <a:spcAft>
                <a:spcPts val="750"/>
              </a:spcAft>
              <a:buFont typeface="Arial,Sans-Serif"/>
              <a:buChar char="•"/>
            </a:pPr>
            <a:r>
              <a:rPr lang="en-GB" sz="1600" b="1">
                <a:solidFill>
                  <a:schemeClr val="bg1"/>
                </a:solidFill>
                <a:ea typeface="Calibri"/>
                <a:cs typeface="Calibri"/>
              </a:rPr>
              <a:t>Global Supplier Conference:</a:t>
            </a:r>
            <a:r>
              <a:rPr lang="en-GB" sz="1600">
                <a:solidFill>
                  <a:schemeClr val="bg1"/>
                </a:solidFill>
                <a:ea typeface="Calibri"/>
                <a:cs typeface="Calibri"/>
              </a:rPr>
              <a:t> Initiated in 2021 and delivered virtually, with content tailored for EUR and NAM suppliers.</a:t>
            </a:r>
            <a:endParaRPr lang="en-US" sz="1600">
              <a:solidFill>
                <a:schemeClr val="bg1"/>
              </a:solidFill>
              <a:ea typeface="Calibri"/>
              <a:cs typeface="Calibri"/>
            </a:endParaRPr>
          </a:p>
          <a:p>
            <a:pPr marL="285750" indent="-285750">
              <a:spcBef>
                <a:spcPts val="750"/>
              </a:spcBef>
              <a:spcAft>
                <a:spcPts val="750"/>
              </a:spcAft>
              <a:buFont typeface="Arial,Sans-Serif"/>
              <a:buChar char="•"/>
            </a:pPr>
            <a:r>
              <a:rPr lang="en-GB" sz="1600" b="1">
                <a:solidFill>
                  <a:schemeClr val="bg1"/>
                </a:solidFill>
                <a:ea typeface="Calibri"/>
                <a:cs typeface="Calibri"/>
              </a:rPr>
              <a:t>Free Access:</a:t>
            </a:r>
            <a:r>
              <a:rPr lang="en-GB" sz="1600">
                <a:solidFill>
                  <a:schemeClr val="bg1"/>
                </a:solidFill>
                <a:ea typeface="Calibri"/>
                <a:cs typeface="Calibri"/>
              </a:rPr>
              <a:t> All resources and events are offered to suppliers free of charge.</a:t>
            </a:r>
            <a:endParaRPr lang="en-US" sz="1600">
              <a:solidFill>
                <a:schemeClr val="bg1"/>
              </a:solidFill>
              <a:ea typeface="Calibri"/>
              <a:cs typeface="Calibri"/>
            </a:endParaRPr>
          </a:p>
        </p:txBody>
      </p:sp>
      <p:sp>
        <p:nvSpPr>
          <p:cNvPr id="13" name="Rectangle 12">
            <a:extLst>
              <a:ext uri="{FF2B5EF4-FFF2-40B4-BE49-F238E27FC236}">
                <a16:creationId xmlns:a16="http://schemas.microsoft.com/office/drawing/2014/main" id="{A5AA26B5-8797-244A-7149-DF85CB3DCFB9}"/>
              </a:ext>
            </a:extLst>
          </p:cNvPr>
          <p:cNvSpPr/>
          <p:nvPr/>
        </p:nvSpPr>
        <p:spPr>
          <a:xfrm>
            <a:off x="5864337" y="241106"/>
            <a:ext cx="5415148" cy="359415"/>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91440" tIns="45720" rIns="91440" bIns="4572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a:ln>
                  <a:noFill/>
                </a:ln>
                <a:solidFill>
                  <a:schemeClr val="bg1"/>
                </a:solidFill>
                <a:effectLst/>
                <a:uLnTx/>
                <a:uFillTx/>
                <a:latin typeface="Ubuntu Bold"/>
              </a:rPr>
              <a:t>2025 </a:t>
            </a:r>
            <a:r>
              <a:rPr lang="en-GB" sz="3200" b="1">
                <a:solidFill>
                  <a:schemeClr val="bg1"/>
                </a:solidFill>
                <a:latin typeface="Ubuntu Bold"/>
              </a:rPr>
              <a:t>Highlights</a:t>
            </a:r>
            <a:endParaRPr lang="en-GB" sz="3200" b="1" i="0" u="none" strike="noStrike" kern="1200" cap="none" spc="0" normalizeH="0" baseline="0" noProof="0">
              <a:ln>
                <a:noFill/>
              </a:ln>
              <a:solidFill>
                <a:schemeClr val="bg1"/>
              </a:solidFill>
              <a:effectLst/>
              <a:uLnTx/>
              <a:uFillTx/>
              <a:latin typeface="Ubuntu Bold"/>
            </a:endParaRPr>
          </a:p>
        </p:txBody>
      </p:sp>
      <p:sp>
        <p:nvSpPr>
          <p:cNvPr id="7" name="TextBox 6">
            <a:extLst>
              <a:ext uri="{FF2B5EF4-FFF2-40B4-BE49-F238E27FC236}">
                <a16:creationId xmlns:a16="http://schemas.microsoft.com/office/drawing/2014/main" id="{C3C35385-0D6C-7E63-50F4-E85A8C7DDC1C}"/>
              </a:ext>
            </a:extLst>
          </p:cNvPr>
          <p:cNvSpPr txBox="1"/>
          <p:nvPr/>
        </p:nvSpPr>
        <p:spPr>
          <a:xfrm>
            <a:off x="404037" y="387783"/>
            <a:ext cx="10534544" cy="646331"/>
          </a:xfrm>
          <a:prstGeom prst="rect">
            <a:avLst/>
          </a:prstGeom>
          <a:noFill/>
        </p:spPr>
        <p:txBody>
          <a:bodyPr wrap="square" lIns="91440" tIns="45720" rIns="91440" bIns="45720" rtlCol="0" anchor="t">
            <a:spAutoFit/>
          </a:bodyPr>
          <a:lstStyle/>
          <a:p>
            <a:pPr marL="0" marR="0" lvl="0" indent="0" algn="l" defTabSz="914400">
              <a:lnSpc>
                <a:spcPct val="100000"/>
              </a:lnSpc>
              <a:spcBef>
                <a:spcPts val="0"/>
              </a:spcBef>
              <a:spcAft>
                <a:spcPts val="0"/>
              </a:spcAft>
              <a:buNone/>
              <a:tabLst/>
              <a:defRPr/>
            </a:pPr>
            <a:r>
              <a:rPr lang="en-GB" sz="3600" b="1">
                <a:solidFill>
                  <a:srgbClr val="F86524"/>
                </a:solidFill>
                <a:latin typeface="Ubuntu Bold"/>
              </a:rPr>
              <a:t>Capability</a:t>
            </a:r>
            <a:endParaRPr lang="en-US"/>
          </a:p>
        </p:txBody>
      </p:sp>
      <p:sp>
        <p:nvSpPr>
          <p:cNvPr id="17" name="Rectangle 3">
            <a:extLst>
              <a:ext uri="{FF2B5EF4-FFF2-40B4-BE49-F238E27FC236}">
                <a16:creationId xmlns:a16="http://schemas.microsoft.com/office/drawing/2014/main" id="{AD231F63-55A4-3DD2-2304-12EB66C5D312}"/>
              </a:ext>
            </a:extLst>
          </p:cNvPr>
          <p:cNvSpPr/>
          <p:nvPr/>
        </p:nvSpPr>
        <p:spPr>
          <a:xfrm>
            <a:off x="454009" y="3913733"/>
            <a:ext cx="5594304" cy="484146"/>
          </a:xfrm>
          <a:prstGeom prst="roundRect">
            <a:avLst/>
          </a:prstGeom>
          <a:solidFill>
            <a:srgbClr val="F8652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a:ea typeface="+mn-ea"/>
              <a:cs typeface="+mn-cs"/>
            </a:endParaRPr>
          </a:p>
        </p:txBody>
      </p:sp>
      <p:sp>
        <p:nvSpPr>
          <p:cNvPr id="19" name="TextBox 18">
            <a:extLst>
              <a:ext uri="{FF2B5EF4-FFF2-40B4-BE49-F238E27FC236}">
                <a16:creationId xmlns:a16="http://schemas.microsoft.com/office/drawing/2014/main" id="{4384B39E-B885-4798-BE44-6483D8316193}"/>
              </a:ext>
            </a:extLst>
          </p:cNvPr>
          <p:cNvSpPr txBox="1"/>
          <p:nvPr/>
        </p:nvSpPr>
        <p:spPr>
          <a:xfrm>
            <a:off x="1099543" y="3970804"/>
            <a:ext cx="2730053" cy="369332"/>
          </a:xfrm>
          <a:prstGeom prst="rect">
            <a:avLst/>
          </a:prstGeom>
          <a:noFill/>
          <a:ln>
            <a:noFill/>
          </a:ln>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solidFill>
                  <a:schemeClr val="bg1"/>
                </a:solidFill>
                <a:latin typeface="Ubuntu Bold"/>
              </a:rPr>
              <a:t>PSCI Capability </a:t>
            </a:r>
            <a:r>
              <a:rPr lang="en-GB">
                <a:solidFill>
                  <a:schemeClr val="bg1"/>
                </a:solidFill>
                <a:latin typeface="Ubuntu Bold"/>
              </a:rPr>
              <a:t>Tools</a:t>
            </a:r>
            <a:endParaRPr lang="en-GB" sz="1600" b="0" i="0" u="none" strike="noStrike" kern="1200" cap="none" spc="0" normalizeH="0" baseline="0" noProof="0">
              <a:ln>
                <a:noFill/>
              </a:ln>
              <a:solidFill>
                <a:prstClr val="white"/>
              </a:solidFill>
              <a:effectLst/>
              <a:uLnTx/>
              <a:uFillTx/>
              <a:latin typeface="Calibri"/>
              <a:ea typeface="Calibri"/>
              <a:cs typeface="Calibri"/>
            </a:endParaRPr>
          </a:p>
        </p:txBody>
      </p:sp>
      <p:pic>
        <p:nvPicPr>
          <p:cNvPr id="21" name="Graphic 20" descr="Magnifying glass with solid fill">
            <a:extLst>
              <a:ext uri="{FF2B5EF4-FFF2-40B4-BE49-F238E27FC236}">
                <a16:creationId xmlns:a16="http://schemas.microsoft.com/office/drawing/2014/main" id="{BAB03E7F-A0C1-8C1D-C728-5CAED1E8B822}"/>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650333" y="3958740"/>
            <a:ext cx="377109" cy="385670"/>
          </a:xfrm>
          <a:prstGeom prst="rect">
            <a:avLst/>
          </a:prstGeom>
        </p:spPr>
      </p:pic>
      <p:sp>
        <p:nvSpPr>
          <p:cNvPr id="23" name="Rectangle 3">
            <a:extLst>
              <a:ext uri="{FF2B5EF4-FFF2-40B4-BE49-F238E27FC236}">
                <a16:creationId xmlns:a16="http://schemas.microsoft.com/office/drawing/2014/main" id="{4A9F803F-EC1C-02C4-476A-EB5472335825}"/>
              </a:ext>
            </a:extLst>
          </p:cNvPr>
          <p:cNvSpPr/>
          <p:nvPr/>
        </p:nvSpPr>
        <p:spPr>
          <a:xfrm>
            <a:off x="2348616" y="5274606"/>
            <a:ext cx="1708065" cy="491532"/>
          </a:xfrm>
          <a:prstGeom prst="roundRect">
            <a:avLst/>
          </a:prstGeom>
          <a:solidFill>
            <a:srgbClr val="F8652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5C70FD8F-B2C7-4422-A858-487B38A531FB}"/>
              </a:ext>
            </a:extLst>
          </p:cNvPr>
          <p:cNvSpPr txBox="1"/>
          <p:nvPr/>
        </p:nvSpPr>
        <p:spPr>
          <a:xfrm>
            <a:off x="2415110" y="5359992"/>
            <a:ext cx="1578634"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1600">
                <a:solidFill>
                  <a:schemeClr val="bg1"/>
                </a:solidFill>
                <a:cs typeface="Segoe UI"/>
              </a:rPr>
              <a:t>Maturity Models</a:t>
            </a:r>
            <a:endParaRPr lang="en-US">
              <a:solidFill>
                <a:schemeClr val="bg1"/>
              </a:solidFill>
              <a:ea typeface="Calibri"/>
              <a:cs typeface="Calibri"/>
            </a:endParaRPr>
          </a:p>
        </p:txBody>
      </p:sp>
      <p:sp>
        <p:nvSpPr>
          <p:cNvPr id="27" name="Rectangle 3">
            <a:extLst>
              <a:ext uri="{FF2B5EF4-FFF2-40B4-BE49-F238E27FC236}">
                <a16:creationId xmlns:a16="http://schemas.microsoft.com/office/drawing/2014/main" id="{61472A63-EE72-3B2C-AD98-9FDE2E776C2B}"/>
              </a:ext>
            </a:extLst>
          </p:cNvPr>
          <p:cNvSpPr/>
          <p:nvPr/>
        </p:nvSpPr>
        <p:spPr>
          <a:xfrm>
            <a:off x="572946" y="5277243"/>
            <a:ext cx="1521160" cy="491532"/>
          </a:xfrm>
          <a:prstGeom prst="roundRect">
            <a:avLst/>
          </a:prstGeom>
          <a:solidFill>
            <a:srgbClr val="70C2B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i="0" u="none" strike="noStrike" kern="1200" cap="none" spc="0" normalizeH="0" baseline="0" noProof="0">
              <a:ln>
                <a:noFill/>
              </a:ln>
              <a:solidFill>
                <a:prstClr val="white"/>
              </a:solidFill>
              <a:effectLst/>
              <a:uLnTx/>
              <a:uFillTx/>
              <a:latin typeface="Calibri"/>
              <a:ea typeface="+mn-ea"/>
              <a:cs typeface="+mn-cs"/>
            </a:endParaRPr>
          </a:p>
        </p:txBody>
      </p:sp>
      <p:sp>
        <p:nvSpPr>
          <p:cNvPr id="29" name="TextBox 28">
            <a:extLst>
              <a:ext uri="{FF2B5EF4-FFF2-40B4-BE49-F238E27FC236}">
                <a16:creationId xmlns:a16="http://schemas.microsoft.com/office/drawing/2014/main" id="{21E2B9DA-6332-5FF3-E0CD-A1125F753BAE}"/>
              </a:ext>
            </a:extLst>
          </p:cNvPr>
          <p:cNvSpPr txBox="1"/>
          <p:nvPr/>
        </p:nvSpPr>
        <p:spPr>
          <a:xfrm>
            <a:off x="639440" y="5362629"/>
            <a:ext cx="1406106"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1600">
                <a:solidFill>
                  <a:schemeClr val="bg1"/>
                </a:solidFill>
                <a:cs typeface="Segoe UI"/>
              </a:rPr>
              <a:t>Learning Plans</a:t>
            </a:r>
            <a:endParaRPr lang="en-US">
              <a:ea typeface="Calibri"/>
              <a:cs typeface="Calibri"/>
            </a:endParaRPr>
          </a:p>
        </p:txBody>
      </p:sp>
      <p:sp>
        <p:nvSpPr>
          <p:cNvPr id="31" name="Rectangle 3">
            <a:extLst>
              <a:ext uri="{FF2B5EF4-FFF2-40B4-BE49-F238E27FC236}">
                <a16:creationId xmlns:a16="http://schemas.microsoft.com/office/drawing/2014/main" id="{56C9C0FE-0659-B94D-2EDF-97B6C39966E4}"/>
              </a:ext>
            </a:extLst>
          </p:cNvPr>
          <p:cNvSpPr/>
          <p:nvPr/>
        </p:nvSpPr>
        <p:spPr>
          <a:xfrm>
            <a:off x="1372274" y="5938999"/>
            <a:ext cx="1743020" cy="494959"/>
          </a:xfrm>
          <a:prstGeom prst="roundRect">
            <a:avLst/>
          </a:prstGeom>
          <a:solidFill>
            <a:srgbClr val="CC006B"/>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i="0" u="none" strike="noStrike" kern="1200" cap="none" spc="0" normalizeH="0" baseline="0" noProof="0">
              <a:ln>
                <a:noFill/>
              </a:ln>
              <a:solidFill>
                <a:prstClr val="white"/>
              </a:solidFill>
              <a:effectLst/>
              <a:uLnTx/>
              <a:uFillTx/>
              <a:latin typeface="Calibri"/>
              <a:ea typeface="+mn-ea"/>
              <a:cs typeface="+mn-cs"/>
            </a:endParaRPr>
          </a:p>
        </p:txBody>
      </p:sp>
      <p:sp>
        <p:nvSpPr>
          <p:cNvPr id="33" name="TextBox 32">
            <a:extLst>
              <a:ext uri="{FF2B5EF4-FFF2-40B4-BE49-F238E27FC236}">
                <a16:creationId xmlns:a16="http://schemas.microsoft.com/office/drawing/2014/main" id="{22B3DDE4-6280-48C7-C47D-7BADB98F3AD1}"/>
              </a:ext>
            </a:extLst>
          </p:cNvPr>
          <p:cNvSpPr txBox="1"/>
          <p:nvPr/>
        </p:nvSpPr>
        <p:spPr>
          <a:xfrm>
            <a:off x="1387456" y="6028604"/>
            <a:ext cx="1708031"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1600">
                <a:solidFill>
                  <a:schemeClr val="bg1"/>
                </a:solidFill>
                <a:cs typeface="Segoe UI"/>
              </a:rPr>
              <a:t>Legislation Tracker</a:t>
            </a:r>
            <a:endParaRPr lang="en-US">
              <a:solidFill>
                <a:schemeClr val="bg1"/>
              </a:solidFill>
            </a:endParaRPr>
          </a:p>
        </p:txBody>
      </p:sp>
      <p:sp>
        <p:nvSpPr>
          <p:cNvPr id="35" name="Rectangle 3">
            <a:extLst>
              <a:ext uri="{FF2B5EF4-FFF2-40B4-BE49-F238E27FC236}">
                <a16:creationId xmlns:a16="http://schemas.microsoft.com/office/drawing/2014/main" id="{2521C585-D3B2-40A8-9799-9DE58B81A1B6}"/>
              </a:ext>
            </a:extLst>
          </p:cNvPr>
          <p:cNvSpPr/>
          <p:nvPr/>
        </p:nvSpPr>
        <p:spPr>
          <a:xfrm>
            <a:off x="4306046" y="5270251"/>
            <a:ext cx="1143656" cy="491532"/>
          </a:xfrm>
          <a:prstGeom prst="roundRect">
            <a:avLst/>
          </a:prstGeom>
          <a:solidFill>
            <a:srgbClr val="DB391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i="0" u="none" strike="noStrike" kern="1200" cap="none" spc="0" normalizeH="0" baseline="0" noProof="0">
              <a:ln>
                <a:noFill/>
              </a:ln>
              <a:solidFill>
                <a:prstClr val="white"/>
              </a:solidFill>
              <a:effectLst/>
              <a:uLnTx/>
              <a:uFillTx/>
              <a:latin typeface="Calibri"/>
              <a:ea typeface="+mn-ea"/>
              <a:cs typeface="+mn-cs"/>
            </a:endParaRPr>
          </a:p>
        </p:txBody>
      </p:sp>
      <p:sp>
        <p:nvSpPr>
          <p:cNvPr id="37" name="TextBox 36">
            <a:extLst>
              <a:ext uri="{FF2B5EF4-FFF2-40B4-BE49-F238E27FC236}">
                <a16:creationId xmlns:a16="http://schemas.microsoft.com/office/drawing/2014/main" id="{C7D1E385-8319-FAF9-9318-FEC124F7296D}"/>
              </a:ext>
            </a:extLst>
          </p:cNvPr>
          <p:cNvSpPr txBox="1"/>
          <p:nvPr/>
        </p:nvSpPr>
        <p:spPr>
          <a:xfrm>
            <a:off x="4351946" y="5365934"/>
            <a:ext cx="1056565"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1600">
                <a:solidFill>
                  <a:schemeClr val="bg1"/>
                </a:solidFill>
                <a:cs typeface="Segoe UI"/>
              </a:rPr>
              <a:t>Webinars</a:t>
            </a:r>
            <a:endParaRPr lang="en-US"/>
          </a:p>
        </p:txBody>
      </p:sp>
      <p:sp>
        <p:nvSpPr>
          <p:cNvPr id="39" name="Rectangle 3">
            <a:extLst>
              <a:ext uri="{FF2B5EF4-FFF2-40B4-BE49-F238E27FC236}">
                <a16:creationId xmlns:a16="http://schemas.microsoft.com/office/drawing/2014/main" id="{E315EE34-A61F-DAD6-CAAF-979467C209DF}"/>
              </a:ext>
            </a:extLst>
          </p:cNvPr>
          <p:cNvSpPr/>
          <p:nvPr/>
        </p:nvSpPr>
        <p:spPr>
          <a:xfrm>
            <a:off x="1071668" y="4596761"/>
            <a:ext cx="2092561" cy="494959"/>
          </a:xfrm>
          <a:prstGeom prst="roundRect">
            <a:avLst/>
          </a:prstGeom>
          <a:solidFill>
            <a:srgbClr val="DA205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a:extLst>
              <a:ext uri="{FF2B5EF4-FFF2-40B4-BE49-F238E27FC236}">
                <a16:creationId xmlns:a16="http://schemas.microsoft.com/office/drawing/2014/main" id="{31680B6F-5CAC-CABA-E899-B6B3063B4C33}"/>
              </a:ext>
            </a:extLst>
          </p:cNvPr>
          <p:cNvSpPr txBox="1"/>
          <p:nvPr/>
        </p:nvSpPr>
        <p:spPr>
          <a:xfrm>
            <a:off x="1086850" y="4686366"/>
            <a:ext cx="2050582"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1600">
                <a:solidFill>
                  <a:schemeClr val="bg1"/>
                </a:solidFill>
                <a:cs typeface="Segoe UI"/>
              </a:rPr>
              <a:t>Supplier Conferences</a:t>
            </a:r>
            <a:endParaRPr lang="en-US"/>
          </a:p>
        </p:txBody>
      </p:sp>
      <p:sp>
        <p:nvSpPr>
          <p:cNvPr id="43" name="Rectangle 3">
            <a:extLst>
              <a:ext uri="{FF2B5EF4-FFF2-40B4-BE49-F238E27FC236}">
                <a16:creationId xmlns:a16="http://schemas.microsoft.com/office/drawing/2014/main" id="{B7458E3F-7362-2DCC-F989-13339C5EE97D}"/>
              </a:ext>
            </a:extLst>
          </p:cNvPr>
          <p:cNvSpPr/>
          <p:nvPr/>
        </p:nvSpPr>
        <p:spPr>
          <a:xfrm>
            <a:off x="3364658" y="5938999"/>
            <a:ext cx="2092561" cy="494959"/>
          </a:xfrm>
          <a:prstGeom prst="roundRect">
            <a:avLst/>
          </a:prstGeom>
          <a:solidFill>
            <a:srgbClr val="2D9BB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i="0" u="none" strike="noStrike" kern="1200" cap="none" spc="0" normalizeH="0" baseline="0" noProof="0">
              <a:ln>
                <a:noFill/>
              </a:ln>
              <a:solidFill>
                <a:prstClr val="white"/>
              </a:solidFill>
              <a:effectLst/>
              <a:uLnTx/>
              <a:uFillTx/>
              <a:latin typeface="Calibri"/>
              <a:ea typeface="+mn-ea"/>
              <a:cs typeface="+mn-cs"/>
            </a:endParaRPr>
          </a:p>
        </p:txBody>
      </p:sp>
      <p:sp>
        <p:nvSpPr>
          <p:cNvPr id="45" name="TextBox 44">
            <a:extLst>
              <a:ext uri="{FF2B5EF4-FFF2-40B4-BE49-F238E27FC236}">
                <a16:creationId xmlns:a16="http://schemas.microsoft.com/office/drawing/2014/main" id="{3D840A84-7AE5-4F79-6079-EB280B7FD009}"/>
              </a:ext>
            </a:extLst>
          </p:cNvPr>
          <p:cNvSpPr txBox="1"/>
          <p:nvPr/>
        </p:nvSpPr>
        <p:spPr>
          <a:xfrm>
            <a:off x="3379840" y="6028604"/>
            <a:ext cx="2050582"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1600">
                <a:solidFill>
                  <a:schemeClr val="bg1"/>
                </a:solidFill>
                <a:cs typeface="Segoe UI"/>
              </a:rPr>
              <a:t>PNEC Calculator Tool</a:t>
            </a:r>
            <a:endParaRPr lang="en-US">
              <a:solidFill>
                <a:schemeClr val="bg1"/>
              </a:solidFill>
            </a:endParaRPr>
          </a:p>
        </p:txBody>
      </p:sp>
      <p:sp>
        <p:nvSpPr>
          <p:cNvPr id="47" name="Rectangle 3">
            <a:extLst>
              <a:ext uri="{FF2B5EF4-FFF2-40B4-BE49-F238E27FC236}">
                <a16:creationId xmlns:a16="http://schemas.microsoft.com/office/drawing/2014/main" id="{D2F1146E-A314-E488-38A2-50BB4536D9E5}"/>
              </a:ext>
            </a:extLst>
          </p:cNvPr>
          <p:cNvSpPr/>
          <p:nvPr/>
        </p:nvSpPr>
        <p:spPr>
          <a:xfrm>
            <a:off x="3418211" y="4599132"/>
            <a:ext cx="2031491" cy="491532"/>
          </a:xfrm>
          <a:prstGeom prst="roundRect">
            <a:avLst/>
          </a:prstGeom>
          <a:solidFill>
            <a:srgbClr val="FCBD1B"/>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i="0" u="none" strike="noStrike" kern="1200" cap="none" spc="0" normalizeH="0" baseline="0" noProof="0">
              <a:ln>
                <a:noFill/>
              </a:ln>
              <a:solidFill>
                <a:prstClr val="white"/>
              </a:solidFill>
              <a:effectLst/>
              <a:uLnTx/>
              <a:uFillTx/>
              <a:latin typeface="Calibri"/>
              <a:ea typeface="+mn-ea"/>
              <a:cs typeface="+mn-cs"/>
            </a:endParaRPr>
          </a:p>
        </p:txBody>
      </p:sp>
      <p:sp>
        <p:nvSpPr>
          <p:cNvPr id="49" name="TextBox 48">
            <a:extLst>
              <a:ext uri="{FF2B5EF4-FFF2-40B4-BE49-F238E27FC236}">
                <a16:creationId xmlns:a16="http://schemas.microsoft.com/office/drawing/2014/main" id="{B395AF76-C790-C28A-FB0D-49BA6B24FACB}"/>
              </a:ext>
            </a:extLst>
          </p:cNvPr>
          <p:cNvSpPr txBox="1"/>
          <p:nvPr/>
        </p:nvSpPr>
        <p:spPr>
          <a:xfrm>
            <a:off x="3484705" y="4684518"/>
            <a:ext cx="1874492"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1600">
                <a:solidFill>
                  <a:schemeClr val="bg1"/>
                </a:solidFill>
                <a:cs typeface="Segoe UI"/>
              </a:rPr>
              <a:t>Environment Survey</a:t>
            </a:r>
            <a:endParaRPr lang="en-US"/>
          </a:p>
        </p:txBody>
      </p:sp>
    </p:spTree>
    <p:extLst>
      <p:ext uri="{BB962C8B-B14F-4D97-AF65-F5344CB8AC3E}">
        <p14:creationId xmlns:p14="http://schemas.microsoft.com/office/powerpoint/2010/main" val="253508092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3319BF-2A56-DFF0-59A5-C32760B005BA}"/>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4AE4F10B-AD1F-E57A-8FC1-D7C1AF3622D6}"/>
              </a:ext>
            </a:extLst>
          </p:cNvPr>
          <p:cNvSpPr/>
          <p:nvPr/>
        </p:nvSpPr>
        <p:spPr>
          <a:xfrm>
            <a:off x="0" y="-500"/>
            <a:ext cx="12192000" cy="5598584"/>
          </a:xfrm>
          <a:prstGeom prst="rect">
            <a:avLst/>
          </a:prstGeom>
          <a:gradFill flip="none" rotWithShape="1">
            <a:gsLst>
              <a:gs pos="57000">
                <a:srgbClr val="E23347"/>
              </a:gs>
              <a:gs pos="90000">
                <a:srgbClr val="F86524"/>
              </a:gs>
              <a:gs pos="15000">
                <a:srgbClr val="CC006A"/>
              </a:gs>
            </a:gsLst>
            <a:lin ang="108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p>
        </p:txBody>
      </p:sp>
      <p:sp>
        <p:nvSpPr>
          <p:cNvPr id="6" name="TextBox 5">
            <a:extLst>
              <a:ext uri="{FF2B5EF4-FFF2-40B4-BE49-F238E27FC236}">
                <a16:creationId xmlns:a16="http://schemas.microsoft.com/office/drawing/2014/main" id="{6F0C1CA6-898C-0724-0B7C-D3FA88C10494}"/>
              </a:ext>
            </a:extLst>
          </p:cNvPr>
          <p:cNvSpPr txBox="1"/>
          <p:nvPr/>
        </p:nvSpPr>
        <p:spPr>
          <a:xfrm>
            <a:off x="378920" y="5917169"/>
            <a:ext cx="9497857" cy="646331"/>
          </a:xfrm>
          <a:prstGeom prst="rect">
            <a:avLst/>
          </a:prstGeom>
          <a:noFill/>
        </p:spPr>
        <p:txBody>
          <a:bodyPr wrap="square" lIns="91440" tIns="45720" rIns="91440" bIns="45720" rtlCol="0" anchor="t">
            <a:spAutoFit/>
          </a:bodyPr>
          <a:lstStyle/>
          <a:p>
            <a:r>
              <a:rPr lang="en-GB" sz="3600" b="1">
                <a:solidFill>
                  <a:srgbClr val="F86524"/>
                </a:solidFill>
                <a:latin typeface="Segoe UI"/>
                <a:cs typeface="Segoe UI"/>
              </a:rPr>
              <a:t>Collaborative Impact Projects</a:t>
            </a:r>
            <a:endParaRPr lang="en-US"/>
          </a:p>
        </p:txBody>
      </p:sp>
      <p:sp>
        <p:nvSpPr>
          <p:cNvPr id="10" name="Freeform 2" descr="A black and orange logo&#10;&#10;AI-generated content may be incorrect.">
            <a:extLst>
              <a:ext uri="{FF2B5EF4-FFF2-40B4-BE49-F238E27FC236}">
                <a16:creationId xmlns:a16="http://schemas.microsoft.com/office/drawing/2014/main" id="{C144B1AE-0C71-B471-1B41-52DF5F17E15A}"/>
              </a:ext>
            </a:extLst>
          </p:cNvPr>
          <p:cNvSpPr/>
          <p:nvPr/>
        </p:nvSpPr>
        <p:spPr>
          <a:xfrm>
            <a:off x="8500872" y="5849757"/>
            <a:ext cx="3162067" cy="790517"/>
          </a:xfrm>
          <a:custGeom>
            <a:avLst/>
            <a:gdLst/>
            <a:ahLst/>
            <a:cxnLst/>
            <a:rect l="l" t="t" r="r" b="b"/>
            <a:pathLst>
              <a:path w="4743101" h="1185775">
                <a:moveTo>
                  <a:pt x="0" y="0"/>
                </a:moveTo>
                <a:lnTo>
                  <a:pt x="4743101" y="0"/>
                </a:lnTo>
                <a:lnTo>
                  <a:pt x="4743101" y="1185775"/>
                </a:lnTo>
                <a:lnTo>
                  <a:pt x="0" y="1185775"/>
                </a:lnTo>
                <a:lnTo>
                  <a:pt x="0" y="0"/>
                </a:lnTo>
                <a:close/>
              </a:path>
            </a:pathLst>
          </a:custGeom>
          <a:blipFill>
            <a:blip r:embed="rId2" cstate="screen">
              <a:extLst>
                <a:ext uri="{28A0092B-C50C-407E-A947-70E740481C1C}">
                  <a14:useLocalDpi xmlns:a14="http://schemas.microsoft.com/office/drawing/2010/main"/>
                </a:ext>
              </a:extLst>
            </a:blip>
            <a:stretch>
              <a:fillRect/>
            </a:stretch>
          </a:blip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08703112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25A2B7A2-A40A-4FE5-BAFC-67B7ECB0A5C8}"/>
              </a:ext>
            </a:extLst>
          </p:cNvPr>
          <p:cNvSpPr>
            <a:spLocks noGrp="1"/>
          </p:cNvSpPr>
          <p:nvPr>
            <p:ph type="sldNum" sz="quarter" idx="4"/>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598EA83-FE4E-6743-8154-EB2AF72A0ACA}" type="slidenum">
              <a:rPr kumimoji="0" lang="en-US" sz="1067" b="0" i="0" u="none" strike="noStrike" kern="1200" cap="none" spc="0" normalizeH="0" baseline="0" noProof="0" smtClean="0">
                <a:ln>
                  <a:noFill/>
                </a:ln>
                <a:solidFill>
                  <a:prstClr val="black">
                    <a:lumMod val="50000"/>
                    <a:lumOff val="50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067" b="0" i="0" u="none" strike="noStrike" kern="1200" cap="none" spc="0" normalizeH="0" baseline="0" noProof="0">
              <a:ln>
                <a:noFill/>
              </a:ln>
              <a:solidFill>
                <a:prstClr val="black">
                  <a:lumMod val="50000"/>
                  <a:lumOff val="50000"/>
                </a:prstClr>
              </a:solidFill>
              <a:effectLst/>
              <a:uLnTx/>
              <a:uFillTx/>
              <a:latin typeface="Calibri"/>
              <a:ea typeface="+mn-ea"/>
              <a:cs typeface="+mn-cs"/>
            </a:endParaRPr>
          </a:p>
        </p:txBody>
      </p:sp>
      <p:sp>
        <p:nvSpPr>
          <p:cNvPr id="2" name="TextBox 1">
            <a:extLst>
              <a:ext uri="{FF2B5EF4-FFF2-40B4-BE49-F238E27FC236}">
                <a16:creationId xmlns:a16="http://schemas.microsoft.com/office/drawing/2014/main" id="{4FCD73F8-22A7-B456-AD72-45539184E7CC}"/>
              </a:ext>
            </a:extLst>
          </p:cNvPr>
          <p:cNvSpPr txBox="1"/>
          <p:nvPr/>
        </p:nvSpPr>
        <p:spPr>
          <a:xfrm>
            <a:off x="404037" y="361507"/>
            <a:ext cx="10534544" cy="646331"/>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a:ln>
                  <a:noFill/>
                </a:ln>
                <a:solidFill>
                  <a:srgbClr val="F86524"/>
                </a:solidFill>
                <a:effectLst/>
                <a:uLnTx/>
                <a:uFillTx/>
                <a:latin typeface="Ubuntu Bold"/>
              </a:rPr>
              <a:t>Projects</a:t>
            </a:r>
            <a:endParaRPr lang="en-GB" sz="3600" b="1" i="0" u="none" strike="noStrike" kern="1200" cap="none" spc="0" normalizeH="0" baseline="0" noProof="0">
              <a:ln>
                <a:noFill/>
              </a:ln>
              <a:solidFill>
                <a:srgbClr val="F86524"/>
              </a:solidFill>
              <a:effectLst/>
              <a:uLnTx/>
              <a:uFillTx/>
              <a:latin typeface="Ubuntu Bold"/>
            </a:endParaRPr>
          </a:p>
        </p:txBody>
      </p:sp>
      <p:sp>
        <p:nvSpPr>
          <p:cNvPr id="9" name="TextBox 8">
            <a:extLst>
              <a:ext uri="{FF2B5EF4-FFF2-40B4-BE49-F238E27FC236}">
                <a16:creationId xmlns:a16="http://schemas.microsoft.com/office/drawing/2014/main" id="{723D14CB-D2E9-A98E-2D35-5E1FE2E28C4D}"/>
              </a:ext>
            </a:extLst>
          </p:cNvPr>
          <p:cNvSpPr txBox="1"/>
          <p:nvPr/>
        </p:nvSpPr>
        <p:spPr>
          <a:xfrm>
            <a:off x="404037" y="1194161"/>
            <a:ext cx="6629948" cy="3539430"/>
          </a:xfrm>
          <a:prstGeom prst="rect">
            <a:avLst/>
          </a:prstGeom>
          <a:noFill/>
        </p:spPr>
        <p:txBody>
          <a:bodyPr wrap="square" lIns="91440" tIns="45720" rIns="91440" bIns="45720" rtlCol="0" anchor="t">
            <a:spAutoFit/>
          </a:bodyPr>
          <a:lstStyle/>
          <a:p>
            <a:pPr>
              <a:defRPr/>
            </a:pPr>
            <a:r>
              <a:rPr lang="en-GB" sz="1600">
                <a:latin typeface="Calibri"/>
              </a:rPr>
              <a:t>PSCI launched our Projects</a:t>
            </a:r>
            <a:r>
              <a:rPr kumimoji="0" lang="en-GB" sz="1600" b="0" i="0" u="none" strike="noStrike" kern="1200" cap="none" spc="0" normalizeH="0" baseline="0" noProof="0">
                <a:ln>
                  <a:noFill/>
                </a:ln>
                <a:effectLst/>
                <a:uLnTx/>
                <a:uFillTx/>
                <a:latin typeface="Calibri"/>
                <a:ea typeface="+mn-ea"/>
                <a:cs typeface="+mn-cs"/>
              </a:rPr>
              <a:t> </a:t>
            </a:r>
            <a:r>
              <a:rPr lang="en-GB" sz="1600">
                <a:latin typeface="Calibri"/>
              </a:rPr>
              <a:t>workstream</a:t>
            </a:r>
            <a:r>
              <a:rPr kumimoji="0" lang="en-GB" sz="1600" b="0" i="0" u="none" strike="noStrike" kern="1200" cap="none" spc="0" normalizeH="0" baseline="0" noProof="0">
                <a:ln>
                  <a:noFill/>
                </a:ln>
                <a:effectLst/>
                <a:uLnTx/>
                <a:uFillTx/>
                <a:latin typeface="Calibri"/>
                <a:ea typeface="+mn-ea"/>
                <a:cs typeface="+mn-cs"/>
              </a:rPr>
              <a:t> in 2024 and </a:t>
            </a:r>
            <a:r>
              <a:rPr lang="en-GB" sz="1600">
                <a:latin typeface="Calibri"/>
              </a:rPr>
              <a:t>it has</a:t>
            </a:r>
            <a:r>
              <a:rPr kumimoji="0" lang="en-GB" sz="1600" b="0" i="0" u="none" strike="noStrike" kern="1200" cap="none" spc="0" normalizeH="0" baseline="0" noProof="0">
                <a:ln>
                  <a:noFill/>
                </a:ln>
                <a:effectLst/>
                <a:uLnTx/>
                <a:uFillTx/>
                <a:latin typeface="Calibri"/>
                <a:ea typeface="+mn-ea"/>
                <a:cs typeface="+mn-cs"/>
              </a:rPr>
              <a:t> quickly become a become a key </a:t>
            </a:r>
            <a:r>
              <a:rPr lang="en-GB" sz="1600">
                <a:latin typeface="Calibri"/>
              </a:rPr>
              <a:t>impact driver in</a:t>
            </a:r>
            <a:r>
              <a:rPr kumimoji="0" lang="en-GB" sz="1600" b="0" i="0" u="none" strike="noStrike" kern="1200" cap="none" spc="0" normalizeH="0" baseline="0" noProof="0">
                <a:ln>
                  <a:noFill/>
                </a:ln>
                <a:effectLst/>
                <a:uLnTx/>
                <a:uFillTx/>
                <a:latin typeface="Calibri"/>
                <a:ea typeface="+mn-ea"/>
                <a:cs typeface="+mn-cs"/>
              </a:rPr>
              <a:t> the PSCI’s new strategy.</a:t>
            </a:r>
            <a:endParaRPr lang="en-GB" sz="1600" b="0" i="0" u="none" strike="noStrike" kern="1200" cap="none" spc="0" normalizeH="0" baseline="0" noProof="0">
              <a:ln>
                <a:noFill/>
              </a:ln>
              <a:effectLst/>
              <a:uLnTx/>
              <a:uFillTx/>
              <a:latin typeface="Calibri"/>
              <a:ea typeface="Calibri"/>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b="0" i="0" u="none" strike="noStrike" kern="1200" cap="none" spc="0" normalizeH="0" baseline="0" noProof="0">
              <a:ln>
                <a:noFill/>
              </a:ln>
              <a:effectLst/>
              <a:uLnTx/>
              <a:uFillTx/>
              <a:latin typeface="Calibri"/>
              <a:ea typeface="Calibri"/>
              <a:cs typeface="Calibri"/>
            </a:endParaRPr>
          </a:p>
          <a:p>
            <a:pPr>
              <a:defRPr/>
            </a:pPr>
            <a:r>
              <a:rPr kumimoji="0" lang="en-GB" sz="1600" b="0" i="0" u="none" strike="noStrike" kern="1200" cap="none" spc="0" normalizeH="0" baseline="0" noProof="0">
                <a:ln>
                  <a:noFill/>
                </a:ln>
                <a:effectLst/>
                <a:uLnTx/>
                <a:uFillTx/>
                <a:latin typeface="Calibri"/>
                <a:ea typeface="+mn-ea"/>
                <a:cs typeface="+mn-cs"/>
              </a:rPr>
              <a:t>Our scope, influence, and robust governance structure enables members to collaborate effectively on industry-wide topics, speaking </a:t>
            </a:r>
            <a:r>
              <a:rPr lang="en-GB" sz="1600">
                <a:latin typeface="Calibri"/>
              </a:rPr>
              <a:t>with one</a:t>
            </a:r>
            <a:r>
              <a:rPr kumimoji="0" lang="en-GB" sz="1600" b="0" i="0" u="none" strike="noStrike" kern="1200" cap="none" spc="0" normalizeH="0" baseline="0" noProof="0">
                <a:ln>
                  <a:noFill/>
                </a:ln>
                <a:effectLst/>
                <a:uLnTx/>
                <a:uFillTx/>
                <a:latin typeface="Calibri"/>
                <a:ea typeface="+mn-ea"/>
                <a:cs typeface="+mn-cs"/>
              </a:rPr>
              <a:t> voice</a:t>
            </a:r>
            <a:r>
              <a:rPr lang="en-GB" sz="1600">
                <a:latin typeface="Calibri"/>
              </a:rPr>
              <a:t> to the industry on key topics</a:t>
            </a:r>
            <a:r>
              <a:rPr kumimoji="0" lang="en-GB" sz="1600" b="0" i="0" u="none" strike="noStrike" kern="1200" cap="none" spc="0" normalizeH="0" baseline="0" noProof="0">
                <a:ln>
                  <a:noFill/>
                </a:ln>
                <a:effectLst/>
                <a:uLnTx/>
                <a:uFillTx/>
                <a:latin typeface="Calibri"/>
                <a:ea typeface="+mn-ea"/>
                <a:cs typeface="+mn-cs"/>
              </a:rPr>
              <a:t>. </a:t>
            </a:r>
            <a:endParaRPr lang="en-GB" sz="1600" b="0" i="0" u="none" strike="noStrike" kern="1200" cap="none" spc="0" normalizeH="0" baseline="0" noProof="0">
              <a:ln>
                <a:noFill/>
              </a:ln>
              <a:effectLst/>
              <a:uLnTx/>
              <a:uFillTx/>
              <a:latin typeface="Calibri"/>
              <a:ea typeface="Calibri"/>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b="0" i="0" u="none" strike="noStrike" kern="1200" cap="none" spc="0" normalizeH="0" baseline="0" noProof="0">
              <a:ln>
                <a:noFill/>
              </a:ln>
              <a:effectLst/>
              <a:uLnTx/>
              <a:uFillTx/>
              <a:latin typeface="Calibri"/>
              <a:ea typeface="Calibri"/>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a:ln>
                  <a:noFill/>
                </a:ln>
                <a:effectLst/>
                <a:uLnTx/>
                <a:uFillTx/>
                <a:latin typeface="Calibri"/>
                <a:ea typeface="+mn-ea"/>
                <a:cs typeface="+mn-cs"/>
              </a:rPr>
              <a:t>Working on projects together as members, suppliers, and partners allows us to deliver greater impact. Current projects range from developing position papers, to improving supplier wastewater practices, to partnering to increase renewable energy usage across the industry.</a:t>
            </a:r>
            <a:endParaRPr lang="en-GB" sz="1600" b="0" i="0" u="none" strike="noStrike" kern="1200" cap="none" spc="0" normalizeH="0" baseline="0" noProof="0">
              <a:ln>
                <a:noFill/>
              </a:ln>
              <a:effectLst/>
              <a:uLnTx/>
              <a:uFillTx/>
              <a:latin typeface="Calibri"/>
              <a:ea typeface="Calibri"/>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b="0" i="0" u="none" strike="noStrike" kern="1200" cap="none" spc="0" normalizeH="0" baseline="0" noProof="0">
              <a:ln>
                <a:noFill/>
              </a:ln>
              <a:effectLst/>
              <a:uLnTx/>
              <a:uFillTx/>
              <a:latin typeface="Calibri"/>
              <a:ea typeface="Calibri"/>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a:ln>
                  <a:noFill/>
                </a:ln>
                <a:effectLst/>
                <a:uLnTx/>
                <a:uFillTx/>
                <a:latin typeface="Calibri"/>
                <a:ea typeface="+mn-ea"/>
                <a:cs typeface="+mn-cs"/>
              </a:rPr>
              <a:t>The PSCI Projects Committee oversees this workstream, and projects are individually implemented through our Committees and Teams.</a:t>
            </a:r>
            <a:endParaRPr lang="en-GB" sz="1600" b="0" i="0" u="none" strike="noStrike" kern="1200" cap="none" spc="0" normalizeH="0" baseline="0" noProof="0">
              <a:ln>
                <a:noFill/>
              </a:ln>
              <a:effectLst/>
              <a:uLnTx/>
              <a:uFillTx/>
              <a:latin typeface="Calibri"/>
              <a:ea typeface="Calibri"/>
              <a:cs typeface="Calibri"/>
            </a:endParaRPr>
          </a:p>
        </p:txBody>
      </p:sp>
      <p:pic>
        <p:nvPicPr>
          <p:cNvPr id="7" name="Picture 6">
            <a:extLst>
              <a:ext uri="{FF2B5EF4-FFF2-40B4-BE49-F238E27FC236}">
                <a16:creationId xmlns:a16="http://schemas.microsoft.com/office/drawing/2014/main" id="{40770B28-6C8B-4FE9-5FA1-DF1F36714C3B}"/>
              </a:ext>
            </a:extLst>
          </p:cNvPr>
          <p:cNvPicPr>
            <a:picLocks noChangeAspect="1"/>
          </p:cNvPicPr>
          <p:nvPr/>
        </p:nvPicPr>
        <p:blipFill>
          <a:blip r:embed="rId3"/>
          <a:stretch>
            <a:fillRect/>
          </a:stretch>
        </p:blipFill>
        <p:spPr>
          <a:xfrm>
            <a:off x="8019914" y="0"/>
            <a:ext cx="4174738" cy="6858000"/>
          </a:xfrm>
          <a:prstGeom prst="rect">
            <a:avLst/>
          </a:prstGeom>
        </p:spPr>
      </p:pic>
      <p:sp>
        <p:nvSpPr>
          <p:cNvPr id="10" name="Rectangle 3">
            <a:extLst>
              <a:ext uri="{FF2B5EF4-FFF2-40B4-BE49-F238E27FC236}">
                <a16:creationId xmlns:a16="http://schemas.microsoft.com/office/drawing/2014/main" id="{140D3DC5-BA51-9AC3-FBE2-5C22BF4A2D0E}"/>
              </a:ext>
            </a:extLst>
          </p:cNvPr>
          <p:cNvSpPr/>
          <p:nvPr/>
        </p:nvSpPr>
        <p:spPr>
          <a:xfrm>
            <a:off x="495892" y="4924209"/>
            <a:ext cx="7020804" cy="1591741"/>
          </a:xfrm>
          <a:prstGeom prst="roundRect">
            <a:avLst/>
          </a:prstGeom>
          <a:solidFill>
            <a:srgbClr val="F8652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TextBox 11">
            <a:extLst>
              <a:ext uri="{FF2B5EF4-FFF2-40B4-BE49-F238E27FC236}">
                <a16:creationId xmlns:a16="http://schemas.microsoft.com/office/drawing/2014/main" id="{9B89B033-1885-D9C5-321B-BF4B60E9317E}"/>
              </a:ext>
            </a:extLst>
          </p:cNvPr>
          <p:cNvSpPr txBox="1"/>
          <p:nvPr/>
        </p:nvSpPr>
        <p:spPr>
          <a:xfrm>
            <a:off x="1318841" y="5539478"/>
            <a:ext cx="6000531" cy="830997"/>
          </a:xfrm>
          <a:prstGeom prst="rect">
            <a:avLst/>
          </a:prstGeom>
          <a:noFill/>
        </p:spPr>
        <p:txBody>
          <a:bodyPr wrap="square" lIns="91440" tIns="45720" rIns="91440" bIns="45720" anchor="t">
            <a:spAutoFit/>
          </a:bodyPr>
          <a:lstStyle/>
          <a:p>
            <a:pPr marL="285750" indent="-285750">
              <a:buFont typeface="Arial,Sans-Serif"/>
              <a:buChar char="•"/>
              <a:defRPr/>
            </a:pPr>
            <a:r>
              <a:rPr lang="en-GB" sz="1600" b="1">
                <a:solidFill>
                  <a:schemeClr val="bg1"/>
                </a:solidFill>
                <a:latin typeface="Calibri"/>
              </a:rPr>
              <a:t>Solve specific challenges</a:t>
            </a:r>
            <a:r>
              <a:rPr lang="en-GB" sz="1600">
                <a:solidFill>
                  <a:schemeClr val="bg1"/>
                </a:solidFill>
                <a:latin typeface="Calibri"/>
              </a:rPr>
              <a:t>, collectively</a:t>
            </a:r>
            <a:endParaRPr lang="en-US" sz="1600" i="0" u="none" strike="noStrike" kern="1200" cap="none" spc="0" normalizeH="0" baseline="0" noProof="0">
              <a:ln>
                <a:noFill/>
              </a:ln>
              <a:solidFill>
                <a:schemeClr val="bg1"/>
              </a:solidFill>
              <a:effectLst/>
              <a:uLnTx/>
              <a:uFillTx/>
              <a:latin typeface="Calibri"/>
              <a:ea typeface="Calibri"/>
              <a:cs typeface="Calibri"/>
            </a:endParaRPr>
          </a:p>
          <a:p>
            <a:pPr marL="285750" indent="-285750">
              <a:buFont typeface="Arial,Sans-Serif"/>
              <a:buChar char="•"/>
              <a:defRPr/>
            </a:pPr>
            <a:r>
              <a:rPr lang="en-GB" sz="1600" b="1">
                <a:solidFill>
                  <a:schemeClr val="bg1"/>
                </a:solidFill>
                <a:latin typeface="Calibri"/>
              </a:rPr>
              <a:t>Members can propose projects </a:t>
            </a:r>
            <a:r>
              <a:rPr lang="en-GB" sz="1600">
                <a:solidFill>
                  <a:schemeClr val="bg1"/>
                </a:solidFill>
                <a:latin typeface="Calibri"/>
              </a:rPr>
              <a:t>and gather support and funding</a:t>
            </a:r>
          </a:p>
          <a:p>
            <a:pPr marL="285750" indent="-285750">
              <a:buFont typeface="Arial,Sans-Serif"/>
              <a:buChar char="•"/>
              <a:defRPr/>
            </a:pPr>
            <a:r>
              <a:rPr lang="en-GB" sz="1600" b="1">
                <a:solidFill>
                  <a:schemeClr val="bg1"/>
                </a:solidFill>
                <a:ea typeface="Calibri"/>
                <a:cs typeface="Calibri"/>
              </a:rPr>
              <a:t>Have greater impact</a:t>
            </a:r>
            <a:r>
              <a:rPr lang="en-GB" sz="1600">
                <a:solidFill>
                  <a:schemeClr val="bg1"/>
                </a:solidFill>
                <a:ea typeface="Calibri"/>
                <a:cs typeface="Calibri"/>
              </a:rPr>
              <a:t> through a collaborative approach</a:t>
            </a:r>
          </a:p>
        </p:txBody>
      </p:sp>
      <p:pic>
        <p:nvPicPr>
          <p:cNvPr id="14" name="Graphic 13" descr="Magnifying glass with solid fill">
            <a:extLst>
              <a:ext uri="{FF2B5EF4-FFF2-40B4-BE49-F238E27FC236}">
                <a16:creationId xmlns:a16="http://schemas.microsoft.com/office/drawing/2014/main" id="{463C4EC7-2E9C-E8D1-83C5-1DFA7E611496}"/>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32011" y="5099438"/>
            <a:ext cx="443502" cy="486311"/>
          </a:xfrm>
          <a:prstGeom prst="rect">
            <a:avLst/>
          </a:prstGeom>
        </p:spPr>
      </p:pic>
      <p:sp>
        <p:nvSpPr>
          <p:cNvPr id="16" name="TextBox 15">
            <a:extLst>
              <a:ext uri="{FF2B5EF4-FFF2-40B4-BE49-F238E27FC236}">
                <a16:creationId xmlns:a16="http://schemas.microsoft.com/office/drawing/2014/main" id="{AE404924-D092-94A6-1F9E-2036A572BF90}"/>
              </a:ext>
            </a:extLst>
          </p:cNvPr>
          <p:cNvSpPr txBox="1"/>
          <p:nvPr/>
        </p:nvSpPr>
        <p:spPr>
          <a:xfrm>
            <a:off x="1318840" y="5103036"/>
            <a:ext cx="6009706" cy="369332"/>
          </a:xfrm>
          <a:prstGeom prst="rect">
            <a:avLst/>
          </a:prstGeom>
          <a:noFill/>
        </p:spPr>
        <p:txBody>
          <a:bodyPr wrap="square" lIns="91440" tIns="45720" rIns="91440" bIns="45720" anchor="t">
            <a:spAutoFit/>
          </a:bodyPr>
          <a:lstStyle/>
          <a:p>
            <a:pPr>
              <a:defRPr/>
            </a:pPr>
            <a:r>
              <a:rPr lang="en-GB" b="1">
                <a:solidFill>
                  <a:schemeClr val="bg1"/>
                </a:solidFill>
                <a:latin typeface="Ubuntu Bold"/>
              </a:rPr>
              <a:t>Why engage with the PSCI Projects Framework?</a:t>
            </a:r>
            <a:endParaRPr lang="en-GB" b="1">
              <a:solidFill>
                <a:schemeClr val="bg1"/>
              </a:solidFill>
              <a:latin typeface="Ubuntu Bold"/>
              <a:ea typeface="Calibri"/>
              <a:cs typeface="Calibri"/>
            </a:endParaRPr>
          </a:p>
        </p:txBody>
      </p:sp>
      <p:pic>
        <p:nvPicPr>
          <p:cNvPr id="18" name="Graphic 17" descr="Badge 3 with solid fill">
            <a:extLst>
              <a:ext uri="{FF2B5EF4-FFF2-40B4-BE49-F238E27FC236}">
                <a16:creationId xmlns:a16="http://schemas.microsoft.com/office/drawing/2014/main" id="{83CB4FCB-E562-622A-14EE-D0B8E6A39F77}"/>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6698062" y="69711"/>
            <a:ext cx="1236530" cy="1236530"/>
          </a:xfrm>
          <a:prstGeom prst="rect">
            <a:avLst/>
          </a:prstGeom>
        </p:spPr>
      </p:pic>
    </p:spTree>
    <p:extLst>
      <p:ext uri="{BB962C8B-B14F-4D97-AF65-F5344CB8AC3E}">
        <p14:creationId xmlns:p14="http://schemas.microsoft.com/office/powerpoint/2010/main" val="43965035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D988E6-0432-E9E0-91B0-09E9348D6D28}"/>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679C8F52-36A1-E8F9-3BBA-338DA98D90FD}"/>
              </a:ext>
            </a:extLst>
          </p:cNvPr>
          <p:cNvSpPr/>
          <p:nvPr/>
        </p:nvSpPr>
        <p:spPr>
          <a:xfrm>
            <a:off x="6234552" y="1306"/>
            <a:ext cx="5954573" cy="6852909"/>
          </a:xfrm>
          <a:prstGeom prst="rect">
            <a:avLst/>
          </a:prstGeom>
          <a:solidFill>
            <a:srgbClr val="F96522"/>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581A9E48-73B7-3CEA-11BA-FA893DC6442C}"/>
              </a:ext>
            </a:extLst>
          </p:cNvPr>
          <p:cNvSpPr/>
          <p:nvPr/>
        </p:nvSpPr>
        <p:spPr>
          <a:xfrm>
            <a:off x="6514388" y="971555"/>
            <a:ext cx="5343259" cy="546321"/>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91440" tIns="45720" rIns="91440" bIns="45720" rtlCol="0" anchor="ctr"/>
          <a:lstStyle/>
          <a:p>
            <a:pPr>
              <a:defRPr/>
            </a:pPr>
            <a:r>
              <a:rPr lang="en-GB" sz="3200" b="1">
                <a:solidFill>
                  <a:schemeClr val="bg1"/>
                </a:solidFill>
                <a:latin typeface="Calibri"/>
                <a:ea typeface="Calibri"/>
                <a:cs typeface="Calibri"/>
              </a:rPr>
              <a:t>Horseshoe Crabs</a:t>
            </a:r>
            <a:endParaRPr lang="en-US" sz="3200" b="1">
              <a:solidFill>
                <a:schemeClr val="bg1"/>
              </a:solidFill>
              <a:latin typeface="Calibri"/>
              <a:ea typeface="Calibri"/>
              <a:cs typeface="Calibri"/>
            </a:endParaRPr>
          </a:p>
        </p:txBody>
      </p:sp>
      <p:sp>
        <p:nvSpPr>
          <p:cNvPr id="7" name="TextBox 6">
            <a:extLst>
              <a:ext uri="{FF2B5EF4-FFF2-40B4-BE49-F238E27FC236}">
                <a16:creationId xmlns:a16="http://schemas.microsoft.com/office/drawing/2014/main" id="{6222D10D-3086-7FE4-644A-C95BA7D29B3B}"/>
              </a:ext>
            </a:extLst>
          </p:cNvPr>
          <p:cNvSpPr txBox="1"/>
          <p:nvPr/>
        </p:nvSpPr>
        <p:spPr>
          <a:xfrm>
            <a:off x="326953" y="972058"/>
            <a:ext cx="5751389" cy="584775"/>
          </a:xfrm>
          <a:prstGeom prst="rect">
            <a:avLst/>
          </a:prstGeom>
          <a:noFill/>
        </p:spPr>
        <p:txBody>
          <a:bodyPr wrap="square" lIns="91440" tIns="45720" rIns="91440" bIns="45720" rtlCol="0" anchor="t">
            <a:spAutoFit/>
          </a:bodyPr>
          <a:lstStyle/>
          <a:p>
            <a:pPr marL="0" marR="0" lvl="0" indent="0" algn="l" defTabSz="914400">
              <a:lnSpc>
                <a:spcPct val="100000"/>
              </a:lnSpc>
              <a:spcBef>
                <a:spcPts val="0"/>
              </a:spcBef>
              <a:spcAft>
                <a:spcPts val="0"/>
              </a:spcAft>
              <a:buNone/>
              <a:tabLst/>
              <a:defRPr/>
            </a:pPr>
            <a:r>
              <a:rPr lang="en-GB" sz="3200" b="1">
                <a:solidFill>
                  <a:srgbClr val="F86524"/>
                </a:solidFill>
                <a:latin typeface="Calibri"/>
                <a:ea typeface="Calibri"/>
                <a:cs typeface="Calibri"/>
              </a:rPr>
              <a:t>Energize</a:t>
            </a:r>
            <a:endParaRPr lang="en-US" sz="3200">
              <a:latin typeface="Calibri"/>
              <a:ea typeface="Calibri"/>
              <a:cs typeface="Calibri"/>
            </a:endParaRPr>
          </a:p>
        </p:txBody>
      </p:sp>
      <p:pic>
        <p:nvPicPr>
          <p:cNvPr id="4" name="Picture 2" descr="PSCI Position Paper on the Use of Horseshoe Crabs - PSCI">
            <a:extLst>
              <a:ext uri="{FF2B5EF4-FFF2-40B4-BE49-F238E27FC236}">
                <a16:creationId xmlns:a16="http://schemas.microsoft.com/office/drawing/2014/main" id="{D00564DF-8E49-AA24-AADF-3329E974D296}"/>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709588" y="1558599"/>
            <a:ext cx="4747181" cy="251912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FIS joins Energize">
            <a:extLst>
              <a:ext uri="{FF2B5EF4-FFF2-40B4-BE49-F238E27FC236}">
                <a16:creationId xmlns:a16="http://schemas.microsoft.com/office/drawing/2014/main" id="{534CBFA2-D138-75E7-1F02-2E1371A1EB89}"/>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735662" y="1708891"/>
            <a:ext cx="4682273" cy="1642229"/>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5D00E68E-1D8C-0A08-AD04-8A71E604D9E5}"/>
              </a:ext>
            </a:extLst>
          </p:cNvPr>
          <p:cNvSpPr txBox="1"/>
          <p:nvPr/>
        </p:nvSpPr>
        <p:spPr>
          <a:xfrm>
            <a:off x="6513906" y="4293417"/>
            <a:ext cx="5417389" cy="241091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solidFill>
                  <a:schemeClr val="bg1"/>
                </a:solidFill>
                <a:ea typeface="Calibri"/>
                <a:cs typeface="Calibri"/>
              </a:rPr>
              <a:t>This project focuses on reducing the use of Horseshoe Crab blood, addressing conservation concerns, and</a:t>
            </a:r>
          </a:p>
          <a:p>
            <a:r>
              <a:rPr lang="en-GB">
                <a:solidFill>
                  <a:schemeClr val="bg1"/>
                </a:solidFill>
                <a:ea typeface="Calibri"/>
                <a:cs typeface="Calibri"/>
              </a:rPr>
              <a:t> promoting sustainable and ethical sourcing practices within the industry.</a:t>
            </a:r>
            <a:endParaRPr lang="en-GB">
              <a:solidFill>
                <a:schemeClr val="bg1"/>
              </a:solidFill>
            </a:endParaRPr>
          </a:p>
          <a:p>
            <a:pPr>
              <a:spcBef>
                <a:spcPts val="750"/>
              </a:spcBef>
              <a:spcAft>
                <a:spcPts val="750"/>
              </a:spcAft>
            </a:pPr>
            <a:r>
              <a:rPr lang="en-GB">
                <a:solidFill>
                  <a:schemeClr val="bg1"/>
                </a:solidFill>
                <a:ea typeface="Calibri"/>
                <a:cs typeface="Calibri"/>
              </a:rPr>
              <a:t>In its second phase for 2025, it emphasizes assessing member progress, engaging with stakeholders on the US(LAL) conservation position, and enhancing practices through capability-building resources.</a:t>
            </a:r>
            <a:endParaRPr lang="en-US" sz="2000">
              <a:solidFill>
                <a:schemeClr val="bg1"/>
              </a:solidFill>
              <a:ea typeface="Calibri"/>
              <a:cs typeface="Calibri"/>
            </a:endParaRPr>
          </a:p>
        </p:txBody>
      </p:sp>
      <p:sp>
        <p:nvSpPr>
          <p:cNvPr id="6" name="TextBox 5">
            <a:extLst>
              <a:ext uri="{FF2B5EF4-FFF2-40B4-BE49-F238E27FC236}">
                <a16:creationId xmlns:a16="http://schemas.microsoft.com/office/drawing/2014/main" id="{8FB2500B-807F-7743-82AD-8AC06353A6D2}"/>
              </a:ext>
            </a:extLst>
          </p:cNvPr>
          <p:cNvSpPr txBox="1"/>
          <p:nvPr/>
        </p:nvSpPr>
        <p:spPr>
          <a:xfrm>
            <a:off x="396815" y="3516701"/>
            <a:ext cx="5043576"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spcBef>
                <a:spcPts val="750"/>
              </a:spcBef>
              <a:spcAft>
                <a:spcPts val="750"/>
              </a:spcAft>
            </a:pPr>
            <a:r>
              <a:rPr lang="en-GB">
                <a:solidFill>
                  <a:srgbClr val="F86524"/>
                </a:solidFill>
                <a:ea typeface="Calibri"/>
                <a:cs typeface="Calibri"/>
              </a:rPr>
              <a:t>Partnering with the Energize program to support industry-wide decarbonization efforts.</a:t>
            </a:r>
            <a:endParaRPr lang="en-US">
              <a:solidFill>
                <a:srgbClr val="F86524"/>
              </a:solidFill>
              <a:ea typeface="Calibri"/>
              <a:cs typeface="Calibri"/>
            </a:endParaRPr>
          </a:p>
        </p:txBody>
      </p:sp>
      <p:cxnSp>
        <p:nvCxnSpPr>
          <p:cNvPr id="9" name="Straight Arrow Connector 8">
            <a:extLst>
              <a:ext uri="{FF2B5EF4-FFF2-40B4-BE49-F238E27FC236}">
                <a16:creationId xmlns:a16="http://schemas.microsoft.com/office/drawing/2014/main" id="{3A66B3FC-5290-7CA0-3669-BC26D84AF410}"/>
              </a:ext>
            </a:extLst>
          </p:cNvPr>
          <p:cNvCxnSpPr/>
          <p:nvPr/>
        </p:nvCxnSpPr>
        <p:spPr>
          <a:xfrm flipV="1">
            <a:off x="736120" y="4432538"/>
            <a:ext cx="4623758" cy="5750"/>
          </a:xfrm>
          <a:prstGeom prst="straightConnector1">
            <a:avLst/>
          </a:prstGeom>
          <a:effectLst/>
        </p:spPr>
        <p:style>
          <a:lnRef idx="2">
            <a:schemeClr val="accent1"/>
          </a:lnRef>
          <a:fillRef idx="0">
            <a:schemeClr val="accent1"/>
          </a:fillRef>
          <a:effectRef idx="1">
            <a:schemeClr val="accent1"/>
          </a:effectRef>
          <a:fontRef idx="minor">
            <a:schemeClr val="tx1"/>
          </a:fontRef>
        </p:style>
      </p:cxnSp>
      <p:sp>
        <p:nvSpPr>
          <p:cNvPr id="10" name="TextBox 9">
            <a:extLst>
              <a:ext uri="{FF2B5EF4-FFF2-40B4-BE49-F238E27FC236}">
                <a16:creationId xmlns:a16="http://schemas.microsoft.com/office/drawing/2014/main" id="{1B152249-7012-5400-539C-43285E7588A1}"/>
              </a:ext>
            </a:extLst>
          </p:cNvPr>
          <p:cNvSpPr txBox="1"/>
          <p:nvPr/>
        </p:nvSpPr>
        <p:spPr>
          <a:xfrm>
            <a:off x="317773" y="4643481"/>
            <a:ext cx="10534544" cy="584775"/>
          </a:xfrm>
          <a:prstGeom prst="rect">
            <a:avLst/>
          </a:prstGeom>
          <a:noFill/>
        </p:spPr>
        <p:txBody>
          <a:bodyPr wrap="square" lIns="91440" tIns="45720" rIns="91440" bIns="45720" rtlCol="0" anchor="t">
            <a:spAutoFit/>
          </a:bodyPr>
          <a:lstStyle/>
          <a:p>
            <a:pPr>
              <a:defRPr/>
            </a:pPr>
            <a:r>
              <a:rPr lang="en-GB" sz="3200" b="1">
                <a:solidFill>
                  <a:srgbClr val="F86524"/>
                </a:solidFill>
                <a:latin typeface="Calibri"/>
                <a:ea typeface="Calibri"/>
                <a:cs typeface="Calibri"/>
              </a:rPr>
              <a:t>India Connect</a:t>
            </a:r>
            <a:endParaRPr lang="en-US" sz="3200">
              <a:latin typeface="Calibri"/>
              <a:ea typeface="Calibri"/>
              <a:cs typeface="Calibri"/>
            </a:endParaRPr>
          </a:p>
        </p:txBody>
      </p:sp>
      <p:sp>
        <p:nvSpPr>
          <p:cNvPr id="11" name="TextBox 10">
            <a:extLst>
              <a:ext uri="{FF2B5EF4-FFF2-40B4-BE49-F238E27FC236}">
                <a16:creationId xmlns:a16="http://schemas.microsoft.com/office/drawing/2014/main" id="{34BE9063-B892-FF7B-E4A3-CF3E65556F8E}"/>
              </a:ext>
            </a:extLst>
          </p:cNvPr>
          <p:cNvSpPr txBox="1"/>
          <p:nvPr/>
        </p:nvSpPr>
        <p:spPr>
          <a:xfrm>
            <a:off x="324928" y="5270739"/>
            <a:ext cx="3548332"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spcBef>
                <a:spcPts val="750"/>
              </a:spcBef>
              <a:spcAft>
                <a:spcPts val="750"/>
              </a:spcAft>
            </a:pPr>
            <a:r>
              <a:rPr lang="en-GB">
                <a:solidFill>
                  <a:srgbClr val="F86524"/>
                </a:solidFill>
                <a:ea typeface="Calibri"/>
                <a:cs typeface="Calibri"/>
              </a:rPr>
              <a:t>Raising the PSCI's profile in India through exhibitions, face-to-face</a:t>
            </a:r>
          </a:p>
        </p:txBody>
      </p:sp>
      <p:sp>
        <p:nvSpPr>
          <p:cNvPr id="17" name="TextBox 16">
            <a:extLst>
              <a:ext uri="{FF2B5EF4-FFF2-40B4-BE49-F238E27FC236}">
                <a16:creationId xmlns:a16="http://schemas.microsoft.com/office/drawing/2014/main" id="{B820391F-E62D-DD0C-286D-7ACC6DB10293}"/>
              </a:ext>
            </a:extLst>
          </p:cNvPr>
          <p:cNvSpPr txBox="1"/>
          <p:nvPr/>
        </p:nvSpPr>
        <p:spPr>
          <a:xfrm>
            <a:off x="317772" y="373405"/>
            <a:ext cx="5748500" cy="601898"/>
          </a:xfrm>
          <a:prstGeom prst="rect">
            <a:avLst/>
          </a:prstGeom>
          <a:noFill/>
        </p:spPr>
        <p:txBody>
          <a:bodyPr wrap="square" lIns="91440" tIns="45720" rIns="91440" bIns="45720" rtlCol="0" anchor="t">
            <a:spAutoFit/>
          </a:bodyPr>
          <a:lstStyle/>
          <a:p>
            <a:pPr>
              <a:defRPr/>
            </a:pPr>
            <a:r>
              <a:rPr lang="en-GB" sz="3200" b="1">
                <a:solidFill>
                  <a:srgbClr val="F86524"/>
                </a:solidFill>
                <a:latin typeface="Ubuntu Bold"/>
                <a:ea typeface="Calibri"/>
                <a:cs typeface="Calibri"/>
              </a:rPr>
              <a:t>2025 Highlights</a:t>
            </a:r>
            <a:endParaRPr lang="en-US"/>
          </a:p>
        </p:txBody>
      </p:sp>
      <p:pic>
        <p:nvPicPr>
          <p:cNvPr id="25" name="Picture 24" descr="A black background with green letters&#10;&#10;AI-generated content may be incorrect.">
            <a:extLst>
              <a:ext uri="{FF2B5EF4-FFF2-40B4-BE49-F238E27FC236}">
                <a16:creationId xmlns:a16="http://schemas.microsoft.com/office/drawing/2014/main" id="{38B5B633-E876-FB27-9F3E-61C3DB6114FF}"/>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3583556" y="4675876"/>
            <a:ext cx="2508849" cy="1186852"/>
          </a:xfrm>
          <a:prstGeom prst="rect">
            <a:avLst/>
          </a:prstGeom>
        </p:spPr>
      </p:pic>
      <p:sp>
        <p:nvSpPr>
          <p:cNvPr id="26" name="TextBox 25">
            <a:extLst>
              <a:ext uri="{FF2B5EF4-FFF2-40B4-BE49-F238E27FC236}">
                <a16:creationId xmlns:a16="http://schemas.microsoft.com/office/drawing/2014/main" id="{D6D0F37C-B1CA-C123-FA9C-AE271E5C96A9}"/>
              </a:ext>
            </a:extLst>
          </p:cNvPr>
          <p:cNvSpPr txBox="1"/>
          <p:nvPr/>
        </p:nvSpPr>
        <p:spPr>
          <a:xfrm>
            <a:off x="324927" y="5888965"/>
            <a:ext cx="5316747"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spcBef>
                <a:spcPts val="750"/>
              </a:spcBef>
              <a:spcAft>
                <a:spcPts val="750"/>
              </a:spcAft>
            </a:pPr>
            <a:r>
              <a:rPr lang="en-GB">
                <a:solidFill>
                  <a:srgbClr val="F86524"/>
                </a:solidFill>
                <a:ea typeface="Calibri"/>
                <a:cs typeface="Calibri"/>
              </a:rPr>
              <a:t>workshops in pharma hub locations, and participating in industry events such as CPHI India.</a:t>
            </a:r>
            <a:endParaRPr lang="en-US"/>
          </a:p>
        </p:txBody>
      </p:sp>
      <p:pic>
        <p:nvPicPr>
          <p:cNvPr id="14" name="Picture 13" descr="A white text on a black background&#10;&#10;AI-generated content may be incorrect.">
            <a:extLst>
              <a:ext uri="{FF2B5EF4-FFF2-40B4-BE49-F238E27FC236}">
                <a16:creationId xmlns:a16="http://schemas.microsoft.com/office/drawing/2014/main" id="{5960B959-0D95-F20D-4946-75D9A8582878}"/>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8581413" y="179833"/>
            <a:ext cx="3281989" cy="793142"/>
          </a:xfrm>
          <a:prstGeom prst="rect">
            <a:avLst/>
          </a:prstGeom>
        </p:spPr>
      </p:pic>
    </p:spTree>
    <p:extLst>
      <p:ext uri="{BB962C8B-B14F-4D97-AF65-F5344CB8AC3E}">
        <p14:creationId xmlns:p14="http://schemas.microsoft.com/office/powerpoint/2010/main" val="175990992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BBF4AE-628B-8877-64AA-28076F551A3C}"/>
            </a:ext>
          </a:extLst>
        </p:cNvPr>
        <p:cNvGrpSpPr/>
        <p:nvPr/>
      </p:nvGrpSpPr>
      <p:grpSpPr>
        <a:xfrm>
          <a:off x="0" y="0"/>
          <a:ext cx="0" cy="0"/>
          <a:chOff x="0" y="0"/>
          <a:chExt cx="0" cy="0"/>
        </a:xfrm>
      </p:grpSpPr>
      <p:sp>
        <p:nvSpPr>
          <p:cNvPr id="15" name="TextBox 14">
            <a:extLst>
              <a:ext uri="{FF2B5EF4-FFF2-40B4-BE49-F238E27FC236}">
                <a16:creationId xmlns:a16="http://schemas.microsoft.com/office/drawing/2014/main" id="{F8899A51-F4C4-B340-0813-F41FF525AD6D}"/>
              </a:ext>
            </a:extLst>
          </p:cNvPr>
          <p:cNvSpPr txBox="1"/>
          <p:nvPr/>
        </p:nvSpPr>
        <p:spPr>
          <a:xfrm>
            <a:off x="346526" y="1236048"/>
            <a:ext cx="3216470" cy="1077218"/>
          </a:xfrm>
          <a:prstGeom prst="rect">
            <a:avLst/>
          </a:prstGeom>
          <a:noFill/>
        </p:spPr>
        <p:txBody>
          <a:bodyPr wrap="square" lIns="91440" tIns="45720" rIns="91440" bIns="45720" rtlCol="0" anchor="t">
            <a:spAutoFit/>
          </a:bodyPr>
          <a:lstStyle/>
          <a:p>
            <a:pPr>
              <a:defRPr/>
            </a:pPr>
            <a:r>
              <a:rPr lang="en-GB" sz="3200" b="1">
                <a:solidFill>
                  <a:srgbClr val="F86524"/>
                </a:solidFill>
                <a:latin typeface="Ubuntu Bold"/>
                <a:ea typeface="Calibri"/>
                <a:cs typeface="Calibri"/>
              </a:rPr>
              <a:t>CSRD &amp; Impact Assessments</a:t>
            </a:r>
            <a:endParaRPr lang="en-US" sz="3200">
              <a:solidFill>
                <a:srgbClr val="F86524"/>
              </a:solidFill>
              <a:ea typeface="Calibri"/>
              <a:cs typeface="Calibri"/>
            </a:endParaRPr>
          </a:p>
        </p:txBody>
      </p:sp>
      <p:sp>
        <p:nvSpPr>
          <p:cNvPr id="17" name="TextBox 16">
            <a:extLst>
              <a:ext uri="{FF2B5EF4-FFF2-40B4-BE49-F238E27FC236}">
                <a16:creationId xmlns:a16="http://schemas.microsoft.com/office/drawing/2014/main" id="{EBCB9C66-EB53-356C-4B1C-2B7030E8A95E}"/>
              </a:ext>
            </a:extLst>
          </p:cNvPr>
          <p:cNvSpPr txBox="1"/>
          <p:nvPr/>
        </p:nvSpPr>
        <p:spPr>
          <a:xfrm>
            <a:off x="353682" y="2524662"/>
            <a:ext cx="3232029" cy="175432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spcBef>
                <a:spcPts val="750"/>
              </a:spcBef>
              <a:spcAft>
                <a:spcPts val="750"/>
              </a:spcAft>
            </a:pPr>
            <a:r>
              <a:rPr lang="en-GB">
                <a:solidFill>
                  <a:srgbClr val="F86524"/>
                </a:solidFill>
                <a:ea typeface="Calibri"/>
                <a:cs typeface="Calibri"/>
              </a:rPr>
              <a:t>Identifying the main similarities and differences between human rights &amp; environmental impact assessments against the new Double Materiality requirement from CSRD.</a:t>
            </a:r>
            <a:endParaRPr lang="en-US">
              <a:solidFill>
                <a:srgbClr val="F86524"/>
              </a:solidFill>
              <a:ea typeface="Calibri"/>
              <a:cs typeface="Calibri"/>
            </a:endParaRPr>
          </a:p>
        </p:txBody>
      </p:sp>
      <p:sp>
        <p:nvSpPr>
          <p:cNvPr id="2" name="Rectangle 1">
            <a:extLst>
              <a:ext uri="{FF2B5EF4-FFF2-40B4-BE49-F238E27FC236}">
                <a16:creationId xmlns:a16="http://schemas.microsoft.com/office/drawing/2014/main" id="{CD2BDDA3-A114-E0B4-88B5-EC049D5E07FE}"/>
              </a:ext>
            </a:extLst>
          </p:cNvPr>
          <p:cNvSpPr/>
          <p:nvPr/>
        </p:nvSpPr>
        <p:spPr>
          <a:xfrm>
            <a:off x="6253843" y="1688"/>
            <a:ext cx="5935282" cy="6862554"/>
          </a:xfrm>
          <a:prstGeom prst="rect">
            <a:avLst/>
          </a:prstGeom>
          <a:solidFill>
            <a:srgbClr val="F96522"/>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31A7F2FC-E3A9-1B84-24EB-422241983D7C}"/>
              </a:ext>
            </a:extLst>
          </p:cNvPr>
          <p:cNvSpPr txBox="1"/>
          <p:nvPr/>
        </p:nvSpPr>
        <p:spPr>
          <a:xfrm>
            <a:off x="6737229" y="2141027"/>
            <a:ext cx="2599427" cy="175432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solidFill>
                  <a:schemeClr val="bg1"/>
                </a:solidFill>
                <a:ea typeface="Calibri"/>
                <a:cs typeface="Calibri"/>
              </a:rPr>
              <a:t>Assessing, validating, and endorsing select labs in India for</a:t>
            </a:r>
            <a:br>
              <a:rPr lang="en-GB">
                <a:solidFill>
                  <a:schemeClr val="bg1"/>
                </a:solidFill>
                <a:ea typeface="Calibri"/>
                <a:cs typeface="Calibri"/>
              </a:rPr>
            </a:br>
            <a:r>
              <a:rPr lang="en-GB" err="1">
                <a:solidFill>
                  <a:schemeClr val="bg1"/>
                </a:solidFill>
                <a:ea typeface="Calibri"/>
                <a:cs typeface="Calibri"/>
              </a:rPr>
              <a:t>analyzing</a:t>
            </a:r>
            <a:r>
              <a:rPr lang="en-GB">
                <a:solidFill>
                  <a:schemeClr val="bg1"/>
                </a:solidFill>
                <a:ea typeface="Calibri"/>
                <a:cs typeface="Calibri"/>
              </a:rPr>
              <a:t> APIs in a wastewater matrix at low detection limits.</a:t>
            </a:r>
          </a:p>
        </p:txBody>
      </p:sp>
      <p:sp>
        <p:nvSpPr>
          <p:cNvPr id="13" name="Rectangle 12">
            <a:extLst>
              <a:ext uri="{FF2B5EF4-FFF2-40B4-BE49-F238E27FC236}">
                <a16:creationId xmlns:a16="http://schemas.microsoft.com/office/drawing/2014/main" id="{00BC6FF0-FE90-0DD6-13AA-3ABC366B2435}"/>
              </a:ext>
            </a:extLst>
          </p:cNvPr>
          <p:cNvSpPr/>
          <p:nvPr/>
        </p:nvSpPr>
        <p:spPr>
          <a:xfrm>
            <a:off x="6737711" y="1051674"/>
            <a:ext cx="5113221" cy="1178923"/>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91440" tIns="45720" rIns="91440" bIns="45720" rtlCol="0" anchor="ctr"/>
          <a:lstStyle/>
          <a:p>
            <a:pPr>
              <a:defRPr/>
            </a:pPr>
            <a:r>
              <a:rPr lang="en-GB" sz="3200" b="1">
                <a:solidFill>
                  <a:schemeClr val="bg1"/>
                </a:solidFill>
                <a:latin typeface="Ubuntu Bold"/>
              </a:rPr>
              <a:t>India Wastewater Labs</a:t>
            </a:r>
            <a:endParaRPr lang="en-US" sz="3200">
              <a:solidFill>
                <a:schemeClr val="bg1"/>
              </a:solidFill>
              <a:ea typeface="Calibri"/>
              <a:cs typeface="Calibri"/>
            </a:endParaRPr>
          </a:p>
        </p:txBody>
      </p:sp>
      <p:sp>
        <p:nvSpPr>
          <p:cNvPr id="7" name="TextBox 6">
            <a:extLst>
              <a:ext uri="{FF2B5EF4-FFF2-40B4-BE49-F238E27FC236}">
                <a16:creationId xmlns:a16="http://schemas.microsoft.com/office/drawing/2014/main" id="{35A7D885-2F00-0917-0B16-5EBD52742AE0}"/>
              </a:ext>
            </a:extLst>
          </p:cNvPr>
          <p:cNvSpPr txBox="1"/>
          <p:nvPr/>
        </p:nvSpPr>
        <p:spPr>
          <a:xfrm>
            <a:off x="357259" y="409247"/>
            <a:ext cx="5575368" cy="646331"/>
          </a:xfrm>
          <a:prstGeom prst="rect">
            <a:avLst/>
          </a:prstGeom>
          <a:noFill/>
        </p:spPr>
        <p:txBody>
          <a:bodyPr wrap="square" lIns="91440" tIns="45720" rIns="91440" bIns="45720" rtlCol="0" anchor="t">
            <a:spAutoFit/>
          </a:bodyPr>
          <a:lstStyle/>
          <a:p>
            <a:pPr>
              <a:defRPr/>
            </a:pPr>
            <a:r>
              <a:rPr lang="en-GB" sz="3600" b="1">
                <a:solidFill>
                  <a:srgbClr val="F86524"/>
                </a:solidFill>
                <a:latin typeface="Ubuntu Bold"/>
              </a:rPr>
              <a:t>2025 Highlights</a:t>
            </a:r>
            <a:endParaRPr lang="en-US"/>
          </a:p>
        </p:txBody>
      </p:sp>
      <p:sp>
        <p:nvSpPr>
          <p:cNvPr id="6" name="TextBox 5">
            <a:extLst>
              <a:ext uri="{FF2B5EF4-FFF2-40B4-BE49-F238E27FC236}">
                <a16:creationId xmlns:a16="http://schemas.microsoft.com/office/drawing/2014/main" id="{A542B711-C81A-F185-35C8-AC38B47F5A74}"/>
              </a:ext>
            </a:extLst>
          </p:cNvPr>
          <p:cNvSpPr txBox="1"/>
          <p:nvPr/>
        </p:nvSpPr>
        <p:spPr>
          <a:xfrm>
            <a:off x="353683" y="5790120"/>
            <a:ext cx="3519576"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spcBef>
                <a:spcPts val="750"/>
              </a:spcBef>
              <a:spcAft>
                <a:spcPts val="750"/>
              </a:spcAft>
            </a:pPr>
            <a:r>
              <a:rPr lang="en-GB">
                <a:solidFill>
                  <a:srgbClr val="F86524"/>
                </a:solidFill>
                <a:ea typeface="Calibri"/>
                <a:cs typeface="Calibri"/>
              </a:rPr>
              <a:t>Developing a common approach to sourcing palm oil and lactose.</a:t>
            </a:r>
            <a:endParaRPr lang="en-US">
              <a:solidFill>
                <a:srgbClr val="F86524"/>
              </a:solidFill>
              <a:ea typeface="Calibri"/>
              <a:cs typeface="Calibri"/>
            </a:endParaRPr>
          </a:p>
        </p:txBody>
      </p:sp>
      <p:cxnSp>
        <p:nvCxnSpPr>
          <p:cNvPr id="9" name="Straight Arrow Connector 8">
            <a:extLst>
              <a:ext uri="{FF2B5EF4-FFF2-40B4-BE49-F238E27FC236}">
                <a16:creationId xmlns:a16="http://schemas.microsoft.com/office/drawing/2014/main" id="{76F0C0E8-8A78-808D-3C72-9A34DC9E0D76}"/>
              </a:ext>
            </a:extLst>
          </p:cNvPr>
          <p:cNvCxnSpPr/>
          <p:nvPr/>
        </p:nvCxnSpPr>
        <p:spPr>
          <a:xfrm flipV="1">
            <a:off x="994912" y="4561936"/>
            <a:ext cx="2050212" cy="5750"/>
          </a:xfrm>
          <a:prstGeom prst="straightConnector1">
            <a:avLst/>
          </a:prstGeom>
          <a:effectLst/>
        </p:spPr>
        <p:style>
          <a:lnRef idx="2">
            <a:schemeClr val="accent1"/>
          </a:lnRef>
          <a:fillRef idx="0">
            <a:schemeClr val="accent1"/>
          </a:fillRef>
          <a:effectRef idx="1">
            <a:schemeClr val="accent1"/>
          </a:effectRef>
          <a:fontRef idx="minor">
            <a:schemeClr val="tx1"/>
          </a:fontRef>
        </p:style>
      </p:cxnSp>
      <p:sp>
        <p:nvSpPr>
          <p:cNvPr id="10" name="TextBox 9">
            <a:extLst>
              <a:ext uri="{FF2B5EF4-FFF2-40B4-BE49-F238E27FC236}">
                <a16:creationId xmlns:a16="http://schemas.microsoft.com/office/drawing/2014/main" id="{DAD18665-A6D0-863E-439D-E07C57C050AE}"/>
              </a:ext>
            </a:extLst>
          </p:cNvPr>
          <p:cNvSpPr txBox="1"/>
          <p:nvPr/>
        </p:nvSpPr>
        <p:spPr>
          <a:xfrm>
            <a:off x="8246985" y="4718362"/>
            <a:ext cx="3532772" cy="1077218"/>
          </a:xfrm>
          <a:prstGeom prst="rect">
            <a:avLst/>
          </a:prstGeom>
          <a:noFill/>
        </p:spPr>
        <p:txBody>
          <a:bodyPr wrap="square" lIns="91440" tIns="45720" rIns="91440" bIns="45720" rtlCol="0" anchor="t">
            <a:spAutoFit/>
          </a:bodyPr>
          <a:lstStyle/>
          <a:p>
            <a:pPr algn="r">
              <a:defRPr/>
            </a:pPr>
            <a:r>
              <a:rPr lang="en-GB" sz="3200" b="1">
                <a:solidFill>
                  <a:srgbClr val="FFFFFF"/>
                </a:solidFill>
                <a:latin typeface="Calibri"/>
                <a:ea typeface="Calibri"/>
                <a:cs typeface="Calibri"/>
              </a:rPr>
              <a:t>Human Rights &amp; Fair Recruitment</a:t>
            </a:r>
            <a:endParaRPr lang="en-US" sz="3200">
              <a:solidFill>
                <a:srgbClr val="FFFFFF"/>
              </a:solidFill>
              <a:latin typeface="Calibri"/>
              <a:ea typeface="Calibri"/>
              <a:cs typeface="Calibri"/>
            </a:endParaRPr>
          </a:p>
        </p:txBody>
      </p:sp>
      <p:sp>
        <p:nvSpPr>
          <p:cNvPr id="11" name="TextBox 10">
            <a:extLst>
              <a:ext uri="{FF2B5EF4-FFF2-40B4-BE49-F238E27FC236}">
                <a16:creationId xmlns:a16="http://schemas.microsoft.com/office/drawing/2014/main" id="{2C4E5E68-62D7-49E0-32C4-47EE95F1A7EF}"/>
              </a:ext>
            </a:extLst>
          </p:cNvPr>
          <p:cNvSpPr txBox="1"/>
          <p:nvPr/>
        </p:nvSpPr>
        <p:spPr>
          <a:xfrm>
            <a:off x="8254142" y="5805694"/>
            <a:ext cx="3533951"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r"/>
            <a:r>
              <a:rPr lang="en-GB">
                <a:solidFill>
                  <a:srgbClr val="FFFFFF"/>
                </a:solidFill>
                <a:ea typeface="Calibri"/>
                <a:cs typeface="Calibri"/>
              </a:rPr>
              <a:t>Developing an open access map on high-risk </a:t>
            </a:r>
            <a:r>
              <a:rPr lang="en-GB" err="1">
                <a:solidFill>
                  <a:srgbClr val="FFFFFF"/>
                </a:solidFill>
                <a:ea typeface="Calibri"/>
                <a:cs typeface="Calibri"/>
              </a:rPr>
              <a:t>labor</a:t>
            </a:r>
            <a:r>
              <a:rPr lang="en-GB">
                <a:solidFill>
                  <a:srgbClr val="FFFFFF"/>
                </a:solidFill>
                <a:ea typeface="Calibri"/>
                <a:cs typeface="Calibri"/>
              </a:rPr>
              <a:t> migration corridors.</a:t>
            </a:r>
            <a:endParaRPr lang="en-US">
              <a:solidFill>
                <a:srgbClr val="FFFFFF"/>
              </a:solidFill>
              <a:ea typeface="Calibri"/>
              <a:cs typeface="Calibri"/>
            </a:endParaRPr>
          </a:p>
        </p:txBody>
      </p:sp>
      <p:cxnSp>
        <p:nvCxnSpPr>
          <p:cNvPr id="14" name="Straight Arrow Connector 13">
            <a:extLst>
              <a:ext uri="{FF2B5EF4-FFF2-40B4-BE49-F238E27FC236}">
                <a16:creationId xmlns:a16="http://schemas.microsoft.com/office/drawing/2014/main" id="{5C3A04DB-B0A1-625A-74DB-852DFC05C072}"/>
              </a:ext>
            </a:extLst>
          </p:cNvPr>
          <p:cNvCxnSpPr>
            <a:cxnSpLocks/>
          </p:cNvCxnSpPr>
          <p:nvPr/>
        </p:nvCxnSpPr>
        <p:spPr>
          <a:xfrm flipV="1">
            <a:off x="7069448" y="4417462"/>
            <a:ext cx="4221192" cy="5750"/>
          </a:xfrm>
          <a:prstGeom prst="straightConnector1">
            <a:avLst/>
          </a:prstGeom>
          <a:ln>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8" name="TextBox 17">
            <a:extLst>
              <a:ext uri="{FF2B5EF4-FFF2-40B4-BE49-F238E27FC236}">
                <a16:creationId xmlns:a16="http://schemas.microsoft.com/office/drawing/2014/main" id="{72AA90F7-AB29-1CAF-94A3-1B46E62ED0F6}"/>
              </a:ext>
            </a:extLst>
          </p:cNvPr>
          <p:cNvSpPr txBox="1"/>
          <p:nvPr/>
        </p:nvSpPr>
        <p:spPr>
          <a:xfrm>
            <a:off x="346528" y="4721528"/>
            <a:ext cx="2396959" cy="1077218"/>
          </a:xfrm>
          <a:prstGeom prst="rect">
            <a:avLst/>
          </a:prstGeom>
          <a:noFill/>
        </p:spPr>
        <p:txBody>
          <a:bodyPr wrap="square" lIns="91440" tIns="45720" rIns="91440" bIns="45720" rtlCol="0" anchor="t">
            <a:spAutoFit/>
          </a:bodyPr>
          <a:lstStyle/>
          <a:p>
            <a:pPr>
              <a:defRPr/>
            </a:pPr>
            <a:r>
              <a:rPr lang="en-GB" sz="3200" b="1">
                <a:solidFill>
                  <a:srgbClr val="F86524"/>
                </a:solidFill>
                <a:latin typeface="Calibri"/>
                <a:ea typeface="Calibri"/>
                <a:cs typeface="Calibri"/>
              </a:rPr>
              <a:t>Responsible Sourcing</a:t>
            </a:r>
            <a:endParaRPr lang="en-US" sz="3200">
              <a:solidFill>
                <a:srgbClr val="F86524"/>
              </a:solidFill>
              <a:latin typeface="Calibri"/>
              <a:ea typeface="Calibri"/>
              <a:cs typeface="Calibri"/>
            </a:endParaRPr>
          </a:p>
        </p:txBody>
      </p:sp>
      <p:pic>
        <p:nvPicPr>
          <p:cNvPr id="21" name="Picture 20" descr="A person holding a tablet&#10;&#10;AI-generated content may be incorrect.">
            <a:extLst>
              <a:ext uri="{FF2B5EF4-FFF2-40B4-BE49-F238E27FC236}">
                <a16:creationId xmlns:a16="http://schemas.microsoft.com/office/drawing/2014/main" id="{F028B16B-CF2B-8B28-3120-5344E4ED2F27}"/>
              </a:ext>
            </a:extLst>
          </p:cNvPr>
          <p:cNvPicPr>
            <a:picLocks noChangeAspect="1"/>
          </p:cNvPicPr>
          <p:nvPr/>
        </p:nvPicPr>
        <p:blipFill>
          <a:blip r:embed="rId3" cstate="screen">
            <a:extLst>
              <a:ext uri="{28A0092B-C50C-407E-A947-70E740481C1C}">
                <a14:useLocalDpi xmlns:a14="http://schemas.microsoft.com/office/drawing/2010/main"/>
              </a:ext>
            </a:extLst>
          </a:blip>
          <a:srcRect t="-146" b="-64"/>
          <a:stretch>
            <a:fillRect/>
          </a:stretch>
        </p:blipFill>
        <p:spPr>
          <a:xfrm>
            <a:off x="4212599" y="5696"/>
            <a:ext cx="2043451" cy="6872436"/>
          </a:xfrm>
          <a:prstGeom prst="rect">
            <a:avLst/>
          </a:prstGeom>
        </p:spPr>
      </p:pic>
      <p:pic>
        <p:nvPicPr>
          <p:cNvPr id="23" name="Graphic 22" descr="Construction worker female with solid fill">
            <a:extLst>
              <a:ext uri="{FF2B5EF4-FFF2-40B4-BE49-F238E27FC236}">
                <a16:creationId xmlns:a16="http://schemas.microsoft.com/office/drawing/2014/main" id="{BFC611FB-0407-CB7E-F671-5A84EBB60ADF}"/>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6422468" y="4714453"/>
            <a:ext cx="2050210" cy="1906437"/>
          </a:xfrm>
          <a:prstGeom prst="rect">
            <a:avLst/>
          </a:prstGeom>
        </p:spPr>
      </p:pic>
      <p:pic>
        <p:nvPicPr>
          <p:cNvPr id="24" name="Graphic 23" descr="Factory outline">
            <a:extLst>
              <a:ext uri="{FF2B5EF4-FFF2-40B4-BE49-F238E27FC236}">
                <a16:creationId xmlns:a16="http://schemas.microsoft.com/office/drawing/2014/main" id="{49C59260-EB70-DF27-B99B-BCC50A86E64B}"/>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495780" y="1916070"/>
            <a:ext cx="2309003" cy="2193986"/>
          </a:xfrm>
          <a:prstGeom prst="rect">
            <a:avLst/>
          </a:prstGeom>
        </p:spPr>
      </p:pic>
      <p:pic>
        <p:nvPicPr>
          <p:cNvPr id="4" name="Picture 3" descr="A white text on a black background&#10;&#10;AI-generated content may be incorrect.">
            <a:extLst>
              <a:ext uri="{FF2B5EF4-FFF2-40B4-BE49-F238E27FC236}">
                <a16:creationId xmlns:a16="http://schemas.microsoft.com/office/drawing/2014/main" id="{3A7D73AC-D975-8F79-B36E-AEA665096AD3}"/>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8581413" y="179833"/>
            <a:ext cx="3281989" cy="793142"/>
          </a:xfrm>
          <a:prstGeom prst="rect">
            <a:avLst/>
          </a:prstGeom>
        </p:spPr>
      </p:pic>
    </p:spTree>
    <p:extLst>
      <p:ext uri="{BB962C8B-B14F-4D97-AF65-F5344CB8AC3E}">
        <p14:creationId xmlns:p14="http://schemas.microsoft.com/office/powerpoint/2010/main" val="256225564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D384A7-B60D-F327-5F0B-139696DD7820}"/>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37FF64A3-ADB7-7924-B087-689632B3E0D2}"/>
              </a:ext>
            </a:extLst>
          </p:cNvPr>
          <p:cNvSpPr/>
          <p:nvPr/>
        </p:nvSpPr>
        <p:spPr>
          <a:xfrm>
            <a:off x="0" y="-500"/>
            <a:ext cx="12192000" cy="5598584"/>
          </a:xfrm>
          <a:prstGeom prst="rect">
            <a:avLst/>
          </a:prstGeom>
          <a:gradFill flip="none" rotWithShape="1">
            <a:gsLst>
              <a:gs pos="57000">
                <a:srgbClr val="E23347"/>
              </a:gs>
              <a:gs pos="90000">
                <a:srgbClr val="F86524"/>
              </a:gs>
              <a:gs pos="15000">
                <a:srgbClr val="CC006A"/>
              </a:gs>
            </a:gsLst>
            <a:lin ang="108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p>
        </p:txBody>
      </p:sp>
      <p:sp>
        <p:nvSpPr>
          <p:cNvPr id="6" name="TextBox 5">
            <a:extLst>
              <a:ext uri="{FF2B5EF4-FFF2-40B4-BE49-F238E27FC236}">
                <a16:creationId xmlns:a16="http://schemas.microsoft.com/office/drawing/2014/main" id="{80052BC6-BE60-DAC1-656F-B4AC725FE9C7}"/>
              </a:ext>
            </a:extLst>
          </p:cNvPr>
          <p:cNvSpPr txBox="1"/>
          <p:nvPr/>
        </p:nvSpPr>
        <p:spPr>
          <a:xfrm>
            <a:off x="378920" y="5917169"/>
            <a:ext cx="9497857" cy="646331"/>
          </a:xfrm>
          <a:prstGeom prst="rect">
            <a:avLst/>
          </a:prstGeom>
          <a:noFill/>
        </p:spPr>
        <p:txBody>
          <a:bodyPr wrap="square" lIns="91440" tIns="45720" rIns="91440" bIns="45720" rtlCol="0" anchor="t">
            <a:spAutoFit/>
          </a:bodyPr>
          <a:lstStyle/>
          <a:p>
            <a:r>
              <a:rPr lang="en-GB" sz="3600" b="1">
                <a:solidFill>
                  <a:srgbClr val="F86524"/>
                </a:solidFill>
                <a:latin typeface="Segoe UI"/>
                <a:cs typeface="Segoe UI"/>
              </a:rPr>
              <a:t>The Global Supplier Conference</a:t>
            </a:r>
            <a:endParaRPr lang="en-US">
              <a:ea typeface="Calibri"/>
              <a:cs typeface="Calibri"/>
            </a:endParaRPr>
          </a:p>
        </p:txBody>
      </p:sp>
      <p:sp>
        <p:nvSpPr>
          <p:cNvPr id="10" name="Freeform 2" descr="A black and orange logo&#10;&#10;AI-generated content may be incorrect.">
            <a:extLst>
              <a:ext uri="{FF2B5EF4-FFF2-40B4-BE49-F238E27FC236}">
                <a16:creationId xmlns:a16="http://schemas.microsoft.com/office/drawing/2014/main" id="{74525A77-FBDA-D880-93F8-A5A13C6AC8B0}"/>
              </a:ext>
            </a:extLst>
          </p:cNvPr>
          <p:cNvSpPr/>
          <p:nvPr/>
        </p:nvSpPr>
        <p:spPr>
          <a:xfrm>
            <a:off x="8500872" y="5849757"/>
            <a:ext cx="3162067" cy="790517"/>
          </a:xfrm>
          <a:custGeom>
            <a:avLst/>
            <a:gdLst/>
            <a:ahLst/>
            <a:cxnLst/>
            <a:rect l="l" t="t" r="r" b="b"/>
            <a:pathLst>
              <a:path w="4743101" h="1185775">
                <a:moveTo>
                  <a:pt x="0" y="0"/>
                </a:moveTo>
                <a:lnTo>
                  <a:pt x="4743101" y="0"/>
                </a:lnTo>
                <a:lnTo>
                  <a:pt x="4743101" y="1185775"/>
                </a:lnTo>
                <a:lnTo>
                  <a:pt x="0" y="1185775"/>
                </a:lnTo>
                <a:lnTo>
                  <a:pt x="0" y="0"/>
                </a:lnTo>
                <a:close/>
              </a:path>
            </a:pathLst>
          </a:custGeom>
          <a:blipFill>
            <a:blip r:embed="rId2" cstate="screen">
              <a:extLst>
                <a:ext uri="{28A0092B-C50C-407E-A947-70E740481C1C}">
                  <a14:useLocalDpi xmlns:a14="http://schemas.microsoft.com/office/drawing/2010/main"/>
                </a:ext>
              </a:extLst>
            </a:blip>
            <a:stretch>
              <a:fillRect/>
            </a:stretch>
          </a:blip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73835359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981D1917-738D-CB5B-470E-0733C2C3F112}"/>
              </a:ext>
            </a:extLst>
          </p:cNvPr>
          <p:cNvSpPr txBox="1"/>
          <p:nvPr/>
        </p:nvSpPr>
        <p:spPr>
          <a:xfrm>
            <a:off x="424173" y="1291777"/>
            <a:ext cx="7953805" cy="646331"/>
          </a:xfrm>
          <a:prstGeom prst="rect">
            <a:avLst/>
          </a:prstGeom>
          <a:noFill/>
        </p:spPr>
        <p:txBody>
          <a:bodyPr wrap="square" lIns="91440" tIns="45720" rIns="91440" bIns="45720" rtlCol="0" anchor="t">
            <a:spAutoFit/>
          </a:bodyPr>
          <a:lstStyle/>
          <a:p>
            <a:endParaRPr lang="en-GB" sz="3600">
              <a:solidFill>
                <a:srgbClr val="F86524"/>
              </a:solidFill>
              <a:ea typeface="Calibri"/>
              <a:cs typeface="Calibri"/>
            </a:endParaRPr>
          </a:p>
        </p:txBody>
      </p:sp>
      <p:sp>
        <p:nvSpPr>
          <p:cNvPr id="10" name="TextBox 9">
            <a:extLst>
              <a:ext uri="{FF2B5EF4-FFF2-40B4-BE49-F238E27FC236}">
                <a16:creationId xmlns:a16="http://schemas.microsoft.com/office/drawing/2014/main" id="{CA770062-38E5-6776-428D-1D06EC935570}"/>
              </a:ext>
            </a:extLst>
          </p:cNvPr>
          <p:cNvSpPr txBox="1"/>
          <p:nvPr/>
        </p:nvSpPr>
        <p:spPr>
          <a:xfrm>
            <a:off x="406270" y="1470089"/>
            <a:ext cx="6325560" cy="2092881"/>
          </a:xfrm>
          <a:prstGeom prst="rect">
            <a:avLst/>
          </a:prstGeom>
          <a:noFill/>
        </p:spPr>
        <p:txBody>
          <a:bodyPr wrap="square" lIns="91440" tIns="45720" rIns="91440" bIns="45720" rtlCol="0" anchor="t">
            <a:spAutoFit/>
          </a:bodyPr>
          <a:lstStyle/>
          <a:p>
            <a:endParaRPr lang="en-GB">
              <a:solidFill>
                <a:srgbClr val="F86524"/>
              </a:solidFill>
              <a:latin typeface="Aptos"/>
              <a:ea typeface="Calibri"/>
              <a:cs typeface="Calibri"/>
            </a:endParaRPr>
          </a:p>
          <a:p>
            <a:r>
              <a:rPr lang="en-GB" sz="1600" dirty="0">
                <a:ea typeface="+mn-lt"/>
                <a:cs typeface="+mn-lt"/>
              </a:rPr>
              <a:t>Building on the success of the Regional PSCI conferences held annually for suppliers based in India and China, we launched our Global Conference in 2023, open to suppliers around the world.</a:t>
            </a:r>
            <a:endParaRPr lang="en-GB" sz="1600" dirty="0">
              <a:ea typeface="Calibri"/>
              <a:cs typeface="Calibri"/>
            </a:endParaRPr>
          </a:p>
          <a:p>
            <a:endParaRPr lang="en-GB" sz="1600">
              <a:ea typeface="+mn-lt"/>
              <a:cs typeface="+mn-lt"/>
            </a:endParaRPr>
          </a:p>
          <a:p>
            <a:r>
              <a:rPr lang="en-GB" sz="1600" dirty="0">
                <a:ea typeface="+mn-lt"/>
                <a:cs typeface="+mn-lt"/>
              </a:rPr>
              <a:t>The conference is an opportunity to </a:t>
            </a:r>
            <a:r>
              <a:rPr lang="en-US" sz="1600" dirty="0">
                <a:ea typeface="+mn-lt"/>
                <a:cs typeface="+mn-lt"/>
              </a:rPr>
              <a:t>come together to </a:t>
            </a:r>
            <a:r>
              <a:rPr lang="en-US" sz="1600" b="1" dirty="0">
                <a:ea typeface="+mn-lt"/>
                <a:cs typeface="+mn-lt"/>
              </a:rPr>
              <a:t>understand stakeholder expectations</a:t>
            </a:r>
            <a:r>
              <a:rPr lang="en-US" sz="1600" dirty="0">
                <a:ea typeface="+mn-lt"/>
                <a:cs typeface="+mn-lt"/>
              </a:rPr>
              <a:t>, </a:t>
            </a:r>
            <a:r>
              <a:rPr lang="en-US" sz="1600" b="1" dirty="0">
                <a:ea typeface="+mn-lt"/>
                <a:cs typeface="+mn-lt"/>
              </a:rPr>
              <a:t>learn about key industry topics</a:t>
            </a:r>
            <a:r>
              <a:rPr lang="en-US" sz="1600" dirty="0">
                <a:ea typeface="+mn-lt"/>
                <a:cs typeface="+mn-lt"/>
              </a:rPr>
              <a:t>, and </a:t>
            </a:r>
            <a:r>
              <a:rPr lang="en-US" sz="1600" b="1" dirty="0">
                <a:ea typeface="+mn-lt"/>
                <a:cs typeface="+mn-lt"/>
              </a:rPr>
              <a:t>collaborate as part of the PSCI network</a:t>
            </a:r>
            <a:r>
              <a:rPr lang="en-US" sz="1600" dirty="0">
                <a:ea typeface="+mn-lt"/>
                <a:cs typeface="+mn-lt"/>
              </a:rPr>
              <a:t>.</a:t>
            </a:r>
            <a:endParaRPr lang="en-GB" sz="1600" b="1" dirty="0">
              <a:ea typeface="+mn-lt"/>
              <a:cs typeface="+mn-lt"/>
            </a:endParaRPr>
          </a:p>
        </p:txBody>
      </p:sp>
      <p:sp>
        <p:nvSpPr>
          <p:cNvPr id="17" name="TextBox 16">
            <a:extLst>
              <a:ext uri="{FF2B5EF4-FFF2-40B4-BE49-F238E27FC236}">
                <a16:creationId xmlns:a16="http://schemas.microsoft.com/office/drawing/2014/main" id="{3A3A2A43-0ED1-8833-7E47-B531392D55A5}"/>
              </a:ext>
            </a:extLst>
          </p:cNvPr>
          <p:cNvSpPr txBox="1"/>
          <p:nvPr/>
        </p:nvSpPr>
        <p:spPr>
          <a:xfrm>
            <a:off x="7096294" y="1637375"/>
            <a:ext cx="4715731" cy="369332"/>
          </a:xfrm>
          <a:prstGeom prst="rect">
            <a:avLst/>
          </a:prstGeom>
          <a:noFill/>
        </p:spPr>
        <p:txBody>
          <a:bodyPr wrap="square" lIns="91440" tIns="45720" rIns="91440" bIns="45720" rtlCol="0" anchor="t">
            <a:spAutoFit/>
          </a:bodyPr>
          <a:lstStyle/>
          <a:p>
            <a:r>
              <a:rPr lang="en-GB" b="1">
                <a:solidFill>
                  <a:srgbClr val="F86524"/>
                </a:solidFill>
                <a:latin typeface="Ubuntu"/>
                <a:ea typeface="Calibri"/>
                <a:cs typeface="Calibri"/>
              </a:rPr>
              <a:t>Attendees:</a:t>
            </a:r>
            <a:endParaRPr lang="en-GB">
              <a:solidFill>
                <a:srgbClr val="F86524"/>
              </a:solidFill>
              <a:latin typeface="Ubuntu"/>
              <a:ea typeface="Calibri"/>
              <a:cs typeface="Calibri"/>
            </a:endParaRPr>
          </a:p>
        </p:txBody>
      </p:sp>
      <p:sp>
        <p:nvSpPr>
          <p:cNvPr id="21" name="TextBox 20">
            <a:extLst>
              <a:ext uri="{FF2B5EF4-FFF2-40B4-BE49-F238E27FC236}">
                <a16:creationId xmlns:a16="http://schemas.microsoft.com/office/drawing/2014/main" id="{317E2AD3-BF9B-8A57-12B6-0B889FC52640}"/>
              </a:ext>
            </a:extLst>
          </p:cNvPr>
          <p:cNvSpPr txBox="1"/>
          <p:nvPr/>
        </p:nvSpPr>
        <p:spPr>
          <a:xfrm>
            <a:off x="404037" y="526264"/>
            <a:ext cx="6188322" cy="646331"/>
          </a:xfrm>
          <a:prstGeom prst="rect">
            <a:avLst/>
          </a:prstGeom>
          <a:noFill/>
        </p:spPr>
        <p:txBody>
          <a:bodyPr wrap="square" lIns="91440" tIns="45720" rIns="91440" bIns="45720" rtlCol="0" anchor="t">
            <a:spAutoFit/>
          </a:bodyPr>
          <a:lstStyle/>
          <a:p>
            <a:pPr>
              <a:defRPr/>
            </a:pPr>
            <a:r>
              <a:rPr lang="en-GB" sz="3600" b="1">
                <a:solidFill>
                  <a:srgbClr val="F86524"/>
                </a:solidFill>
                <a:latin typeface="Ubuntu Bold"/>
              </a:rPr>
              <a:t>Global Supplier Conference</a:t>
            </a:r>
            <a:endParaRPr lang="en-US"/>
          </a:p>
        </p:txBody>
      </p:sp>
      <p:pic>
        <p:nvPicPr>
          <p:cNvPr id="23" name="Picture 22" descr="A logo with text on it&#10;&#10;AI-generated content may be incorrect.">
            <a:extLst>
              <a:ext uri="{FF2B5EF4-FFF2-40B4-BE49-F238E27FC236}">
                <a16:creationId xmlns:a16="http://schemas.microsoft.com/office/drawing/2014/main" id="{DCECE969-88FC-70F4-E926-A105465A02A9}"/>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8600307" y="342650"/>
            <a:ext cx="3217347" cy="1179839"/>
          </a:xfrm>
          <a:prstGeom prst="rect">
            <a:avLst/>
          </a:prstGeom>
        </p:spPr>
      </p:pic>
      <p:sp>
        <p:nvSpPr>
          <p:cNvPr id="27" name="Rectangle: Rounded Corners 26">
            <a:extLst>
              <a:ext uri="{FF2B5EF4-FFF2-40B4-BE49-F238E27FC236}">
                <a16:creationId xmlns:a16="http://schemas.microsoft.com/office/drawing/2014/main" id="{91A7C4A7-ABB6-35A9-D995-F02D39319924}"/>
              </a:ext>
            </a:extLst>
          </p:cNvPr>
          <p:cNvSpPr/>
          <p:nvPr/>
        </p:nvSpPr>
        <p:spPr>
          <a:xfrm>
            <a:off x="7195585" y="2101241"/>
            <a:ext cx="4720765" cy="475621"/>
          </a:xfrm>
          <a:prstGeom prst="roundRect">
            <a:avLst/>
          </a:prstGeom>
          <a:solidFill>
            <a:srgbClr val="F9652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F7B5DD30-A2B3-3A02-277F-5638CBA89A99}"/>
              </a:ext>
            </a:extLst>
          </p:cNvPr>
          <p:cNvSpPr txBox="1"/>
          <p:nvPr/>
        </p:nvSpPr>
        <p:spPr>
          <a:xfrm>
            <a:off x="7265763" y="2145079"/>
            <a:ext cx="4548059" cy="369332"/>
          </a:xfrm>
          <a:prstGeom prst="rect">
            <a:avLst/>
          </a:prstGeom>
          <a:noFill/>
        </p:spPr>
        <p:txBody>
          <a:bodyPr wrap="square" lIns="91440" tIns="45720" rIns="91440" bIns="45720" rtlCol="0" anchor="t">
            <a:spAutoFit/>
          </a:bodyPr>
          <a:lstStyle/>
          <a:p>
            <a:pPr algn="ctr"/>
            <a:r>
              <a:rPr lang="en-US">
                <a:solidFill>
                  <a:srgbClr val="FFFFFF"/>
                </a:solidFill>
                <a:ea typeface="+mn-lt"/>
                <a:cs typeface="+mn-lt"/>
              </a:rPr>
              <a:t>rated the conference</a:t>
            </a:r>
            <a:r>
              <a:rPr lang="en-US" b="1">
                <a:solidFill>
                  <a:srgbClr val="FFFFFF"/>
                </a:solidFill>
                <a:ea typeface="+mn-lt"/>
                <a:cs typeface="+mn-lt"/>
              </a:rPr>
              <a:t> 4.5 stars</a:t>
            </a:r>
            <a:endParaRPr lang="en-GB" b="1">
              <a:solidFill>
                <a:srgbClr val="FFFFFF"/>
              </a:solidFill>
              <a:ea typeface="+mn-lt"/>
              <a:cs typeface="+mn-lt"/>
            </a:endParaRPr>
          </a:p>
        </p:txBody>
      </p:sp>
      <p:sp>
        <p:nvSpPr>
          <p:cNvPr id="35" name="Rectangle: Rounded Corners 34">
            <a:extLst>
              <a:ext uri="{FF2B5EF4-FFF2-40B4-BE49-F238E27FC236}">
                <a16:creationId xmlns:a16="http://schemas.microsoft.com/office/drawing/2014/main" id="{3A1D1C6A-6C61-0968-F881-227E572D2DDB}"/>
              </a:ext>
            </a:extLst>
          </p:cNvPr>
          <p:cNvSpPr/>
          <p:nvPr/>
        </p:nvSpPr>
        <p:spPr>
          <a:xfrm>
            <a:off x="7182469" y="3903147"/>
            <a:ext cx="4731890" cy="1539431"/>
          </a:xfrm>
          <a:prstGeom prst="roundRect">
            <a:avLst/>
          </a:prstGeom>
          <a:solidFill>
            <a:srgbClr val="F9652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TextBox 33">
            <a:extLst>
              <a:ext uri="{FF2B5EF4-FFF2-40B4-BE49-F238E27FC236}">
                <a16:creationId xmlns:a16="http://schemas.microsoft.com/office/drawing/2014/main" id="{8E4FE533-7557-66F9-396D-A329BAC46910}"/>
              </a:ext>
            </a:extLst>
          </p:cNvPr>
          <p:cNvSpPr txBox="1"/>
          <p:nvPr/>
        </p:nvSpPr>
        <p:spPr>
          <a:xfrm>
            <a:off x="7184447" y="3403421"/>
            <a:ext cx="4715731" cy="369332"/>
          </a:xfrm>
          <a:prstGeom prst="rect">
            <a:avLst/>
          </a:prstGeom>
          <a:noFill/>
        </p:spPr>
        <p:txBody>
          <a:bodyPr wrap="square" lIns="91440" tIns="45720" rIns="91440" bIns="45720" rtlCol="0" anchor="t">
            <a:spAutoFit/>
          </a:bodyPr>
          <a:lstStyle/>
          <a:p>
            <a:r>
              <a:rPr lang="en-GB" b="1">
                <a:solidFill>
                  <a:srgbClr val="F86524"/>
                </a:solidFill>
                <a:latin typeface="Ubuntu"/>
                <a:ea typeface="Calibri"/>
                <a:cs typeface="Calibri"/>
              </a:rPr>
              <a:t>Quotes:</a:t>
            </a:r>
            <a:endParaRPr lang="en-GB">
              <a:solidFill>
                <a:srgbClr val="F86524"/>
              </a:solidFill>
              <a:latin typeface="Ubuntu"/>
              <a:ea typeface="Calibri"/>
              <a:cs typeface="Calibri"/>
            </a:endParaRPr>
          </a:p>
        </p:txBody>
      </p:sp>
      <p:sp>
        <p:nvSpPr>
          <p:cNvPr id="36" name="TextBox 35">
            <a:extLst>
              <a:ext uri="{FF2B5EF4-FFF2-40B4-BE49-F238E27FC236}">
                <a16:creationId xmlns:a16="http://schemas.microsoft.com/office/drawing/2014/main" id="{6711D640-670F-0D02-99F0-CEF9F71CB5A0}"/>
              </a:ext>
            </a:extLst>
          </p:cNvPr>
          <p:cNvSpPr txBox="1"/>
          <p:nvPr/>
        </p:nvSpPr>
        <p:spPr>
          <a:xfrm>
            <a:off x="7289835" y="4063526"/>
            <a:ext cx="4579600" cy="1200329"/>
          </a:xfrm>
          <a:prstGeom prst="rect">
            <a:avLst/>
          </a:prstGeom>
          <a:noFill/>
        </p:spPr>
        <p:txBody>
          <a:bodyPr wrap="square" lIns="91440" tIns="45720" rIns="91440" bIns="45720" rtlCol="0" anchor="t">
            <a:spAutoFit/>
          </a:bodyPr>
          <a:lstStyle/>
          <a:p>
            <a:pPr algn="ctr"/>
            <a:r>
              <a:rPr lang="en-US">
                <a:solidFill>
                  <a:srgbClr val="FFFFFF"/>
                </a:solidFill>
                <a:ea typeface="+mn-lt"/>
                <a:cs typeface="+mn-lt"/>
              </a:rPr>
              <a:t>"The sessions provided </a:t>
            </a:r>
            <a:r>
              <a:rPr lang="en-US" b="1">
                <a:solidFill>
                  <a:srgbClr val="FFFFFF"/>
                </a:solidFill>
                <a:ea typeface="+mn-lt"/>
                <a:cs typeface="+mn-lt"/>
              </a:rPr>
              <a:t>clarity and confirmation of knowledge</a:t>
            </a:r>
            <a:r>
              <a:rPr lang="en-US">
                <a:solidFill>
                  <a:srgbClr val="FFFFFF"/>
                </a:solidFill>
                <a:ea typeface="+mn-lt"/>
                <a:cs typeface="+mn-lt"/>
              </a:rPr>
              <a:t>, and the conference delivered </a:t>
            </a:r>
            <a:r>
              <a:rPr lang="en-US" b="1">
                <a:solidFill>
                  <a:srgbClr val="FFFFFF"/>
                </a:solidFill>
                <a:ea typeface="+mn-lt"/>
                <a:cs typeface="+mn-lt"/>
              </a:rPr>
              <a:t>useful information on the roadmap to implement sustainability</a:t>
            </a:r>
            <a:r>
              <a:rPr lang="en-US">
                <a:solidFill>
                  <a:srgbClr val="FFFFFF"/>
                </a:solidFill>
                <a:ea typeface="+mn-lt"/>
                <a:cs typeface="+mn-lt"/>
              </a:rPr>
              <a:t>."</a:t>
            </a:r>
            <a:endParaRPr lang="en-US">
              <a:ea typeface="Calibri"/>
              <a:cs typeface="Calibri"/>
            </a:endParaRPr>
          </a:p>
        </p:txBody>
      </p:sp>
      <p:sp>
        <p:nvSpPr>
          <p:cNvPr id="37" name="Rectangle: Rounded Corners 36">
            <a:extLst>
              <a:ext uri="{FF2B5EF4-FFF2-40B4-BE49-F238E27FC236}">
                <a16:creationId xmlns:a16="http://schemas.microsoft.com/office/drawing/2014/main" id="{D9EE1B23-625E-AC4B-0DE6-7B6A1ABB9E9C}"/>
              </a:ext>
            </a:extLst>
          </p:cNvPr>
          <p:cNvSpPr/>
          <p:nvPr/>
        </p:nvSpPr>
        <p:spPr>
          <a:xfrm>
            <a:off x="7219657" y="5710034"/>
            <a:ext cx="4730560" cy="821591"/>
          </a:xfrm>
          <a:prstGeom prst="roundRect">
            <a:avLst/>
          </a:prstGeom>
          <a:solidFill>
            <a:srgbClr val="F9652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TextBox 37">
            <a:extLst>
              <a:ext uri="{FF2B5EF4-FFF2-40B4-BE49-F238E27FC236}">
                <a16:creationId xmlns:a16="http://schemas.microsoft.com/office/drawing/2014/main" id="{9C4F6B66-5BFB-7744-AC26-8EA3BAF25BAA}"/>
              </a:ext>
            </a:extLst>
          </p:cNvPr>
          <p:cNvSpPr txBox="1"/>
          <p:nvPr/>
        </p:nvSpPr>
        <p:spPr>
          <a:xfrm>
            <a:off x="7406540" y="5799856"/>
            <a:ext cx="4412759" cy="646331"/>
          </a:xfrm>
          <a:prstGeom prst="rect">
            <a:avLst/>
          </a:prstGeom>
          <a:noFill/>
        </p:spPr>
        <p:txBody>
          <a:bodyPr wrap="square" lIns="91440" tIns="45720" rIns="91440" bIns="45720" rtlCol="0" anchor="t">
            <a:spAutoFit/>
          </a:bodyPr>
          <a:lstStyle/>
          <a:p>
            <a:pPr algn="ctr"/>
            <a:r>
              <a:rPr lang="en-US">
                <a:solidFill>
                  <a:schemeClr val="bg1"/>
                </a:solidFill>
                <a:ea typeface="+mn-lt"/>
                <a:cs typeface="+mn-lt"/>
              </a:rPr>
              <a:t>"</a:t>
            </a:r>
            <a:r>
              <a:rPr lang="en-GB">
                <a:solidFill>
                  <a:schemeClr val="bg1"/>
                </a:solidFill>
                <a:ea typeface="+mn-lt"/>
                <a:cs typeface="+mn-lt"/>
              </a:rPr>
              <a:t>Great insights and learnings on the latest 'hot topics' in the pharma industry."</a:t>
            </a:r>
            <a:endParaRPr lang="en-US">
              <a:solidFill>
                <a:schemeClr val="bg1"/>
              </a:solidFill>
              <a:ea typeface="+mn-lt"/>
              <a:cs typeface="+mn-lt"/>
            </a:endParaRPr>
          </a:p>
        </p:txBody>
      </p:sp>
      <p:sp>
        <p:nvSpPr>
          <p:cNvPr id="11" name="TextBox 10">
            <a:extLst>
              <a:ext uri="{FF2B5EF4-FFF2-40B4-BE49-F238E27FC236}">
                <a16:creationId xmlns:a16="http://schemas.microsoft.com/office/drawing/2014/main" id="{D842644C-2CEC-7C61-7DEC-686941209547}"/>
              </a:ext>
            </a:extLst>
          </p:cNvPr>
          <p:cNvSpPr txBox="1"/>
          <p:nvPr/>
        </p:nvSpPr>
        <p:spPr>
          <a:xfrm>
            <a:off x="593646" y="3769322"/>
            <a:ext cx="5833995" cy="646331"/>
          </a:xfrm>
          <a:prstGeom prst="rect">
            <a:avLst/>
          </a:prstGeom>
          <a:noFill/>
        </p:spPr>
        <p:txBody>
          <a:bodyPr wrap="square" lIns="91440" tIns="45720" rIns="91440" bIns="45720" rtlCol="0" anchor="t">
            <a:spAutoFit/>
          </a:bodyPr>
          <a:lstStyle/>
          <a:p>
            <a:pPr algn="ctr"/>
            <a:r>
              <a:rPr lang="en-US">
                <a:solidFill>
                  <a:srgbClr val="CC006A"/>
                </a:solidFill>
                <a:ea typeface="+mn-lt"/>
                <a:cs typeface="+mn-lt"/>
              </a:rPr>
              <a:t>Since the first conference we have welcomed </a:t>
            </a:r>
            <a:r>
              <a:rPr lang="en-US" b="1">
                <a:solidFill>
                  <a:srgbClr val="CC006A"/>
                </a:solidFill>
                <a:ea typeface="+mn-lt"/>
                <a:cs typeface="+mn-lt"/>
              </a:rPr>
              <a:t>over 1000 unique attendees</a:t>
            </a:r>
            <a:r>
              <a:rPr lang="en-US">
                <a:solidFill>
                  <a:srgbClr val="CC006A"/>
                </a:solidFill>
                <a:ea typeface="+mn-lt"/>
                <a:cs typeface="+mn-lt"/>
              </a:rPr>
              <a:t> from over </a:t>
            </a:r>
            <a:r>
              <a:rPr lang="en-US" b="1">
                <a:solidFill>
                  <a:srgbClr val="CC006A"/>
                </a:solidFill>
                <a:ea typeface="+mn-lt"/>
                <a:cs typeface="+mn-lt"/>
              </a:rPr>
              <a:t>62 countries</a:t>
            </a:r>
            <a:r>
              <a:rPr lang="en-US">
                <a:solidFill>
                  <a:srgbClr val="CC006A"/>
                </a:solidFill>
                <a:ea typeface="+mn-lt"/>
                <a:cs typeface="+mn-lt"/>
              </a:rPr>
              <a:t>.</a:t>
            </a:r>
          </a:p>
        </p:txBody>
      </p:sp>
      <p:sp>
        <p:nvSpPr>
          <p:cNvPr id="12" name="Rectangle: Rounded Corners 11">
            <a:extLst>
              <a:ext uri="{FF2B5EF4-FFF2-40B4-BE49-F238E27FC236}">
                <a16:creationId xmlns:a16="http://schemas.microsoft.com/office/drawing/2014/main" id="{30757941-1C22-938E-5212-B848531EDFB4}"/>
              </a:ext>
            </a:extLst>
          </p:cNvPr>
          <p:cNvSpPr/>
          <p:nvPr/>
        </p:nvSpPr>
        <p:spPr>
          <a:xfrm>
            <a:off x="7186619" y="2737735"/>
            <a:ext cx="4720765" cy="475621"/>
          </a:xfrm>
          <a:prstGeom prst="roundRect">
            <a:avLst/>
          </a:prstGeom>
          <a:solidFill>
            <a:srgbClr val="F9652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9F868B90-2297-085D-5221-A1E757802014}"/>
              </a:ext>
            </a:extLst>
          </p:cNvPr>
          <p:cNvSpPr txBox="1"/>
          <p:nvPr/>
        </p:nvSpPr>
        <p:spPr>
          <a:xfrm>
            <a:off x="7181095" y="2794688"/>
            <a:ext cx="4632726" cy="369332"/>
          </a:xfrm>
          <a:prstGeom prst="rect">
            <a:avLst/>
          </a:prstGeom>
          <a:noFill/>
        </p:spPr>
        <p:txBody>
          <a:bodyPr wrap="square" lIns="91440" tIns="45720" rIns="91440" bIns="45720" rtlCol="0" anchor="t">
            <a:spAutoFit/>
          </a:bodyPr>
          <a:lstStyle/>
          <a:p>
            <a:pPr algn="ctr"/>
            <a:r>
              <a:rPr lang="en-US">
                <a:solidFill>
                  <a:schemeClr val="bg1"/>
                </a:solidFill>
                <a:ea typeface="+mn-lt"/>
                <a:cs typeface="+mn-lt"/>
              </a:rPr>
              <a:t>reported their knowledge increased</a:t>
            </a:r>
            <a:r>
              <a:rPr lang="en-US" b="1">
                <a:solidFill>
                  <a:schemeClr val="bg1"/>
                </a:solidFill>
                <a:ea typeface="+mn-lt"/>
                <a:cs typeface="+mn-lt"/>
              </a:rPr>
              <a:t> by 20%</a:t>
            </a:r>
            <a:endParaRPr lang="en-US">
              <a:solidFill>
                <a:schemeClr val="bg1"/>
              </a:solidFill>
              <a:ea typeface="Calibri"/>
              <a:cs typeface="Calibri"/>
            </a:endParaRPr>
          </a:p>
        </p:txBody>
      </p:sp>
      <p:sp>
        <p:nvSpPr>
          <p:cNvPr id="13" name="TextBox 12">
            <a:extLst>
              <a:ext uri="{FF2B5EF4-FFF2-40B4-BE49-F238E27FC236}">
                <a16:creationId xmlns:a16="http://schemas.microsoft.com/office/drawing/2014/main" id="{E9336AB5-A574-424D-AFB0-395BB67FD4AD}"/>
              </a:ext>
            </a:extLst>
          </p:cNvPr>
          <p:cNvSpPr txBox="1"/>
          <p:nvPr/>
        </p:nvSpPr>
        <p:spPr>
          <a:xfrm>
            <a:off x="1342930" y="4846588"/>
            <a:ext cx="5248687" cy="1569660"/>
          </a:xfrm>
          <a:prstGeom prst="rect">
            <a:avLst/>
          </a:prstGeom>
          <a:noFill/>
        </p:spPr>
        <p:txBody>
          <a:bodyPr wrap="square" lIns="91440" tIns="45720" rIns="91440" bIns="45720" rtlCol="0" anchor="t">
            <a:spAutoFit/>
          </a:bodyPr>
          <a:lstStyle/>
          <a:p>
            <a:r>
              <a:rPr lang="en-GB" sz="1600">
                <a:ea typeface="+mn-lt"/>
                <a:cs typeface="+mn-lt"/>
              </a:rPr>
              <a:t>We will be bringing the conference back again in 2026, aiming to build towards a future where </a:t>
            </a:r>
            <a:r>
              <a:rPr lang="en-GB" sz="1600" b="1">
                <a:ea typeface="+mn-lt"/>
                <a:cs typeface="+mn-lt"/>
              </a:rPr>
              <a:t>sustainability is embedded in every link in the pharmaceutical supply chain</a:t>
            </a:r>
            <a:r>
              <a:rPr lang="en-GB" sz="1600">
                <a:ea typeface="+mn-lt"/>
                <a:cs typeface="+mn-lt"/>
              </a:rPr>
              <a:t>.</a:t>
            </a:r>
          </a:p>
          <a:p>
            <a:endParaRPr lang="en-GB" sz="1600">
              <a:ea typeface="+mn-lt"/>
              <a:cs typeface="+mn-lt"/>
            </a:endParaRPr>
          </a:p>
          <a:p>
            <a:r>
              <a:rPr lang="en-GB" sz="1600">
                <a:ea typeface="Calibri"/>
                <a:cs typeface="Calibri"/>
              </a:rPr>
              <a:t>The virtual event will be </a:t>
            </a:r>
            <a:r>
              <a:rPr lang="en-GB" sz="1600" b="1">
                <a:ea typeface="Calibri"/>
                <a:cs typeface="Calibri"/>
              </a:rPr>
              <a:t>free to attend</a:t>
            </a:r>
            <a:r>
              <a:rPr lang="en-GB" sz="1600">
                <a:ea typeface="Calibri"/>
                <a:cs typeface="Calibri"/>
              </a:rPr>
              <a:t> </a:t>
            </a:r>
            <a:r>
              <a:rPr lang="en-GB" sz="1600">
                <a:ea typeface="+mn-lt"/>
                <a:cs typeface="+mn-lt"/>
              </a:rPr>
              <a:t>and open to companies in the pharmaceutical and health value chain.</a:t>
            </a:r>
          </a:p>
        </p:txBody>
      </p:sp>
      <p:sp>
        <p:nvSpPr>
          <p:cNvPr id="2" name="TextBox 1">
            <a:extLst>
              <a:ext uri="{FF2B5EF4-FFF2-40B4-BE49-F238E27FC236}">
                <a16:creationId xmlns:a16="http://schemas.microsoft.com/office/drawing/2014/main" id="{CAA33B6E-DF97-67D4-8680-3A70C0A9B46C}"/>
              </a:ext>
            </a:extLst>
          </p:cNvPr>
          <p:cNvSpPr txBox="1"/>
          <p:nvPr/>
        </p:nvSpPr>
        <p:spPr>
          <a:xfrm rot="16200000">
            <a:off x="-6929" y="5139561"/>
            <a:ext cx="1770433" cy="923330"/>
          </a:xfrm>
          <a:prstGeom prst="rect">
            <a:avLst/>
          </a:prstGeom>
          <a:noFill/>
        </p:spPr>
        <p:txBody>
          <a:bodyPr wrap="square" lIns="91440" tIns="45720" rIns="91440" bIns="45720" rtlCol="0" anchor="t">
            <a:spAutoFit/>
          </a:bodyPr>
          <a:lstStyle/>
          <a:p>
            <a:pPr>
              <a:defRPr/>
            </a:pPr>
            <a:r>
              <a:rPr lang="en-GB" sz="5400" b="1">
                <a:solidFill>
                  <a:srgbClr val="CC006A"/>
                </a:solidFill>
                <a:latin typeface="Ubuntu Bold"/>
              </a:rPr>
              <a:t>2026</a:t>
            </a:r>
            <a:endParaRPr lang="en-US" sz="5400">
              <a:solidFill>
                <a:srgbClr val="CC006A"/>
              </a:solidFill>
              <a:ea typeface="Calibri"/>
              <a:cs typeface="Calibri"/>
            </a:endParaRPr>
          </a:p>
        </p:txBody>
      </p:sp>
      <p:sp>
        <p:nvSpPr>
          <p:cNvPr id="3" name="Rectangle: Rounded Corners 2">
            <a:extLst>
              <a:ext uri="{FF2B5EF4-FFF2-40B4-BE49-F238E27FC236}">
                <a16:creationId xmlns:a16="http://schemas.microsoft.com/office/drawing/2014/main" id="{611D6FEC-A279-5E0F-A5CD-80E626EF6C99}"/>
              </a:ext>
            </a:extLst>
          </p:cNvPr>
          <p:cNvSpPr/>
          <p:nvPr/>
        </p:nvSpPr>
        <p:spPr>
          <a:xfrm>
            <a:off x="421085" y="4670485"/>
            <a:ext cx="6190977" cy="1868575"/>
          </a:xfrm>
          <a:prstGeom prst="roundRect">
            <a:avLst/>
          </a:prstGeom>
          <a:noFill/>
          <a:ln>
            <a:solidFill>
              <a:srgbClr val="CC006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4803273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00769A-E0DF-43B5-1171-27446D1FDE07}"/>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196CAA2E-18FB-317F-B90D-32F961F92786}"/>
              </a:ext>
            </a:extLst>
          </p:cNvPr>
          <p:cNvSpPr/>
          <p:nvPr/>
        </p:nvSpPr>
        <p:spPr>
          <a:xfrm>
            <a:off x="0" y="-500"/>
            <a:ext cx="12192000" cy="5598584"/>
          </a:xfrm>
          <a:prstGeom prst="rect">
            <a:avLst/>
          </a:prstGeom>
          <a:gradFill flip="none" rotWithShape="1">
            <a:gsLst>
              <a:gs pos="57000">
                <a:srgbClr val="E23347"/>
              </a:gs>
              <a:gs pos="90000">
                <a:srgbClr val="F86524"/>
              </a:gs>
              <a:gs pos="15000">
                <a:srgbClr val="CC006A"/>
              </a:gs>
            </a:gsLst>
            <a:lin ang="108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p>
        </p:txBody>
      </p:sp>
      <p:sp>
        <p:nvSpPr>
          <p:cNvPr id="6" name="TextBox 5">
            <a:extLst>
              <a:ext uri="{FF2B5EF4-FFF2-40B4-BE49-F238E27FC236}">
                <a16:creationId xmlns:a16="http://schemas.microsoft.com/office/drawing/2014/main" id="{303D03D1-F05D-2A4D-65D2-3159A468ECD4}"/>
              </a:ext>
            </a:extLst>
          </p:cNvPr>
          <p:cNvSpPr txBox="1"/>
          <p:nvPr/>
        </p:nvSpPr>
        <p:spPr>
          <a:xfrm>
            <a:off x="378920" y="5917169"/>
            <a:ext cx="9497857" cy="646331"/>
          </a:xfrm>
          <a:prstGeom prst="rect">
            <a:avLst/>
          </a:prstGeom>
          <a:noFill/>
        </p:spPr>
        <p:txBody>
          <a:bodyPr wrap="square" lIns="91440" tIns="45720" rIns="91440" bIns="45720" rtlCol="0" anchor="t">
            <a:spAutoFit/>
          </a:bodyPr>
          <a:lstStyle/>
          <a:p>
            <a:r>
              <a:rPr lang="en-GB" sz="3600" b="1" dirty="0">
                <a:solidFill>
                  <a:srgbClr val="F86524"/>
                </a:solidFill>
                <a:latin typeface="Segoe UI"/>
                <a:cs typeface="Segoe UI"/>
              </a:rPr>
              <a:t>Our Supplier Partners</a:t>
            </a:r>
            <a:endParaRPr lang="en-US" dirty="0"/>
          </a:p>
        </p:txBody>
      </p:sp>
      <p:sp>
        <p:nvSpPr>
          <p:cNvPr id="10" name="Freeform 2" descr="A black and orange logo&#10;&#10;AI-generated content may be incorrect.">
            <a:extLst>
              <a:ext uri="{FF2B5EF4-FFF2-40B4-BE49-F238E27FC236}">
                <a16:creationId xmlns:a16="http://schemas.microsoft.com/office/drawing/2014/main" id="{A58C6B71-336F-518C-CAB6-13A5018C7383}"/>
              </a:ext>
            </a:extLst>
          </p:cNvPr>
          <p:cNvSpPr/>
          <p:nvPr/>
        </p:nvSpPr>
        <p:spPr>
          <a:xfrm>
            <a:off x="8500872" y="5849757"/>
            <a:ext cx="3162067" cy="790517"/>
          </a:xfrm>
          <a:custGeom>
            <a:avLst/>
            <a:gdLst/>
            <a:ahLst/>
            <a:cxnLst/>
            <a:rect l="l" t="t" r="r" b="b"/>
            <a:pathLst>
              <a:path w="4743101" h="1185775">
                <a:moveTo>
                  <a:pt x="0" y="0"/>
                </a:moveTo>
                <a:lnTo>
                  <a:pt x="4743101" y="0"/>
                </a:lnTo>
                <a:lnTo>
                  <a:pt x="4743101" y="1185775"/>
                </a:lnTo>
                <a:lnTo>
                  <a:pt x="0" y="1185775"/>
                </a:lnTo>
                <a:lnTo>
                  <a:pt x="0" y="0"/>
                </a:lnTo>
                <a:close/>
              </a:path>
            </a:pathLst>
          </a:custGeom>
          <a:blipFill>
            <a:blip r:embed="rId2" cstate="screen">
              <a:extLst>
                <a:ext uri="{28A0092B-C50C-407E-A947-70E740481C1C}">
                  <a14:useLocalDpi xmlns:a14="http://schemas.microsoft.com/office/drawing/2010/main"/>
                </a:ext>
              </a:extLst>
            </a:blip>
            <a:stretch>
              <a:fillRect/>
            </a:stretch>
          </a:blip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33669642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45654B-45F5-391E-0F4F-5F667CA86766}"/>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6AD858E1-DB29-764D-E256-702FB7D725FE}"/>
              </a:ext>
            </a:extLst>
          </p:cNvPr>
          <p:cNvSpPr/>
          <p:nvPr/>
        </p:nvSpPr>
        <p:spPr>
          <a:xfrm>
            <a:off x="6856789" y="1882"/>
            <a:ext cx="5344282" cy="6133817"/>
          </a:xfrm>
          <a:prstGeom prst="rect">
            <a:avLst/>
          </a:prstGeom>
          <a:solidFill>
            <a:schemeClr val="accent6">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extLst>
              <a:ext uri="{FF2B5EF4-FFF2-40B4-BE49-F238E27FC236}">
                <a16:creationId xmlns:a16="http://schemas.microsoft.com/office/drawing/2014/main" id="{147694AE-A6FE-795F-B270-492F954F9867}"/>
              </a:ext>
            </a:extLst>
          </p:cNvPr>
          <p:cNvSpPr/>
          <p:nvPr/>
        </p:nvSpPr>
        <p:spPr>
          <a:xfrm>
            <a:off x="6856789" y="727597"/>
            <a:ext cx="5335211" cy="6133817"/>
          </a:xfrm>
          <a:prstGeom prst="rect">
            <a:avLst/>
          </a:prstGeom>
          <a:solidFill>
            <a:srgbClr val="F9652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A7013676-4FEB-EFC4-7925-15760ABBA0D5}"/>
              </a:ext>
            </a:extLst>
          </p:cNvPr>
          <p:cNvSpPr txBox="1"/>
          <p:nvPr/>
        </p:nvSpPr>
        <p:spPr>
          <a:xfrm>
            <a:off x="403722" y="1171320"/>
            <a:ext cx="6476887" cy="5506572"/>
          </a:xfrm>
          <a:prstGeom prst="rect">
            <a:avLst/>
          </a:prstGeom>
          <a:noFill/>
        </p:spPr>
        <p:txBody>
          <a:bodyPr wrap="square" lIns="91440" tIns="45720" rIns="91440" bIns="45720" rtlCol="0" anchor="t">
            <a:spAutoFit/>
          </a:bodyPr>
          <a:lstStyle/>
          <a:p>
            <a:pPr>
              <a:lnSpc>
                <a:spcPct val="150000"/>
              </a:lnSpc>
            </a:pPr>
            <a:r>
              <a:rPr lang="en-GB" sz="2000" b="1">
                <a:solidFill>
                  <a:srgbClr val="F86524"/>
                </a:solidFill>
                <a:latin typeface="Ubuntu Bold"/>
              </a:rPr>
              <a:t>What is it?</a:t>
            </a:r>
          </a:p>
          <a:p>
            <a:pPr marL="285750" indent="-285750">
              <a:lnSpc>
                <a:spcPct val="150000"/>
              </a:lnSpc>
              <a:buFont typeface="Wingdings" pitchFamily="2" charset="2"/>
              <a:buChar char="§"/>
            </a:pPr>
            <a:r>
              <a:rPr lang="en-GB" sz="1400"/>
              <a:t>Formal recognition for supplier companies in the pharma and healthcare industry that are</a:t>
            </a:r>
            <a:endParaRPr lang="en-GB" sz="1400">
              <a:ea typeface="Calibri"/>
              <a:cs typeface="Calibri"/>
            </a:endParaRPr>
          </a:p>
          <a:p>
            <a:pPr marL="742950" lvl="1" indent="-285750">
              <a:lnSpc>
                <a:spcPct val="150000"/>
              </a:lnSpc>
              <a:buClr>
                <a:schemeClr val="tx1"/>
              </a:buClr>
              <a:buFont typeface="Wingdings" pitchFamily="2" charset="2"/>
              <a:buChar char="ü"/>
            </a:pPr>
            <a:r>
              <a:rPr lang="en-GB" sz="1400"/>
              <a:t>Engaging with PSCI programs and projects</a:t>
            </a:r>
            <a:endParaRPr lang="en-GB" sz="1400">
              <a:ea typeface="Calibri"/>
              <a:cs typeface="Calibri"/>
            </a:endParaRPr>
          </a:p>
          <a:p>
            <a:pPr marL="742950" lvl="1" indent="-285750">
              <a:lnSpc>
                <a:spcPct val="150000"/>
              </a:lnSpc>
              <a:buClr>
                <a:schemeClr val="tx1"/>
              </a:buClr>
              <a:buFont typeface="Wingdings" pitchFamily="2" charset="2"/>
              <a:buChar char="ü"/>
            </a:pPr>
            <a:r>
              <a:rPr lang="en-GB" sz="1400"/>
              <a:t>Committing to the PSCI’s mission</a:t>
            </a:r>
            <a:endParaRPr lang="en-GB" sz="1400">
              <a:ea typeface="Calibri"/>
              <a:cs typeface="Calibri"/>
            </a:endParaRPr>
          </a:p>
          <a:p>
            <a:pPr marL="742950" lvl="1" indent="-285750">
              <a:lnSpc>
                <a:spcPct val="150000"/>
              </a:lnSpc>
              <a:buClr>
                <a:schemeClr val="tx1"/>
              </a:buClr>
              <a:buFont typeface="Wingdings" pitchFamily="2" charset="2"/>
              <a:buChar char="ü"/>
            </a:pPr>
            <a:r>
              <a:rPr lang="en-GB" sz="1400"/>
              <a:t>Providing advice and input in a structured way</a:t>
            </a:r>
            <a:endParaRPr lang="en-GB" sz="1400">
              <a:ea typeface="Calibri"/>
              <a:cs typeface="Calibri"/>
            </a:endParaRPr>
          </a:p>
          <a:p>
            <a:pPr marL="742950" lvl="1" indent="-285750">
              <a:lnSpc>
                <a:spcPct val="150000"/>
              </a:lnSpc>
              <a:buClr>
                <a:schemeClr val="tx1"/>
              </a:buClr>
              <a:buFont typeface="Wingdings" pitchFamily="2" charset="2"/>
              <a:buChar char="ü"/>
            </a:pPr>
            <a:r>
              <a:rPr lang="en-GB" sz="1400"/>
              <a:t>Demonstrating best practice</a:t>
            </a:r>
            <a:endParaRPr lang="en-GB" sz="1400">
              <a:ea typeface="Calibri"/>
              <a:cs typeface="Calibri"/>
            </a:endParaRPr>
          </a:p>
          <a:p>
            <a:pPr>
              <a:lnSpc>
                <a:spcPct val="150000"/>
              </a:lnSpc>
            </a:pPr>
            <a:r>
              <a:rPr lang="en-GB" sz="2000" b="1">
                <a:solidFill>
                  <a:srgbClr val="F86524"/>
                </a:solidFill>
                <a:latin typeface="Ubuntu Bold"/>
              </a:rPr>
              <a:t>How will Supplier Partners be formally recognised?</a:t>
            </a:r>
          </a:p>
          <a:p>
            <a:pPr marL="285750" indent="-285750">
              <a:lnSpc>
                <a:spcPct val="150000"/>
              </a:lnSpc>
              <a:buFont typeface="Wingdings" pitchFamily="2" charset="2"/>
              <a:buChar char="§"/>
            </a:pPr>
            <a:r>
              <a:rPr lang="en-GB" sz="1400"/>
              <a:t>Formal Partnership by contract</a:t>
            </a:r>
            <a:endParaRPr lang="en-GB" sz="1400">
              <a:ea typeface="Calibri"/>
              <a:cs typeface="Calibri"/>
            </a:endParaRPr>
          </a:p>
          <a:p>
            <a:pPr marL="285750" indent="-285750">
              <a:lnSpc>
                <a:spcPct val="150000"/>
              </a:lnSpc>
              <a:buFont typeface="Wingdings" pitchFamily="2" charset="2"/>
              <a:buChar char="§"/>
            </a:pPr>
            <a:r>
              <a:rPr lang="en-GB" sz="1400"/>
              <a:t>Listed on the PSCI website</a:t>
            </a:r>
            <a:endParaRPr lang="en-GB" sz="1400">
              <a:ea typeface="Calibri"/>
              <a:cs typeface="Calibri"/>
            </a:endParaRPr>
          </a:p>
          <a:p>
            <a:pPr marL="285750" indent="-285750">
              <a:lnSpc>
                <a:spcPct val="150000"/>
              </a:lnSpc>
              <a:buFont typeface="Wingdings" pitchFamily="2" charset="2"/>
              <a:buChar char="§"/>
            </a:pPr>
            <a:r>
              <a:rPr lang="en-GB" sz="1400"/>
              <a:t>Right to use the PSCI Supplier Partner logo and publicly talk about their partnership</a:t>
            </a:r>
            <a:endParaRPr lang="en-GB" sz="1400">
              <a:ea typeface="Calibri"/>
              <a:cs typeface="Calibri"/>
            </a:endParaRPr>
          </a:p>
          <a:p>
            <a:pPr marL="285750" indent="-285750">
              <a:lnSpc>
                <a:spcPct val="150000"/>
              </a:lnSpc>
              <a:buFont typeface="Wingdings" pitchFamily="2" charset="2"/>
              <a:buChar char="§"/>
            </a:pPr>
            <a:r>
              <a:rPr lang="en-GB" sz="1400"/>
              <a:t>Shared audits on the Link platform to allow buyers to review their performance</a:t>
            </a:r>
            <a:endParaRPr lang="en-GB" sz="1400">
              <a:ea typeface="Calibri"/>
              <a:cs typeface="Calibri"/>
            </a:endParaRPr>
          </a:p>
          <a:p>
            <a:pPr marL="285750" indent="-285750">
              <a:lnSpc>
                <a:spcPct val="150000"/>
              </a:lnSpc>
              <a:buFont typeface="Wingdings" pitchFamily="2" charset="2"/>
              <a:buChar char="§"/>
            </a:pPr>
            <a:r>
              <a:rPr lang="en-GB" sz="1400"/>
              <a:t>Active connection into the PSCI’s networks to form supplier consultation groups</a:t>
            </a:r>
            <a:endParaRPr lang="en-GB" sz="1400">
              <a:ea typeface="Calibri"/>
              <a:cs typeface="Calibri"/>
            </a:endParaRPr>
          </a:p>
          <a:p>
            <a:pPr marL="285750" indent="-285750">
              <a:lnSpc>
                <a:spcPct val="150000"/>
              </a:lnSpc>
              <a:buFont typeface="Wingdings" pitchFamily="2" charset="2"/>
              <a:buChar char="§"/>
            </a:pPr>
            <a:r>
              <a:rPr lang="en-GB" sz="1400"/>
              <a:t>Preferred partner for conference presentations and other best practice case studies and projects</a:t>
            </a:r>
            <a:endParaRPr lang="en-GB" sz="1400">
              <a:ea typeface="Calibri"/>
              <a:cs typeface="Calibri"/>
            </a:endParaRPr>
          </a:p>
        </p:txBody>
      </p:sp>
      <p:sp>
        <p:nvSpPr>
          <p:cNvPr id="6" name="TextBox 5">
            <a:extLst>
              <a:ext uri="{FF2B5EF4-FFF2-40B4-BE49-F238E27FC236}">
                <a16:creationId xmlns:a16="http://schemas.microsoft.com/office/drawing/2014/main" id="{87955B70-C1C2-C5C0-8DCC-AA3B9ED46828}"/>
              </a:ext>
            </a:extLst>
          </p:cNvPr>
          <p:cNvSpPr txBox="1"/>
          <p:nvPr/>
        </p:nvSpPr>
        <p:spPr>
          <a:xfrm>
            <a:off x="7121523" y="5267272"/>
            <a:ext cx="4751419" cy="1415772"/>
          </a:xfrm>
          <a:prstGeom prst="rect">
            <a:avLst/>
          </a:prstGeom>
          <a:noFill/>
        </p:spPr>
        <p:txBody>
          <a:bodyPr wrap="square" lIns="91440" tIns="45720" rIns="91440" bIns="45720" rtlCol="0" anchor="t">
            <a:spAutoFit/>
          </a:bodyPr>
          <a:lstStyle/>
          <a:p>
            <a:pPr>
              <a:lnSpc>
                <a:spcPct val="150000"/>
              </a:lnSpc>
            </a:pPr>
            <a:r>
              <a:rPr lang="en-GB" sz="2000" b="1" i="1">
                <a:solidFill>
                  <a:schemeClr val="bg1"/>
                </a:solidFill>
                <a:latin typeface="Ubuntu Bold"/>
              </a:rPr>
              <a:t>What it isn’t…</a:t>
            </a:r>
          </a:p>
          <a:p>
            <a:pPr>
              <a:lnSpc>
                <a:spcPct val="150000"/>
              </a:lnSpc>
            </a:pPr>
            <a:r>
              <a:rPr lang="en-GB" sz="1400" i="1">
                <a:solidFill>
                  <a:schemeClr val="bg1"/>
                </a:solidFill>
              </a:rPr>
              <a:t>The PSCI Supplier Partnership is not an accreditation and is not a guarantee of business with a PSCI Member.</a:t>
            </a:r>
            <a:endParaRPr lang="en-GB" sz="1400" i="1">
              <a:solidFill>
                <a:schemeClr val="bg1"/>
              </a:solidFill>
              <a:ea typeface="Calibri"/>
              <a:cs typeface="Calibri"/>
            </a:endParaRPr>
          </a:p>
          <a:p>
            <a:endParaRPr lang="en-GB" sz="1400">
              <a:solidFill>
                <a:schemeClr val="bg1"/>
              </a:solidFill>
            </a:endParaRPr>
          </a:p>
        </p:txBody>
      </p:sp>
      <p:pic>
        <p:nvPicPr>
          <p:cNvPr id="9" name="Picture 8" descr="A black and orange sign with white text">
            <a:extLst>
              <a:ext uri="{FF2B5EF4-FFF2-40B4-BE49-F238E27FC236}">
                <a16:creationId xmlns:a16="http://schemas.microsoft.com/office/drawing/2014/main" id="{6635F273-2957-89F1-6EFC-B428EB524CE5}"/>
              </a:ext>
            </a:extLst>
          </p:cNvPr>
          <p:cNvPicPr>
            <a:picLocks noChangeAspect="1"/>
          </p:cNvPicPr>
          <p:nvPr/>
        </p:nvPicPr>
        <p:blipFill>
          <a:blip r:embed="rId3">
            <a:extLst>
              <a:ext uri="{BEBA8EAE-BF5A-486C-A8C5-ECC9F3942E4B}">
                <a14:imgProps xmlns:a14="http://schemas.microsoft.com/office/drawing/2010/main">
                  <a14:imgLayer r:embed="rId4">
                    <a14:imgEffect>
                      <a14:saturation sat="0"/>
                    </a14:imgEffect>
                    <a14:imgEffect>
                      <a14:brightnessContrast bright="100000" contrast="100000"/>
                    </a14:imgEffect>
                  </a14:imgLayer>
                </a14:imgProps>
              </a:ext>
              <a:ext uri="{28A0092B-C50C-407E-A947-70E740481C1C}">
                <a14:useLocalDpi xmlns:a14="http://schemas.microsoft.com/office/drawing/2010/main"/>
              </a:ext>
            </a:extLst>
          </a:blip>
          <a:stretch>
            <a:fillRect/>
          </a:stretch>
        </p:blipFill>
        <p:spPr>
          <a:xfrm>
            <a:off x="7889589" y="4131530"/>
            <a:ext cx="3223263" cy="1031444"/>
          </a:xfrm>
          <a:prstGeom prst="rect">
            <a:avLst/>
          </a:prstGeom>
        </p:spPr>
      </p:pic>
      <p:sp>
        <p:nvSpPr>
          <p:cNvPr id="12" name="TextBox 11">
            <a:extLst>
              <a:ext uri="{FF2B5EF4-FFF2-40B4-BE49-F238E27FC236}">
                <a16:creationId xmlns:a16="http://schemas.microsoft.com/office/drawing/2014/main" id="{18EBB6E5-6088-F53A-DDED-A8D1E262048B}"/>
              </a:ext>
            </a:extLst>
          </p:cNvPr>
          <p:cNvSpPr txBox="1"/>
          <p:nvPr/>
        </p:nvSpPr>
        <p:spPr>
          <a:xfrm>
            <a:off x="7080121" y="1636059"/>
            <a:ext cx="4852906" cy="2321085"/>
          </a:xfrm>
          <a:prstGeom prst="rect">
            <a:avLst/>
          </a:prstGeom>
          <a:noFill/>
        </p:spPr>
        <p:txBody>
          <a:bodyPr wrap="square" lIns="91440" tIns="45720" rIns="91440" bIns="45720" anchor="t">
            <a:spAutoFit/>
          </a:bodyPr>
          <a:lstStyle/>
          <a:p>
            <a:pPr marL="342900" indent="-342900" fontAlgn="base">
              <a:lnSpc>
                <a:spcPct val="150000"/>
              </a:lnSpc>
              <a:buAutoNum type="arabicPeriod"/>
            </a:pPr>
            <a:r>
              <a:rPr lang="en-GB" sz="1400" b="1" i="0" u="none" strike="noStrike" dirty="0">
                <a:solidFill>
                  <a:schemeClr val="bg1"/>
                </a:solidFill>
                <a:effectLst/>
                <a:latin typeface="Calibri"/>
                <a:ea typeface="Calibri"/>
                <a:cs typeface="Calibri"/>
              </a:rPr>
              <a:t>Strengthen our collaboration </a:t>
            </a:r>
            <a:r>
              <a:rPr lang="en-GB" sz="1400" b="0" i="0" u="none" strike="noStrike" dirty="0">
                <a:solidFill>
                  <a:schemeClr val="bg1"/>
                </a:solidFill>
                <a:effectLst/>
                <a:latin typeface="Calibri"/>
                <a:ea typeface="Calibri"/>
                <a:cs typeface="Calibri"/>
              </a:rPr>
              <a:t>with the supply chain</a:t>
            </a:r>
            <a:r>
              <a:rPr lang="en-US" sz="1400" b="0" i="0" dirty="0">
                <a:solidFill>
                  <a:schemeClr val="bg1"/>
                </a:solidFill>
                <a:effectLst/>
                <a:latin typeface="Calibri"/>
                <a:ea typeface="Calibri"/>
                <a:cs typeface="Calibri"/>
              </a:rPr>
              <a:t>​</a:t>
            </a:r>
            <a:endParaRPr lang="en-US" sz="1400" dirty="0">
              <a:solidFill>
                <a:schemeClr val="bg1"/>
              </a:solidFill>
              <a:latin typeface="Arial" panose="020B0604020202020204" pitchFamily="34" charset="0"/>
              <a:ea typeface="Calibri"/>
              <a:cs typeface="Arial" panose="020B0604020202020204" pitchFamily="34" charset="0"/>
            </a:endParaRPr>
          </a:p>
          <a:p>
            <a:pPr marL="342900" indent="-342900">
              <a:lnSpc>
                <a:spcPct val="150000"/>
              </a:lnSpc>
              <a:buAutoNum type="arabicPeriod"/>
            </a:pPr>
            <a:r>
              <a:rPr lang="en-GB" sz="1400" i="0" u="none" strike="noStrike" dirty="0">
                <a:solidFill>
                  <a:schemeClr val="bg1"/>
                </a:solidFill>
                <a:effectLst/>
                <a:latin typeface="Calibri"/>
                <a:ea typeface="Calibri"/>
                <a:cs typeface="Calibri"/>
              </a:rPr>
              <a:t>Provide</a:t>
            </a:r>
            <a:r>
              <a:rPr lang="en-GB" sz="1400" b="1" i="0" u="none" strike="noStrike" dirty="0">
                <a:solidFill>
                  <a:schemeClr val="bg1"/>
                </a:solidFill>
                <a:effectLst/>
                <a:latin typeface="Calibri"/>
                <a:ea typeface="Calibri"/>
                <a:cs typeface="Calibri"/>
              </a:rPr>
              <a:t> </a:t>
            </a:r>
            <a:r>
              <a:rPr lang="en-GB" sz="1400" b="1" dirty="0">
                <a:solidFill>
                  <a:schemeClr val="bg1"/>
                </a:solidFill>
                <a:latin typeface="Calibri"/>
                <a:ea typeface="Calibri"/>
                <a:cs typeface="Calibri"/>
              </a:rPr>
              <a:t>r</a:t>
            </a:r>
            <a:r>
              <a:rPr lang="en-GB" sz="1400" b="1" i="0" u="none" strike="noStrike" dirty="0">
                <a:solidFill>
                  <a:schemeClr val="bg1"/>
                </a:solidFill>
                <a:effectLst/>
                <a:latin typeface="Calibri"/>
                <a:ea typeface="Calibri"/>
                <a:cs typeface="Calibri"/>
              </a:rPr>
              <a:t>ecognition</a:t>
            </a:r>
            <a:r>
              <a:rPr lang="en-GB" sz="1400" b="0" i="0" u="none" strike="noStrike" dirty="0">
                <a:solidFill>
                  <a:schemeClr val="bg1"/>
                </a:solidFill>
                <a:effectLst/>
                <a:latin typeface="Calibri"/>
                <a:ea typeface="Calibri"/>
                <a:cs typeface="Calibri"/>
              </a:rPr>
              <a:t> for the suppliers who engage with the PSCI</a:t>
            </a:r>
            <a:r>
              <a:rPr lang="en-US" sz="1400" b="0" i="0" dirty="0">
                <a:solidFill>
                  <a:schemeClr val="bg1"/>
                </a:solidFill>
                <a:effectLst/>
                <a:latin typeface="Calibri"/>
                <a:ea typeface="Calibri"/>
                <a:cs typeface="Calibri"/>
              </a:rPr>
              <a:t>​</a:t>
            </a:r>
            <a:endParaRPr lang="en-US" sz="1400" dirty="0">
              <a:solidFill>
                <a:schemeClr val="bg1"/>
              </a:solidFill>
              <a:latin typeface="Arial" panose="020B0604020202020204" pitchFamily="34" charset="0"/>
              <a:ea typeface="Calibri"/>
              <a:cs typeface="Arial" panose="020B0604020202020204" pitchFamily="34" charset="0"/>
            </a:endParaRPr>
          </a:p>
          <a:p>
            <a:pPr marL="342900" indent="-342900">
              <a:lnSpc>
                <a:spcPct val="150000"/>
              </a:lnSpc>
              <a:buAutoNum type="arabicPeriod"/>
            </a:pPr>
            <a:r>
              <a:rPr lang="en-GB" sz="1400" b="0" i="0" u="none" strike="noStrike" dirty="0">
                <a:solidFill>
                  <a:schemeClr val="bg1"/>
                </a:solidFill>
                <a:effectLst/>
                <a:latin typeface="Calibri"/>
                <a:ea typeface="Calibri"/>
                <a:cs typeface="Calibri"/>
              </a:rPr>
              <a:t>Support and </a:t>
            </a:r>
            <a:r>
              <a:rPr lang="en-GB" sz="1400" b="1" i="0" u="none" strike="noStrike" dirty="0">
                <a:solidFill>
                  <a:schemeClr val="bg1"/>
                </a:solidFill>
                <a:effectLst/>
                <a:latin typeface="Calibri"/>
                <a:ea typeface="Calibri"/>
                <a:cs typeface="Calibri"/>
              </a:rPr>
              <a:t>reinforce our supplier tools</a:t>
            </a:r>
            <a:r>
              <a:rPr lang="en-US" sz="1400" b="0" i="0" dirty="0">
                <a:solidFill>
                  <a:schemeClr val="bg1"/>
                </a:solidFill>
                <a:effectLst/>
                <a:latin typeface="Calibri"/>
                <a:ea typeface="Calibri"/>
                <a:cs typeface="Calibri"/>
              </a:rPr>
              <a:t>​</a:t>
            </a:r>
            <a:endParaRPr lang="en-US" sz="1400" dirty="0">
              <a:solidFill>
                <a:schemeClr val="bg1"/>
              </a:solidFill>
              <a:latin typeface="Arial"/>
              <a:ea typeface="Calibri"/>
              <a:cs typeface="Arial"/>
            </a:endParaRPr>
          </a:p>
          <a:p>
            <a:pPr marL="342900" indent="-342900" algn="l">
              <a:lnSpc>
                <a:spcPct val="150000"/>
              </a:lnSpc>
              <a:buAutoNum type="arabicPeriod"/>
            </a:pPr>
            <a:r>
              <a:rPr lang="en-GB" sz="1400" b="0" i="0" u="none" strike="noStrike" dirty="0">
                <a:solidFill>
                  <a:schemeClr val="bg1"/>
                </a:solidFill>
                <a:effectLst/>
                <a:latin typeface="Calibri"/>
                <a:ea typeface="Calibri"/>
                <a:cs typeface="Calibri"/>
              </a:rPr>
              <a:t>Bring in the </a:t>
            </a:r>
            <a:r>
              <a:rPr lang="en-GB" sz="1400" b="1" i="0" u="none" strike="noStrike" dirty="0">
                <a:solidFill>
                  <a:schemeClr val="bg1"/>
                </a:solidFill>
                <a:effectLst/>
                <a:latin typeface="Calibri"/>
                <a:ea typeface="Calibri"/>
                <a:cs typeface="Calibri"/>
              </a:rPr>
              <a:t>supplier voice</a:t>
            </a:r>
            <a:r>
              <a:rPr lang="en-US" sz="1400" b="0" i="0" dirty="0">
                <a:solidFill>
                  <a:schemeClr val="bg1"/>
                </a:solidFill>
                <a:effectLst/>
                <a:latin typeface="Calibri"/>
                <a:ea typeface="Calibri"/>
                <a:cs typeface="Calibri"/>
              </a:rPr>
              <a:t>​ to PSCI</a:t>
            </a:r>
            <a:endParaRPr lang="en-GB" sz="1400" b="0" i="0" dirty="0">
              <a:solidFill>
                <a:schemeClr val="bg1"/>
              </a:solidFill>
              <a:effectLst/>
              <a:latin typeface="Arial"/>
              <a:ea typeface="Calibri"/>
              <a:cs typeface="Arial"/>
            </a:endParaRPr>
          </a:p>
          <a:p>
            <a:pPr marL="342900" indent="-342900" algn="l">
              <a:lnSpc>
                <a:spcPct val="150000"/>
              </a:lnSpc>
              <a:buFontTx/>
              <a:buAutoNum type="arabicPeriod"/>
            </a:pPr>
            <a:r>
              <a:rPr lang="en-GB" sz="1400" b="0" i="0" u="none" strike="noStrike" dirty="0">
                <a:solidFill>
                  <a:schemeClr val="bg1"/>
                </a:solidFill>
                <a:effectLst/>
                <a:latin typeface="Calibri"/>
                <a:ea typeface="Calibri"/>
                <a:cs typeface="Calibri"/>
              </a:rPr>
              <a:t>Offer an </a:t>
            </a:r>
            <a:r>
              <a:rPr lang="en-GB" sz="1400" b="1" i="0" u="none" strike="noStrike" dirty="0">
                <a:solidFill>
                  <a:schemeClr val="bg1"/>
                </a:solidFill>
                <a:effectLst/>
                <a:latin typeface="Calibri"/>
                <a:ea typeface="Calibri"/>
                <a:cs typeface="Calibri"/>
              </a:rPr>
              <a:t>alternative to membership </a:t>
            </a:r>
            <a:r>
              <a:rPr lang="en-GB" sz="1400" b="0" i="0" u="none" strike="noStrike" dirty="0">
                <a:solidFill>
                  <a:schemeClr val="bg1"/>
                </a:solidFill>
                <a:effectLst/>
                <a:latin typeface="Calibri"/>
                <a:ea typeface="Calibri"/>
                <a:cs typeface="Calibri"/>
              </a:rPr>
              <a:t>for suppliers who wish</a:t>
            </a:r>
            <a:r>
              <a:rPr lang="en-GB" sz="1400" b="0" i="0" dirty="0">
                <a:solidFill>
                  <a:schemeClr val="bg1"/>
                </a:solidFill>
                <a:effectLst/>
                <a:latin typeface="Calibri"/>
                <a:ea typeface="Calibri"/>
                <a:cs typeface="Calibri"/>
              </a:rPr>
              <a:t>​</a:t>
            </a:r>
            <a:r>
              <a:rPr lang="en-GB" sz="1400" dirty="0">
                <a:solidFill>
                  <a:schemeClr val="bg1"/>
                </a:solidFill>
                <a:latin typeface="Calibri"/>
                <a:ea typeface="Calibri"/>
                <a:cs typeface="Calibri"/>
              </a:rPr>
              <a:t> </a:t>
            </a:r>
            <a:r>
              <a:rPr lang="en-GB" sz="1400" b="0" i="0" u="none" strike="noStrike" dirty="0">
                <a:solidFill>
                  <a:schemeClr val="bg1"/>
                </a:solidFill>
                <a:effectLst/>
                <a:latin typeface="Calibri"/>
                <a:ea typeface="Calibri"/>
                <a:cs typeface="Calibri"/>
              </a:rPr>
              <a:t>to meaningfully connect with the PSCI</a:t>
            </a:r>
            <a:endParaRPr lang="en-GB" sz="1400" b="0" i="0" dirty="0">
              <a:solidFill>
                <a:schemeClr val="bg1"/>
              </a:solidFill>
              <a:effectLst/>
              <a:latin typeface="Calibri"/>
              <a:ea typeface="Calibri"/>
              <a:cs typeface="Calibri"/>
            </a:endParaRPr>
          </a:p>
        </p:txBody>
      </p:sp>
      <p:sp>
        <p:nvSpPr>
          <p:cNvPr id="7" name="TextBox 6">
            <a:extLst>
              <a:ext uri="{FF2B5EF4-FFF2-40B4-BE49-F238E27FC236}">
                <a16:creationId xmlns:a16="http://schemas.microsoft.com/office/drawing/2014/main" id="{77358B10-CEC9-5243-0B8E-504ADF53868B}"/>
              </a:ext>
            </a:extLst>
          </p:cNvPr>
          <p:cNvSpPr txBox="1"/>
          <p:nvPr/>
        </p:nvSpPr>
        <p:spPr>
          <a:xfrm>
            <a:off x="404037" y="526264"/>
            <a:ext cx="6188322" cy="646331"/>
          </a:xfrm>
          <a:prstGeom prst="rect">
            <a:avLst/>
          </a:prstGeom>
          <a:noFill/>
        </p:spPr>
        <p:txBody>
          <a:bodyPr wrap="square" lIns="91440" tIns="45720" rIns="91440" bIns="45720" rtlCol="0" anchor="t">
            <a:spAutoFit/>
          </a:bodyPr>
          <a:lstStyle/>
          <a:p>
            <a:pPr>
              <a:defRPr/>
            </a:pPr>
            <a:r>
              <a:rPr lang="en-GB" sz="3600" b="1">
                <a:solidFill>
                  <a:srgbClr val="F86524"/>
                </a:solidFill>
                <a:latin typeface="Ubuntu Bold"/>
                <a:ea typeface="Calibri"/>
                <a:cs typeface="Calibri"/>
              </a:rPr>
              <a:t>Supplier Partnership</a:t>
            </a:r>
            <a:endParaRPr lang="en-GB" sz="3600">
              <a:solidFill>
                <a:srgbClr val="000000"/>
              </a:solidFill>
              <a:latin typeface="Ubuntu Bold"/>
              <a:ea typeface="Calibri"/>
              <a:cs typeface="Calibri"/>
            </a:endParaRPr>
          </a:p>
        </p:txBody>
      </p:sp>
      <p:sp>
        <p:nvSpPr>
          <p:cNvPr id="10" name="TextBox 9">
            <a:extLst>
              <a:ext uri="{FF2B5EF4-FFF2-40B4-BE49-F238E27FC236}">
                <a16:creationId xmlns:a16="http://schemas.microsoft.com/office/drawing/2014/main" id="{94305353-A29B-3E29-3132-DC24939AD46B}"/>
              </a:ext>
            </a:extLst>
          </p:cNvPr>
          <p:cNvSpPr txBox="1"/>
          <p:nvPr/>
        </p:nvSpPr>
        <p:spPr>
          <a:xfrm>
            <a:off x="7174623" y="1244792"/>
            <a:ext cx="6325560" cy="400110"/>
          </a:xfrm>
          <a:prstGeom prst="rect">
            <a:avLst/>
          </a:prstGeom>
          <a:noFill/>
        </p:spPr>
        <p:txBody>
          <a:bodyPr wrap="square" lIns="91440" tIns="45720" rIns="91440" bIns="45720" rtlCol="0" anchor="t">
            <a:spAutoFit/>
          </a:bodyPr>
          <a:lstStyle/>
          <a:p>
            <a:r>
              <a:rPr lang="en-GB" sz="2000" b="1">
                <a:solidFill>
                  <a:schemeClr val="bg1"/>
                </a:solidFill>
                <a:latin typeface="Ubuntu"/>
                <a:ea typeface="Calibri"/>
                <a:cs typeface="Calibri"/>
              </a:rPr>
              <a:t>Why supplier partnership?</a:t>
            </a:r>
            <a:endParaRPr lang="en-US"/>
          </a:p>
        </p:txBody>
      </p:sp>
    </p:spTree>
    <p:extLst>
      <p:ext uri="{BB962C8B-B14F-4D97-AF65-F5344CB8AC3E}">
        <p14:creationId xmlns:p14="http://schemas.microsoft.com/office/powerpoint/2010/main" val="34494728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5FE69D-5DC8-5169-E3AC-9C0CAD712BF7}"/>
            </a:ext>
          </a:extLst>
        </p:cNvPr>
        <p:cNvGrpSpPr/>
        <p:nvPr/>
      </p:nvGrpSpPr>
      <p:grpSpPr>
        <a:xfrm>
          <a:off x="0" y="0"/>
          <a:ext cx="0" cy="0"/>
          <a:chOff x="0" y="0"/>
          <a:chExt cx="0" cy="0"/>
        </a:xfrm>
      </p:grpSpPr>
      <p:sp>
        <p:nvSpPr>
          <p:cNvPr id="7" name="Text Placeholder 2">
            <a:extLst>
              <a:ext uri="{FF2B5EF4-FFF2-40B4-BE49-F238E27FC236}">
                <a16:creationId xmlns:a16="http://schemas.microsoft.com/office/drawing/2014/main" id="{F13433A1-2849-30B4-B49F-3B92CAFD49B1}"/>
              </a:ext>
            </a:extLst>
          </p:cNvPr>
          <p:cNvSpPr txBox="1">
            <a:spLocks/>
          </p:cNvSpPr>
          <p:nvPr/>
        </p:nvSpPr>
        <p:spPr>
          <a:xfrm>
            <a:off x="400521" y="281609"/>
            <a:ext cx="9518307" cy="623523"/>
          </a:xfrm>
          <a:prstGeom prst="rect">
            <a:avLst/>
          </a:prstGeom>
        </p:spPr>
        <p:txBody>
          <a:bodyPr lIns="91440" tIns="45720" rIns="91440" bIns="45720"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Calibri bold" panose="020F0702030404030204" pitchFamily="34" charset="0"/>
                <a:ea typeface="Calibri bold" panose="020F0702030404030204" pitchFamily="34" charset="0"/>
                <a:cs typeface="Calibri bold" panose="020F070203040403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2">
                    <a:lumMod val="50000"/>
                  </a:schemeClr>
                </a:solidFill>
                <a:latin typeface="Calibri bold" panose="020F0702030404030204" pitchFamily="34" charset="0"/>
                <a:ea typeface="Calibri bold" panose="020F0702030404030204" pitchFamily="34" charset="0"/>
                <a:cs typeface="Calibri bold" panose="020F070203040403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2">
                    <a:lumMod val="50000"/>
                  </a:schemeClr>
                </a:solidFill>
                <a:latin typeface="Calibri bold" panose="020F0702030404030204" pitchFamily="34" charset="0"/>
                <a:ea typeface="Calibri bold" panose="020F0702030404030204" pitchFamily="34" charset="0"/>
                <a:cs typeface="Calibri bold" panose="020F070203040403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2">
                    <a:lumMod val="50000"/>
                  </a:schemeClr>
                </a:solidFill>
                <a:latin typeface="Calibri bold" panose="020F0702030404030204" pitchFamily="34" charset="0"/>
                <a:ea typeface="Calibri bold" panose="020F0702030404030204" pitchFamily="34" charset="0"/>
                <a:cs typeface="Calibri bold" panose="020F070203040403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2">
                    <a:lumMod val="50000"/>
                  </a:schemeClr>
                </a:solidFill>
                <a:latin typeface="Calibri bold" panose="020F0702030404030204" pitchFamily="34" charset="0"/>
                <a:ea typeface="Calibri bold" panose="020F0702030404030204" pitchFamily="34" charset="0"/>
                <a:cs typeface="Calibri bold" panose="020F07020304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defRPr/>
            </a:pPr>
            <a:r>
              <a:rPr lang="en-GB" sz="3600" b="1">
                <a:solidFill>
                  <a:srgbClr val="F96624"/>
                </a:solidFill>
                <a:latin typeface="Ubuntu Bold"/>
                <a:ea typeface="Calibri bold"/>
                <a:cs typeface="Calibri Light"/>
              </a:rPr>
              <a:t>Overview: Members and Supplier Partners</a:t>
            </a:r>
            <a:endParaRPr lang="en-GB" sz="3600" b="1">
              <a:solidFill>
                <a:srgbClr val="F96624"/>
              </a:solidFill>
              <a:latin typeface="Ubuntu Bold"/>
              <a:cs typeface="Calibri Light"/>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lang="en-GB" sz="3600" b="1" i="0" u="none" strike="noStrike" kern="1200" cap="none" spc="0" normalizeH="0" baseline="0" noProof="0">
              <a:ln>
                <a:noFill/>
              </a:ln>
              <a:solidFill>
                <a:prstClr val="black"/>
              </a:solidFill>
              <a:effectLst/>
              <a:uLnTx/>
              <a:uFillTx/>
              <a:latin typeface="Ubuntu Bold"/>
              <a:cs typeface="Calibri bold" panose="020F0702030404030204" pitchFamily="34" charset="0"/>
            </a:endParaRPr>
          </a:p>
        </p:txBody>
      </p:sp>
      <p:sp>
        <p:nvSpPr>
          <p:cNvPr id="22" name="Freeform 2" descr="A black and orange logo&#10;&#10;AI-generated content may be incorrect.">
            <a:extLst>
              <a:ext uri="{FF2B5EF4-FFF2-40B4-BE49-F238E27FC236}">
                <a16:creationId xmlns:a16="http://schemas.microsoft.com/office/drawing/2014/main" id="{577C3A16-D748-C8A0-E3EA-CED488E54516}"/>
              </a:ext>
            </a:extLst>
          </p:cNvPr>
          <p:cNvSpPr/>
          <p:nvPr/>
        </p:nvSpPr>
        <p:spPr>
          <a:xfrm>
            <a:off x="8514240" y="5956704"/>
            <a:ext cx="3162067" cy="790517"/>
          </a:xfrm>
          <a:custGeom>
            <a:avLst/>
            <a:gdLst/>
            <a:ahLst/>
            <a:cxnLst/>
            <a:rect l="l" t="t" r="r" b="b"/>
            <a:pathLst>
              <a:path w="4743101" h="1185775">
                <a:moveTo>
                  <a:pt x="0" y="0"/>
                </a:moveTo>
                <a:lnTo>
                  <a:pt x="4743101" y="0"/>
                </a:lnTo>
                <a:lnTo>
                  <a:pt x="4743101" y="1185775"/>
                </a:lnTo>
                <a:lnTo>
                  <a:pt x="0" y="1185775"/>
                </a:lnTo>
                <a:lnTo>
                  <a:pt x="0" y="0"/>
                </a:lnTo>
                <a:close/>
              </a:path>
            </a:pathLst>
          </a:custGeom>
          <a:blipFill>
            <a:blip r:embed="rId3" cstate="screen">
              <a:extLst>
                <a:ext uri="{28A0092B-C50C-407E-A947-70E740481C1C}">
                  <a14:useLocalDpi xmlns:a14="http://schemas.microsoft.com/office/drawing/2010/main"/>
                </a:ext>
              </a:extLst>
            </a:blip>
            <a:stretch>
              <a:fillRect/>
            </a:stretch>
          </a:blip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a:extLst>
              <a:ext uri="{FF2B5EF4-FFF2-40B4-BE49-F238E27FC236}">
                <a16:creationId xmlns:a16="http://schemas.microsoft.com/office/drawing/2014/main" id="{A7AEA04D-B177-5299-4CCE-882BD58EDC76}"/>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1512467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8373FA-7F83-EA38-5F35-7A7751ACB54B}"/>
            </a:ext>
          </a:extLst>
        </p:cNvPr>
        <p:cNvGrpSpPr/>
        <p:nvPr/>
      </p:nvGrpSpPr>
      <p:grpSpPr>
        <a:xfrm>
          <a:off x="0" y="0"/>
          <a:ext cx="0" cy="0"/>
          <a:chOff x="0" y="0"/>
          <a:chExt cx="0" cy="0"/>
        </a:xfrm>
      </p:grpSpPr>
      <p:sp>
        <p:nvSpPr>
          <p:cNvPr id="6" name="Text Placeholder 2">
            <a:extLst>
              <a:ext uri="{FF2B5EF4-FFF2-40B4-BE49-F238E27FC236}">
                <a16:creationId xmlns:a16="http://schemas.microsoft.com/office/drawing/2014/main" id="{24E226E6-EF39-A65C-F8B2-35CE194DC162}"/>
              </a:ext>
            </a:extLst>
          </p:cNvPr>
          <p:cNvSpPr txBox="1">
            <a:spLocks/>
          </p:cNvSpPr>
          <p:nvPr/>
        </p:nvSpPr>
        <p:spPr>
          <a:xfrm>
            <a:off x="365055" y="353353"/>
            <a:ext cx="9377617" cy="632790"/>
          </a:xfrm>
          <a:prstGeom prst="rect">
            <a:avLst/>
          </a:prstGeom>
        </p:spPr>
        <p:txBody>
          <a:bodyPr vert="horz" lIns="91440" tIns="45720" rIns="91440" bIns="45720" rtlCol="0" anchor="t"/>
          <a:lstStyle>
            <a:defPPr>
              <a:defRPr lang="en-US"/>
            </a:defPPr>
            <a:lvl1pPr marL="0" algn="r" defTabSz="914400" rtl="0" eaLnBrk="1" latinLnBrk="0" hangingPunct="1">
              <a:defRPr sz="8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3600" b="1">
                <a:solidFill>
                  <a:srgbClr val="F96624"/>
                </a:solidFill>
                <a:latin typeface="Ubuntu Bold"/>
                <a:ea typeface="Calibri Light"/>
                <a:cs typeface="Calibri Light"/>
              </a:rPr>
              <a:t>Our Supplier Partners</a:t>
            </a:r>
          </a:p>
        </p:txBody>
      </p:sp>
      <p:sp>
        <p:nvSpPr>
          <p:cNvPr id="4" name="Rectangle 3">
            <a:extLst>
              <a:ext uri="{FF2B5EF4-FFF2-40B4-BE49-F238E27FC236}">
                <a16:creationId xmlns:a16="http://schemas.microsoft.com/office/drawing/2014/main" id="{457440D9-D4C3-9156-4E6E-731D70FA55A4}"/>
              </a:ext>
            </a:extLst>
          </p:cNvPr>
          <p:cNvSpPr/>
          <p:nvPr/>
        </p:nvSpPr>
        <p:spPr>
          <a:xfrm>
            <a:off x="7770655" y="1776"/>
            <a:ext cx="4421345" cy="6859851"/>
          </a:xfrm>
          <a:prstGeom prst="rect">
            <a:avLst/>
          </a:prstGeom>
          <a:solidFill>
            <a:srgbClr val="CC006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descr="A person in a white helmet and yellow vest looking out of a window&#10;&#10;AI-generated content may be incorrect.">
            <a:extLst>
              <a:ext uri="{FF2B5EF4-FFF2-40B4-BE49-F238E27FC236}">
                <a16:creationId xmlns:a16="http://schemas.microsoft.com/office/drawing/2014/main" id="{42617531-1E6E-6BD4-88CA-BDFD7FA1D84C}"/>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8007723" y="0"/>
            <a:ext cx="4183693" cy="6858000"/>
          </a:xfrm>
          <a:prstGeom prst="rect">
            <a:avLst/>
          </a:prstGeom>
        </p:spPr>
      </p:pic>
      <p:pic>
        <p:nvPicPr>
          <p:cNvPr id="2" name="Picture 1">
            <a:extLst>
              <a:ext uri="{FF2B5EF4-FFF2-40B4-BE49-F238E27FC236}">
                <a16:creationId xmlns:a16="http://schemas.microsoft.com/office/drawing/2014/main" id="{16F52EC9-7F6C-F82F-2695-C5546BBAE538}"/>
              </a:ext>
            </a:extLst>
          </p:cNvPr>
          <p:cNvPicPr>
            <a:picLocks noChangeAspect="1"/>
          </p:cNvPicPr>
          <p:nvPr/>
        </p:nvPicPr>
        <p:blipFill>
          <a:blip r:embed="rId4"/>
          <a:stretch>
            <a:fillRect/>
          </a:stretch>
        </p:blipFill>
        <p:spPr>
          <a:xfrm>
            <a:off x="1310129" y="1055779"/>
            <a:ext cx="4974557" cy="5732585"/>
          </a:xfrm>
          <a:prstGeom prst="rect">
            <a:avLst/>
          </a:prstGeom>
        </p:spPr>
      </p:pic>
    </p:spTree>
    <p:extLst>
      <p:ext uri="{BB962C8B-B14F-4D97-AF65-F5344CB8AC3E}">
        <p14:creationId xmlns:p14="http://schemas.microsoft.com/office/powerpoint/2010/main" val="203260476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Rounded Corners 17">
            <a:extLst>
              <a:ext uri="{FF2B5EF4-FFF2-40B4-BE49-F238E27FC236}">
                <a16:creationId xmlns:a16="http://schemas.microsoft.com/office/drawing/2014/main" id="{E9B64D14-140D-208D-5263-20D329BECFF7}"/>
              </a:ext>
            </a:extLst>
          </p:cNvPr>
          <p:cNvSpPr/>
          <p:nvPr/>
        </p:nvSpPr>
        <p:spPr>
          <a:xfrm>
            <a:off x="475128" y="2191871"/>
            <a:ext cx="3290048" cy="3756211"/>
          </a:xfrm>
          <a:prstGeom prst="roundRect">
            <a:avLst/>
          </a:prstGeom>
          <a:noFill/>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7" name="Rectangle: Rounded Corners 16">
            <a:extLst>
              <a:ext uri="{FF2B5EF4-FFF2-40B4-BE49-F238E27FC236}">
                <a16:creationId xmlns:a16="http://schemas.microsoft.com/office/drawing/2014/main" id="{A8CA5482-BA03-7E79-0864-EE9DB1A9238D}"/>
              </a:ext>
            </a:extLst>
          </p:cNvPr>
          <p:cNvSpPr/>
          <p:nvPr/>
        </p:nvSpPr>
        <p:spPr>
          <a:xfrm>
            <a:off x="8480609" y="2209801"/>
            <a:ext cx="3182474" cy="3756209"/>
          </a:xfrm>
          <a:prstGeom prst="roundRect">
            <a:avLst/>
          </a:prstGeom>
          <a:noFill/>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6" name="Rectangle: Rounded Corners 15">
            <a:extLst>
              <a:ext uri="{FF2B5EF4-FFF2-40B4-BE49-F238E27FC236}">
                <a16:creationId xmlns:a16="http://schemas.microsoft.com/office/drawing/2014/main" id="{46664A54-9023-2F8B-6424-893BF48839B4}"/>
              </a:ext>
            </a:extLst>
          </p:cNvPr>
          <p:cNvSpPr/>
          <p:nvPr/>
        </p:nvSpPr>
        <p:spPr>
          <a:xfrm>
            <a:off x="4527175" y="2200836"/>
            <a:ext cx="3290049" cy="3756209"/>
          </a:xfrm>
          <a:prstGeom prst="roundRect">
            <a:avLst/>
          </a:prstGeom>
          <a:noFill/>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3" name="Text Placeholder 2">
            <a:extLst>
              <a:ext uri="{FF2B5EF4-FFF2-40B4-BE49-F238E27FC236}">
                <a16:creationId xmlns:a16="http://schemas.microsoft.com/office/drawing/2014/main" id="{755552EE-FED3-04DE-A8DC-A75B5DC82050}"/>
              </a:ext>
            </a:extLst>
          </p:cNvPr>
          <p:cNvSpPr txBox="1">
            <a:spLocks/>
          </p:cNvSpPr>
          <p:nvPr/>
        </p:nvSpPr>
        <p:spPr>
          <a:xfrm>
            <a:off x="365055" y="640199"/>
            <a:ext cx="8623005" cy="623523"/>
          </a:xfrm>
          <a:prstGeom prst="rect">
            <a:avLst/>
          </a:prstGeom>
        </p:spPr>
        <p:txBody>
          <a:bodyPr vert="horz" lIns="91440" tIns="45720" rIns="91440" bIns="45720" rtlCol="0" anchor="t"/>
          <a:lstStyle>
            <a:defPPr>
              <a:defRPr lang="en-US"/>
            </a:defPPr>
            <a:lvl1pPr marL="0" algn="r" defTabSz="914400" rtl="0" eaLnBrk="1" latinLnBrk="0" hangingPunct="1">
              <a:defRPr sz="8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a:ln>
                  <a:noFill/>
                </a:ln>
                <a:solidFill>
                  <a:srgbClr val="F96624"/>
                </a:solidFill>
                <a:effectLst/>
                <a:uLnTx/>
                <a:uFillTx/>
                <a:latin typeface="Ubuntu Bold"/>
                <a:ea typeface="Calibri Light"/>
                <a:cs typeface="Calibri Light"/>
              </a:rPr>
              <a:t>Supplier Partner Benefits</a:t>
            </a:r>
            <a:endParaRPr lang="en-GB" sz="3600" b="1" i="0" u="none" strike="noStrike" kern="1200" cap="none" spc="0" normalizeH="0" baseline="0" noProof="0">
              <a:ln>
                <a:noFill/>
              </a:ln>
              <a:solidFill>
                <a:srgbClr val="F96624"/>
              </a:solidFill>
              <a:effectLst/>
              <a:uLnTx/>
              <a:uFillTx/>
              <a:latin typeface="Ubuntu Bold"/>
              <a:ea typeface="Calibri Light"/>
              <a:cs typeface="Calibri Light"/>
            </a:endParaRP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3600" b="1" i="0" u="none" strike="noStrike" kern="1200" cap="none" spc="0" normalizeH="0" baseline="0" noProof="0">
              <a:ln>
                <a:noFill/>
              </a:ln>
              <a:solidFill>
                <a:prstClr val="black">
                  <a:tint val="75000"/>
                </a:prstClr>
              </a:solidFill>
              <a:effectLst/>
              <a:uLnTx/>
              <a:uFillTx/>
              <a:latin typeface="Ubuntu Bold"/>
            </a:endParaRPr>
          </a:p>
        </p:txBody>
      </p:sp>
      <p:sp>
        <p:nvSpPr>
          <p:cNvPr id="4" name="TextBox 3">
            <a:extLst>
              <a:ext uri="{FF2B5EF4-FFF2-40B4-BE49-F238E27FC236}">
                <a16:creationId xmlns:a16="http://schemas.microsoft.com/office/drawing/2014/main" id="{937C14BE-7B1E-3E0C-33B3-89BB94E4A433}"/>
              </a:ext>
            </a:extLst>
          </p:cNvPr>
          <p:cNvSpPr txBox="1"/>
          <p:nvPr/>
        </p:nvSpPr>
        <p:spPr>
          <a:xfrm>
            <a:off x="366314" y="1344404"/>
            <a:ext cx="9570433" cy="369332"/>
          </a:xfrm>
          <a:prstGeom prst="rect">
            <a:avLst/>
          </a:prstGeom>
          <a:noFill/>
        </p:spPr>
        <p:txBody>
          <a:bodyPr wrap="square" lIns="91440" tIns="45720" rIns="91440" bIns="45720" rtlCol="0" anchor="t">
            <a:spAutoFit/>
          </a:bodyPr>
          <a:lstStyle/>
          <a:p>
            <a:pPr>
              <a:defRPr/>
            </a:pPr>
            <a:r>
              <a:rPr kumimoji="0" lang="en-GB" sz="1800" b="0" i="0" u="none" strike="noStrike" kern="1200" cap="none" spc="0" normalizeH="0" baseline="0" noProof="0" dirty="0">
                <a:ln>
                  <a:noFill/>
                </a:ln>
                <a:effectLst/>
                <a:uLnTx/>
                <a:uFillTx/>
                <a:latin typeface="Calibri"/>
                <a:ea typeface="Calibri Light"/>
                <a:cs typeface="Calibri Light"/>
              </a:rPr>
              <a:t>Supplier Partners </a:t>
            </a:r>
            <a:r>
              <a:rPr lang="en-GB" dirty="0">
                <a:latin typeface="Calibri"/>
                <a:ea typeface="Calibri Light"/>
                <a:cs typeface="Calibri Light"/>
              </a:rPr>
              <a:t>gain access</a:t>
            </a:r>
            <a:r>
              <a:rPr kumimoji="0" lang="en-GB" sz="1800" b="0" i="0" u="none" strike="noStrike" kern="1200" cap="none" spc="0" normalizeH="0" baseline="0" noProof="0" dirty="0">
                <a:ln>
                  <a:noFill/>
                </a:ln>
                <a:effectLst/>
                <a:uLnTx/>
                <a:uFillTx/>
                <a:latin typeface="Calibri"/>
                <a:ea typeface="Calibri Light"/>
                <a:cs typeface="Calibri Light"/>
              </a:rPr>
              <a:t> to these key</a:t>
            </a:r>
            <a:r>
              <a:rPr kumimoji="0" lang="en-GB" sz="1800" b="0" i="0" u="none" strike="noStrike" kern="1200" cap="none" spc="0" normalizeH="0" baseline="0" noProof="0" dirty="0">
                <a:ln>
                  <a:noFill/>
                </a:ln>
                <a:solidFill>
                  <a:srgbClr val="5A5A5A"/>
                </a:solidFill>
                <a:effectLst/>
                <a:uLnTx/>
                <a:uFillTx/>
                <a:latin typeface="Calibri"/>
                <a:ea typeface="Calibri Light"/>
                <a:cs typeface="Calibri Light"/>
              </a:rPr>
              <a:t> </a:t>
            </a:r>
            <a:r>
              <a:rPr kumimoji="0" lang="en-GB" sz="1800" b="1" i="0" u="none" strike="noStrike" kern="1200" cap="none" spc="0" normalizeH="0" baseline="0" noProof="0" dirty="0">
                <a:ln>
                  <a:noFill/>
                </a:ln>
                <a:solidFill>
                  <a:srgbClr val="F96624"/>
                </a:solidFill>
                <a:effectLst/>
                <a:uLnTx/>
                <a:uFillTx/>
                <a:latin typeface="Calibri"/>
                <a:ea typeface="Calibri Light"/>
                <a:cs typeface="Calibri Light"/>
              </a:rPr>
              <a:t>benefits</a:t>
            </a:r>
            <a:r>
              <a:rPr kumimoji="0" lang="en-GB" sz="1800" b="0" i="0" u="none" strike="noStrike" kern="1200" cap="none" spc="0" normalizeH="0" baseline="0" noProof="0" dirty="0">
                <a:ln>
                  <a:noFill/>
                </a:ln>
                <a:solidFill>
                  <a:srgbClr val="5A5A5A"/>
                </a:solidFill>
                <a:effectLst/>
                <a:uLnTx/>
                <a:uFillTx/>
                <a:latin typeface="Calibri"/>
                <a:ea typeface="Calibri Light"/>
                <a:cs typeface="Calibri Light"/>
              </a:rPr>
              <a:t>:</a:t>
            </a:r>
            <a:endParaRPr lang="en-GB" sz="1800" b="0" i="0" u="none" strike="noStrike" kern="1200" cap="none" spc="0" normalizeH="0" baseline="0" noProof="0" dirty="0">
              <a:ln>
                <a:noFill/>
              </a:ln>
              <a:solidFill>
                <a:srgbClr val="5A5A5A"/>
              </a:solidFill>
              <a:effectLst/>
              <a:uLnTx/>
              <a:uFillTx/>
              <a:latin typeface="Calibri"/>
              <a:ea typeface="Calibri Light"/>
              <a:cs typeface="Calibri Light"/>
            </a:endParaRPr>
          </a:p>
        </p:txBody>
      </p:sp>
      <p:sp>
        <p:nvSpPr>
          <p:cNvPr id="5" name="Rectangle 1">
            <a:extLst>
              <a:ext uri="{FF2B5EF4-FFF2-40B4-BE49-F238E27FC236}">
                <a16:creationId xmlns:a16="http://schemas.microsoft.com/office/drawing/2014/main" id="{8779F482-4752-86B7-A7AC-D97001880B28}"/>
              </a:ext>
            </a:extLst>
          </p:cNvPr>
          <p:cNvSpPr>
            <a:spLocks noChangeArrowheads="1"/>
          </p:cNvSpPr>
          <p:nvPr/>
        </p:nvSpPr>
        <p:spPr bwMode="auto">
          <a:xfrm>
            <a:off x="898953" y="1868375"/>
            <a:ext cx="2469206" cy="948536"/>
          </a:xfrm>
          <a:prstGeom prst="roundRect">
            <a:avLst/>
          </a:prstGeom>
          <a:gradFill flip="none" rotWithShape="1">
            <a:gsLst>
              <a:gs pos="30000">
                <a:srgbClr val="F86524"/>
              </a:gs>
              <a:gs pos="83000">
                <a:srgbClr val="E23347"/>
              </a:gs>
              <a:gs pos="55000">
                <a:srgbClr val="F86524"/>
              </a:gs>
              <a:gs pos="100000">
                <a:srgbClr val="CC006A"/>
              </a:gs>
            </a:gsLst>
            <a:lin ang="2700000" scaled="1"/>
            <a:tileRect/>
          </a:gradFill>
          <a:ln w="12700">
            <a:solidFill>
              <a:srgbClr val="F86524"/>
            </a:solidFill>
            <a:miter lim="800000"/>
            <a:headEnd/>
            <a:tailEnd/>
          </a:ln>
          <a:effectLst>
            <a:outerShdw blurRad="50800" dist="38100" dir="5400000" algn="t" rotWithShape="0">
              <a:prstClr val="black">
                <a:alpha val="40000"/>
              </a:prstClr>
            </a:outerShdw>
            <a:softEdge rad="25400"/>
          </a:effectLst>
        </p:spPr>
        <p:txBody>
          <a:bodyPr vert="horz" wrap="square" lIns="144000" tIns="30480" rIns="144000" bIns="30480" numCol="1" anchor="ctr" anchorCtr="0" compatLnSpc="1">
            <a:prstTxWarp prst="textNoShape">
              <a:avLst/>
            </a:prstTxWarp>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609630" rtl="0" eaLnBrk="0" fontAlgn="base" latinLnBrk="0" hangingPunct="0">
              <a:lnSpc>
                <a:spcPct val="100000"/>
              </a:lnSpc>
              <a:spcBef>
                <a:spcPts val="400"/>
              </a:spcBef>
              <a:spcAft>
                <a:spcPts val="400"/>
              </a:spcAft>
              <a:buClrTx/>
              <a:buSzTx/>
              <a:buFontTx/>
              <a:buNone/>
              <a:tabLst/>
              <a:defRPr/>
            </a:pPr>
            <a:endParaRPr kumimoji="0" lang="en-GB" altLang="en-US" sz="2000" b="0" i="0" u="none" strike="noStrike" kern="1200" cap="none" spc="0" normalizeH="0" baseline="0" noProof="0">
              <a:ln>
                <a:noFill/>
              </a:ln>
              <a:solidFill>
                <a:prstClr val="white"/>
              </a:solidFill>
              <a:effectLst/>
              <a:uLnTx/>
              <a:uFillTx/>
              <a:latin typeface="Calibri"/>
              <a:ea typeface="+mn-ea"/>
              <a:cs typeface="+mn-cs"/>
            </a:endParaRPr>
          </a:p>
        </p:txBody>
      </p:sp>
      <p:sp>
        <p:nvSpPr>
          <p:cNvPr id="6" name="Rectangle 1">
            <a:extLst>
              <a:ext uri="{FF2B5EF4-FFF2-40B4-BE49-F238E27FC236}">
                <a16:creationId xmlns:a16="http://schemas.microsoft.com/office/drawing/2014/main" id="{39E06637-C45C-1DB0-926E-91138BEC93E4}"/>
              </a:ext>
            </a:extLst>
          </p:cNvPr>
          <p:cNvSpPr>
            <a:spLocks noChangeArrowheads="1"/>
          </p:cNvSpPr>
          <p:nvPr/>
        </p:nvSpPr>
        <p:spPr bwMode="auto">
          <a:xfrm>
            <a:off x="5103107" y="1966987"/>
            <a:ext cx="2101653" cy="580982"/>
          </a:xfrm>
          <a:prstGeom prst="roundRect">
            <a:avLst/>
          </a:prstGeom>
          <a:gradFill flip="none" rotWithShape="1">
            <a:gsLst>
              <a:gs pos="30000">
                <a:srgbClr val="F86524"/>
              </a:gs>
              <a:gs pos="83000">
                <a:srgbClr val="E23347"/>
              </a:gs>
              <a:gs pos="55000">
                <a:srgbClr val="F86524"/>
              </a:gs>
              <a:gs pos="100000">
                <a:srgbClr val="CC006A"/>
              </a:gs>
            </a:gsLst>
            <a:lin ang="2700000" scaled="1"/>
            <a:tileRect/>
          </a:gradFill>
          <a:ln w="12700">
            <a:solidFill>
              <a:srgbClr val="F86524"/>
            </a:solidFill>
            <a:miter lim="800000"/>
            <a:headEnd/>
            <a:tailEnd/>
          </a:ln>
          <a:effectLst>
            <a:outerShdw blurRad="50800" dist="38100" dir="5400000" algn="t" rotWithShape="0">
              <a:prstClr val="black">
                <a:alpha val="40000"/>
              </a:prstClr>
            </a:outerShdw>
            <a:softEdge rad="25400"/>
          </a:effectLst>
        </p:spPr>
        <p:txBody>
          <a:bodyPr vert="horz" wrap="square" lIns="144000" tIns="30480" rIns="144000" bIns="30480" numCol="1" anchor="ctr" anchorCtr="0" compatLnSpc="1">
            <a:prstTxWarp prst="textNoShape">
              <a:avLst/>
            </a:prstTxWarp>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609630" rtl="0" eaLnBrk="0" fontAlgn="base" latinLnBrk="0" hangingPunct="0">
              <a:lnSpc>
                <a:spcPct val="100000"/>
              </a:lnSpc>
              <a:spcBef>
                <a:spcPts val="400"/>
              </a:spcBef>
              <a:spcAft>
                <a:spcPts val="400"/>
              </a:spcAft>
              <a:buClrTx/>
              <a:buSzTx/>
              <a:buFontTx/>
              <a:buNone/>
              <a:tabLst/>
              <a:defRPr/>
            </a:pPr>
            <a:endParaRPr kumimoji="0" lang="en-GB" altLang="en-US" sz="2000" b="0" i="0" u="none" strike="noStrike" kern="1200" cap="none" spc="0" normalizeH="0" baseline="0" noProof="0">
              <a:ln>
                <a:noFill/>
              </a:ln>
              <a:solidFill>
                <a:prstClr val="white"/>
              </a:solidFill>
              <a:effectLst/>
              <a:uLnTx/>
              <a:uFillTx/>
              <a:latin typeface="Calibri"/>
              <a:ea typeface="+mn-ea"/>
              <a:cs typeface="+mn-cs"/>
            </a:endParaRPr>
          </a:p>
        </p:txBody>
      </p:sp>
      <p:sp>
        <p:nvSpPr>
          <p:cNvPr id="7" name="Rectangle 1">
            <a:extLst>
              <a:ext uri="{FF2B5EF4-FFF2-40B4-BE49-F238E27FC236}">
                <a16:creationId xmlns:a16="http://schemas.microsoft.com/office/drawing/2014/main" id="{FE6F8D5E-7C0D-B484-92EF-FA66698B8972}"/>
              </a:ext>
            </a:extLst>
          </p:cNvPr>
          <p:cNvSpPr>
            <a:spLocks noChangeArrowheads="1"/>
          </p:cNvSpPr>
          <p:nvPr/>
        </p:nvSpPr>
        <p:spPr bwMode="auto">
          <a:xfrm>
            <a:off x="8903850" y="1949057"/>
            <a:ext cx="2361628" cy="580984"/>
          </a:xfrm>
          <a:prstGeom prst="roundRect">
            <a:avLst/>
          </a:prstGeom>
          <a:gradFill flip="none" rotWithShape="1">
            <a:gsLst>
              <a:gs pos="30000">
                <a:srgbClr val="F86524"/>
              </a:gs>
              <a:gs pos="83000">
                <a:srgbClr val="E23347"/>
              </a:gs>
              <a:gs pos="55000">
                <a:srgbClr val="F86524"/>
              </a:gs>
              <a:gs pos="100000">
                <a:srgbClr val="CC006A"/>
              </a:gs>
            </a:gsLst>
            <a:lin ang="2700000" scaled="1"/>
            <a:tileRect/>
          </a:gradFill>
          <a:ln w="12700">
            <a:solidFill>
              <a:srgbClr val="F86524"/>
            </a:solidFill>
            <a:miter lim="800000"/>
            <a:headEnd/>
            <a:tailEnd/>
          </a:ln>
          <a:effectLst>
            <a:outerShdw blurRad="50800" dist="38100" dir="5400000" algn="t" rotWithShape="0">
              <a:prstClr val="black">
                <a:alpha val="40000"/>
              </a:prstClr>
            </a:outerShdw>
            <a:softEdge rad="25400"/>
          </a:effectLst>
        </p:spPr>
        <p:txBody>
          <a:bodyPr vert="horz" wrap="square" lIns="144000" tIns="30480" rIns="144000" bIns="30480" numCol="1" anchor="ctr" anchorCtr="0" compatLnSpc="1">
            <a:prstTxWarp prst="textNoShape">
              <a:avLst/>
            </a:prstTxWarp>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609630" rtl="0" eaLnBrk="0" fontAlgn="base" latinLnBrk="0" hangingPunct="0">
              <a:lnSpc>
                <a:spcPct val="100000"/>
              </a:lnSpc>
              <a:spcBef>
                <a:spcPts val="400"/>
              </a:spcBef>
              <a:spcAft>
                <a:spcPts val="400"/>
              </a:spcAft>
              <a:buClrTx/>
              <a:buSzTx/>
              <a:buFontTx/>
              <a:buNone/>
              <a:tabLst/>
              <a:defRPr/>
            </a:pPr>
            <a:endParaRPr kumimoji="0" lang="en-GB" altLang="en-US" sz="2000" b="0" i="0" u="none" strike="noStrike" kern="1200" cap="none" spc="0" normalizeH="0" baseline="0" noProof="0">
              <a:ln>
                <a:noFill/>
              </a:ln>
              <a:solidFill>
                <a:prstClr val="white"/>
              </a:solidFill>
              <a:effectLst/>
              <a:uLnTx/>
              <a:uFillTx/>
              <a:latin typeface="Calibri"/>
              <a:ea typeface="+mn-ea"/>
              <a:cs typeface="+mn-cs"/>
            </a:endParaRPr>
          </a:p>
        </p:txBody>
      </p:sp>
      <p:sp>
        <p:nvSpPr>
          <p:cNvPr id="8" name="TextBox 7">
            <a:extLst>
              <a:ext uri="{FF2B5EF4-FFF2-40B4-BE49-F238E27FC236}">
                <a16:creationId xmlns:a16="http://schemas.microsoft.com/office/drawing/2014/main" id="{AC5747EE-8E2B-F93F-C252-0169B223E6FD}"/>
              </a:ext>
            </a:extLst>
          </p:cNvPr>
          <p:cNvSpPr txBox="1"/>
          <p:nvPr/>
        </p:nvSpPr>
        <p:spPr>
          <a:xfrm>
            <a:off x="901516" y="1990775"/>
            <a:ext cx="2478170" cy="707886"/>
          </a:xfrm>
          <a:prstGeom prst="rect">
            <a:avLst/>
          </a:prstGeom>
          <a:noFill/>
        </p:spPr>
        <p:txBody>
          <a:bodyPr wrap="square" lIns="91440" tIns="45720" rIns="91440" bIns="4572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altLang="en-US" sz="2000" b="1" i="0" u="none" strike="noStrike" kern="1200" cap="none" spc="0" normalizeH="0" baseline="0" noProof="0">
                <a:ln>
                  <a:noFill/>
                </a:ln>
                <a:solidFill>
                  <a:prstClr val="white"/>
                </a:solidFill>
                <a:effectLst>
                  <a:outerShdw blurRad="38100" dist="38100" dir="2700000" algn="tl">
                    <a:srgbClr val="000000">
                      <a:alpha val="43137"/>
                    </a:srgbClr>
                  </a:outerShdw>
                </a:effectLst>
                <a:uLnTx/>
                <a:uFillTx/>
                <a:latin typeface="Ubuntu Bold"/>
              </a:rPr>
              <a:t>Greater transparency</a:t>
            </a:r>
            <a:endParaRPr lang="en-GB" sz="2000" b="1" i="0" u="none" strike="noStrike" kern="1200" cap="none" spc="0" normalizeH="0" baseline="0" noProof="0">
              <a:ln>
                <a:noFill/>
              </a:ln>
              <a:solidFill>
                <a:prstClr val="white"/>
              </a:solidFill>
              <a:effectLst>
                <a:outerShdw blurRad="38100" dist="38100" dir="2700000" algn="tl">
                  <a:srgbClr val="000000">
                    <a:alpha val="43137"/>
                  </a:srgbClr>
                </a:outerShdw>
              </a:effectLst>
              <a:uLnTx/>
              <a:uFillTx/>
              <a:latin typeface="Ubuntu Bold"/>
              <a:ea typeface="Calibri Light" panose="020F0302020204030204" pitchFamily="34" charset="0"/>
              <a:cs typeface="Calibri Light" panose="020F0302020204030204" pitchFamily="34" charset="0"/>
            </a:endParaRPr>
          </a:p>
        </p:txBody>
      </p:sp>
      <p:sp>
        <p:nvSpPr>
          <p:cNvPr id="9" name="TextBox 8">
            <a:extLst>
              <a:ext uri="{FF2B5EF4-FFF2-40B4-BE49-F238E27FC236}">
                <a16:creationId xmlns:a16="http://schemas.microsoft.com/office/drawing/2014/main" id="{90FFABE2-31F0-550E-6982-42B40F008293}"/>
              </a:ext>
            </a:extLst>
          </p:cNvPr>
          <p:cNvSpPr txBox="1"/>
          <p:nvPr/>
        </p:nvSpPr>
        <p:spPr>
          <a:xfrm>
            <a:off x="4917282" y="2058674"/>
            <a:ext cx="2455373" cy="40011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altLang="en-US" sz="2000" b="1" i="0" u="none" strike="noStrike" kern="1200" cap="none" spc="0" normalizeH="0" baseline="0" noProof="0">
                <a:ln>
                  <a:noFill/>
                </a:ln>
                <a:solidFill>
                  <a:prstClr val="white"/>
                </a:solidFill>
                <a:effectLst>
                  <a:outerShdw blurRad="38100" dist="38100" dir="2700000" algn="tl">
                    <a:srgbClr val="000000">
                      <a:alpha val="43137"/>
                    </a:srgbClr>
                  </a:outerShdw>
                </a:effectLst>
                <a:uLnTx/>
                <a:uFillTx/>
                <a:latin typeface="Ubuntu Bold"/>
              </a:rPr>
              <a:t>One voice</a:t>
            </a:r>
            <a:endParaRPr kumimoji="0" lang="en-GB" sz="2000" b="1" i="0" u="none" strike="noStrike" kern="1200" cap="none" spc="0" normalizeH="0" baseline="0" noProof="0">
              <a:ln>
                <a:noFill/>
              </a:ln>
              <a:solidFill>
                <a:prstClr val="white"/>
              </a:solidFill>
              <a:effectLst>
                <a:outerShdw blurRad="38100" dist="38100" dir="2700000" algn="tl">
                  <a:srgbClr val="000000">
                    <a:alpha val="43137"/>
                  </a:srgbClr>
                </a:outerShdw>
              </a:effectLst>
              <a:uLnTx/>
              <a:uFillTx/>
              <a:latin typeface="Ubuntu Bold"/>
              <a:ea typeface="Calibri Light" panose="020F0302020204030204" pitchFamily="34" charset="0"/>
              <a:cs typeface="Calibri Light" panose="020F0302020204030204" pitchFamily="34" charset="0"/>
            </a:endParaRPr>
          </a:p>
        </p:txBody>
      </p:sp>
      <p:sp>
        <p:nvSpPr>
          <p:cNvPr id="10" name="TextBox 9">
            <a:extLst>
              <a:ext uri="{FF2B5EF4-FFF2-40B4-BE49-F238E27FC236}">
                <a16:creationId xmlns:a16="http://schemas.microsoft.com/office/drawing/2014/main" id="{C7D976EF-6852-6F65-AF0A-7F8606080274}"/>
              </a:ext>
            </a:extLst>
          </p:cNvPr>
          <p:cNvSpPr txBox="1"/>
          <p:nvPr/>
        </p:nvSpPr>
        <p:spPr>
          <a:xfrm>
            <a:off x="8929944" y="2040744"/>
            <a:ext cx="2345173" cy="40011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altLang="en-US" sz="2000" b="1" i="0" u="none" strike="noStrike" kern="1200" cap="none" spc="0" normalizeH="0" baseline="0" noProof="0">
                <a:ln>
                  <a:noFill/>
                </a:ln>
                <a:solidFill>
                  <a:prstClr val="white"/>
                </a:solidFill>
                <a:effectLst>
                  <a:outerShdw blurRad="38100" dist="38100" dir="2700000" algn="tl">
                    <a:srgbClr val="000000">
                      <a:alpha val="43137"/>
                    </a:srgbClr>
                  </a:outerShdw>
                </a:effectLst>
                <a:uLnTx/>
                <a:uFillTx/>
                <a:latin typeface="Ubuntu Bold"/>
              </a:rPr>
              <a:t>Recognition</a:t>
            </a:r>
            <a:endParaRPr kumimoji="0" lang="en-GB" sz="2000" b="1" i="0" u="none" strike="noStrike" kern="1200" cap="none" spc="0" normalizeH="0" baseline="0" noProof="0">
              <a:ln>
                <a:noFill/>
              </a:ln>
              <a:solidFill>
                <a:prstClr val="white"/>
              </a:solidFill>
              <a:effectLst>
                <a:outerShdw blurRad="38100" dist="38100" dir="2700000" algn="tl">
                  <a:srgbClr val="000000">
                    <a:alpha val="43137"/>
                  </a:srgbClr>
                </a:outerShdw>
              </a:effectLst>
              <a:uLnTx/>
              <a:uFillTx/>
              <a:latin typeface="Ubuntu Bold"/>
              <a:ea typeface="Calibri Light" panose="020F0302020204030204" pitchFamily="34" charset="0"/>
              <a:cs typeface="Calibri Light" panose="020F0302020204030204" pitchFamily="34" charset="0"/>
            </a:endParaRPr>
          </a:p>
        </p:txBody>
      </p:sp>
      <p:sp>
        <p:nvSpPr>
          <p:cNvPr id="11" name="TextBox 10">
            <a:extLst>
              <a:ext uri="{FF2B5EF4-FFF2-40B4-BE49-F238E27FC236}">
                <a16:creationId xmlns:a16="http://schemas.microsoft.com/office/drawing/2014/main" id="{17DC17E5-939F-EE02-C86E-747B67F2DC29}"/>
              </a:ext>
            </a:extLst>
          </p:cNvPr>
          <p:cNvSpPr txBox="1"/>
          <p:nvPr/>
        </p:nvSpPr>
        <p:spPr>
          <a:xfrm>
            <a:off x="621755" y="2917408"/>
            <a:ext cx="3003817" cy="2800767"/>
          </a:xfrm>
          <a:prstGeom prst="rect">
            <a:avLst/>
          </a:prstGeom>
          <a:noFill/>
        </p:spPr>
        <p:txBody>
          <a:bodyPr wrap="square" lIns="91440" tIns="45720" rIns="91440" bIns="45720" anchor="t">
            <a:spAutoFit/>
          </a:bodyPr>
          <a:lstStyle/>
          <a:p>
            <a:pPr marL="285750" marR="0" lvl="0" indent="-285750" defTabSz="914400" rtl="0" eaLnBrk="1" fontAlgn="auto" latinLnBrk="0" hangingPunct="1">
              <a:lnSpc>
                <a:spcPct val="100000"/>
              </a:lnSpc>
              <a:spcBef>
                <a:spcPts val="0"/>
              </a:spcBef>
              <a:spcAft>
                <a:spcPts val="0"/>
              </a:spcAft>
              <a:buClrTx/>
              <a:buSzTx/>
              <a:buFont typeface="Arial"/>
              <a:buChar char="•"/>
              <a:tabLst/>
              <a:defRPr/>
            </a:pPr>
            <a:r>
              <a:rPr kumimoji="0" lang="en-GB" sz="16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Calibri"/>
                <a:ea typeface="Calibri Light"/>
                <a:cs typeface="Calibri Light"/>
              </a:rPr>
              <a:t>Access to the PSCI shared audit platform, with over 2,000 supplier sites registered</a:t>
            </a:r>
            <a:endParaRPr lang="en-US">
              <a:ea typeface="Calibri"/>
              <a:cs typeface="Calibri"/>
            </a:endParaRPr>
          </a:p>
          <a:p>
            <a:pPr marL="285750" marR="0" lvl="0" indent="-285750" defTabSz="914400" rtl="0" eaLnBrk="1" fontAlgn="auto" latinLnBrk="0" hangingPunct="1">
              <a:lnSpc>
                <a:spcPct val="100000"/>
              </a:lnSpc>
              <a:spcBef>
                <a:spcPts val="0"/>
              </a:spcBef>
              <a:spcAft>
                <a:spcPts val="0"/>
              </a:spcAft>
              <a:buClrTx/>
              <a:buSzTx/>
              <a:buFont typeface="Arial"/>
              <a:buChar char="•"/>
              <a:tabLst/>
              <a:defRPr/>
            </a:pPr>
            <a:endParaRPr lang="en-GB" sz="16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Calibri"/>
              <a:ea typeface="Calibri Light" panose="020F0302020204030204" pitchFamily="34" charset="0"/>
              <a:cs typeface="Calibri Light" panose="020F0302020204030204" pitchFamily="34" charset="0"/>
            </a:endParaRPr>
          </a:p>
          <a:p>
            <a:pPr marL="285750" marR="0" lvl="0" indent="-285750" defTabSz="914400" rtl="0" eaLnBrk="1" fontAlgn="auto" latinLnBrk="0" hangingPunct="1">
              <a:lnSpc>
                <a:spcPct val="100000"/>
              </a:lnSpc>
              <a:spcBef>
                <a:spcPts val="0"/>
              </a:spcBef>
              <a:spcAft>
                <a:spcPts val="0"/>
              </a:spcAft>
              <a:buClrTx/>
              <a:buSzTx/>
              <a:buFont typeface="Arial"/>
              <a:buChar char="•"/>
              <a:tabLst/>
              <a:defRPr/>
            </a:pPr>
            <a:r>
              <a:rPr kumimoji="0" lang="en-GB" sz="16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Calibri"/>
                <a:ea typeface="Calibri Light"/>
                <a:cs typeface="Calibri Light"/>
              </a:rPr>
              <a:t>Access to PSCI audit &amp; environment survey reports of supplier sites (once permission granted)*</a:t>
            </a:r>
            <a:endParaRPr lang="en-GB" sz="16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Calibri"/>
              <a:ea typeface="Calibri Light"/>
              <a:cs typeface="Calibri Light"/>
            </a:endParaRPr>
          </a:p>
          <a:p>
            <a:pPr marL="285750" marR="0" lvl="0" indent="-285750" defTabSz="914400" rtl="0" eaLnBrk="1" fontAlgn="auto" latinLnBrk="0" hangingPunct="1">
              <a:lnSpc>
                <a:spcPct val="100000"/>
              </a:lnSpc>
              <a:spcBef>
                <a:spcPts val="0"/>
              </a:spcBef>
              <a:spcAft>
                <a:spcPts val="0"/>
              </a:spcAft>
              <a:buClrTx/>
              <a:buSzTx/>
              <a:buFont typeface="Arial"/>
              <a:buChar char="•"/>
              <a:tabLst/>
              <a:defRPr/>
            </a:pPr>
            <a:endParaRPr lang="en-GB" sz="16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Calibri"/>
              <a:ea typeface="Calibri Light" panose="020F0302020204030204" pitchFamily="34" charset="0"/>
              <a:cs typeface="Calibri Light" panose="020F0302020204030204" pitchFamily="34" charset="0"/>
            </a:endParaRPr>
          </a:p>
          <a:p>
            <a:pPr marL="285750" marR="0" lvl="0" indent="-285750" defTabSz="914400" rtl="0" eaLnBrk="1" fontAlgn="auto" latinLnBrk="0" hangingPunct="1">
              <a:lnSpc>
                <a:spcPct val="100000"/>
              </a:lnSpc>
              <a:spcBef>
                <a:spcPts val="0"/>
              </a:spcBef>
              <a:spcAft>
                <a:spcPts val="0"/>
              </a:spcAft>
              <a:buClrTx/>
              <a:buSzTx/>
              <a:buFont typeface="Arial"/>
              <a:buChar char="•"/>
              <a:tabLst/>
              <a:defRPr/>
            </a:pPr>
            <a:r>
              <a:rPr kumimoji="0" lang="en-GB" sz="16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Calibri"/>
                <a:ea typeface="Calibri Light"/>
                <a:cs typeface="Calibri Light"/>
              </a:rPr>
              <a:t> Invite your suppliers to share audits and environmental </a:t>
            </a:r>
            <a:r>
              <a:rPr lang="en-GB" sz="1600">
                <a:solidFill>
                  <a:srgbClr val="000000"/>
                </a:solidFill>
                <a:effectLst>
                  <a:outerShdw blurRad="38100" dist="38100" dir="2700000" algn="tl">
                    <a:srgbClr val="000000">
                      <a:alpha val="43137"/>
                    </a:srgbClr>
                  </a:outerShdw>
                </a:effectLst>
                <a:latin typeface="Calibri"/>
                <a:ea typeface="Calibri Light"/>
                <a:cs typeface="Calibri Light"/>
              </a:rPr>
              <a:t>data</a:t>
            </a:r>
            <a:endParaRPr lang="en-GB" sz="16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Calibri"/>
              <a:ea typeface="Calibri Light"/>
              <a:cs typeface="Calibri Light"/>
            </a:endParaRPr>
          </a:p>
        </p:txBody>
      </p:sp>
      <p:sp>
        <p:nvSpPr>
          <p:cNvPr id="12" name="TextBox 11">
            <a:extLst>
              <a:ext uri="{FF2B5EF4-FFF2-40B4-BE49-F238E27FC236}">
                <a16:creationId xmlns:a16="http://schemas.microsoft.com/office/drawing/2014/main" id="{5800B399-E6F9-3ED9-A46C-2C6A7568DA8C}"/>
              </a:ext>
            </a:extLst>
          </p:cNvPr>
          <p:cNvSpPr txBox="1"/>
          <p:nvPr/>
        </p:nvSpPr>
        <p:spPr>
          <a:xfrm>
            <a:off x="4612020" y="2671541"/>
            <a:ext cx="3165182" cy="3046988"/>
          </a:xfrm>
          <a:prstGeom prst="rect">
            <a:avLst/>
          </a:prstGeom>
          <a:noFill/>
        </p:spPr>
        <p:txBody>
          <a:bodyPr wrap="square" lIns="91440" tIns="45720" rIns="91440" bIns="45720" anchor="t">
            <a:spAutoFit/>
          </a:bodyPr>
          <a:lstStyle/>
          <a:p>
            <a:pPr marL="285750" marR="0" lvl="0" indent="-2857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6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Calibri"/>
                <a:ea typeface="Calibri Light" panose="020F0302020204030204" pitchFamily="34" charset="0"/>
                <a:cs typeface="Calibri Light" panose="020F0302020204030204" pitchFamily="34" charset="0"/>
              </a:rPr>
              <a:t>Join a global community committed to responsible business practices</a:t>
            </a:r>
            <a:endParaRPr lang="en-US">
              <a:ea typeface="Calibri"/>
              <a:cs typeface="Calibri"/>
            </a:endParaRPr>
          </a:p>
          <a:p>
            <a:pPr marL="285750" marR="0" lvl="0" indent="-2857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6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Calibri"/>
              <a:ea typeface="Calibri Light" panose="020F0302020204030204" pitchFamily="34" charset="0"/>
              <a:cs typeface="Calibri Light" panose="020F0302020204030204" pitchFamily="34" charset="0"/>
            </a:endParaRPr>
          </a:p>
          <a:p>
            <a:pPr marL="285750" marR="0" lvl="0" indent="-2857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6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Calibri"/>
                <a:ea typeface="Calibri Light" panose="020F0302020204030204" pitchFamily="34" charset="0"/>
                <a:cs typeface="Calibri Light" panose="020F0302020204030204" pitchFamily="34" charset="0"/>
              </a:rPr>
              <a:t>Collaborate with customers &amp; potential buyers via our Teams and Projects, inputting to best practices</a:t>
            </a:r>
            <a:endParaRPr lang="en-GB" sz="16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Calibri"/>
              <a:ea typeface="Calibri Light" panose="020F0302020204030204" pitchFamily="34" charset="0"/>
              <a:cs typeface="Calibri Light" panose="020F0302020204030204" pitchFamily="34" charset="0"/>
            </a:endParaRPr>
          </a:p>
          <a:p>
            <a:pPr marL="285750" marR="0" lvl="0" indent="-2857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6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Calibri"/>
              <a:ea typeface="Calibri Light" panose="020F0302020204030204" pitchFamily="34" charset="0"/>
              <a:cs typeface="Calibri Light" panose="020F0302020204030204" pitchFamily="34" charset="0"/>
            </a:endParaRPr>
          </a:p>
          <a:p>
            <a:pPr marL="285750" marR="0" lvl="0" indent="-2857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6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Calibri"/>
                <a:ea typeface="Calibri Light" panose="020F0302020204030204" pitchFamily="34" charset="0"/>
                <a:cs typeface="Calibri Light" panose="020F0302020204030204" pitchFamily="34" charset="0"/>
              </a:rPr>
              <a:t>Forum to share your expertise, with opportunities to present at conferences &amp; webinars</a:t>
            </a:r>
            <a:endParaRPr lang="en-GB" sz="16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Calibri"/>
              <a:ea typeface="Calibri Light" panose="020F0302020204030204" pitchFamily="34" charset="0"/>
              <a:cs typeface="Calibri Light" panose="020F0302020204030204" pitchFamily="34" charset="0"/>
            </a:endParaRPr>
          </a:p>
        </p:txBody>
      </p:sp>
      <p:sp>
        <p:nvSpPr>
          <p:cNvPr id="13" name="TextBox 12">
            <a:extLst>
              <a:ext uri="{FF2B5EF4-FFF2-40B4-BE49-F238E27FC236}">
                <a16:creationId xmlns:a16="http://schemas.microsoft.com/office/drawing/2014/main" id="{85B05300-958E-9E41-191A-603D45B2AD6B}"/>
              </a:ext>
            </a:extLst>
          </p:cNvPr>
          <p:cNvSpPr txBox="1"/>
          <p:nvPr/>
        </p:nvSpPr>
        <p:spPr>
          <a:xfrm>
            <a:off x="8558233" y="2675361"/>
            <a:ext cx="3070413" cy="3354765"/>
          </a:xfrm>
          <a:prstGeom prst="rect">
            <a:avLst/>
          </a:prstGeom>
          <a:noFill/>
          <a:effectLst/>
        </p:spPr>
        <p:txBody>
          <a:bodyPr wrap="square" lIns="91440" tIns="45720" rIns="91440" bIns="45720" anchor="t">
            <a:spAutoFit/>
          </a:bodyPr>
          <a:lstStyle/>
          <a:p>
            <a:pPr marL="285750" marR="0" lvl="0" indent="-285750" defTabSz="609630" rtl="0" eaLnBrk="1" fontAlgn="auto" latinLnBrk="0" hangingPunct="1">
              <a:lnSpc>
                <a:spcPct val="100000"/>
              </a:lnSpc>
              <a:spcBef>
                <a:spcPts val="400"/>
              </a:spcBef>
              <a:spcAft>
                <a:spcPts val="400"/>
              </a:spcAft>
              <a:buClrTx/>
              <a:buSzTx/>
              <a:buFont typeface="Arial" panose="020B0604020202020204" pitchFamily="34" charset="0"/>
              <a:buChar char="•"/>
              <a:tabLst/>
              <a:defRPr/>
            </a:pPr>
            <a:r>
              <a:rPr kumimoji="0" lang="en-US" altLang="en-US" sz="16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Calibri"/>
                <a:ea typeface="+mn-ea"/>
                <a:cs typeface="Calibri Light" panose="020F0302020204030204" pitchFamily="34" charset="0"/>
              </a:rPr>
              <a:t>Use of the PSCI Supplier Partnership logo on company website and promotional material.</a:t>
            </a:r>
            <a:endParaRPr lang="en-GB" altLang="en-US" sz="16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Calibri"/>
              <a:ea typeface="Calibri"/>
              <a:cs typeface="Calibri Light" panose="020F0302020204030204" pitchFamily="34" charset="0"/>
            </a:endParaRPr>
          </a:p>
          <a:p>
            <a:pPr marL="285750" marR="0" lvl="0" indent="-285750" defTabSz="609630" rtl="0" eaLnBrk="1" fontAlgn="auto" latinLnBrk="0" hangingPunct="1">
              <a:lnSpc>
                <a:spcPct val="100000"/>
              </a:lnSpc>
              <a:spcBef>
                <a:spcPts val="400"/>
              </a:spcBef>
              <a:spcAft>
                <a:spcPts val="400"/>
              </a:spcAft>
              <a:buClrTx/>
              <a:buSzTx/>
              <a:buFont typeface="Arial" panose="020B0604020202020204" pitchFamily="34" charset="0"/>
              <a:buChar char="•"/>
              <a:tabLst/>
              <a:defRPr/>
            </a:pPr>
            <a:r>
              <a:rPr kumimoji="0" lang="en-US" sz="16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Calibri"/>
                <a:ea typeface="Calibri Light" panose="020F0302020204030204" pitchFamily="34" charset="0"/>
                <a:cs typeface="Calibri Light" panose="020F0302020204030204" pitchFamily="34" charset="0"/>
              </a:rPr>
              <a:t>Boost your reputation by becoming acknowledged externally for your dedication to responsible supply chain</a:t>
            </a:r>
            <a:endParaRPr lang="en-US" sz="16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Calibri"/>
              <a:ea typeface="Calibri Light" panose="020F0302020204030204" pitchFamily="34" charset="0"/>
              <a:cs typeface="Calibri Light" panose="020F0302020204030204" pitchFamily="34" charset="0"/>
            </a:endParaRPr>
          </a:p>
          <a:p>
            <a:pPr marL="285750" marR="0" lvl="0" indent="-285750" defTabSz="609630" rtl="0" eaLnBrk="1" fontAlgn="auto" latinLnBrk="0" hangingPunct="1">
              <a:lnSpc>
                <a:spcPct val="100000"/>
              </a:lnSpc>
              <a:spcBef>
                <a:spcPts val="400"/>
              </a:spcBef>
              <a:spcAft>
                <a:spcPts val="400"/>
              </a:spcAft>
              <a:buClrTx/>
              <a:buSzTx/>
              <a:buFont typeface="Arial" panose="020B0604020202020204" pitchFamily="34" charset="0"/>
              <a:buChar char="•"/>
              <a:tabLst/>
              <a:defRPr/>
            </a:pPr>
            <a:r>
              <a:rPr kumimoji="0" lang="en-US" sz="16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Calibri"/>
                <a:ea typeface="Calibri Light" panose="020F0302020204030204" pitchFamily="34" charset="0"/>
                <a:cs typeface="Calibri Light" panose="020F0302020204030204" pitchFamily="34" charset="0"/>
              </a:rPr>
              <a:t>Recognition &amp; acknowledgment on PSCI  website  </a:t>
            </a:r>
            <a:endParaRPr lang="en-GB" sz="16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Calibri"/>
              <a:ea typeface="Calibri Light" panose="020F0302020204030204" pitchFamily="34" charset="0"/>
              <a:cs typeface="Calibri Light" panose="020F0302020204030204" pitchFamily="34" charset="0"/>
            </a:endParaRPr>
          </a:p>
          <a:p>
            <a:pPr marL="285750" marR="0" lvl="0" indent="-285750" defTabSz="609630" rtl="0" eaLnBrk="1" fontAlgn="auto" latinLnBrk="0" hangingPunct="1">
              <a:lnSpc>
                <a:spcPct val="100000"/>
              </a:lnSpc>
              <a:spcBef>
                <a:spcPts val="400"/>
              </a:spcBef>
              <a:spcAft>
                <a:spcPts val="400"/>
              </a:spcAft>
              <a:buClrTx/>
              <a:buSzTx/>
              <a:buFont typeface="Arial" panose="020B0604020202020204" pitchFamily="34" charset="0"/>
              <a:buChar char="•"/>
              <a:tabLst/>
              <a:defRPr/>
            </a:pPr>
            <a:endParaRPr lang="en-GB" sz="16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Calibri"/>
              <a:ea typeface="Calibri Light" panose="020F0302020204030204" pitchFamily="34" charset="0"/>
              <a:cs typeface="Calibri Light" panose="020F0302020204030204" pitchFamily="34" charset="0"/>
            </a:endParaRPr>
          </a:p>
        </p:txBody>
      </p:sp>
      <p:sp>
        <p:nvSpPr>
          <p:cNvPr id="14" name="TextBox 13">
            <a:extLst>
              <a:ext uri="{FF2B5EF4-FFF2-40B4-BE49-F238E27FC236}">
                <a16:creationId xmlns:a16="http://schemas.microsoft.com/office/drawing/2014/main" id="{3D5AF6C9-0F4C-5F3B-AC36-4DA2CED64BFE}"/>
              </a:ext>
            </a:extLst>
          </p:cNvPr>
          <p:cNvSpPr txBox="1"/>
          <p:nvPr/>
        </p:nvSpPr>
        <p:spPr>
          <a:xfrm>
            <a:off x="4109427" y="6153201"/>
            <a:ext cx="7508832"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effectLst/>
                <a:uLnTx/>
                <a:uFillTx/>
                <a:latin typeface="Calibri Light"/>
                <a:ea typeface="+mn-ea"/>
                <a:cs typeface="Calibri Light"/>
              </a:rPr>
              <a:t>*Audit permissions:  Before any audit is shared, both Supplier &amp; Member must agree via our Data Sharing Agreement.  They may agree to share with specific companies, all Members, or all Partners.</a:t>
            </a:r>
            <a:endParaRPr lang="en-GB" sz="1400" b="0" i="0" u="none" strike="noStrike" kern="1200" cap="none" spc="0" normalizeH="0" baseline="0" noProof="0">
              <a:ln>
                <a:noFill/>
              </a:ln>
              <a:effectLst/>
              <a:uLnTx/>
              <a:uFillTx/>
              <a:latin typeface="Calibri Light"/>
              <a:ea typeface="Calibri Light"/>
              <a:cs typeface="Calibri Light"/>
            </a:endParaRPr>
          </a:p>
        </p:txBody>
      </p:sp>
      <p:sp>
        <p:nvSpPr>
          <p:cNvPr id="20" name="Freeform 2" descr="A black and orange logo&#10;&#10;AI-generated content may be incorrect.">
            <a:extLst>
              <a:ext uri="{FF2B5EF4-FFF2-40B4-BE49-F238E27FC236}">
                <a16:creationId xmlns:a16="http://schemas.microsoft.com/office/drawing/2014/main" id="{B3145669-753C-1411-99C8-A349B1BA2F6A}"/>
              </a:ext>
            </a:extLst>
          </p:cNvPr>
          <p:cNvSpPr/>
          <p:nvPr/>
        </p:nvSpPr>
        <p:spPr>
          <a:xfrm>
            <a:off x="8491907" y="336463"/>
            <a:ext cx="3162067" cy="790517"/>
          </a:xfrm>
          <a:custGeom>
            <a:avLst/>
            <a:gdLst/>
            <a:ahLst/>
            <a:cxnLst/>
            <a:rect l="l" t="t" r="r" b="b"/>
            <a:pathLst>
              <a:path w="4743101" h="1185775">
                <a:moveTo>
                  <a:pt x="0" y="0"/>
                </a:moveTo>
                <a:lnTo>
                  <a:pt x="4743101" y="0"/>
                </a:lnTo>
                <a:lnTo>
                  <a:pt x="4743101" y="1185775"/>
                </a:lnTo>
                <a:lnTo>
                  <a:pt x="0" y="1185775"/>
                </a:lnTo>
                <a:lnTo>
                  <a:pt x="0" y="0"/>
                </a:lnTo>
                <a:close/>
              </a:path>
            </a:pathLst>
          </a:custGeom>
          <a:blipFill>
            <a:blip r:embed="rId3" cstate="screen">
              <a:extLst>
                <a:ext uri="{28A0092B-C50C-407E-A947-70E740481C1C}">
                  <a14:useLocalDpi xmlns:a14="http://schemas.microsoft.com/office/drawing/2010/main"/>
                </a:ext>
              </a:extLst>
            </a:blip>
            <a:stretch>
              <a:fillRect/>
            </a:stretch>
          </a:blip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3688031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EA4BBA-880C-E37C-7B60-BCAAD5B953DC}"/>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117B1980-FDD5-BF9C-44C2-2BA1A0476B2E}"/>
              </a:ext>
            </a:extLst>
          </p:cNvPr>
          <p:cNvSpPr/>
          <p:nvPr/>
        </p:nvSpPr>
        <p:spPr>
          <a:xfrm>
            <a:off x="0" y="-500"/>
            <a:ext cx="12192000" cy="5598584"/>
          </a:xfrm>
          <a:prstGeom prst="rect">
            <a:avLst/>
          </a:prstGeom>
          <a:gradFill flip="none" rotWithShape="1">
            <a:gsLst>
              <a:gs pos="57000">
                <a:srgbClr val="E23347"/>
              </a:gs>
              <a:gs pos="90000">
                <a:srgbClr val="F86524"/>
              </a:gs>
              <a:gs pos="15000">
                <a:srgbClr val="CC006A"/>
              </a:gs>
            </a:gsLst>
            <a:lin ang="108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p>
        </p:txBody>
      </p:sp>
      <p:sp>
        <p:nvSpPr>
          <p:cNvPr id="6" name="TextBox 5">
            <a:extLst>
              <a:ext uri="{FF2B5EF4-FFF2-40B4-BE49-F238E27FC236}">
                <a16:creationId xmlns:a16="http://schemas.microsoft.com/office/drawing/2014/main" id="{4549433D-EE2A-48BA-9865-962256DA4875}"/>
              </a:ext>
            </a:extLst>
          </p:cNvPr>
          <p:cNvSpPr txBox="1"/>
          <p:nvPr/>
        </p:nvSpPr>
        <p:spPr>
          <a:xfrm>
            <a:off x="378920" y="5917169"/>
            <a:ext cx="9497857" cy="646331"/>
          </a:xfrm>
          <a:prstGeom prst="rect">
            <a:avLst/>
          </a:prstGeom>
          <a:noFill/>
        </p:spPr>
        <p:txBody>
          <a:bodyPr wrap="square" lIns="91440" tIns="45720" rIns="91440" bIns="45720" rtlCol="0" anchor="t">
            <a:spAutoFit/>
          </a:bodyPr>
          <a:lstStyle/>
          <a:p>
            <a:r>
              <a:rPr lang="en-GB" sz="3600" b="1">
                <a:solidFill>
                  <a:srgbClr val="F86524"/>
                </a:solidFill>
                <a:latin typeface="Segoe UI"/>
                <a:cs typeface="Segoe UI"/>
              </a:rPr>
              <a:t>Topic &amp; Regional Teams</a:t>
            </a:r>
            <a:endParaRPr lang="en-US"/>
          </a:p>
        </p:txBody>
      </p:sp>
      <p:sp>
        <p:nvSpPr>
          <p:cNvPr id="10" name="Freeform 2" descr="A black and orange logo&#10;&#10;AI-generated content may be incorrect.">
            <a:extLst>
              <a:ext uri="{FF2B5EF4-FFF2-40B4-BE49-F238E27FC236}">
                <a16:creationId xmlns:a16="http://schemas.microsoft.com/office/drawing/2014/main" id="{1AE41703-F777-63F0-98D6-9D04FF20CA71}"/>
              </a:ext>
            </a:extLst>
          </p:cNvPr>
          <p:cNvSpPr/>
          <p:nvPr/>
        </p:nvSpPr>
        <p:spPr>
          <a:xfrm>
            <a:off x="8500872" y="5849757"/>
            <a:ext cx="3162067" cy="790517"/>
          </a:xfrm>
          <a:custGeom>
            <a:avLst/>
            <a:gdLst/>
            <a:ahLst/>
            <a:cxnLst/>
            <a:rect l="l" t="t" r="r" b="b"/>
            <a:pathLst>
              <a:path w="4743101" h="1185775">
                <a:moveTo>
                  <a:pt x="0" y="0"/>
                </a:moveTo>
                <a:lnTo>
                  <a:pt x="4743101" y="0"/>
                </a:lnTo>
                <a:lnTo>
                  <a:pt x="4743101" y="1185775"/>
                </a:lnTo>
                <a:lnTo>
                  <a:pt x="0" y="1185775"/>
                </a:lnTo>
                <a:lnTo>
                  <a:pt x="0" y="0"/>
                </a:lnTo>
                <a:close/>
              </a:path>
            </a:pathLst>
          </a:custGeom>
          <a:blipFill>
            <a:blip r:embed="rId2" cstate="screen">
              <a:extLst>
                <a:ext uri="{28A0092B-C50C-407E-A947-70E740481C1C}">
                  <a14:useLocalDpi xmlns:a14="http://schemas.microsoft.com/office/drawing/2010/main"/>
                </a:ext>
              </a:extLst>
            </a:blip>
            <a:stretch>
              <a:fillRect/>
            </a:stretch>
          </a:blip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29483975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432893" y="5846453"/>
            <a:ext cx="3162067" cy="790517"/>
          </a:xfrm>
          <a:custGeom>
            <a:avLst/>
            <a:gdLst/>
            <a:ahLst/>
            <a:cxnLst/>
            <a:rect l="l" t="t" r="r" b="b"/>
            <a:pathLst>
              <a:path w="4743101" h="1185775">
                <a:moveTo>
                  <a:pt x="0" y="0"/>
                </a:moveTo>
                <a:lnTo>
                  <a:pt x="4743101" y="0"/>
                </a:lnTo>
                <a:lnTo>
                  <a:pt x="4743101" y="1185775"/>
                </a:lnTo>
                <a:lnTo>
                  <a:pt x="0" y="1185775"/>
                </a:lnTo>
                <a:lnTo>
                  <a:pt x="0" y="0"/>
                </a:lnTo>
                <a:close/>
              </a:path>
            </a:pathLst>
          </a:custGeom>
          <a:blipFill>
            <a:blip r:embed="rId3" cstate="screen">
              <a:extLst>
                <a:ext uri="{28A0092B-C50C-407E-A947-70E740481C1C}">
                  <a14:useLocalDpi xmlns:a14="http://schemas.microsoft.com/office/drawing/2010/main"/>
                </a:ext>
              </a:extLst>
            </a:blip>
            <a:stretch>
              <a:fillRect/>
            </a:stretch>
          </a:blip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
        <p:nvSpPr>
          <p:cNvPr id="4" name="TextBox 3">
            <a:extLst>
              <a:ext uri="{FF2B5EF4-FFF2-40B4-BE49-F238E27FC236}">
                <a16:creationId xmlns:a16="http://schemas.microsoft.com/office/drawing/2014/main" id="{495DAEE5-280D-B894-8B34-E21BC892FAAA}"/>
              </a:ext>
            </a:extLst>
          </p:cNvPr>
          <p:cNvSpPr txBox="1"/>
          <p:nvPr/>
        </p:nvSpPr>
        <p:spPr>
          <a:xfrm>
            <a:off x="428818" y="505188"/>
            <a:ext cx="11165942" cy="646331"/>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3600" b="1">
                <a:solidFill>
                  <a:srgbClr val="F86524"/>
                </a:solidFill>
                <a:latin typeface="Ubuntu Bold"/>
              </a:rPr>
              <a:t>Topic &amp; Regional Teams</a:t>
            </a:r>
            <a:endParaRPr lang="en-US"/>
          </a:p>
        </p:txBody>
      </p:sp>
      <p:sp>
        <p:nvSpPr>
          <p:cNvPr id="3" name="Rectangle 2">
            <a:extLst>
              <a:ext uri="{FF2B5EF4-FFF2-40B4-BE49-F238E27FC236}">
                <a16:creationId xmlns:a16="http://schemas.microsoft.com/office/drawing/2014/main" id="{8B9CADE0-C845-7A67-3A6A-0169A732DEFC}"/>
              </a:ext>
            </a:extLst>
          </p:cNvPr>
          <p:cNvSpPr/>
          <p:nvPr/>
        </p:nvSpPr>
        <p:spPr>
          <a:xfrm>
            <a:off x="7175585" y="0"/>
            <a:ext cx="427369" cy="6867645"/>
          </a:xfrm>
          <a:prstGeom prst="rect">
            <a:avLst/>
          </a:prstGeom>
          <a:solidFill>
            <a:srgbClr val="F8652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BDB99667-4630-D2F4-53DC-49B1A3E16CEB}"/>
              </a:ext>
            </a:extLst>
          </p:cNvPr>
          <p:cNvSpPr txBox="1"/>
          <p:nvPr/>
        </p:nvSpPr>
        <p:spPr>
          <a:xfrm>
            <a:off x="433930" y="1388341"/>
            <a:ext cx="6209501" cy="1077218"/>
          </a:xfrm>
          <a:prstGeom prst="rect">
            <a:avLst/>
          </a:prstGeom>
          <a:noFill/>
        </p:spPr>
        <p:txBody>
          <a:bodyPr wrap="square" lIns="91440" tIns="45720" rIns="91440" bIns="45720" anchor="t">
            <a:spAutoFit/>
          </a:bodyPr>
          <a:lstStyle/>
          <a:p>
            <a:pPr marL="0" marR="0" lvl="0" indent="0" algn="l" defTabSz="914400" rtl="0" eaLnBrk="1" fontAlgn="auto" latinLnBrk="0" hangingPunct="1">
              <a:spcBef>
                <a:spcPts val="0"/>
              </a:spcBef>
              <a:spcAft>
                <a:spcPts val="0"/>
              </a:spcAft>
              <a:buClrTx/>
              <a:buSzTx/>
              <a:buFontTx/>
              <a:buNone/>
              <a:tabLst/>
              <a:defRPr/>
            </a:pPr>
            <a:r>
              <a:rPr kumimoji="0" lang="en-GB" sz="1600" b="0" i="0" u="none" strike="noStrike" kern="1200" cap="none" spc="0" normalizeH="0" baseline="0" noProof="0">
                <a:ln>
                  <a:noFill/>
                </a:ln>
                <a:effectLst/>
                <a:uLnTx/>
                <a:uFillTx/>
                <a:latin typeface="Calibri"/>
                <a:ea typeface="+mn-ea"/>
                <a:cs typeface="+mn-cs"/>
              </a:rPr>
              <a:t>Our three strategic pillars are supported in the creation of frameworks and tools, curriculum development, event delivery and impactful projects by the subject matter experts in our Topic Teams and local knowledge in our Regional Teams.</a:t>
            </a:r>
            <a:endParaRPr lang="en-GB" sz="1600" b="0" i="0" u="none" strike="noStrike" kern="1200" cap="none" spc="0" normalizeH="0" baseline="0" noProof="0">
              <a:ln>
                <a:noFill/>
              </a:ln>
              <a:effectLst/>
              <a:uLnTx/>
              <a:uFillTx/>
              <a:latin typeface="Calibri"/>
              <a:ea typeface="Calibri"/>
              <a:cs typeface="Calibri"/>
            </a:endParaRPr>
          </a:p>
        </p:txBody>
      </p:sp>
      <p:sp>
        <p:nvSpPr>
          <p:cNvPr id="15" name="Rectangle: Rounded Corners 14">
            <a:extLst>
              <a:ext uri="{FF2B5EF4-FFF2-40B4-BE49-F238E27FC236}">
                <a16:creationId xmlns:a16="http://schemas.microsoft.com/office/drawing/2014/main" id="{D78180BB-DF6B-8CCD-39D9-247952CEF7A7}"/>
              </a:ext>
            </a:extLst>
          </p:cNvPr>
          <p:cNvSpPr/>
          <p:nvPr/>
        </p:nvSpPr>
        <p:spPr>
          <a:xfrm>
            <a:off x="9181467" y="315296"/>
            <a:ext cx="2677571" cy="507375"/>
          </a:xfrm>
          <a:prstGeom prst="roundRect">
            <a:avLst/>
          </a:prstGeom>
          <a:solidFill>
            <a:srgbClr val="CC00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1"/>
              <a:t>Management Systems</a:t>
            </a:r>
          </a:p>
        </p:txBody>
      </p:sp>
      <p:sp>
        <p:nvSpPr>
          <p:cNvPr id="16" name="Rectangle: Rounded Corners 15">
            <a:extLst>
              <a:ext uri="{FF2B5EF4-FFF2-40B4-BE49-F238E27FC236}">
                <a16:creationId xmlns:a16="http://schemas.microsoft.com/office/drawing/2014/main" id="{43F0FB9A-1AE7-6173-04C8-4430BC622D96}"/>
              </a:ext>
            </a:extLst>
          </p:cNvPr>
          <p:cNvSpPr/>
          <p:nvPr/>
        </p:nvSpPr>
        <p:spPr>
          <a:xfrm>
            <a:off x="9196246" y="885176"/>
            <a:ext cx="2677571" cy="507376"/>
          </a:xfrm>
          <a:prstGeom prst="roundRect">
            <a:avLst/>
          </a:prstGeom>
          <a:solidFill>
            <a:srgbClr val="FCBD1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1"/>
              <a:t>Ethics</a:t>
            </a:r>
          </a:p>
        </p:txBody>
      </p:sp>
      <p:sp>
        <p:nvSpPr>
          <p:cNvPr id="17" name="Rectangle: Rounded Corners 16">
            <a:extLst>
              <a:ext uri="{FF2B5EF4-FFF2-40B4-BE49-F238E27FC236}">
                <a16:creationId xmlns:a16="http://schemas.microsoft.com/office/drawing/2014/main" id="{B8DBC9E3-9F09-755B-55FB-7018F23EFEC3}"/>
              </a:ext>
            </a:extLst>
          </p:cNvPr>
          <p:cNvSpPr/>
          <p:nvPr/>
        </p:nvSpPr>
        <p:spPr>
          <a:xfrm>
            <a:off x="9196246" y="1455502"/>
            <a:ext cx="2677571" cy="507377"/>
          </a:xfrm>
          <a:prstGeom prst="roundRect">
            <a:avLst/>
          </a:prstGeom>
          <a:solidFill>
            <a:srgbClr val="70C2B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1"/>
              <a:t>Human Rights</a:t>
            </a:r>
          </a:p>
        </p:txBody>
      </p:sp>
      <p:sp>
        <p:nvSpPr>
          <p:cNvPr id="18" name="Rectangle: Rounded Corners 17">
            <a:extLst>
              <a:ext uri="{FF2B5EF4-FFF2-40B4-BE49-F238E27FC236}">
                <a16:creationId xmlns:a16="http://schemas.microsoft.com/office/drawing/2014/main" id="{0C469734-52DF-C1AA-F5E5-494DC882EB95}"/>
              </a:ext>
            </a:extLst>
          </p:cNvPr>
          <p:cNvSpPr/>
          <p:nvPr/>
        </p:nvSpPr>
        <p:spPr>
          <a:xfrm>
            <a:off x="9196246" y="2026551"/>
            <a:ext cx="2677570" cy="1225374"/>
          </a:xfrm>
          <a:prstGeom prst="roundRect">
            <a:avLst/>
          </a:prstGeom>
          <a:solidFill>
            <a:srgbClr val="DB391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r>
              <a:rPr lang="en-GB" b="1"/>
              <a:t>Industrial Hygiene</a:t>
            </a:r>
          </a:p>
          <a:p>
            <a:pPr algn="ctr">
              <a:lnSpc>
                <a:spcPct val="150000"/>
              </a:lnSpc>
            </a:pPr>
            <a:r>
              <a:rPr lang="en-GB" b="1"/>
              <a:t>Process Safety</a:t>
            </a:r>
          </a:p>
          <a:p>
            <a:pPr algn="ctr">
              <a:lnSpc>
                <a:spcPct val="150000"/>
              </a:lnSpc>
            </a:pPr>
            <a:r>
              <a:rPr lang="en-GB" b="1"/>
              <a:t>Safety</a:t>
            </a:r>
          </a:p>
        </p:txBody>
      </p:sp>
      <p:sp>
        <p:nvSpPr>
          <p:cNvPr id="22" name="Rectangle: Rounded Corners 21">
            <a:extLst>
              <a:ext uri="{FF2B5EF4-FFF2-40B4-BE49-F238E27FC236}">
                <a16:creationId xmlns:a16="http://schemas.microsoft.com/office/drawing/2014/main" id="{846DA60B-FE52-12E9-2A99-E33A1026C204}"/>
              </a:ext>
            </a:extLst>
          </p:cNvPr>
          <p:cNvSpPr/>
          <p:nvPr/>
        </p:nvSpPr>
        <p:spPr>
          <a:xfrm>
            <a:off x="9187369" y="3315597"/>
            <a:ext cx="2677571" cy="1225374"/>
          </a:xfrm>
          <a:prstGeom prst="roundRect">
            <a:avLst/>
          </a:prstGeom>
          <a:solidFill>
            <a:srgbClr val="2D9BB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r>
              <a:rPr lang="en-GB" b="1"/>
              <a:t>Decarbonisation</a:t>
            </a:r>
          </a:p>
          <a:p>
            <a:pPr algn="ctr">
              <a:lnSpc>
                <a:spcPct val="150000"/>
              </a:lnSpc>
            </a:pPr>
            <a:r>
              <a:rPr lang="en-GB" b="1"/>
              <a:t>Environment</a:t>
            </a:r>
          </a:p>
          <a:p>
            <a:pPr algn="ctr">
              <a:lnSpc>
                <a:spcPct val="150000"/>
              </a:lnSpc>
            </a:pPr>
            <a:r>
              <a:rPr lang="en-GB" b="1"/>
              <a:t>PiE &amp; AMR</a:t>
            </a:r>
          </a:p>
        </p:txBody>
      </p:sp>
      <p:sp>
        <p:nvSpPr>
          <p:cNvPr id="23" name="TextBox 22">
            <a:extLst>
              <a:ext uri="{FF2B5EF4-FFF2-40B4-BE49-F238E27FC236}">
                <a16:creationId xmlns:a16="http://schemas.microsoft.com/office/drawing/2014/main" id="{DBBE503E-5155-3835-D578-8127906413FC}"/>
              </a:ext>
            </a:extLst>
          </p:cNvPr>
          <p:cNvSpPr txBox="1"/>
          <p:nvPr/>
        </p:nvSpPr>
        <p:spPr>
          <a:xfrm rot="16200000">
            <a:off x="7166664" y="1455380"/>
            <a:ext cx="2924823" cy="646331"/>
          </a:xfrm>
          <a:prstGeom prst="rect">
            <a:avLst/>
          </a:prstGeom>
          <a:noFill/>
        </p:spPr>
        <p:txBody>
          <a:bodyPr wrap="square" lIns="91440" tIns="45720" rIns="91440" bIns="45720"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3600" b="1">
                <a:solidFill>
                  <a:srgbClr val="CC006A"/>
                </a:solidFill>
                <a:latin typeface="Ubuntu Bold"/>
              </a:rPr>
              <a:t>Topic Teams</a:t>
            </a:r>
            <a:endParaRPr lang="en-US">
              <a:solidFill>
                <a:srgbClr val="CC006A"/>
              </a:solidFill>
              <a:ea typeface="Calibri"/>
              <a:cs typeface="Calibri"/>
            </a:endParaRPr>
          </a:p>
        </p:txBody>
      </p:sp>
      <p:sp>
        <p:nvSpPr>
          <p:cNvPr id="25" name="TextBox 24">
            <a:extLst>
              <a:ext uri="{FF2B5EF4-FFF2-40B4-BE49-F238E27FC236}">
                <a16:creationId xmlns:a16="http://schemas.microsoft.com/office/drawing/2014/main" id="{A30596D2-4211-C63C-3201-437B4C6E28D1}"/>
              </a:ext>
            </a:extLst>
          </p:cNvPr>
          <p:cNvSpPr txBox="1"/>
          <p:nvPr/>
        </p:nvSpPr>
        <p:spPr>
          <a:xfrm>
            <a:off x="8316707" y="4723395"/>
            <a:ext cx="3310228" cy="584775"/>
          </a:xfrm>
          <a:prstGeom prst="rect">
            <a:avLst/>
          </a:prstGeom>
          <a:noFill/>
        </p:spPr>
        <p:txBody>
          <a:bodyPr wrap="square" lIns="91440" tIns="45720" rIns="91440" bIns="45720" anchor="t">
            <a:spAutoFit/>
          </a:bodyPr>
          <a:lstStyle/>
          <a:p>
            <a:pPr algn="ctr"/>
            <a:r>
              <a:rPr lang="en-GB" sz="3200" b="1">
                <a:solidFill>
                  <a:srgbClr val="CC006A"/>
                </a:solidFill>
                <a:latin typeface="Ubuntu"/>
              </a:rPr>
              <a:t>Regional Teams</a:t>
            </a:r>
            <a:endParaRPr lang="en-GB" sz="3200">
              <a:solidFill>
                <a:srgbClr val="CC006A"/>
              </a:solidFill>
              <a:latin typeface="Ubuntu"/>
            </a:endParaRPr>
          </a:p>
        </p:txBody>
      </p:sp>
      <p:pic>
        <p:nvPicPr>
          <p:cNvPr id="1028" name="Picture 4" descr="Drawing Indian Flag using tikz - TeX - LaTeX Stack Exchange">
            <a:extLst>
              <a:ext uri="{FF2B5EF4-FFF2-40B4-BE49-F238E27FC236}">
                <a16:creationId xmlns:a16="http://schemas.microsoft.com/office/drawing/2014/main" id="{29E6C4A0-DC0E-5282-6AB7-B88885104C7D}"/>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0223081" y="5464109"/>
            <a:ext cx="1569662" cy="1031378"/>
          </a:xfrm>
          <a:prstGeom prst="rect">
            <a:avLst/>
          </a:prstGeom>
          <a:noFill/>
          <a:ln w="19050">
            <a:solidFill>
              <a:schemeClr val="bg1"/>
            </a:solidFill>
          </a:ln>
          <a:extLst>
            <a:ext uri="{909E8E84-426E-40DD-AFC4-6F175D3DCCD1}">
              <a14:hiddenFill xmlns:a14="http://schemas.microsoft.com/office/drawing/2010/main">
                <a:solidFill>
                  <a:srgbClr val="FFFFFF"/>
                </a:solidFill>
              </a14:hiddenFill>
            </a:ext>
          </a:extLst>
        </p:spPr>
      </p:pic>
      <p:pic>
        <p:nvPicPr>
          <p:cNvPr id="1026" name="Picture 2" descr="Flag of China Chinese Communist Revolution Symbol, Chinese flag transparent  background PNG clipart | HiClipart">
            <a:extLst>
              <a:ext uri="{FF2B5EF4-FFF2-40B4-BE49-F238E27FC236}">
                <a16:creationId xmlns:a16="http://schemas.microsoft.com/office/drawing/2014/main" id="{D2865CFB-6046-884F-BA72-BD08E7EC663B}"/>
              </a:ext>
            </a:extLst>
          </p:cNvPr>
          <p:cNvPicPr>
            <a:picLocks noChangeAspect="1" noChangeArrowheads="1"/>
          </p:cNvPicPr>
          <p:nvPr/>
        </p:nvPicPr>
        <p:blipFill rotWithShape="1">
          <a:blip r:embed="rId5" cstate="screen">
            <a:extLst>
              <a:ext uri="{28A0092B-C50C-407E-A947-70E740481C1C}">
                <a14:useLocalDpi xmlns:a14="http://schemas.microsoft.com/office/drawing/2010/main"/>
              </a:ext>
            </a:extLst>
          </a:blip>
          <a:srcRect/>
          <a:stretch/>
        </p:blipFill>
        <p:spPr bwMode="auto">
          <a:xfrm>
            <a:off x="8132730" y="5466620"/>
            <a:ext cx="1569662" cy="1031378"/>
          </a:xfrm>
          <a:prstGeom prst="rect">
            <a:avLst/>
          </a:prstGeom>
          <a:noFill/>
          <a:ln w="19050">
            <a:solidFill>
              <a:schemeClr val="bg1"/>
            </a:solidFill>
          </a:ln>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B993B32A-EA60-7A56-6081-8E4F6716E663}"/>
              </a:ext>
            </a:extLst>
          </p:cNvPr>
          <p:cNvSpPr/>
          <p:nvPr/>
        </p:nvSpPr>
        <p:spPr>
          <a:xfrm>
            <a:off x="7493888" y="-1"/>
            <a:ext cx="215167" cy="6858000"/>
          </a:xfrm>
          <a:prstGeom prst="rect">
            <a:avLst/>
          </a:prstGeom>
          <a:solidFill>
            <a:schemeClr val="accent6">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DC1D4E4B-FA95-210C-C050-5A0DAD832C41}"/>
              </a:ext>
            </a:extLst>
          </p:cNvPr>
          <p:cNvSpPr txBox="1"/>
          <p:nvPr/>
        </p:nvSpPr>
        <p:spPr>
          <a:xfrm>
            <a:off x="472512" y="3114897"/>
            <a:ext cx="6209501" cy="1077218"/>
          </a:xfrm>
          <a:prstGeom prst="rect">
            <a:avLst/>
          </a:prstGeom>
          <a:noFill/>
        </p:spPr>
        <p:txBody>
          <a:bodyPr wrap="square" lIns="91440" tIns="45720" rIns="91440" bIns="45720" anchor="t">
            <a:spAutoFit/>
          </a:bodyPr>
          <a:lstStyle/>
          <a:p>
            <a:pPr marL="0" marR="0" lvl="0" indent="0" algn="l" defTabSz="914400" rtl="0" eaLnBrk="1" fontAlgn="auto" latinLnBrk="0" hangingPunct="1">
              <a:spcBef>
                <a:spcPts val="0"/>
              </a:spcBef>
              <a:spcAft>
                <a:spcPts val="0"/>
              </a:spcAft>
              <a:buClrTx/>
              <a:buSzTx/>
              <a:buFontTx/>
              <a:buNone/>
              <a:tabLst/>
              <a:defRPr/>
            </a:pPr>
            <a:r>
              <a:rPr kumimoji="0" lang="en-GB" sz="1600" b="0" i="0" u="none" strike="noStrike" kern="1200" cap="none" spc="0" normalizeH="0" baseline="0" noProof="0">
                <a:ln>
                  <a:noFill/>
                </a:ln>
                <a:effectLst/>
                <a:uLnTx/>
                <a:uFillTx/>
                <a:latin typeface="Calibri"/>
                <a:ea typeface="+mn-ea"/>
                <a:cs typeface="+mn-cs"/>
              </a:rPr>
              <a:t>We have </a:t>
            </a:r>
            <a:r>
              <a:rPr kumimoji="0" lang="en-GB" sz="1600" b="1" i="0" u="none" strike="noStrike" kern="1200" cap="none" spc="0" normalizeH="0" baseline="0" noProof="0">
                <a:ln>
                  <a:noFill/>
                </a:ln>
                <a:effectLst/>
                <a:uLnTx/>
                <a:uFillTx/>
                <a:latin typeface="Calibri"/>
                <a:ea typeface="+mn-ea"/>
                <a:cs typeface="+mn-cs"/>
              </a:rPr>
              <a:t>nine Topic Teams</a:t>
            </a:r>
            <a:r>
              <a:rPr kumimoji="0" lang="en-GB" sz="1600" b="0" i="0" u="none" strike="noStrike" kern="1200" cap="none" spc="0" normalizeH="0" baseline="0" noProof="0">
                <a:ln>
                  <a:noFill/>
                </a:ln>
                <a:effectLst/>
                <a:uLnTx/>
                <a:uFillTx/>
                <a:latin typeface="Calibri"/>
                <a:ea typeface="+mn-ea"/>
                <a:cs typeface="+mn-cs"/>
              </a:rPr>
              <a:t> that each work in a specific area of the PSCI Principles. Subject matter experts in our member companies contribute their time and knowledge to support our key programs in Audit and Capability and deliver impactful Projects.</a:t>
            </a:r>
            <a:endParaRPr lang="en-GB" sz="1600" b="0" i="0" u="none" strike="noStrike" kern="1200" cap="none" spc="0" normalizeH="0" baseline="0" noProof="0">
              <a:ln>
                <a:noFill/>
              </a:ln>
              <a:effectLst/>
              <a:uLnTx/>
              <a:uFillTx/>
              <a:latin typeface="Calibri"/>
              <a:ea typeface="Calibri"/>
              <a:cs typeface="Calibri"/>
            </a:endParaRPr>
          </a:p>
        </p:txBody>
      </p:sp>
      <p:sp>
        <p:nvSpPr>
          <p:cNvPr id="10" name="TextBox 9">
            <a:extLst>
              <a:ext uri="{FF2B5EF4-FFF2-40B4-BE49-F238E27FC236}">
                <a16:creationId xmlns:a16="http://schemas.microsoft.com/office/drawing/2014/main" id="{56EB3365-4E03-042F-965D-F72C10458834}"/>
              </a:ext>
            </a:extLst>
          </p:cNvPr>
          <p:cNvSpPr txBox="1"/>
          <p:nvPr/>
        </p:nvSpPr>
        <p:spPr>
          <a:xfrm>
            <a:off x="472512" y="4889681"/>
            <a:ext cx="6209501" cy="830997"/>
          </a:xfrm>
          <a:prstGeom prst="rect">
            <a:avLst/>
          </a:prstGeom>
          <a:noFill/>
        </p:spPr>
        <p:txBody>
          <a:bodyPr wrap="square" lIns="91440" tIns="45720" rIns="91440" bIns="45720" anchor="t">
            <a:spAutoFit/>
          </a:bodyPr>
          <a:lstStyle/>
          <a:p>
            <a:pPr marL="0" marR="0" lvl="0" indent="0" algn="l" defTabSz="914400" rtl="0" eaLnBrk="1" fontAlgn="auto" latinLnBrk="0" hangingPunct="1">
              <a:spcBef>
                <a:spcPts val="0"/>
              </a:spcBef>
              <a:spcAft>
                <a:spcPts val="0"/>
              </a:spcAft>
              <a:buClrTx/>
              <a:buSzTx/>
              <a:buFontTx/>
              <a:buNone/>
              <a:tabLst/>
              <a:defRPr/>
            </a:pPr>
            <a:r>
              <a:rPr lang="en-GB" sz="1600">
                <a:latin typeface="Calibri"/>
              </a:rPr>
              <a:t>There are </a:t>
            </a:r>
            <a:r>
              <a:rPr lang="en-GB" sz="1600" b="1">
                <a:latin typeface="Calibri"/>
              </a:rPr>
              <a:t>two PSCI Regional Teams</a:t>
            </a:r>
            <a:r>
              <a:rPr lang="en-GB" sz="1600">
                <a:latin typeface="Calibri"/>
              </a:rPr>
              <a:t> in China and India. These teams use their local knowledge to develop important projects, and they drive the PSCI Supplier Conferences in these regions.</a:t>
            </a:r>
            <a:endParaRPr lang="en-GB" sz="1600">
              <a:latin typeface="Calibri"/>
              <a:ea typeface="Calibri"/>
              <a:cs typeface="Calibri"/>
            </a:endParaRPr>
          </a:p>
        </p:txBody>
      </p:sp>
      <p:sp>
        <p:nvSpPr>
          <p:cNvPr id="12" name="TextBox 11">
            <a:extLst>
              <a:ext uri="{FF2B5EF4-FFF2-40B4-BE49-F238E27FC236}">
                <a16:creationId xmlns:a16="http://schemas.microsoft.com/office/drawing/2014/main" id="{3C4A0764-68D3-D36D-3FCB-FE22E6F2F772}"/>
              </a:ext>
            </a:extLst>
          </p:cNvPr>
          <p:cNvSpPr txBox="1"/>
          <p:nvPr/>
        </p:nvSpPr>
        <p:spPr>
          <a:xfrm>
            <a:off x="470952" y="2595172"/>
            <a:ext cx="6325560" cy="400110"/>
          </a:xfrm>
          <a:prstGeom prst="rect">
            <a:avLst/>
          </a:prstGeom>
          <a:noFill/>
        </p:spPr>
        <p:txBody>
          <a:bodyPr wrap="square" lIns="91440" tIns="45720" rIns="91440" bIns="45720" rtlCol="0" anchor="t">
            <a:spAutoFit/>
          </a:bodyPr>
          <a:lstStyle/>
          <a:p>
            <a:r>
              <a:rPr lang="en-GB" sz="2000" b="1">
                <a:solidFill>
                  <a:srgbClr val="F96522"/>
                </a:solidFill>
                <a:latin typeface="Ubuntu"/>
                <a:ea typeface="Calibri"/>
                <a:cs typeface="Calibri"/>
              </a:rPr>
              <a:t>Our Topic Teams</a:t>
            </a:r>
            <a:endParaRPr lang="en-US"/>
          </a:p>
        </p:txBody>
      </p:sp>
      <p:sp>
        <p:nvSpPr>
          <p:cNvPr id="13" name="TextBox 12">
            <a:extLst>
              <a:ext uri="{FF2B5EF4-FFF2-40B4-BE49-F238E27FC236}">
                <a16:creationId xmlns:a16="http://schemas.microsoft.com/office/drawing/2014/main" id="{CEC5371B-6F9B-6122-1C25-17E03C80221E}"/>
              </a:ext>
            </a:extLst>
          </p:cNvPr>
          <p:cNvSpPr txBox="1"/>
          <p:nvPr/>
        </p:nvSpPr>
        <p:spPr>
          <a:xfrm>
            <a:off x="470951" y="4360311"/>
            <a:ext cx="6325560" cy="400110"/>
          </a:xfrm>
          <a:prstGeom prst="rect">
            <a:avLst/>
          </a:prstGeom>
          <a:noFill/>
        </p:spPr>
        <p:txBody>
          <a:bodyPr wrap="square" lIns="91440" tIns="45720" rIns="91440" bIns="45720" rtlCol="0" anchor="t">
            <a:spAutoFit/>
          </a:bodyPr>
          <a:lstStyle/>
          <a:p>
            <a:r>
              <a:rPr lang="en-GB" sz="2000" b="1">
                <a:solidFill>
                  <a:srgbClr val="F96522"/>
                </a:solidFill>
                <a:latin typeface="Ubuntu"/>
                <a:ea typeface="Calibri"/>
                <a:cs typeface="Calibri"/>
              </a:rPr>
              <a:t>Our Regional Teams</a:t>
            </a:r>
            <a:endParaRPr lang="en-US"/>
          </a:p>
        </p:txBody>
      </p:sp>
    </p:spTree>
    <p:extLst>
      <p:ext uri="{BB962C8B-B14F-4D97-AF65-F5344CB8AC3E}">
        <p14:creationId xmlns:p14="http://schemas.microsoft.com/office/powerpoint/2010/main" val="218512001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972BA3-DFBA-02B1-31B4-30BA6F51B5BA}"/>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340EDC56-606E-B8D9-9E36-AAC8D6D07039}"/>
              </a:ext>
            </a:extLst>
          </p:cNvPr>
          <p:cNvSpPr/>
          <p:nvPr/>
        </p:nvSpPr>
        <p:spPr>
          <a:xfrm>
            <a:off x="0" y="-500"/>
            <a:ext cx="12192000" cy="5598584"/>
          </a:xfrm>
          <a:prstGeom prst="rect">
            <a:avLst/>
          </a:prstGeom>
          <a:gradFill flip="none" rotWithShape="1">
            <a:gsLst>
              <a:gs pos="57000">
                <a:srgbClr val="E23347"/>
              </a:gs>
              <a:gs pos="90000">
                <a:srgbClr val="F86524"/>
              </a:gs>
              <a:gs pos="15000">
                <a:srgbClr val="CC006A"/>
              </a:gs>
            </a:gsLst>
            <a:lin ang="108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p>
        </p:txBody>
      </p:sp>
      <p:sp>
        <p:nvSpPr>
          <p:cNvPr id="6" name="TextBox 5">
            <a:extLst>
              <a:ext uri="{FF2B5EF4-FFF2-40B4-BE49-F238E27FC236}">
                <a16:creationId xmlns:a16="http://schemas.microsoft.com/office/drawing/2014/main" id="{24BF92B7-E649-DAA7-F277-7AFE72B0A25E}"/>
              </a:ext>
            </a:extLst>
          </p:cNvPr>
          <p:cNvSpPr txBox="1"/>
          <p:nvPr/>
        </p:nvSpPr>
        <p:spPr>
          <a:xfrm>
            <a:off x="378920" y="5917169"/>
            <a:ext cx="9497857" cy="646331"/>
          </a:xfrm>
          <a:prstGeom prst="rect">
            <a:avLst/>
          </a:prstGeom>
          <a:noFill/>
        </p:spPr>
        <p:txBody>
          <a:bodyPr wrap="square" lIns="91440" tIns="45720" rIns="91440" bIns="45720" rtlCol="0" anchor="t">
            <a:spAutoFit/>
          </a:bodyPr>
          <a:lstStyle/>
          <a:p>
            <a:r>
              <a:rPr lang="en-GB" sz="3600" b="1">
                <a:solidFill>
                  <a:srgbClr val="F86524"/>
                </a:solidFill>
                <a:latin typeface="Segoe UI"/>
                <a:cs typeface="Segoe UI"/>
              </a:rPr>
              <a:t>Engaging with us</a:t>
            </a:r>
            <a:endParaRPr lang="en-US"/>
          </a:p>
        </p:txBody>
      </p:sp>
      <p:sp>
        <p:nvSpPr>
          <p:cNvPr id="10" name="Freeform 2" descr="A black and orange logo&#10;&#10;AI-generated content may be incorrect.">
            <a:extLst>
              <a:ext uri="{FF2B5EF4-FFF2-40B4-BE49-F238E27FC236}">
                <a16:creationId xmlns:a16="http://schemas.microsoft.com/office/drawing/2014/main" id="{06553659-AA05-F8A5-F2B4-E4E4AA810EEB}"/>
              </a:ext>
            </a:extLst>
          </p:cNvPr>
          <p:cNvSpPr/>
          <p:nvPr/>
        </p:nvSpPr>
        <p:spPr>
          <a:xfrm>
            <a:off x="8500872" y="5849757"/>
            <a:ext cx="3162067" cy="790517"/>
          </a:xfrm>
          <a:custGeom>
            <a:avLst/>
            <a:gdLst/>
            <a:ahLst/>
            <a:cxnLst/>
            <a:rect l="l" t="t" r="r" b="b"/>
            <a:pathLst>
              <a:path w="4743101" h="1185775">
                <a:moveTo>
                  <a:pt x="0" y="0"/>
                </a:moveTo>
                <a:lnTo>
                  <a:pt x="4743101" y="0"/>
                </a:lnTo>
                <a:lnTo>
                  <a:pt x="4743101" y="1185775"/>
                </a:lnTo>
                <a:lnTo>
                  <a:pt x="0" y="1185775"/>
                </a:lnTo>
                <a:lnTo>
                  <a:pt x="0" y="0"/>
                </a:lnTo>
                <a:close/>
              </a:path>
            </a:pathLst>
          </a:custGeom>
          <a:blipFill>
            <a:blip r:embed="rId2" cstate="screen">
              <a:extLst>
                <a:ext uri="{28A0092B-C50C-407E-A947-70E740481C1C}">
                  <a14:useLocalDpi xmlns:a14="http://schemas.microsoft.com/office/drawing/2010/main"/>
                </a:ext>
              </a:extLst>
            </a:blip>
            <a:stretch>
              <a:fillRect/>
            </a:stretch>
          </a:blip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8491393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E1B881-93E4-1F77-1EB6-A7B8293195A6}"/>
            </a:ext>
          </a:extLst>
        </p:cNvPr>
        <p:cNvGrpSpPr/>
        <p:nvPr/>
      </p:nvGrpSpPr>
      <p:grpSpPr>
        <a:xfrm>
          <a:off x="0" y="0"/>
          <a:ext cx="0" cy="0"/>
          <a:chOff x="0" y="0"/>
          <a:chExt cx="0" cy="0"/>
        </a:xfrm>
      </p:grpSpPr>
      <p:pic>
        <p:nvPicPr>
          <p:cNvPr id="32" name="Picture 31" descr="A group of people putting their hands together&#10;&#10;AI-generated content may be incorrect.">
            <a:extLst>
              <a:ext uri="{FF2B5EF4-FFF2-40B4-BE49-F238E27FC236}">
                <a16:creationId xmlns:a16="http://schemas.microsoft.com/office/drawing/2014/main" id="{D6D127B6-64C5-BAC0-68BA-028E3F7DF7BE}"/>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8615744" y="-739"/>
            <a:ext cx="3576790" cy="6855044"/>
          </a:xfrm>
          <a:prstGeom prst="rect">
            <a:avLst/>
          </a:prstGeom>
        </p:spPr>
      </p:pic>
      <p:sp>
        <p:nvSpPr>
          <p:cNvPr id="2" name="TextBox 1">
            <a:extLst>
              <a:ext uri="{FF2B5EF4-FFF2-40B4-BE49-F238E27FC236}">
                <a16:creationId xmlns:a16="http://schemas.microsoft.com/office/drawing/2014/main" id="{B8DE692E-64FD-A7D9-9402-BDB1CBE43B94}"/>
              </a:ext>
            </a:extLst>
          </p:cNvPr>
          <p:cNvSpPr txBox="1"/>
          <p:nvPr/>
        </p:nvSpPr>
        <p:spPr>
          <a:xfrm>
            <a:off x="404037" y="361507"/>
            <a:ext cx="10534544" cy="830997"/>
          </a:xfrm>
          <a:prstGeom prst="rect">
            <a:avLst/>
          </a:prstGeom>
          <a:noFill/>
        </p:spPr>
        <p:txBody>
          <a:bodyPr wrap="square" lIns="91440" tIns="45720" rIns="91440" bIns="45720" rtlCol="0" anchor="t">
            <a:spAutoFit/>
          </a:bodyPr>
          <a:lstStyle/>
          <a:p>
            <a:pPr marL="0" marR="0" lvl="0" indent="0" algn="l" defTabSz="914400">
              <a:lnSpc>
                <a:spcPct val="100000"/>
              </a:lnSpc>
              <a:spcBef>
                <a:spcPts val="0"/>
              </a:spcBef>
              <a:spcAft>
                <a:spcPts val="0"/>
              </a:spcAft>
              <a:buNone/>
              <a:tabLst/>
              <a:defRPr/>
            </a:pPr>
            <a:r>
              <a:rPr lang="en-GB" sz="4800" b="1">
                <a:solidFill>
                  <a:srgbClr val="F86524"/>
                </a:solidFill>
                <a:latin typeface="Ubuntu Bold"/>
              </a:rPr>
              <a:t>Members</a:t>
            </a:r>
            <a:endParaRPr lang="en-US"/>
          </a:p>
        </p:txBody>
      </p:sp>
      <p:sp>
        <p:nvSpPr>
          <p:cNvPr id="23" name="TextBox 22">
            <a:extLst>
              <a:ext uri="{FF2B5EF4-FFF2-40B4-BE49-F238E27FC236}">
                <a16:creationId xmlns:a16="http://schemas.microsoft.com/office/drawing/2014/main" id="{4ED10984-2AA0-8C2B-9AE4-7300847EF7F1}"/>
              </a:ext>
            </a:extLst>
          </p:cNvPr>
          <p:cNvSpPr txBox="1"/>
          <p:nvPr/>
        </p:nvSpPr>
        <p:spPr>
          <a:xfrm>
            <a:off x="427186" y="1341562"/>
            <a:ext cx="7953805" cy="646331"/>
          </a:xfrm>
          <a:prstGeom prst="rect">
            <a:avLst/>
          </a:prstGeom>
          <a:noFill/>
        </p:spPr>
        <p:txBody>
          <a:bodyPr wrap="square" lIns="91440" tIns="45720" rIns="91440" bIns="45720" rtlCol="0" anchor="t">
            <a:spAutoFit/>
          </a:bodyPr>
          <a:lstStyle/>
          <a:p>
            <a:endParaRPr lang="en-GB" sz="3600">
              <a:solidFill>
                <a:srgbClr val="F86524"/>
              </a:solidFill>
              <a:ea typeface="Calibri"/>
              <a:cs typeface="Calibri"/>
            </a:endParaRPr>
          </a:p>
        </p:txBody>
      </p:sp>
      <p:sp>
        <p:nvSpPr>
          <p:cNvPr id="25" name="TextBox 24">
            <a:extLst>
              <a:ext uri="{FF2B5EF4-FFF2-40B4-BE49-F238E27FC236}">
                <a16:creationId xmlns:a16="http://schemas.microsoft.com/office/drawing/2014/main" id="{B6C865C0-2926-6BC9-34C0-1C0CC7D30C53}"/>
              </a:ext>
            </a:extLst>
          </p:cNvPr>
          <p:cNvSpPr txBox="1"/>
          <p:nvPr/>
        </p:nvSpPr>
        <p:spPr>
          <a:xfrm>
            <a:off x="423476" y="1339400"/>
            <a:ext cx="7798762" cy="1231106"/>
          </a:xfrm>
          <a:prstGeom prst="rect">
            <a:avLst/>
          </a:prstGeom>
          <a:noFill/>
        </p:spPr>
        <p:txBody>
          <a:bodyPr wrap="square" lIns="91440" tIns="45720" rIns="91440" bIns="45720" rtlCol="0" anchor="t">
            <a:spAutoFit/>
          </a:bodyPr>
          <a:lstStyle/>
          <a:p>
            <a:r>
              <a:rPr lang="en-GB" sz="2000" b="1">
                <a:solidFill>
                  <a:srgbClr val="F86524"/>
                </a:solidFill>
                <a:latin typeface="Ubuntu"/>
                <a:ea typeface="Calibri"/>
                <a:cs typeface="Calibri"/>
              </a:rPr>
              <a:t>Getting the most out of your membership with PSCI</a:t>
            </a:r>
          </a:p>
          <a:p>
            <a:endParaRPr lang="en-GB">
              <a:solidFill>
                <a:srgbClr val="F86524"/>
              </a:solidFill>
              <a:latin typeface="Aptos"/>
              <a:ea typeface="+mn-lt"/>
              <a:cs typeface="+mn-lt"/>
            </a:endParaRPr>
          </a:p>
          <a:p>
            <a:r>
              <a:rPr lang="en-GB">
                <a:solidFill>
                  <a:srgbClr val="000000"/>
                </a:solidFill>
                <a:ea typeface="+mn-lt"/>
                <a:cs typeface="+mn-lt"/>
              </a:rPr>
              <a:t>We encourage all our members to participate wherever they can, sharing their insights and expertise - collaboration enhances our collective success.</a:t>
            </a:r>
            <a:endParaRPr lang="en-GB"/>
          </a:p>
        </p:txBody>
      </p:sp>
      <p:sp>
        <p:nvSpPr>
          <p:cNvPr id="27" name="TextBox 26">
            <a:extLst>
              <a:ext uri="{FF2B5EF4-FFF2-40B4-BE49-F238E27FC236}">
                <a16:creationId xmlns:a16="http://schemas.microsoft.com/office/drawing/2014/main" id="{3CD53A46-2FAE-9727-0F57-E4B505E2955A}"/>
              </a:ext>
            </a:extLst>
          </p:cNvPr>
          <p:cNvSpPr txBox="1"/>
          <p:nvPr/>
        </p:nvSpPr>
        <p:spPr>
          <a:xfrm>
            <a:off x="404888" y="2839284"/>
            <a:ext cx="7786246" cy="3416320"/>
          </a:xfrm>
          <a:prstGeom prst="rect">
            <a:avLst/>
          </a:prstGeom>
          <a:noFill/>
        </p:spPr>
        <p:txBody>
          <a:bodyPr wrap="square" lIns="91440" tIns="45720" rIns="91440" bIns="45720" rtlCol="0" anchor="t">
            <a:spAutoFit/>
          </a:bodyPr>
          <a:lstStyle/>
          <a:p>
            <a:r>
              <a:rPr lang="en-GB" b="1" dirty="0">
                <a:solidFill>
                  <a:srgbClr val="F86524"/>
                </a:solidFill>
                <a:latin typeface="Ubuntu"/>
                <a:ea typeface="Calibri"/>
                <a:cs typeface="Calibri"/>
              </a:rPr>
              <a:t>You can:</a:t>
            </a:r>
            <a:endParaRPr lang="en-GB" dirty="0">
              <a:solidFill>
                <a:srgbClr val="F86524"/>
              </a:solidFill>
              <a:latin typeface="Ubuntu"/>
              <a:ea typeface="Calibri"/>
              <a:cs typeface="Calibri"/>
            </a:endParaRPr>
          </a:p>
          <a:p>
            <a:endParaRPr lang="en-GB" dirty="0">
              <a:solidFill>
                <a:srgbClr val="F86524"/>
              </a:solidFill>
              <a:latin typeface="Calibri"/>
              <a:ea typeface="Calibri"/>
              <a:cs typeface="Calibri"/>
            </a:endParaRPr>
          </a:p>
          <a:p>
            <a:pPr marL="342900" indent="-342900">
              <a:buFont typeface="Arial"/>
              <a:buChar char="•"/>
            </a:pPr>
            <a:r>
              <a:rPr lang="en-GB" dirty="0">
                <a:solidFill>
                  <a:srgbClr val="000000"/>
                </a:solidFill>
                <a:latin typeface="Calibri"/>
                <a:ea typeface="Calibri"/>
                <a:cs typeface="Calibri"/>
              </a:rPr>
              <a:t>Attend </a:t>
            </a:r>
            <a:r>
              <a:rPr lang="en-GB" b="1" dirty="0">
                <a:solidFill>
                  <a:srgbClr val="000000"/>
                </a:solidFill>
                <a:latin typeface="Calibri"/>
                <a:ea typeface="Calibri"/>
                <a:cs typeface="Calibri"/>
              </a:rPr>
              <a:t>PSCI events </a:t>
            </a:r>
            <a:r>
              <a:rPr lang="en-GB" dirty="0">
                <a:solidFill>
                  <a:srgbClr val="000000"/>
                </a:solidFill>
                <a:latin typeface="Calibri"/>
                <a:ea typeface="Calibri"/>
                <a:cs typeface="Calibri"/>
              </a:rPr>
              <a:t>such as our member meetings, annual conferences, and webinars for knowledge sharing and networking opportunities</a:t>
            </a:r>
          </a:p>
          <a:p>
            <a:pPr marL="342900" indent="-342900">
              <a:buFont typeface="Arial"/>
              <a:buChar char="•"/>
            </a:pPr>
            <a:endParaRPr lang="en-GB" dirty="0">
              <a:solidFill>
                <a:srgbClr val="000000"/>
              </a:solidFill>
              <a:latin typeface="Calibri"/>
              <a:ea typeface="Calibri"/>
              <a:cs typeface="Calibri"/>
            </a:endParaRPr>
          </a:p>
          <a:p>
            <a:pPr marL="342900" indent="-342900">
              <a:buFont typeface="Arial"/>
              <a:buChar char="•"/>
            </a:pPr>
            <a:r>
              <a:rPr lang="en-GB" b="1" dirty="0">
                <a:solidFill>
                  <a:srgbClr val="000000"/>
                </a:solidFill>
                <a:latin typeface="Calibri"/>
                <a:ea typeface="Calibri"/>
                <a:cs typeface="Calibri"/>
              </a:rPr>
              <a:t>Keep up to date </a:t>
            </a:r>
            <a:r>
              <a:rPr lang="en-GB" dirty="0">
                <a:solidFill>
                  <a:srgbClr val="000000"/>
                </a:solidFill>
                <a:latin typeface="Calibri"/>
                <a:ea typeface="Calibri"/>
                <a:cs typeface="Calibri"/>
              </a:rPr>
              <a:t>by regularly checking our website, following our social media, and reading our member newsletters</a:t>
            </a:r>
            <a:endParaRPr lang="en-GB" dirty="0"/>
          </a:p>
          <a:p>
            <a:pPr marL="342900" indent="-342900">
              <a:buFont typeface="Arial"/>
              <a:buChar char="•"/>
            </a:pPr>
            <a:endParaRPr lang="en-GB" dirty="0">
              <a:solidFill>
                <a:srgbClr val="000000"/>
              </a:solidFill>
              <a:latin typeface="Calibri"/>
              <a:ea typeface="Calibri"/>
              <a:cs typeface="Calibri"/>
            </a:endParaRPr>
          </a:p>
          <a:p>
            <a:pPr marL="342900" indent="-342900">
              <a:buFont typeface="Arial"/>
              <a:buChar char="•"/>
            </a:pPr>
            <a:r>
              <a:rPr lang="en-GB" b="1" dirty="0">
                <a:solidFill>
                  <a:srgbClr val="000000"/>
                </a:solidFill>
                <a:latin typeface="Calibri"/>
                <a:ea typeface="Calibri"/>
                <a:cs typeface="Calibri"/>
              </a:rPr>
              <a:t>Join</a:t>
            </a:r>
            <a:r>
              <a:rPr lang="en-GB" dirty="0">
                <a:solidFill>
                  <a:srgbClr val="000000"/>
                </a:solidFill>
                <a:latin typeface="Calibri"/>
                <a:ea typeface="Calibri"/>
                <a:cs typeface="Calibri"/>
              </a:rPr>
              <a:t> a topic or regional team to be directly involved in innovation</a:t>
            </a:r>
            <a:endParaRPr lang="en-GB" dirty="0"/>
          </a:p>
          <a:p>
            <a:endParaRPr lang="en-GB" dirty="0">
              <a:solidFill>
                <a:srgbClr val="000000"/>
              </a:solidFill>
              <a:latin typeface="Calibri"/>
              <a:ea typeface="Calibri"/>
              <a:cs typeface="Calibri"/>
            </a:endParaRPr>
          </a:p>
          <a:p>
            <a:pPr marL="342900" indent="-342900">
              <a:buFont typeface="Arial"/>
              <a:buChar char="•"/>
            </a:pPr>
            <a:r>
              <a:rPr lang="en-GB" b="1" dirty="0">
                <a:solidFill>
                  <a:srgbClr val="000000"/>
                </a:solidFill>
                <a:latin typeface="Calibri"/>
                <a:ea typeface="Calibri"/>
                <a:cs typeface="Calibri"/>
              </a:rPr>
              <a:t>Communicate</a:t>
            </a:r>
            <a:r>
              <a:rPr lang="en-GB" dirty="0">
                <a:solidFill>
                  <a:srgbClr val="000000"/>
                </a:solidFill>
                <a:latin typeface="Calibri"/>
                <a:ea typeface="Calibri"/>
                <a:cs typeface="Calibri"/>
              </a:rPr>
              <a:t> with your suppliers about the PSCI, sharing our work and ways they can participate, e.g. our Supplier Partnership Program</a:t>
            </a:r>
            <a:endParaRPr lang="en-GB" dirty="0"/>
          </a:p>
        </p:txBody>
      </p:sp>
    </p:spTree>
    <p:extLst>
      <p:ext uri="{BB962C8B-B14F-4D97-AF65-F5344CB8AC3E}">
        <p14:creationId xmlns:p14="http://schemas.microsoft.com/office/powerpoint/2010/main" val="265759310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9411D8-9C34-46BC-EDF4-79A7095F4EA2}"/>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50AA63E1-C302-933B-9DF0-3BB120A21D9C}"/>
              </a:ext>
            </a:extLst>
          </p:cNvPr>
          <p:cNvSpPr txBox="1"/>
          <p:nvPr/>
        </p:nvSpPr>
        <p:spPr>
          <a:xfrm>
            <a:off x="404037" y="361507"/>
            <a:ext cx="10534544" cy="830997"/>
          </a:xfrm>
          <a:prstGeom prst="rect">
            <a:avLst/>
          </a:prstGeom>
          <a:noFill/>
        </p:spPr>
        <p:txBody>
          <a:bodyPr wrap="square" lIns="91440" tIns="45720" rIns="91440" bIns="45720" rtlCol="0" anchor="t">
            <a:spAutoFit/>
          </a:bodyPr>
          <a:lstStyle/>
          <a:p>
            <a:pPr marL="0" marR="0" lvl="0" indent="0" algn="l" defTabSz="914400">
              <a:lnSpc>
                <a:spcPct val="100000"/>
              </a:lnSpc>
              <a:spcBef>
                <a:spcPts val="0"/>
              </a:spcBef>
              <a:spcAft>
                <a:spcPts val="0"/>
              </a:spcAft>
              <a:buNone/>
              <a:tabLst/>
              <a:defRPr/>
            </a:pPr>
            <a:r>
              <a:rPr lang="en-GB" sz="4800" b="1">
                <a:solidFill>
                  <a:srgbClr val="F86524"/>
                </a:solidFill>
                <a:latin typeface="Ubuntu Bold"/>
              </a:rPr>
              <a:t>Suppliers</a:t>
            </a:r>
            <a:endParaRPr lang="en-US"/>
          </a:p>
        </p:txBody>
      </p:sp>
      <p:sp>
        <p:nvSpPr>
          <p:cNvPr id="23" name="TextBox 22">
            <a:extLst>
              <a:ext uri="{FF2B5EF4-FFF2-40B4-BE49-F238E27FC236}">
                <a16:creationId xmlns:a16="http://schemas.microsoft.com/office/drawing/2014/main" id="{A17025A5-EB8D-88EB-0432-65A298413ADA}"/>
              </a:ext>
            </a:extLst>
          </p:cNvPr>
          <p:cNvSpPr txBox="1"/>
          <p:nvPr/>
        </p:nvSpPr>
        <p:spPr>
          <a:xfrm>
            <a:off x="427186" y="1341562"/>
            <a:ext cx="7953805" cy="646331"/>
          </a:xfrm>
          <a:prstGeom prst="rect">
            <a:avLst/>
          </a:prstGeom>
          <a:noFill/>
        </p:spPr>
        <p:txBody>
          <a:bodyPr wrap="square" lIns="91440" tIns="45720" rIns="91440" bIns="45720" rtlCol="0" anchor="t">
            <a:spAutoFit/>
          </a:bodyPr>
          <a:lstStyle/>
          <a:p>
            <a:endParaRPr lang="en-GB" sz="3600">
              <a:solidFill>
                <a:srgbClr val="F86524"/>
              </a:solidFill>
              <a:ea typeface="Calibri"/>
              <a:cs typeface="Calibri"/>
            </a:endParaRPr>
          </a:p>
        </p:txBody>
      </p:sp>
      <p:sp>
        <p:nvSpPr>
          <p:cNvPr id="25" name="TextBox 24">
            <a:extLst>
              <a:ext uri="{FF2B5EF4-FFF2-40B4-BE49-F238E27FC236}">
                <a16:creationId xmlns:a16="http://schemas.microsoft.com/office/drawing/2014/main" id="{5E9077C9-F973-F58E-8E9D-363B92A81563}"/>
              </a:ext>
            </a:extLst>
          </p:cNvPr>
          <p:cNvSpPr txBox="1"/>
          <p:nvPr/>
        </p:nvSpPr>
        <p:spPr>
          <a:xfrm>
            <a:off x="423476" y="1339400"/>
            <a:ext cx="7951162" cy="1231106"/>
          </a:xfrm>
          <a:prstGeom prst="rect">
            <a:avLst/>
          </a:prstGeom>
          <a:noFill/>
        </p:spPr>
        <p:txBody>
          <a:bodyPr wrap="square" lIns="91440" tIns="45720" rIns="91440" bIns="45720" rtlCol="0" anchor="t">
            <a:spAutoFit/>
          </a:bodyPr>
          <a:lstStyle/>
          <a:p>
            <a:r>
              <a:rPr lang="en-GB" sz="2000" b="1" dirty="0">
                <a:solidFill>
                  <a:srgbClr val="F86524"/>
                </a:solidFill>
                <a:latin typeface="Ubuntu"/>
                <a:ea typeface="Calibri"/>
                <a:cs typeface="Calibri"/>
              </a:rPr>
              <a:t>Getting the most out of your membership with PSCI</a:t>
            </a:r>
          </a:p>
          <a:p>
            <a:endParaRPr lang="en-GB" dirty="0">
              <a:solidFill>
                <a:srgbClr val="F86524"/>
              </a:solidFill>
              <a:latin typeface="Aptos"/>
              <a:ea typeface="Calibri"/>
              <a:cs typeface="Calibri"/>
            </a:endParaRPr>
          </a:p>
          <a:p>
            <a:r>
              <a:rPr lang="en-GB" dirty="0">
                <a:ea typeface="+mn-lt"/>
                <a:cs typeface="+mn-lt"/>
              </a:rPr>
              <a:t>Maximize your PSCI engagement: share audits, access free expert events, assess your sustainability maturity, and meet customer ESG expectations.</a:t>
            </a:r>
            <a:endParaRPr lang="en-GB" dirty="0"/>
          </a:p>
        </p:txBody>
      </p:sp>
      <p:sp>
        <p:nvSpPr>
          <p:cNvPr id="27" name="TextBox 26">
            <a:extLst>
              <a:ext uri="{FF2B5EF4-FFF2-40B4-BE49-F238E27FC236}">
                <a16:creationId xmlns:a16="http://schemas.microsoft.com/office/drawing/2014/main" id="{2CDB2422-4AAE-F8AD-EB1B-EEFE66C0655B}"/>
              </a:ext>
            </a:extLst>
          </p:cNvPr>
          <p:cNvSpPr txBox="1"/>
          <p:nvPr/>
        </p:nvSpPr>
        <p:spPr>
          <a:xfrm>
            <a:off x="404888" y="2839284"/>
            <a:ext cx="7786246" cy="3693319"/>
          </a:xfrm>
          <a:prstGeom prst="rect">
            <a:avLst/>
          </a:prstGeom>
          <a:noFill/>
        </p:spPr>
        <p:txBody>
          <a:bodyPr wrap="square" lIns="91440" tIns="45720" rIns="91440" bIns="45720" rtlCol="0" anchor="t">
            <a:spAutoFit/>
          </a:bodyPr>
          <a:lstStyle/>
          <a:p>
            <a:r>
              <a:rPr lang="en-GB" b="1" dirty="0">
                <a:solidFill>
                  <a:srgbClr val="F86524"/>
                </a:solidFill>
                <a:latin typeface="Ubuntu"/>
                <a:ea typeface="Calibri"/>
                <a:cs typeface="Calibri"/>
              </a:rPr>
              <a:t>You can:</a:t>
            </a:r>
            <a:endParaRPr lang="en-GB" dirty="0">
              <a:solidFill>
                <a:srgbClr val="F86524"/>
              </a:solidFill>
              <a:latin typeface="Ubuntu"/>
              <a:ea typeface="Calibri"/>
              <a:cs typeface="Calibri"/>
            </a:endParaRPr>
          </a:p>
          <a:p>
            <a:endParaRPr lang="en-GB" dirty="0">
              <a:solidFill>
                <a:srgbClr val="F86524"/>
              </a:solidFill>
              <a:latin typeface="Calibri"/>
              <a:ea typeface="Calibri"/>
              <a:cs typeface="Calibri"/>
            </a:endParaRPr>
          </a:p>
          <a:p>
            <a:pPr marL="342900" indent="-342900">
              <a:buFont typeface="Arial"/>
              <a:buChar char="•"/>
            </a:pPr>
            <a:r>
              <a:rPr lang="en-GB" b="1" dirty="0">
                <a:solidFill>
                  <a:srgbClr val="000000"/>
                </a:solidFill>
                <a:latin typeface="Calibri"/>
                <a:ea typeface="Calibri"/>
                <a:cs typeface="Calibri"/>
              </a:rPr>
              <a:t>Share PSCI audits </a:t>
            </a:r>
            <a:r>
              <a:rPr lang="en-GB" dirty="0">
                <a:solidFill>
                  <a:srgbClr val="000000"/>
                </a:solidFill>
                <a:latin typeface="Calibri"/>
                <a:ea typeface="Calibri"/>
                <a:cs typeface="Calibri"/>
              </a:rPr>
              <a:t>and self-assessments of your facilities with multiple customers at once, reducing the burden of multiple audits</a:t>
            </a:r>
          </a:p>
          <a:p>
            <a:pPr marL="342900" indent="-342900">
              <a:buFont typeface="Arial"/>
              <a:buChar char="•"/>
            </a:pPr>
            <a:endParaRPr lang="en-GB" dirty="0">
              <a:ea typeface="Calibri"/>
              <a:cs typeface="Calibri"/>
            </a:endParaRPr>
          </a:p>
          <a:p>
            <a:pPr marL="342900" indent="-342900">
              <a:buFont typeface="Arial"/>
              <a:buChar char="•"/>
            </a:pPr>
            <a:r>
              <a:rPr lang="en-GB" dirty="0">
                <a:ea typeface="Calibri"/>
                <a:cs typeface="Calibri"/>
              </a:rPr>
              <a:t>Access free, expert-led </a:t>
            </a:r>
            <a:r>
              <a:rPr lang="en-GB" b="1" dirty="0">
                <a:ea typeface="Calibri"/>
                <a:cs typeface="Calibri"/>
              </a:rPr>
              <a:t>conferences, resources, and webinars </a:t>
            </a:r>
            <a:r>
              <a:rPr lang="en-GB" dirty="0">
                <a:ea typeface="Calibri"/>
                <a:cs typeface="Calibri"/>
              </a:rPr>
              <a:t>on topics like decarbonization, anti-bribery and corruption, and sustainable packaging</a:t>
            </a:r>
          </a:p>
          <a:p>
            <a:pPr marL="342900" indent="-342900">
              <a:buFont typeface="Arial"/>
              <a:buChar char="•"/>
            </a:pPr>
            <a:endParaRPr lang="en-GB" dirty="0">
              <a:ea typeface="Calibri"/>
              <a:cs typeface="Calibri"/>
            </a:endParaRPr>
          </a:p>
          <a:p>
            <a:pPr marL="342900" indent="-342900">
              <a:buFont typeface="Arial"/>
              <a:buChar char="•"/>
            </a:pPr>
            <a:r>
              <a:rPr lang="en-GB" b="1" dirty="0">
                <a:ea typeface="Calibri"/>
                <a:cs typeface="Calibri"/>
              </a:rPr>
              <a:t>Understand the maturity of your practices </a:t>
            </a:r>
            <a:r>
              <a:rPr lang="en-GB" dirty="0">
                <a:ea typeface="Calibri"/>
                <a:cs typeface="Calibri"/>
              </a:rPr>
              <a:t>against the industry-agreed PSCI Maturity Model and track your improvements over time</a:t>
            </a:r>
          </a:p>
          <a:p>
            <a:pPr marL="342900" indent="-342900">
              <a:buFont typeface="Arial"/>
              <a:buChar char="•"/>
            </a:pPr>
            <a:endParaRPr lang="en-GB" dirty="0">
              <a:ea typeface="Calibri"/>
              <a:cs typeface="Calibri"/>
            </a:endParaRPr>
          </a:p>
          <a:p>
            <a:pPr marL="342900" indent="-342900">
              <a:buFont typeface="Arial"/>
              <a:buChar char="•"/>
            </a:pPr>
            <a:r>
              <a:rPr lang="en-GB" dirty="0">
                <a:ea typeface="Calibri"/>
                <a:cs typeface="Calibri"/>
              </a:rPr>
              <a:t>Align with the expectations of your </a:t>
            </a:r>
            <a:r>
              <a:rPr lang="en-GB" b="1" dirty="0">
                <a:ea typeface="Calibri"/>
                <a:cs typeface="Calibri"/>
              </a:rPr>
              <a:t>customers</a:t>
            </a:r>
            <a:r>
              <a:rPr lang="en-GB" dirty="0">
                <a:ea typeface="Calibri"/>
                <a:cs typeface="Calibri"/>
              </a:rPr>
              <a:t> around sustainability and ESG topics</a:t>
            </a:r>
          </a:p>
        </p:txBody>
      </p:sp>
      <p:pic>
        <p:nvPicPr>
          <p:cNvPr id="5" name="Picture 4" descr="A group of people putting their hands together&#10;&#10;AI-generated content may be incorrect.">
            <a:extLst>
              <a:ext uri="{FF2B5EF4-FFF2-40B4-BE49-F238E27FC236}">
                <a16:creationId xmlns:a16="http://schemas.microsoft.com/office/drawing/2014/main" id="{4CE6B0B2-C991-3A04-1C2D-59B93B995441}"/>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8615744" y="-739"/>
            <a:ext cx="3576790" cy="6855044"/>
          </a:xfrm>
          <a:prstGeom prst="rect">
            <a:avLst/>
          </a:prstGeom>
        </p:spPr>
      </p:pic>
    </p:spTree>
    <p:extLst>
      <p:ext uri="{BB962C8B-B14F-4D97-AF65-F5344CB8AC3E}">
        <p14:creationId xmlns:p14="http://schemas.microsoft.com/office/powerpoint/2010/main" val="411121297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5A8C18-FC91-EC27-30C8-78035FD29B53}"/>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DD690435-BBFF-9102-629D-19F2382FA518}"/>
              </a:ext>
            </a:extLst>
          </p:cNvPr>
          <p:cNvSpPr txBox="1"/>
          <p:nvPr/>
        </p:nvSpPr>
        <p:spPr>
          <a:xfrm>
            <a:off x="404037" y="361507"/>
            <a:ext cx="10534544" cy="830997"/>
          </a:xfrm>
          <a:prstGeom prst="rect">
            <a:avLst/>
          </a:prstGeom>
          <a:noFill/>
        </p:spPr>
        <p:txBody>
          <a:bodyPr wrap="square" lIns="91440" tIns="45720" rIns="91440" bIns="45720" rtlCol="0" anchor="t">
            <a:spAutoFit/>
          </a:bodyPr>
          <a:lstStyle/>
          <a:p>
            <a:pPr marL="0" marR="0" lvl="0" indent="0" algn="l" defTabSz="914400">
              <a:lnSpc>
                <a:spcPct val="100000"/>
              </a:lnSpc>
              <a:spcBef>
                <a:spcPts val="0"/>
              </a:spcBef>
              <a:spcAft>
                <a:spcPts val="0"/>
              </a:spcAft>
              <a:buNone/>
              <a:tabLst/>
              <a:defRPr/>
            </a:pPr>
            <a:r>
              <a:rPr lang="en-GB" sz="4800" b="1" dirty="0">
                <a:solidFill>
                  <a:srgbClr val="F86524"/>
                </a:solidFill>
                <a:latin typeface="Ubuntu Bold"/>
              </a:rPr>
              <a:t>Audit firms</a:t>
            </a:r>
            <a:endParaRPr lang="en-US" dirty="0"/>
          </a:p>
        </p:txBody>
      </p:sp>
      <p:sp>
        <p:nvSpPr>
          <p:cNvPr id="23" name="TextBox 22">
            <a:extLst>
              <a:ext uri="{FF2B5EF4-FFF2-40B4-BE49-F238E27FC236}">
                <a16:creationId xmlns:a16="http://schemas.microsoft.com/office/drawing/2014/main" id="{C3C696E7-AED9-1870-219A-F164A4E6C253}"/>
              </a:ext>
            </a:extLst>
          </p:cNvPr>
          <p:cNvSpPr txBox="1"/>
          <p:nvPr/>
        </p:nvSpPr>
        <p:spPr>
          <a:xfrm>
            <a:off x="427186" y="1341562"/>
            <a:ext cx="7953805" cy="646331"/>
          </a:xfrm>
          <a:prstGeom prst="rect">
            <a:avLst/>
          </a:prstGeom>
          <a:noFill/>
        </p:spPr>
        <p:txBody>
          <a:bodyPr wrap="square" lIns="91440" tIns="45720" rIns="91440" bIns="45720" rtlCol="0" anchor="t">
            <a:spAutoFit/>
          </a:bodyPr>
          <a:lstStyle/>
          <a:p>
            <a:endParaRPr lang="en-GB" sz="3600">
              <a:solidFill>
                <a:srgbClr val="F86524"/>
              </a:solidFill>
              <a:ea typeface="Calibri"/>
              <a:cs typeface="Calibri"/>
            </a:endParaRPr>
          </a:p>
        </p:txBody>
      </p:sp>
      <p:sp>
        <p:nvSpPr>
          <p:cNvPr id="25" name="TextBox 24">
            <a:extLst>
              <a:ext uri="{FF2B5EF4-FFF2-40B4-BE49-F238E27FC236}">
                <a16:creationId xmlns:a16="http://schemas.microsoft.com/office/drawing/2014/main" id="{6A8D5F62-A5BF-F09C-27CA-C161A9A900C9}"/>
              </a:ext>
            </a:extLst>
          </p:cNvPr>
          <p:cNvSpPr txBox="1"/>
          <p:nvPr/>
        </p:nvSpPr>
        <p:spPr>
          <a:xfrm>
            <a:off x="423476" y="1253675"/>
            <a:ext cx="8192268" cy="1231106"/>
          </a:xfrm>
          <a:prstGeom prst="rect">
            <a:avLst/>
          </a:prstGeom>
          <a:noFill/>
        </p:spPr>
        <p:txBody>
          <a:bodyPr wrap="square" lIns="91440" tIns="45720" rIns="91440" bIns="45720" rtlCol="0" anchor="t">
            <a:spAutoFit/>
          </a:bodyPr>
          <a:lstStyle/>
          <a:p>
            <a:r>
              <a:rPr lang="en-GB" sz="2000" b="1" dirty="0">
                <a:solidFill>
                  <a:srgbClr val="F86524"/>
                </a:solidFill>
                <a:latin typeface="Ubuntu"/>
                <a:ea typeface="Calibri"/>
                <a:cs typeface="Calibri"/>
              </a:rPr>
              <a:t>Getting the most out of your engagement with PSCI</a:t>
            </a:r>
          </a:p>
          <a:p>
            <a:endParaRPr lang="en-GB" dirty="0">
              <a:solidFill>
                <a:srgbClr val="F86524"/>
              </a:solidFill>
              <a:latin typeface="Aptos"/>
              <a:ea typeface="Calibri"/>
              <a:cs typeface="Calibri"/>
            </a:endParaRPr>
          </a:p>
          <a:p>
            <a:r>
              <a:rPr lang="en-GB" dirty="0">
                <a:ea typeface="Calibri"/>
                <a:cs typeface="Calibri"/>
              </a:rPr>
              <a:t>We encourage auditors to use our resources, to share their experiences and to work alongside us. We are better together!</a:t>
            </a:r>
          </a:p>
        </p:txBody>
      </p:sp>
      <p:sp>
        <p:nvSpPr>
          <p:cNvPr id="27" name="TextBox 26">
            <a:extLst>
              <a:ext uri="{FF2B5EF4-FFF2-40B4-BE49-F238E27FC236}">
                <a16:creationId xmlns:a16="http://schemas.microsoft.com/office/drawing/2014/main" id="{46D9364A-C589-E794-0EE0-2861A1B1C089}"/>
              </a:ext>
            </a:extLst>
          </p:cNvPr>
          <p:cNvSpPr txBox="1"/>
          <p:nvPr/>
        </p:nvSpPr>
        <p:spPr>
          <a:xfrm>
            <a:off x="404887" y="2610684"/>
            <a:ext cx="8093479" cy="3970318"/>
          </a:xfrm>
          <a:prstGeom prst="rect">
            <a:avLst/>
          </a:prstGeom>
          <a:noFill/>
        </p:spPr>
        <p:txBody>
          <a:bodyPr wrap="square" lIns="91440" tIns="45720" rIns="91440" bIns="45720" rtlCol="0" anchor="t">
            <a:spAutoFit/>
          </a:bodyPr>
          <a:lstStyle/>
          <a:p>
            <a:r>
              <a:rPr lang="en-GB" b="1" dirty="0">
                <a:solidFill>
                  <a:srgbClr val="F86524"/>
                </a:solidFill>
                <a:latin typeface="Ubuntu"/>
                <a:ea typeface="Calibri"/>
                <a:cs typeface="Calibri"/>
              </a:rPr>
              <a:t>You can:</a:t>
            </a:r>
            <a:endParaRPr lang="en-GB" dirty="0">
              <a:solidFill>
                <a:srgbClr val="F86524"/>
              </a:solidFill>
              <a:latin typeface="Ubuntu"/>
              <a:ea typeface="Calibri"/>
              <a:cs typeface="Calibri"/>
            </a:endParaRPr>
          </a:p>
          <a:p>
            <a:endParaRPr lang="en-GB" b="1" i="1" dirty="0">
              <a:solidFill>
                <a:srgbClr val="F86524"/>
              </a:solidFill>
              <a:latin typeface="Calibri"/>
              <a:ea typeface="Calibri"/>
              <a:cs typeface="Calibri"/>
            </a:endParaRPr>
          </a:p>
          <a:p>
            <a:pPr marL="285750" indent="-285750">
              <a:buFont typeface="Arial"/>
              <a:buChar char="•"/>
            </a:pPr>
            <a:r>
              <a:rPr lang="en-GB" dirty="0">
                <a:ea typeface="Calibri"/>
                <a:cs typeface="Calibri"/>
              </a:rPr>
              <a:t>Become an </a:t>
            </a:r>
            <a:r>
              <a:rPr lang="en-GB" b="1" dirty="0">
                <a:ea typeface="Calibri"/>
                <a:cs typeface="Calibri"/>
              </a:rPr>
              <a:t>approved audit firm</a:t>
            </a:r>
            <a:r>
              <a:rPr lang="en-GB" dirty="0">
                <a:ea typeface="Calibri"/>
                <a:cs typeface="Calibri"/>
              </a:rPr>
              <a:t>. Find out more via the </a:t>
            </a:r>
            <a:r>
              <a:rPr lang="en-GB" dirty="0">
                <a:ea typeface="Calibri"/>
                <a:cs typeface="Calibri"/>
                <a:hlinkClick r:id="rId3"/>
              </a:rPr>
              <a:t>PSCI website</a:t>
            </a:r>
            <a:r>
              <a:rPr lang="en-GB" dirty="0">
                <a:ea typeface="Calibri"/>
                <a:cs typeface="Calibri"/>
              </a:rPr>
              <a:t>. Once this is done, you can…</a:t>
            </a:r>
          </a:p>
          <a:p>
            <a:pPr marL="285750" indent="-285750">
              <a:buFont typeface="Arial"/>
              <a:buChar char="•"/>
            </a:pPr>
            <a:endParaRPr lang="en-GB" dirty="0">
              <a:ea typeface="Calibri"/>
              <a:cs typeface="Calibri"/>
            </a:endParaRPr>
          </a:p>
          <a:p>
            <a:pPr marL="285750" indent="-285750">
              <a:buFont typeface="Arial"/>
              <a:buChar char="•"/>
            </a:pPr>
            <a:r>
              <a:rPr lang="en-GB" dirty="0">
                <a:ea typeface="Calibri"/>
                <a:cs typeface="Calibri"/>
              </a:rPr>
              <a:t>Access </a:t>
            </a:r>
            <a:r>
              <a:rPr lang="en-GB" b="1" dirty="0">
                <a:ea typeface="Calibri"/>
                <a:cs typeface="Calibri"/>
              </a:rPr>
              <a:t>resources and online training </a:t>
            </a:r>
            <a:r>
              <a:rPr lang="en-GB" dirty="0">
                <a:ea typeface="Calibri"/>
                <a:cs typeface="Calibri"/>
              </a:rPr>
              <a:t>to maintain knowledge and stay abreast of developments on important topics.</a:t>
            </a:r>
          </a:p>
          <a:p>
            <a:pPr marL="285750" indent="-285750">
              <a:buFont typeface="Arial"/>
              <a:buChar char="•"/>
            </a:pPr>
            <a:endParaRPr lang="en-GB" dirty="0">
              <a:ea typeface="Calibri"/>
              <a:cs typeface="Calibri"/>
            </a:endParaRPr>
          </a:p>
          <a:p>
            <a:pPr marL="285750" indent="-285750">
              <a:buFont typeface="Arial"/>
              <a:buChar char="•"/>
            </a:pPr>
            <a:r>
              <a:rPr lang="en-GB" dirty="0">
                <a:ea typeface="Calibri"/>
                <a:cs typeface="Calibri"/>
              </a:rPr>
              <a:t>Access our free </a:t>
            </a:r>
            <a:r>
              <a:rPr lang="en-GB" b="1" dirty="0">
                <a:ea typeface="Calibri"/>
                <a:cs typeface="Calibri"/>
              </a:rPr>
              <a:t>protocol for audits </a:t>
            </a:r>
            <a:r>
              <a:rPr lang="en-GB" dirty="0">
                <a:ea typeface="Calibri"/>
                <a:cs typeface="Calibri"/>
              </a:rPr>
              <a:t>and SAQs, offering confidence that the audit reflects up-to-date and industry-agreed best </a:t>
            </a:r>
            <a:r>
              <a:rPr lang="en-GB">
                <a:ea typeface="Calibri"/>
                <a:cs typeface="Calibri"/>
              </a:rPr>
              <a:t>practices.</a:t>
            </a:r>
            <a:endParaRPr lang="en-GB" dirty="0">
              <a:ea typeface="Calibri"/>
              <a:cs typeface="Calibri"/>
            </a:endParaRPr>
          </a:p>
          <a:p>
            <a:endParaRPr lang="en-GB" b="1" i="1" dirty="0">
              <a:ea typeface="Calibri"/>
              <a:cs typeface="Calibri"/>
            </a:endParaRPr>
          </a:p>
          <a:p>
            <a:pPr marL="285750" indent="-285750">
              <a:buFont typeface="Arial"/>
              <a:buChar char="•"/>
            </a:pPr>
            <a:r>
              <a:rPr lang="en-GB" dirty="0">
                <a:ea typeface="Calibri"/>
                <a:cs typeface="Calibri"/>
              </a:rPr>
              <a:t>Support </a:t>
            </a:r>
            <a:r>
              <a:rPr lang="en-GB" b="1" dirty="0">
                <a:ea typeface="Calibri"/>
                <a:cs typeface="Calibri"/>
              </a:rPr>
              <a:t>efficiency</a:t>
            </a:r>
            <a:r>
              <a:rPr lang="en-GB" dirty="0">
                <a:ea typeface="Calibri"/>
                <a:cs typeface="Calibri"/>
              </a:rPr>
              <a:t> and multiply the </a:t>
            </a:r>
            <a:r>
              <a:rPr lang="en-GB" b="1" dirty="0">
                <a:ea typeface="Calibri"/>
                <a:cs typeface="Calibri"/>
              </a:rPr>
              <a:t>impact</a:t>
            </a:r>
            <a:r>
              <a:rPr lang="en-GB" dirty="0">
                <a:ea typeface="Calibri"/>
                <a:cs typeface="Calibri"/>
              </a:rPr>
              <a:t> of audits you conduct, by a) using the PSCI audit protocol and b) encouraging its upload to the PSCI audit platform*.</a:t>
            </a:r>
          </a:p>
          <a:p>
            <a:pPr marL="285750" indent="-285750">
              <a:buFont typeface="Arial"/>
              <a:buChar char="•"/>
            </a:pPr>
            <a:endParaRPr lang="en-GB" dirty="0">
              <a:ea typeface="Calibri"/>
              <a:cs typeface="Calibri"/>
            </a:endParaRPr>
          </a:p>
        </p:txBody>
      </p:sp>
      <p:pic>
        <p:nvPicPr>
          <p:cNvPr id="4" name="Picture 3" descr="A group of people putting their hands together&#10;&#10;AI-generated content may be incorrect.">
            <a:extLst>
              <a:ext uri="{FF2B5EF4-FFF2-40B4-BE49-F238E27FC236}">
                <a16:creationId xmlns:a16="http://schemas.microsoft.com/office/drawing/2014/main" id="{6B4EA8B4-F7C8-64B9-4487-44E391DC33F2}"/>
              </a:ext>
            </a:extLst>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8615744" y="-739"/>
            <a:ext cx="3576790" cy="6855044"/>
          </a:xfrm>
          <a:prstGeom prst="rect">
            <a:avLst/>
          </a:prstGeom>
        </p:spPr>
      </p:pic>
      <p:sp>
        <p:nvSpPr>
          <p:cNvPr id="5" name="TextBox 4">
            <a:extLst>
              <a:ext uri="{FF2B5EF4-FFF2-40B4-BE49-F238E27FC236}">
                <a16:creationId xmlns:a16="http://schemas.microsoft.com/office/drawing/2014/main" id="{0875A2F8-DEF2-68BE-F245-14AD65921D83}"/>
              </a:ext>
            </a:extLst>
          </p:cNvPr>
          <p:cNvSpPr txBox="1"/>
          <p:nvPr/>
        </p:nvSpPr>
        <p:spPr>
          <a:xfrm>
            <a:off x="793652" y="6282596"/>
            <a:ext cx="7704715" cy="523220"/>
          </a:xfrm>
          <a:prstGeom prst="rect">
            <a:avLst/>
          </a:prstGeom>
          <a:noFill/>
        </p:spPr>
        <p:txBody>
          <a:bodyPr wrap="square">
            <a:spAutoFit/>
          </a:bodyPr>
          <a:lstStyle/>
          <a:p>
            <a:r>
              <a:rPr lang="en-GB" sz="1400" dirty="0">
                <a:ea typeface="Calibri"/>
                <a:cs typeface="Calibri"/>
              </a:rPr>
              <a:t>*Audited suppliers and audit sponsors can upload audits to the PSCI platform. Both parties have data privacy rights to determine who can view the SAQ or audit report. </a:t>
            </a:r>
            <a:endParaRPr lang="en-GB" sz="1400" dirty="0"/>
          </a:p>
        </p:txBody>
      </p:sp>
    </p:spTree>
    <p:extLst>
      <p:ext uri="{BB962C8B-B14F-4D97-AF65-F5344CB8AC3E}">
        <p14:creationId xmlns:p14="http://schemas.microsoft.com/office/powerpoint/2010/main" val="67135444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925A52-2622-6593-3120-46AF9CEFB6D8}"/>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B50C7401-A746-0C41-A584-DE1D30B3E4D9}"/>
              </a:ext>
            </a:extLst>
          </p:cNvPr>
          <p:cNvSpPr/>
          <p:nvPr/>
        </p:nvSpPr>
        <p:spPr>
          <a:xfrm>
            <a:off x="0" y="-500"/>
            <a:ext cx="12192000" cy="5598584"/>
          </a:xfrm>
          <a:prstGeom prst="rect">
            <a:avLst/>
          </a:prstGeom>
          <a:gradFill flip="none" rotWithShape="1">
            <a:gsLst>
              <a:gs pos="57000">
                <a:srgbClr val="E23347"/>
              </a:gs>
              <a:gs pos="90000">
                <a:srgbClr val="F86524"/>
              </a:gs>
              <a:gs pos="15000">
                <a:srgbClr val="CC006A"/>
              </a:gs>
            </a:gsLst>
            <a:lin ang="108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p>
        </p:txBody>
      </p:sp>
      <p:sp>
        <p:nvSpPr>
          <p:cNvPr id="6" name="TextBox 5">
            <a:extLst>
              <a:ext uri="{FF2B5EF4-FFF2-40B4-BE49-F238E27FC236}">
                <a16:creationId xmlns:a16="http://schemas.microsoft.com/office/drawing/2014/main" id="{463F6442-E890-5E41-6890-5F31AE415559}"/>
              </a:ext>
            </a:extLst>
          </p:cNvPr>
          <p:cNvSpPr txBox="1"/>
          <p:nvPr/>
        </p:nvSpPr>
        <p:spPr>
          <a:xfrm>
            <a:off x="378920" y="5917169"/>
            <a:ext cx="9497857" cy="646331"/>
          </a:xfrm>
          <a:prstGeom prst="rect">
            <a:avLst/>
          </a:prstGeom>
          <a:noFill/>
        </p:spPr>
        <p:txBody>
          <a:bodyPr wrap="square" lIns="91440" tIns="45720" rIns="91440" bIns="45720" rtlCol="0" anchor="t">
            <a:spAutoFit/>
          </a:bodyPr>
          <a:lstStyle/>
          <a:p>
            <a:r>
              <a:rPr lang="en-GB" sz="3600" b="1">
                <a:solidFill>
                  <a:srgbClr val="F86524"/>
                </a:solidFill>
                <a:latin typeface="Segoe UI"/>
                <a:cs typeface="Segoe UI"/>
              </a:rPr>
              <a:t>Appendices</a:t>
            </a:r>
            <a:endParaRPr lang="en-US"/>
          </a:p>
        </p:txBody>
      </p:sp>
      <p:sp>
        <p:nvSpPr>
          <p:cNvPr id="10" name="Freeform 2" descr="A black and orange logo&#10;&#10;AI-generated content may be incorrect.">
            <a:extLst>
              <a:ext uri="{FF2B5EF4-FFF2-40B4-BE49-F238E27FC236}">
                <a16:creationId xmlns:a16="http://schemas.microsoft.com/office/drawing/2014/main" id="{24240C82-D5C2-730F-E609-B0F49ABD3D49}"/>
              </a:ext>
            </a:extLst>
          </p:cNvPr>
          <p:cNvSpPr/>
          <p:nvPr/>
        </p:nvSpPr>
        <p:spPr>
          <a:xfrm>
            <a:off x="8500872" y="5849757"/>
            <a:ext cx="3162067" cy="790517"/>
          </a:xfrm>
          <a:custGeom>
            <a:avLst/>
            <a:gdLst/>
            <a:ahLst/>
            <a:cxnLst/>
            <a:rect l="l" t="t" r="r" b="b"/>
            <a:pathLst>
              <a:path w="4743101" h="1185775">
                <a:moveTo>
                  <a:pt x="0" y="0"/>
                </a:moveTo>
                <a:lnTo>
                  <a:pt x="4743101" y="0"/>
                </a:lnTo>
                <a:lnTo>
                  <a:pt x="4743101" y="1185775"/>
                </a:lnTo>
                <a:lnTo>
                  <a:pt x="0" y="1185775"/>
                </a:lnTo>
                <a:lnTo>
                  <a:pt x="0" y="0"/>
                </a:lnTo>
                <a:close/>
              </a:path>
            </a:pathLst>
          </a:custGeom>
          <a:blipFill>
            <a:blip r:embed="rId2" cstate="screen">
              <a:extLst>
                <a:ext uri="{28A0092B-C50C-407E-A947-70E740481C1C}">
                  <a14:useLocalDpi xmlns:a14="http://schemas.microsoft.com/office/drawing/2010/main"/>
                </a:ext>
              </a:extLst>
            </a:blip>
            <a:stretch>
              <a:fillRect/>
            </a:stretch>
          </a:blip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5918646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diagram of impact and impact&#10;&#10;AI-generated content may be incorrect.">
            <a:extLst>
              <a:ext uri="{FF2B5EF4-FFF2-40B4-BE49-F238E27FC236}">
                <a16:creationId xmlns:a16="http://schemas.microsoft.com/office/drawing/2014/main" id="{5EEA0B61-109D-EAFB-F8B5-190FF0BDA5B6}"/>
              </a:ext>
            </a:extLst>
          </p:cNvPr>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282539" y="2140607"/>
            <a:ext cx="11308848" cy="4611374"/>
          </a:xfrm>
          <a:prstGeom prst="rect">
            <a:avLst/>
          </a:prstGeom>
        </p:spPr>
      </p:pic>
      <p:sp>
        <p:nvSpPr>
          <p:cNvPr id="4" name="TextBox 3">
            <a:extLst>
              <a:ext uri="{FF2B5EF4-FFF2-40B4-BE49-F238E27FC236}">
                <a16:creationId xmlns:a16="http://schemas.microsoft.com/office/drawing/2014/main" id="{FD37172A-E054-9896-EF92-92DD3DE8808F}"/>
              </a:ext>
            </a:extLst>
          </p:cNvPr>
          <p:cNvSpPr txBox="1"/>
          <p:nvPr/>
        </p:nvSpPr>
        <p:spPr>
          <a:xfrm>
            <a:off x="362761" y="438593"/>
            <a:ext cx="6096000" cy="831510"/>
          </a:xfrm>
          <a:prstGeom prst="rect">
            <a:avLst/>
          </a:prstGeom>
          <a:noFill/>
        </p:spPr>
        <p:txBody>
          <a:bodyPr wrap="square" lIns="91440" tIns="45720" rIns="91440" bIns="45720" anchor="t">
            <a:spAutoFit/>
          </a:bodyPr>
          <a:lstStyle/>
          <a:p>
            <a:pPr>
              <a:lnSpc>
                <a:spcPct val="150000"/>
              </a:lnSpc>
              <a:defRPr/>
            </a:pPr>
            <a:r>
              <a:rPr lang="en-GB" sz="3600" b="1" spc="-150">
                <a:solidFill>
                  <a:srgbClr val="F86524"/>
                </a:solidFill>
                <a:latin typeface="Ubuntu Bold"/>
              </a:rPr>
              <a:t>Our 2024-26 Strategy</a:t>
            </a:r>
            <a:endParaRPr lang="en-US"/>
          </a:p>
        </p:txBody>
      </p:sp>
      <p:sp>
        <p:nvSpPr>
          <p:cNvPr id="5" name="TextBox 4">
            <a:extLst>
              <a:ext uri="{FF2B5EF4-FFF2-40B4-BE49-F238E27FC236}">
                <a16:creationId xmlns:a16="http://schemas.microsoft.com/office/drawing/2014/main" id="{9D2F81CD-BA23-1D83-E337-1DFF187EE877}"/>
              </a:ext>
            </a:extLst>
          </p:cNvPr>
          <p:cNvSpPr txBox="1"/>
          <p:nvPr/>
        </p:nvSpPr>
        <p:spPr>
          <a:xfrm>
            <a:off x="474847" y="1390771"/>
            <a:ext cx="11120739" cy="646331"/>
          </a:xfrm>
          <a:prstGeom prst="rect">
            <a:avLst/>
          </a:prstGeom>
          <a:noFill/>
        </p:spPr>
        <p:txBody>
          <a:bodyPr wrap="square" lIns="91440" tIns="45720" rIns="91440" bIns="45720" rtlCol="0" anchor="t">
            <a:spAutoFit/>
          </a:bodyPr>
          <a:lstStyle/>
          <a:p>
            <a:r>
              <a:rPr lang="en-GB">
                <a:ea typeface="+mn-lt"/>
                <a:cs typeface="+mn-lt"/>
              </a:rPr>
              <a:t>In 2024, PSCI launched a new three-year strategy focused on deepening impact through its three core workstreams: Audit, Capability Building, and Projects.</a:t>
            </a:r>
            <a:endParaRPr lang="en-US">
              <a:ea typeface="+mn-lt"/>
              <a:cs typeface="+mn-lt"/>
            </a:endParaRPr>
          </a:p>
        </p:txBody>
      </p:sp>
      <p:sp>
        <p:nvSpPr>
          <p:cNvPr id="9" name="Freeform 2" descr="A black and orange logo&#10;&#10;AI-generated content may be incorrect.">
            <a:extLst>
              <a:ext uri="{FF2B5EF4-FFF2-40B4-BE49-F238E27FC236}">
                <a16:creationId xmlns:a16="http://schemas.microsoft.com/office/drawing/2014/main" id="{617998DA-2D1C-A7D4-7B6C-2925F62E3739}"/>
              </a:ext>
            </a:extLst>
          </p:cNvPr>
          <p:cNvSpPr/>
          <p:nvPr/>
        </p:nvSpPr>
        <p:spPr>
          <a:xfrm>
            <a:off x="8440939" y="276027"/>
            <a:ext cx="3162067" cy="790517"/>
          </a:xfrm>
          <a:custGeom>
            <a:avLst/>
            <a:gdLst/>
            <a:ahLst/>
            <a:cxnLst/>
            <a:rect l="l" t="t" r="r" b="b"/>
            <a:pathLst>
              <a:path w="4743101" h="1185775">
                <a:moveTo>
                  <a:pt x="0" y="0"/>
                </a:moveTo>
                <a:lnTo>
                  <a:pt x="4743101" y="0"/>
                </a:lnTo>
                <a:lnTo>
                  <a:pt x="4743101" y="1185775"/>
                </a:lnTo>
                <a:lnTo>
                  <a:pt x="0" y="1185775"/>
                </a:lnTo>
                <a:lnTo>
                  <a:pt x="0" y="0"/>
                </a:lnTo>
                <a:close/>
              </a:path>
            </a:pathLst>
          </a:custGeom>
          <a:blipFill>
            <a:blip r:embed="rId3" cstate="screen">
              <a:extLst>
                <a:ext uri="{28A0092B-C50C-407E-A947-70E740481C1C}">
                  <a14:useLocalDpi xmlns:a14="http://schemas.microsoft.com/office/drawing/2010/main"/>
                </a:ext>
              </a:extLst>
            </a:blip>
            <a:stretch>
              <a:fillRect/>
            </a:stretch>
          </a:blip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06980261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cstate="email">
              <a:extLst>
                <a:ext uri="{28A0092B-C50C-407E-A947-70E740481C1C}">
                  <a14:useLocalDpi xmlns:a14="http://schemas.microsoft.com/office/drawing/2010/main"/>
                </a:ext>
              </a:extLst>
            </a:blip>
            <a:stretch>
              <a:fillRect/>
            </a:stretch>
          </a:blipFill>
        </p:spPr>
        <p:txBody>
          <a:bodyPr/>
          <a:lstStyle/>
          <a:p>
            <a:pPr defTabSz="609630"/>
            <a:endParaRPr lang="en-GB" sz="1200">
              <a:solidFill>
                <a:prstClr val="black"/>
              </a:solidFill>
              <a:latin typeface="Calibri"/>
            </a:endParaRPr>
          </a:p>
        </p:txBody>
      </p:sp>
      <p:grpSp>
        <p:nvGrpSpPr>
          <p:cNvPr id="3" name="Group 3"/>
          <p:cNvGrpSpPr/>
          <p:nvPr/>
        </p:nvGrpSpPr>
        <p:grpSpPr>
          <a:xfrm>
            <a:off x="7609363" y="2427606"/>
            <a:ext cx="4589343" cy="4439493"/>
            <a:chOff x="0" y="0"/>
            <a:chExt cx="9356249" cy="9050749"/>
          </a:xfrm>
        </p:grpSpPr>
        <p:sp>
          <p:nvSpPr>
            <p:cNvPr id="4" name="Freeform 4"/>
            <p:cNvSpPr/>
            <p:nvPr/>
          </p:nvSpPr>
          <p:spPr>
            <a:xfrm>
              <a:off x="0" y="0"/>
              <a:ext cx="9356249" cy="9050749"/>
            </a:xfrm>
            <a:custGeom>
              <a:avLst/>
              <a:gdLst>
                <a:gd name="connsiteX0" fmla="*/ 5823463 w 9688347"/>
                <a:gd name="connsiteY0" fmla="*/ 0 h 9032200"/>
                <a:gd name="connsiteX1" fmla="*/ 9354464 w 9688347"/>
                <a:gd name="connsiteY1" fmla="*/ 0 h 9032200"/>
                <a:gd name="connsiteX2" fmla="*/ 9688347 w 9688347"/>
                <a:gd name="connsiteY2" fmla="*/ 9032200 h 9032200"/>
                <a:gd name="connsiteX3" fmla="*/ 0 w 9688347"/>
                <a:gd name="connsiteY3" fmla="*/ 9032200 h 9032200"/>
                <a:gd name="connsiteX4" fmla="*/ 0 w 9688347"/>
                <a:gd name="connsiteY4" fmla="*/ 4524308 h 9032200"/>
                <a:gd name="connsiteX5" fmla="*/ 5823463 w 9688347"/>
                <a:gd name="connsiteY5" fmla="*/ 0 h 9032200"/>
                <a:gd name="connsiteX0" fmla="*/ 5823463 w 9354464"/>
                <a:gd name="connsiteY0" fmla="*/ 0 h 9050749"/>
                <a:gd name="connsiteX1" fmla="*/ 9354464 w 9354464"/>
                <a:gd name="connsiteY1" fmla="*/ 0 h 9050749"/>
                <a:gd name="connsiteX2" fmla="*/ 9187522 w 9354464"/>
                <a:gd name="connsiteY2" fmla="*/ 9050749 h 9050749"/>
                <a:gd name="connsiteX3" fmla="*/ 0 w 9354464"/>
                <a:gd name="connsiteY3" fmla="*/ 9032200 h 9050749"/>
                <a:gd name="connsiteX4" fmla="*/ 0 w 9354464"/>
                <a:gd name="connsiteY4" fmla="*/ 4524308 h 9050749"/>
                <a:gd name="connsiteX5" fmla="*/ 5823463 w 9354464"/>
                <a:gd name="connsiteY5" fmla="*/ 0 h 9050749"/>
                <a:gd name="connsiteX0" fmla="*/ 5823463 w 9354464"/>
                <a:gd name="connsiteY0" fmla="*/ 0 h 9050749"/>
                <a:gd name="connsiteX1" fmla="*/ 9354464 w 9354464"/>
                <a:gd name="connsiteY1" fmla="*/ 0 h 9050749"/>
                <a:gd name="connsiteX2" fmla="*/ 9261719 w 9354464"/>
                <a:gd name="connsiteY2" fmla="*/ 9050749 h 9050749"/>
                <a:gd name="connsiteX3" fmla="*/ 0 w 9354464"/>
                <a:gd name="connsiteY3" fmla="*/ 9032200 h 9050749"/>
                <a:gd name="connsiteX4" fmla="*/ 0 w 9354464"/>
                <a:gd name="connsiteY4" fmla="*/ 4524308 h 9050749"/>
                <a:gd name="connsiteX5" fmla="*/ 5823463 w 9354464"/>
                <a:gd name="connsiteY5" fmla="*/ 0 h 9050749"/>
                <a:gd name="connsiteX0" fmla="*/ 5823463 w 9354464"/>
                <a:gd name="connsiteY0" fmla="*/ 0 h 9050749"/>
                <a:gd name="connsiteX1" fmla="*/ 9354464 w 9354464"/>
                <a:gd name="connsiteY1" fmla="*/ 0 h 9050749"/>
                <a:gd name="connsiteX2" fmla="*/ 9335916 w 9354464"/>
                <a:gd name="connsiteY2" fmla="*/ 9050749 h 9050749"/>
                <a:gd name="connsiteX3" fmla="*/ 0 w 9354464"/>
                <a:gd name="connsiteY3" fmla="*/ 9032200 h 9050749"/>
                <a:gd name="connsiteX4" fmla="*/ 0 w 9354464"/>
                <a:gd name="connsiteY4" fmla="*/ 4524308 h 9050749"/>
                <a:gd name="connsiteX5" fmla="*/ 5823463 w 9354464"/>
                <a:gd name="connsiteY5" fmla="*/ 0 h 9050749"/>
                <a:gd name="connsiteX0" fmla="*/ 5823463 w 9356249"/>
                <a:gd name="connsiteY0" fmla="*/ 0 h 9050749"/>
                <a:gd name="connsiteX1" fmla="*/ 9354464 w 9356249"/>
                <a:gd name="connsiteY1" fmla="*/ 0 h 9050749"/>
                <a:gd name="connsiteX2" fmla="*/ 9354465 w 9356249"/>
                <a:gd name="connsiteY2" fmla="*/ 9050749 h 9050749"/>
                <a:gd name="connsiteX3" fmla="*/ 0 w 9356249"/>
                <a:gd name="connsiteY3" fmla="*/ 9032200 h 9050749"/>
                <a:gd name="connsiteX4" fmla="*/ 0 w 9356249"/>
                <a:gd name="connsiteY4" fmla="*/ 4524308 h 9050749"/>
                <a:gd name="connsiteX5" fmla="*/ 5823463 w 9356249"/>
                <a:gd name="connsiteY5" fmla="*/ 0 h 90507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356249" h="9050749">
                  <a:moveTo>
                    <a:pt x="5823463" y="0"/>
                  </a:moveTo>
                  <a:lnTo>
                    <a:pt x="9354464" y="0"/>
                  </a:lnTo>
                  <a:cubicBezTo>
                    <a:pt x="9348281" y="3016916"/>
                    <a:pt x="9360648" y="6033833"/>
                    <a:pt x="9354465" y="9050749"/>
                  </a:cubicBezTo>
                  <a:lnTo>
                    <a:pt x="0" y="9032200"/>
                  </a:lnTo>
                  <a:lnTo>
                    <a:pt x="0" y="4524308"/>
                  </a:lnTo>
                  <a:cubicBezTo>
                    <a:pt x="0" y="2025397"/>
                    <a:pt x="2606990" y="0"/>
                    <a:pt x="5823463" y="0"/>
                  </a:cubicBezTo>
                  <a:close/>
                </a:path>
              </a:pathLst>
            </a:custGeom>
            <a:solidFill>
              <a:srgbClr val="F86524"/>
            </a:solidFill>
            <a:ln w="12700">
              <a:noFill/>
            </a:ln>
          </p:spPr>
          <p:txBody>
            <a:bodyPr/>
            <a:lstStyle/>
            <a:p>
              <a:pPr defTabSz="609630"/>
              <a:endParaRPr lang="en-GB" sz="1200">
                <a:solidFill>
                  <a:prstClr val="black"/>
                </a:solidFill>
                <a:latin typeface="Calibri"/>
              </a:endParaRPr>
            </a:p>
          </p:txBody>
        </p:sp>
      </p:grpSp>
      <p:sp>
        <p:nvSpPr>
          <p:cNvPr id="5" name="Freeform 5">
            <a:hlinkClick r:id="rId3" tooltip="http://www.alliancetozero.com"/>
          </p:cNvPr>
          <p:cNvSpPr/>
          <p:nvPr/>
        </p:nvSpPr>
        <p:spPr>
          <a:xfrm>
            <a:off x="11459871" y="4920711"/>
            <a:ext cx="463281" cy="309240"/>
          </a:xfrm>
          <a:custGeom>
            <a:avLst/>
            <a:gdLst/>
            <a:ahLst/>
            <a:cxnLst/>
            <a:rect l="l" t="t" r="r" b="b"/>
            <a:pathLst>
              <a:path w="694921" h="463860">
                <a:moveTo>
                  <a:pt x="0" y="0"/>
                </a:moveTo>
                <a:lnTo>
                  <a:pt x="694921" y="0"/>
                </a:lnTo>
                <a:lnTo>
                  <a:pt x="694921" y="463860"/>
                </a:lnTo>
                <a:lnTo>
                  <a:pt x="0" y="463860"/>
                </a:lnTo>
                <a:lnTo>
                  <a:pt x="0" y="0"/>
                </a:lnTo>
                <a:close/>
              </a:path>
            </a:pathLst>
          </a:custGeom>
          <a: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a:blipFill>
        </p:spPr>
        <p:txBody>
          <a:bodyPr/>
          <a:lstStyle/>
          <a:p>
            <a:pPr defTabSz="609630"/>
            <a:endParaRPr lang="en-GB" sz="1200">
              <a:solidFill>
                <a:prstClr val="black"/>
              </a:solidFill>
              <a:latin typeface="Calibri"/>
            </a:endParaRPr>
          </a:p>
        </p:txBody>
      </p:sp>
      <p:sp>
        <p:nvSpPr>
          <p:cNvPr id="6" name="Freeform 6">
            <a:hlinkClick r:id="rId6" tooltip="https://alliancetozero.com/contact/"/>
          </p:cNvPr>
          <p:cNvSpPr/>
          <p:nvPr/>
        </p:nvSpPr>
        <p:spPr>
          <a:xfrm>
            <a:off x="11484524" y="5483069"/>
            <a:ext cx="405117" cy="260748"/>
          </a:xfrm>
          <a:custGeom>
            <a:avLst/>
            <a:gdLst/>
            <a:ahLst/>
            <a:cxnLst/>
            <a:rect l="l" t="t" r="r" b="b"/>
            <a:pathLst>
              <a:path w="607676" h="391122">
                <a:moveTo>
                  <a:pt x="0" y="0"/>
                </a:moveTo>
                <a:lnTo>
                  <a:pt x="607676" y="0"/>
                </a:lnTo>
                <a:lnTo>
                  <a:pt x="607676" y="391122"/>
                </a:lnTo>
                <a:lnTo>
                  <a:pt x="0" y="391122"/>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pPr defTabSz="609630"/>
            <a:endParaRPr lang="en-GB" sz="1200">
              <a:solidFill>
                <a:prstClr val="black"/>
              </a:solidFill>
              <a:latin typeface="Calibri"/>
            </a:endParaRPr>
          </a:p>
        </p:txBody>
      </p:sp>
      <p:sp>
        <p:nvSpPr>
          <p:cNvPr id="7" name="Freeform 7"/>
          <p:cNvSpPr/>
          <p:nvPr/>
        </p:nvSpPr>
        <p:spPr>
          <a:xfrm>
            <a:off x="11459871" y="5972852"/>
            <a:ext cx="429770" cy="422786"/>
          </a:xfrm>
          <a:custGeom>
            <a:avLst/>
            <a:gdLst/>
            <a:ahLst/>
            <a:cxnLst/>
            <a:rect l="l" t="t" r="r" b="b"/>
            <a:pathLst>
              <a:path w="644655" h="634179">
                <a:moveTo>
                  <a:pt x="0" y="0"/>
                </a:moveTo>
                <a:lnTo>
                  <a:pt x="644655" y="0"/>
                </a:lnTo>
                <a:lnTo>
                  <a:pt x="644655" y="634180"/>
                </a:lnTo>
                <a:lnTo>
                  <a:pt x="0" y="634180"/>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pPr defTabSz="609630"/>
            <a:endParaRPr lang="en-GB" sz="1200">
              <a:solidFill>
                <a:prstClr val="black"/>
              </a:solidFill>
              <a:latin typeface="Calibri"/>
            </a:endParaRPr>
          </a:p>
        </p:txBody>
      </p:sp>
      <p:sp>
        <p:nvSpPr>
          <p:cNvPr id="8" name="TextBox 8"/>
          <p:cNvSpPr txBox="1"/>
          <p:nvPr/>
        </p:nvSpPr>
        <p:spPr>
          <a:xfrm>
            <a:off x="8742258" y="3067822"/>
            <a:ext cx="3180894" cy="698012"/>
          </a:xfrm>
          <a:prstGeom prst="rect">
            <a:avLst/>
          </a:prstGeom>
        </p:spPr>
        <p:txBody>
          <a:bodyPr lIns="0" tIns="0" rIns="0" bIns="0" rtlCol="0" anchor="t">
            <a:spAutoFit/>
          </a:bodyPr>
          <a:lstStyle/>
          <a:p>
            <a:pPr algn="r" defTabSz="609630">
              <a:lnSpc>
                <a:spcPts val="5759"/>
              </a:lnSpc>
            </a:pPr>
            <a:r>
              <a:rPr lang="en-US" sz="4799">
                <a:solidFill>
                  <a:srgbClr val="FFFFFF"/>
                </a:solidFill>
                <a:latin typeface="Ubuntu Bold"/>
              </a:rPr>
              <a:t>Contact us</a:t>
            </a:r>
          </a:p>
        </p:txBody>
      </p:sp>
      <p:sp>
        <p:nvSpPr>
          <p:cNvPr id="9" name="TextBox 9"/>
          <p:cNvSpPr txBox="1"/>
          <p:nvPr/>
        </p:nvSpPr>
        <p:spPr>
          <a:xfrm>
            <a:off x="8742258" y="3902228"/>
            <a:ext cx="3180894" cy="615553"/>
          </a:xfrm>
          <a:prstGeom prst="rect">
            <a:avLst/>
          </a:prstGeom>
        </p:spPr>
        <p:txBody>
          <a:bodyPr lIns="0" tIns="0" rIns="0" bIns="0" rtlCol="0" anchor="t">
            <a:spAutoFit/>
          </a:bodyPr>
          <a:lstStyle/>
          <a:p>
            <a:pPr algn="r" defTabSz="609630">
              <a:lnSpc>
                <a:spcPts val="2421"/>
              </a:lnSpc>
            </a:pPr>
            <a:r>
              <a:rPr lang="en-US" sz="2017">
                <a:solidFill>
                  <a:srgbClr val="FFFFFF"/>
                </a:solidFill>
                <a:latin typeface="Ubuntu"/>
              </a:rPr>
              <a:t>Get in touch to learn more about what we do:</a:t>
            </a:r>
          </a:p>
        </p:txBody>
      </p:sp>
      <p:sp>
        <p:nvSpPr>
          <p:cNvPr id="10" name="TextBox 10"/>
          <p:cNvSpPr txBox="1"/>
          <p:nvPr/>
        </p:nvSpPr>
        <p:spPr>
          <a:xfrm>
            <a:off x="8188738" y="4972113"/>
            <a:ext cx="3121264" cy="256480"/>
          </a:xfrm>
          <a:prstGeom prst="rect">
            <a:avLst/>
          </a:prstGeom>
        </p:spPr>
        <p:txBody>
          <a:bodyPr lIns="0" tIns="0" rIns="0" bIns="0" rtlCol="0" anchor="t">
            <a:spAutoFit/>
          </a:bodyPr>
          <a:lstStyle/>
          <a:p>
            <a:pPr algn="r" defTabSz="609630">
              <a:lnSpc>
                <a:spcPts val="1982"/>
              </a:lnSpc>
              <a:spcBef>
                <a:spcPct val="0"/>
              </a:spcBef>
            </a:pPr>
            <a:r>
              <a:rPr lang="en-US" sz="1802" u="sng" spc="36">
                <a:solidFill>
                  <a:prstClr val="white"/>
                </a:solidFill>
                <a:latin typeface="Ubuntu Bold"/>
                <a:hlinkClick r:id="rId11" tooltip="http://www.pscinitiative.org">
                  <a:extLst>
                    <a:ext uri="{A12FA001-AC4F-418D-AE19-62706E023703}">
                      <ahyp:hlinkClr xmlns:ahyp="http://schemas.microsoft.com/office/drawing/2018/hyperlinkcolor" val="tx"/>
                    </a:ext>
                  </a:extLst>
                </a:hlinkClick>
              </a:rPr>
              <a:t>www.pscinitiative.org</a:t>
            </a:r>
          </a:p>
        </p:txBody>
      </p:sp>
      <p:sp>
        <p:nvSpPr>
          <p:cNvPr id="11" name="TextBox 11"/>
          <p:cNvSpPr txBox="1"/>
          <p:nvPr/>
        </p:nvSpPr>
        <p:spPr>
          <a:xfrm>
            <a:off x="8188738" y="5507916"/>
            <a:ext cx="3121264" cy="256480"/>
          </a:xfrm>
          <a:prstGeom prst="rect">
            <a:avLst/>
          </a:prstGeom>
        </p:spPr>
        <p:txBody>
          <a:bodyPr lIns="0" tIns="0" rIns="0" bIns="0" rtlCol="0" anchor="t">
            <a:spAutoFit/>
          </a:bodyPr>
          <a:lstStyle/>
          <a:p>
            <a:pPr algn="r" defTabSz="609630">
              <a:lnSpc>
                <a:spcPts val="1982"/>
              </a:lnSpc>
              <a:spcBef>
                <a:spcPct val="0"/>
              </a:spcBef>
            </a:pPr>
            <a:r>
              <a:rPr lang="en-US" sz="1802" u="sng" spc="36">
                <a:solidFill>
                  <a:prstClr val="white"/>
                </a:solidFill>
                <a:latin typeface="Ubuntu Bold"/>
                <a:hlinkClick r:id="rId12" tooltip="mailto:info@psciniative.org">
                  <a:extLst>
                    <a:ext uri="{A12FA001-AC4F-418D-AE19-62706E023703}">
                      <ahyp:hlinkClr xmlns:ahyp="http://schemas.microsoft.com/office/drawing/2018/hyperlinkcolor" val="tx"/>
                    </a:ext>
                  </a:extLst>
                </a:hlinkClick>
              </a:rPr>
              <a:t>info@psciniative.org</a:t>
            </a:r>
          </a:p>
        </p:txBody>
      </p:sp>
      <p:sp>
        <p:nvSpPr>
          <p:cNvPr id="12" name="TextBox 12"/>
          <p:cNvSpPr txBox="1"/>
          <p:nvPr/>
        </p:nvSpPr>
        <p:spPr>
          <a:xfrm>
            <a:off x="8188738" y="6061675"/>
            <a:ext cx="3121264" cy="256480"/>
          </a:xfrm>
          <a:prstGeom prst="rect">
            <a:avLst/>
          </a:prstGeom>
        </p:spPr>
        <p:txBody>
          <a:bodyPr lIns="0" tIns="0" rIns="0" bIns="0" rtlCol="0" anchor="t">
            <a:spAutoFit/>
          </a:bodyPr>
          <a:lstStyle/>
          <a:p>
            <a:pPr algn="r" defTabSz="609630">
              <a:lnSpc>
                <a:spcPts val="1982"/>
              </a:lnSpc>
              <a:spcBef>
                <a:spcPct val="0"/>
              </a:spcBef>
            </a:pPr>
            <a:r>
              <a:rPr lang="en-US" sz="1802" spc="36">
                <a:solidFill>
                  <a:srgbClr val="FFFFFF"/>
                </a:solidFill>
                <a:latin typeface="Ubuntu Bold"/>
              </a:rPr>
              <a:t> +44 (0) 7587 076 059</a:t>
            </a:r>
          </a:p>
        </p:txBody>
      </p:sp>
    </p:spTree>
  </p:cSld>
  <p:clrMapOvr>
    <a:masterClrMapping/>
  </p:clrMapOvr>
</p:sld>
</file>

<file path=ppt/theme/theme1.xml><?xml version="1.0" encoding="utf-8"?>
<a:theme xmlns:a="http://schemas.openxmlformats.org/drawingml/2006/main" name="2_Office Theme">
  <a:themeElements>
    <a:clrScheme name="PSCI">
      <a:dk1>
        <a:sysClr val="windowText" lastClr="000000"/>
      </a:dk1>
      <a:lt1>
        <a:sysClr val="window" lastClr="FFFFFF"/>
      </a:lt1>
      <a:dk2>
        <a:srgbClr val="AA1D11"/>
      </a:dk2>
      <a:lt2>
        <a:srgbClr val="EEECE1"/>
      </a:lt2>
      <a:accent1>
        <a:srgbClr val="F86524"/>
      </a:accent1>
      <a:accent2>
        <a:srgbClr val="AA1D11"/>
      </a:accent2>
      <a:accent3>
        <a:srgbClr val="FF8002"/>
      </a:accent3>
      <a:accent4>
        <a:srgbClr val="4D2110"/>
      </a:accent4>
      <a:accent5>
        <a:srgbClr val="E9D8CB"/>
      </a:accent5>
      <a:accent6>
        <a:srgbClr val="000000"/>
      </a:accent6>
      <a:hlink>
        <a:srgbClr val="F86524"/>
      </a:hlink>
      <a:folHlink>
        <a:srgbClr val="7F7F7F"/>
      </a:folHlink>
    </a:clrScheme>
    <a:fontScheme name="PSCI">
      <a:majorFont>
        <a:latin typeface="Ubuntu Bold"/>
        <a:ea typeface=""/>
        <a:cs typeface=""/>
      </a:majorFont>
      <a:minorFont>
        <a:latin typeface="Calibri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Master">
  <a:themeElements>
    <a:clrScheme name="Custom 2">
      <a:dk1>
        <a:sysClr val="windowText" lastClr="000000"/>
      </a:dk1>
      <a:lt1>
        <a:sysClr val="window" lastClr="FFFFFF"/>
      </a:lt1>
      <a:dk2>
        <a:srgbClr val="AA1D11"/>
      </a:dk2>
      <a:lt2>
        <a:srgbClr val="EEECE1"/>
      </a:lt2>
      <a:accent1>
        <a:srgbClr val="F86524"/>
      </a:accent1>
      <a:accent2>
        <a:srgbClr val="AA1D11"/>
      </a:accent2>
      <a:accent3>
        <a:srgbClr val="FF8002"/>
      </a:accent3>
      <a:accent4>
        <a:srgbClr val="4D2110"/>
      </a:accent4>
      <a:accent5>
        <a:srgbClr val="E9D8CB"/>
      </a:accent5>
      <a:accent6>
        <a:srgbClr val="000000"/>
      </a:accent6>
      <a:hlink>
        <a:srgbClr val="F86524"/>
      </a:hlink>
      <a:folHlink>
        <a:srgbClr val="7F7F7F"/>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B72264788233443B01F37504B103F57" ma:contentTypeVersion="5" ma:contentTypeDescription="Create a new document." ma:contentTypeScope="" ma:versionID="d7a2d8c6828ac91175c61e0375a4d777">
  <xsd:schema xmlns:xsd="http://www.w3.org/2001/XMLSchema" xmlns:xs="http://www.w3.org/2001/XMLSchema" xmlns:p="http://schemas.microsoft.com/office/2006/metadata/properties" xmlns:ns2="d32fd3c1-a9d2-4671-b626-c319eff835f4" xmlns:ns3="f9762f0b-dbab-4e0d-8164-1983497044fa" xmlns:ns4="486220cb-0981-4047-9209-010083c77ce1" xmlns:ns5="7d08dd8c-5428-48df-9836-d5edad74246b" targetNamespace="http://schemas.microsoft.com/office/2006/metadata/properties" ma:root="true" ma:fieldsID="f8875783b73390b1ad58b70adf5e090b" ns2:_="" ns3:_="" ns4:_="" ns5:_="">
    <xsd:import namespace="d32fd3c1-a9d2-4671-b626-c319eff835f4"/>
    <xsd:import namespace="f9762f0b-dbab-4e0d-8164-1983497044fa"/>
    <xsd:import namespace="486220cb-0981-4047-9209-010083c77ce1"/>
    <xsd:import namespace="7d08dd8c-5428-48df-9836-d5edad74246b"/>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DateTaken" minOccurs="0"/>
                <xsd:element ref="ns2:MediaServiceOCR" minOccurs="0"/>
                <xsd:element ref="ns2:MediaServiceLocation" minOccurs="0"/>
                <xsd:element ref="ns3:SharedWithUsers" minOccurs="0"/>
                <xsd:element ref="ns3:SharedWithDetails" minOccurs="0"/>
                <xsd:element ref="ns2:MediaLengthInSeconds" minOccurs="0"/>
                <xsd:element ref="ns2:MediaServiceObjectDetectorVersions" minOccurs="0"/>
                <xsd:element ref="ns2:MediaServiceSearchProperties" minOccurs="0"/>
                <xsd:element ref="ns4:lcf76f155ced4ddcb4097134ff3c332f" minOccurs="0"/>
                <xsd:element ref="ns5:TaxCatchAll" minOccurs="0"/>
                <xsd:element ref="ns4: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32fd3c1-a9d2-4671-b626-c319eff835f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Location" ma:index="17"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MediaServiceObjectDetectorVersions" ma:index="21"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f9762f0b-dbab-4e0d-8164-1983497044fa"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86220cb-0981-4047-9209-010083c77ce1" elementFormDefault="qualified">
    <xsd:import namespace="http://schemas.microsoft.com/office/2006/documentManagement/types"/>
    <xsd:import namespace="http://schemas.microsoft.com/office/infopath/2007/PartnerControls"/>
    <xsd:element name="lcf76f155ced4ddcb4097134ff3c332f" ma:index="24" nillable="true" ma:taxonomy="true" ma:internalName="lcf76f155ced4ddcb4097134ff3c332f" ma:taxonomyFieldName="MediaServiceImageTags" ma:displayName="Image Tags" ma:readOnly="false" ma:fieldId="{5cf76f15-5ced-4ddc-b409-7134ff3c332f}" ma:taxonomyMulti="true" ma:sspId="c2499140-3370-47ba-a799-a18fa0be8ba0" ma:termSetId="09814cd3-568e-fe90-9814-8d621ff8fb84" ma:anchorId="fba54fb3-c3e1-fe81-a776-ca4b69148c4d" ma:open="true" ma:isKeyword="false">
      <xsd:complexType>
        <xsd:sequence>
          <xsd:element ref="pc:Terms" minOccurs="0" maxOccurs="1"/>
        </xsd:sequence>
      </xsd:complex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7d08dd8c-5428-48df-9836-d5edad74246b" elementFormDefault="qualified">
    <xsd:import namespace="http://schemas.microsoft.com/office/2006/documentManagement/types"/>
    <xsd:import namespace="http://schemas.microsoft.com/office/infopath/2007/PartnerControls"/>
    <xsd:element name="TaxCatchAll" ma:index="25" nillable="true" ma:displayName="Taxonomy Catch All Column" ma:hidden="true" ma:list="{41fdee9b-892d-4611-a47a-ea0f1ec19c7e}" ma:internalName="TaxCatchAll" ma:showField="CatchAllData" ma:web="7d08dd8c-5428-48df-9836-d5edad74246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486220cb-0981-4047-9209-010083c77ce1">
      <Terms xmlns="http://schemas.microsoft.com/office/infopath/2007/PartnerControls"/>
    </lcf76f155ced4ddcb4097134ff3c332f>
    <TaxCatchAll xmlns="7d08dd8c-5428-48df-9836-d5edad74246b" xsi:nil="true"/>
  </documentManagement>
</p:properties>
</file>

<file path=customXml/itemProps1.xml><?xml version="1.0" encoding="utf-8"?>
<ds:datastoreItem xmlns:ds="http://schemas.openxmlformats.org/officeDocument/2006/customXml" ds:itemID="{B0E87E99-2082-4855-AAC0-EE687623D36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32fd3c1-a9d2-4671-b626-c319eff835f4"/>
    <ds:schemaRef ds:uri="f9762f0b-dbab-4e0d-8164-1983497044fa"/>
    <ds:schemaRef ds:uri="486220cb-0981-4047-9209-010083c77ce1"/>
    <ds:schemaRef ds:uri="7d08dd8c-5428-48df-9836-d5edad74246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63CD12B-D2DC-454F-9208-C864A9A5850D}">
  <ds:schemaRefs>
    <ds:schemaRef ds:uri="http://schemas.microsoft.com/sharepoint/v3/contenttype/forms"/>
  </ds:schemaRefs>
</ds:datastoreItem>
</file>

<file path=customXml/itemProps3.xml><?xml version="1.0" encoding="utf-8"?>
<ds:datastoreItem xmlns:ds="http://schemas.openxmlformats.org/officeDocument/2006/customXml" ds:itemID="{C6F90F3F-513B-4A6B-B009-41CA08666DE8}">
  <ds:schemaRefs>
    <ds:schemaRef ds:uri="http://schemas.microsoft.com/office/2006/metadata/properties"/>
    <ds:schemaRef ds:uri="http://schemas.microsoft.com/office/infopath/2007/PartnerControls"/>
    <ds:schemaRef ds:uri="http://purl.org/dc/terms/"/>
    <ds:schemaRef ds:uri="d32fd3c1-a9d2-4671-b626-c319eff835f4"/>
    <ds:schemaRef ds:uri="http://purl.org/dc/elements/1.1/"/>
    <ds:schemaRef ds:uri="http://schemas.openxmlformats.org/package/2006/metadata/core-properties"/>
    <ds:schemaRef ds:uri="f9762f0b-dbab-4e0d-8164-1983497044fa"/>
    <ds:schemaRef ds:uri="http://schemas.microsoft.com/office/2006/documentManagement/types"/>
    <ds:schemaRef ds:uri="http://purl.org/dc/dcmitype/"/>
    <ds:schemaRef ds:uri="7d08dd8c-5428-48df-9836-d5edad74246b"/>
    <ds:schemaRef ds:uri="486220cb-0981-4047-9209-010083c77ce1"/>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329</TotalTime>
  <Words>4255</Words>
  <Application>Microsoft Macintosh PowerPoint</Application>
  <PresentationFormat>Widescreen</PresentationFormat>
  <Paragraphs>430</Paragraphs>
  <Slides>42</Slides>
  <Notes>24</Notes>
  <HiddenSlides>0</HiddenSlides>
  <MMClips>0</MMClips>
  <ScaleCrop>false</ScaleCrop>
  <HeadingPairs>
    <vt:vector size="6" baseType="variant">
      <vt:variant>
        <vt:lpstr>Fonts Used</vt:lpstr>
      </vt:variant>
      <vt:variant>
        <vt:i4>11</vt:i4>
      </vt:variant>
      <vt:variant>
        <vt:lpstr>Theme</vt:lpstr>
      </vt:variant>
      <vt:variant>
        <vt:i4>3</vt:i4>
      </vt:variant>
      <vt:variant>
        <vt:lpstr>Slide Titles</vt:lpstr>
      </vt:variant>
      <vt:variant>
        <vt:i4>42</vt:i4>
      </vt:variant>
    </vt:vector>
  </HeadingPairs>
  <TitlesOfParts>
    <vt:vector size="56" baseType="lpstr">
      <vt:lpstr>Aptos</vt:lpstr>
      <vt:lpstr>Arial</vt:lpstr>
      <vt:lpstr>Arial,Sans-Serif</vt:lpstr>
      <vt:lpstr>Body</vt:lpstr>
      <vt:lpstr>Calibri</vt:lpstr>
      <vt:lpstr>Calibri Light</vt:lpstr>
      <vt:lpstr>Segoe UI</vt:lpstr>
      <vt:lpstr>Times New Roman</vt:lpstr>
      <vt:lpstr>Ubuntu</vt:lpstr>
      <vt:lpstr>Ubuntu Bold</vt:lpstr>
      <vt:lpstr>Wingdings</vt:lpstr>
      <vt:lpstr>2_Office Theme</vt:lpstr>
      <vt:lpstr>1_Office Theme</vt:lpstr>
      <vt:lpstr>Master</vt:lpstr>
      <vt:lpstr>The Pharmaceutical Supply Chain Initiative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Pharmaceutical Supply Chain Initiative</dc:title>
  <dc:creator>Hazel Rowley</dc:creator>
  <cp:lastModifiedBy>Regan Leahy</cp:lastModifiedBy>
  <cp:revision>43</cp:revision>
  <dcterms:created xsi:type="dcterms:W3CDTF">2024-01-18T14:13:41Z</dcterms:created>
  <dcterms:modified xsi:type="dcterms:W3CDTF">2026-01-22T17:11:50Z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0x010100BB72264788233443B01F37504B103F57</vt:lpwstr>
  </property>
  <property fmtid="{D5CDD505-2E9C-101B-9397-08002B2CF9AE}" pid="3" name="MediaServiceImageTags">
    <vt:lpwstr/>
  </property>
  <property fmtid="{D5CDD505-2E9C-101B-9397-08002B2CF9AE}" pid="4" name="Order">
    <vt:r8>18342700</vt:r8>
  </property>
  <property fmtid="{D5CDD505-2E9C-101B-9397-08002B2CF9AE}" pid="5" name="MSIP_Label_defa4170-0d19-0005-0004-bc88714345d2_Name">
    <vt:lpwstr>defa4170-0d19-0005-0004-bc88714345d2</vt:lpwstr>
  </property>
  <property fmtid="{D5CDD505-2E9C-101B-9397-08002B2CF9AE}" pid="6" name="MSIP_Label_defa4170-0d19-0005-0004-bc88714345d2_Enabled">
    <vt:lpwstr>true</vt:lpwstr>
  </property>
  <property fmtid="{D5CDD505-2E9C-101B-9397-08002B2CF9AE}" pid="7" name="MSIP_Label_defa4170-0d19-0005-0004-bc88714345d2_Tag">
    <vt:lpwstr>10, 3, 0, 1</vt:lpwstr>
  </property>
  <property fmtid="{D5CDD505-2E9C-101B-9397-08002B2CF9AE}" pid="8" name="MSIP_Label_defa4170-0d19-0005-0004-bc88714345d2_SetDate">
    <vt:lpwstr>2025-02-18T06:46:14Z</vt:lpwstr>
  </property>
  <property fmtid="{D5CDD505-2E9C-101B-9397-08002B2CF9AE}" pid="9" name="MSIP_Label_defa4170-0d19-0005-0004-bc88714345d2_ContentBits">
    <vt:lpwstr>0</vt:lpwstr>
  </property>
  <property fmtid="{D5CDD505-2E9C-101B-9397-08002B2CF9AE}" pid="10" name="MSIP_Label_defa4170-0d19-0005-0004-bc88714345d2_ActionId">
    <vt:lpwstr>4ee62990-d310-4499-9cfb-15a1fb7cfb38</vt:lpwstr>
  </property>
  <property fmtid="{D5CDD505-2E9C-101B-9397-08002B2CF9AE}" pid="11" name="MSIP_Label_defa4170-0d19-0005-0004-bc88714345d2_SiteId">
    <vt:lpwstr>ad380dd1-3e89-4619-9380-c1c62e79786b</vt:lpwstr>
  </property>
  <property fmtid="{D5CDD505-2E9C-101B-9397-08002B2CF9AE}" pid="12" name="MSIP_Label_defa4170-0d19-0005-0004-bc88714345d2_Method">
    <vt:lpwstr>Standard</vt:lpwstr>
  </property>
</Properties>
</file>