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1" r:id="rId5"/>
    <p:sldMasterId id="2147483694" r:id="rId6"/>
    <p:sldMasterId id="2147483704" r:id="rId7"/>
    <p:sldMasterId id="2147483726" r:id="rId8"/>
  </p:sldMasterIdLst>
  <p:notesMasterIdLst>
    <p:notesMasterId r:id="rId35"/>
  </p:notesMasterIdLst>
  <p:sldIdLst>
    <p:sldId id="257" r:id="rId9"/>
    <p:sldId id="7717" r:id="rId10"/>
    <p:sldId id="260" r:id="rId11"/>
    <p:sldId id="13719" r:id="rId12"/>
    <p:sldId id="270" r:id="rId13"/>
    <p:sldId id="271" r:id="rId14"/>
    <p:sldId id="13710" r:id="rId15"/>
    <p:sldId id="275" r:id="rId16"/>
    <p:sldId id="13720" r:id="rId17"/>
    <p:sldId id="13707" r:id="rId18"/>
    <p:sldId id="13711" r:id="rId19"/>
    <p:sldId id="13716" r:id="rId20"/>
    <p:sldId id="13712" r:id="rId21"/>
    <p:sldId id="13713" r:id="rId22"/>
    <p:sldId id="13714" r:id="rId23"/>
    <p:sldId id="13715" r:id="rId24"/>
    <p:sldId id="13724" r:id="rId25"/>
    <p:sldId id="13725" r:id="rId26"/>
    <p:sldId id="13721" r:id="rId27"/>
    <p:sldId id="13717" r:id="rId28"/>
    <p:sldId id="13718" r:id="rId29"/>
    <p:sldId id="13726" r:id="rId30"/>
    <p:sldId id="13727" r:id="rId31"/>
    <p:sldId id="13722" r:id="rId32"/>
    <p:sldId id="13723" r:id="rId33"/>
    <p:sldId id="30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4607"/>
    <a:srgbClr val="F25008"/>
    <a:srgbClr val="84848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7D6A7A-66B7-4B63-A547-A3C523478179}" v="1" dt="2021-04-14T13:57:50.751"/>
    <p1510:client id="{E0276E21-EE68-486D-92CE-54267EB1FED3}" v="2" dt="2021-04-15T07:45:29.9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tableStyles" Target="tableStyles.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notesMaster" Target="notesMasters/notesMaster1.xml"/><Relationship Id="rId8" Type="http://schemas.openxmlformats.org/officeDocument/2006/relationships/slideMaster" Target="slideMasters/slideMaster5.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6E142C-0A42-49C4-AA12-F477F6F144A6}" type="doc">
      <dgm:prSet loTypeId="urn:microsoft.com/office/officeart/2005/8/layout/process2" loCatId="process" qsTypeId="urn:microsoft.com/office/officeart/2005/8/quickstyle/simple1" qsCatId="simple" csTypeId="urn:microsoft.com/office/officeart/2005/8/colors/accent1_2" csCatId="accent1" phldr="1"/>
      <dgm:spPr/>
    </dgm:pt>
    <dgm:pt modelId="{05C038AB-10C2-47CF-899C-577E611F3B21}">
      <dgm:prSet phldrT="[Text]"/>
      <dgm:spPr/>
      <dgm:t>
        <a:bodyPr/>
        <a:lstStyle/>
        <a:p>
          <a:r>
            <a:rPr lang="en-GB"/>
            <a:t>General supplier information</a:t>
          </a:r>
        </a:p>
      </dgm:t>
    </dgm:pt>
    <dgm:pt modelId="{C6FD7DC6-9DFF-4D6A-A32B-92330443104B}" type="parTrans" cxnId="{1D35AB7B-2CFF-4039-9813-C571A78CEDCF}">
      <dgm:prSet/>
      <dgm:spPr/>
      <dgm:t>
        <a:bodyPr/>
        <a:lstStyle/>
        <a:p>
          <a:endParaRPr lang="en-GB"/>
        </a:p>
      </dgm:t>
    </dgm:pt>
    <dgm:pt modelId="{E76B3773-6B42-45BE-908E-9B770F3E2471}" type="sibTrans" cxnId="{1D35AB7B-2CFF-4039-9813-C571A78CEDCF}">
      <dgm:prSet/>
      <dgm:spPr/>
      <dgm:t>
        <a:bodyPr/>
        <a:lstStyle/>
        <a:p>
          <a:endParaRPr lang="en-GB"/>
        </a:p>
      </dgm:t>
    </dgm:pt>
    <dgm:pt modelId="{E3DC1BBF-579C-4C5B-B624-A14CF771EEC8}">
      <dgm:prSet phldrT="[Text]"/>
      <dgm:spPr/>
      <dgm:t>
        <a:bodyPr/>
        <a:lstStyle/>
        <a:p>
          <a:r>
            <a:rPr lang="en-GB"/>
            <a:t>Core survey</a:t>
          </a:r>
        </a:p>
      </dgm:t>
    </dgm:pt>
    <dgm:pt modelId="{DB8D0B63-2704-4660-9F41-D7CE2AE3779A}" type="parTrans" cxnId="{2F0756C0-C0AC-4395-9D64-B15FD68BAAD7}">
      <dgm:prSet/>
      <dgm:spPr/>
      <dgm:t>
        <a:bodyPr/>
        <a:lstStyle/>
        <a:p>
          <a:endParaRPr lang="en-GB"/>
        </a:p>
      </dgm:t>
    </dgm:pt>
    <dgm:pt modelId="{0776785E-3815-4893-A6F8-CBEAC765AB13}" type="sibTrans" cxnId="{2F0756C0-C0AC-4395-9D64-B15FD68BAAD7}">
      <dgm:prSet/>
      <dgm:spPr/>
      <dgm:t>
        <a:bodyPr/>
        <a:lstStyle/>
        <a:p>
          <a:endParaRPr lang="en-GB"/>
        </a:p>
      </dgm:t>
    </dgm:pt>
    <dgm:pt modelId="{6B64819A-AF6D-44A4-93E0-BD65F9A10FA0}">
      <dgm:prSet phldrT="[Text]"/>
      <dgm:spPr/>
      <dgm:t>
        <a:bodyPr/>
        <a:lstStyle/>
        <a:p>
          <a:r>
            <a:rPr lang="en-GB"/>
            <a:t>Data visualisation and summary</a:t>
          </a:r>
        </a:p>
      </dgm:t>
    </dgm:pt>
    <dgm:pt modelId="{93BCFC7E-54D6-4EE1-8618-C442A3D126AC}" type="parTrans" cxnId="{95339E42-F1EC-4A7F-9CDB-1FF4308A4BAF}">
      <dgm:prSet/>
      <dgm:spPr/>
      <dgm:t>
        <a:bodyPr/>
        <a:lstStyle/>
        <a:p>
          <a:endParaRPr lang="en-GB"/>
        </a:p>
      </dgm:t>
    </dgm:pt>
    <dgm:pt modelId="{6F2004F4-772A-4A51-BFCE-171EDB29E68D}" type="sibTrans" cxnId="{95339E42-F1EC-4A7F-9CDB-1FF4308A4BAF}">
      <dgm:prSet/>
      <dgm:spPr/>
      <dgm:t>
        <a:bodyPr/>
        <a:lstStyle/>
        <a:p>
          <a:endParaRPr lang="en-GB"/>
        </a:p>
      </dgm:t>
    </dgm:pt>
    <dgm:pt modelId="{A44AD925-3EB4-42B6-9DAE-0E8553FBEFF2}" type="pres">
      <dgm:prSet presAssocID="{786E142C-0A42-49C4-AA12-F477F6F144A6}" presName="linearFlow" presStyleCnt="0">
        <dgm:presLayoutVars>
          <dgm:resizeHandles val="exact"/>
        </dgm:presLayoutVars>
      </dgm:prSet>
      <dgm:spPr/>
    </dgm:pt>
    <dgm:pt modelId="{F76571C1-AAB8-4502-AE68-8DFD4F4DFCB4}" type="pres">
      <dgm:prSet presAssocID="{05C038AB-10C2-47CF-899C-577E611F3B21}" presName="node" presStyleLbl="node1" presStyleIdx="0" presStyleCnt="3">
        <dgm:presLayoutVars>
          <dgm:bulletEnabled val="1"/>
        </dgm:presLayoutVars>
      </dgm:prSet>
      <dgm:spPr/>
    </dgm:pt>
    <dgm:pt modelId="{DBB69FE2-251B-486E-8A21-5E0F2B7F8DD5}" type="pres">
      <dgm:prSet presAssocID="{E76B3773-6B42-45BE-908E-9B770F3E2471}" presName="sibTrans" presStyleLbl="sibTrans2D1" presStyleIdx="0" presStyleCnt="2"/>
      <dgm:spPr/>
    </dgm:pt>
    <dgm:pt modelId="{F15463A1-7EBD-432A-85FB-9089E430B104}" type="pres">
      <dgm:prSet presAssocID="{E76B3773-6B42-45BE-908E-9B770F3E2471}" presName="connectorText" presStyleLbl="sibTrans2D1" presStyleIdx="0" presStyleCnt="2"/>
      <dgm:spPr/>
    </dgm:pt>
    <dgm:pt modelId="{DCB63DD3-F817-45C8-8B5B-A19DC7F8CE8A}" type="pres">
      <dgm:prSet presAssocID="{E3DC1BBF-579C-4C5B-B624-A14CF771EEC8}" presName="node" presStyleLbl="node1" presStyleIdx="1" presStyleCnt="3">
        <dgm:presLayoutVars>
          <dgm:bulletEnabled val="1"/>
        </dgm:presLayoutVars>
      </dgm:prSet>
      <dgm:spPr/>
    </dgm:pt>
    <dgm:pt modelId="{4B925084-AFE9-482D-8606-0FEF9147EE32}" type="pres">
      <dgm:prSet presAssocID="{0776785E-3815-4893-A6F8-CBEAC765AB13}" presName="sibTrans" presStyleLbl="sibTrans2D1" presStyleIdx="1" presStyleCnt="2"/>
      <dgm:spPr/>
    </dgm:pt>
    <dgm:pt modelId="{EF6AD4D2-5FAD-4C7F-BCA5-7C17E984A7B2}" type="pres">
      <dgm:prSet presAssocID="{0776785E-3815-4893-A6F8-CBEAC765AB13}" presName="connectorText" presStyleLbl="sibTrans2D1" presStyleIdx="1" presStyleCnt="2"/>
      <dgm:spPr/>
    </dgm:pt>
    <dgm:pt modelId="{7E32E535-DCC1-41C0-9C14-62E2E3EE24B7}" type="pres">
      <dgm:prSet presAssocID="{6B64819A-AF6D-44A4-93E0-BD65F9A10FA0}" presName="node" presStyleLbl="node1" presStyleIdx="2" presStyleCnt="3">
        <dgm:presLayoutVars>
          <dgm:bulletEnabled val="1"/>
        </dgm:presLayoutVars>
      </dgm:prSet>
      <dgm:spPr/>
    </dgm:pt>
  </dgm:ptLst>
  <dgm:cxnLst>
    <dgm:cxn modelId="{D067C309-5F46-4178-B307-AA1506C570E8}" type="presOf" srcId="{0776785E-3815-4893-A6F8-CBEAC765AB13}" destId="{EF6AD4D2-5FAD-4C7F-BCA5-7C17E984A7B2}" srcOrd="1" destOrd="0" presId="urn:microsoft.com/office/officeart/2005/8/layout/process2"/>
    <dgm:cxn modelId="{95339E42-F1EC-4A7F-9CDB-1FF4308A4BAF}" srcId="{786E142C-0A42-49C4-AA12-F477F6F144A6}" destId="{6B64819A-AF6D-44A4-93E0-BD65F9A10FA0}" srcOrd="2" destOrd="0" parTransId="{93BCFC7E-54D6-4EE1-8618-C442A3D126AC}" sibTransId="{6F2004F4-772A-4A51-BFCE-171EDB29E68D}"/>
    <dgm:cxn modelId="{5C06A964-714B-4D21-A95E-A531F6554120}" type="presOf" srcId="{05C038AB-10C2-47CF-899C-577E611F3B21}" destId="{F76571C1-AAB8-4502-AE68-8DFD4F4DFCB4}" srcOrd="0" destOrd="0" presId="urn:microsoft.com/office/officeart/2005/8/layout/process2"/>
    <dgm:cxn modelId="{7D807E4D-2721-4F07-BA30-791E80F90CD0}" type="presOf" srcId="{E3DC1BBF-579C-4C5B-B624-A14CF771EEC8}" destId="{DCB63DD3-F817-45C8-8B5B-A19DC7F8CE8A}" srcOrd="0" destOrd="0" presId="urn:microsoft.com/office/officeart/2005/8/layout/process2"/>
    <dgm:cxn modelId="{A60AF479-2AF5-4BF0-9644-28F52665FCA9}" type="presOf" srcId="{6B64819A-AF6D-44A4-93E0-BD65F9A10FA0}" destId="{7E32E535-DCC1-41C0-9C14-62E2E3EE24B7}" srcOrd="0" destOrd="0" presId="urn:microsoft.com/office/officeart/2005/8/layout/process2"/>
    <dgm:cxn modelId="{1D35AB7B-2CFF-4039-9813-C571A78CEDCF}" srcId="{786E142C-0A42-49C4-AA12-F477F6F144A6}" destId="{05C038AB-10C2-47CF-899C-577E611F3B21}" srcOrd="0" destOrd="0" parTransId="{C6FD7DC6-9DFF-4D6A-A32B-92330443104B}" sibTransId="{E76B3773-6B42-45BE-908E-9B770F3E2471}"/>
    <dgm:cxn modelId="{0E823B9B-8759-405C-A7A4-93E00B22599D}" type="presOf" srcId="{0776785E-3815-4893-A6F8-CBEAC765AB13}" destId="{4B925084-AFE9-482D-8606-0FEF9147EE32}" srcOrd="0" destOrd="0" presId="urn:microsoft.com/office/officeart/2005/8/layout/process2"/>
    <dgm:cxn modelId="{C319DBA8-800C-4BE1-8951-BC2CC178E7D5}" type="presOf" srcId="{E76B3773-6B42-45BE-908E-9B770F3E2471}" destId="{F15463A1-7EBD-432A-85FB-9089E430B104}" srcOrd="1" destOrd="0" presId="urn:microsoft.com/office/officeart/2005/8/layout/process2"/>
    <dgm:cxn modelId="{2F0756C0-C0AC-4395-9D64-B15FD68BAAD7}" srcId="{786E142C-0A42-49C4-AA12-F477F6F144A6}" destId="{E3DC1BBF-579C-4C5B-B624-A14CF771EEC8}" srcOrd="1" destOrd="0" parTransId="{DB8D0B63-2704-4660-9F41-D7CE2AE3779A}" sibTransId="{0776785E-3815-4893-A6F8-CBEAC765AB13}"/>
    <dgm:cxn modelId="{E2DA9ECA-44D4-4EB3-A0E4-718240977BCB}" type="presOf" srcId="{E76B3773-6B42-45BE-908E-9B770F3E2471}" destId="{DBB69FE2-251B-486E-8A21-5E0F2B7F8DD5}" srcOrd="0" destOrd="0" presId="urn:microsoft.com/office/officeart/2005/8/layout/process2"/>
    <dgm:cxn modelId="{937814D2-72B3-4948-B480-91E4D71EB934}" type="presOf" srcId="{786E142C-0A42-49C4-AA12-F477F6F144A6}" destId="{A44AD925-3EB4-42B6-9DAE-0E8553FBEFF2}" srcOrd="0" destOrd="0" presId="urn:microsoft.com/office/officeart/2005/8/layout/process2"/>
    <dgm:cxn modelId="{672E4772-509B-4F53-BDD4-BEA43C42295D}" type="presParOf" srcId="{A44AD925-3EB4-42B6-9DAE-0E8553FBEFF2}" destId="{F76571C1-AAB8-4502-AE68-8DFD4F4DFCB4}" srcOrd="0" destOrd="0" presId="urn:microsoft.com/office/officeart/2005/8/layout/process2"/>
    <dgm:cxn modelId="{5904D440-34F2-49D8-A8E5-4F59490B604A}" type="presParOf" srcId="{A44AD925-3EB4-42B6-9DAE-0E8553FBEFF2}" destId="{DBB69FE2-251B-486E-8A21-5E0F2B7F8DD5}" srcOrd="1" destOrd="0" presId="urn:microsoft.com/office/officeart/2005/8/layout/process2"/>
    <dgm:cxn modelId="{D8CD5E6A-BB1D-4FBA-BB79-DC94AAF9CC23}" type="presParOf" srcId="{DBB69FE2-251B-486E-8A21-5E0F2B7F8DD5}" destId="{F15463A1-7EBD-432A-85FB-9089E430B104}" srcOrd="0" destOrd="0" presId="urn:microsoft.com/office/officeart/2005/8/layout/process2"/>
    <dgm:cxn modelId="{7BD32994-B0E5-429B-8007-E9FF32F3D388}" type="presParOf" srcId="{A44AD925-3EB4-42B6-9DAE-0E8553FBEFF2}" destId="{DCB63DD3-F817-45C8-8B5B-A19DC7F8CE8A}" srcOrd="2" destOrd="0" presId="urn:microsoft.com/office/officeart/2005/8/layout/process2"/>
    <dgm:cxn modelId="{9D43F27C-B173-4B5E-B699-9646389E2B3E}" type="presParOf" srcId="{A44AD925-3EB4-42B6-9DAE-0E8553FBEFF2}" destId="{4B925084-AFE9-482D-8606-0FEF9147EE32}" srcOrd="3" destOrd="0" presId="urn:microsoft.com/office/officeart/2005/8/layout/process2"/>
    <dgm:cxn modelId="{3D149B38-3AD4-48DE-9236-E4EA6958F91E}" type="presParOf" srcId="{4B925084-AFE9-482D-8606-0FEF9147EE32}" destId="{EF6AD4D2-5FAD-4C7F-BCA5-7C17E984A7B2}" srcOrd="0" destOrd="0" presId="urn:microsoft.com/office/officeart/2005/8/layout/process2"/>
    <dgm:cxn modelId="{8EA6E2D4-E612-4BFD-B2CB-0DFA5438A80F}" type="presParOf" srcId="{A44AD925-3EB4-42B6-9DAE-0E8553FBEFF2}" destId="{7E32E535-DCC1-41C0-9C14-62E2E3EE24B7}"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312CAA-8239-4C8A-A44B-098C7599E2E5}" type="doc">
      <dgm:prSet loTypeId="urn:microsoft.com/office/officeart/2005/8/layout/hProcess7" loCatId="process" qsTypeId="urn:microsoft.com/office/officeart/2005/8/quickstyle/simple1" qsCatId="simple" csTypeId="urn:microsoft.com/office/officeart/2005/8/colors/accent1_2" csCatId="accent1" phldr="1"/>
      <dgm:spPr/>
      <dgm:t>
        <a:bodyPr/>
        <a:lstStyle/>
        <a:p>
          <a:endParaRPr lang="en-GB"/>
        </a:p>
      </dgm:t>
    </dgm:pt>
    <dgm:pt modelId="{F1B81D20-FF1E-4C66-8EA4-A28530E51E5F}">
      <dgm:prSet phldrT="[Text]"/>
      <dgm:spPr/>
      <dgm:t>
        <a:bodyPr/>
        <a:lstStyle/>
        <a:p>
          <a:r>
            <a:rPr lang="en-GB"/>
            <a:t>Step 1</a:t>
          </a:r>
        </a:p>
      </dgm:t>
    </dgm:pt>
    <dgm:pt modelId="{1417F64C-940B-4435-9346-B29059B5A305}" type="parTrans" cxnId="{B4469168-88A4-4DFC-9003-51726C17BB25}">
      <dgm:prSet/>
      <dgm:spPr/>
      <dgm:t>
        <a:bodyPr/>
        <a:lstStyle/>
        <a:p>
          <a:endParaRPr lang="en-GB"/>
        </a:p>
      </dgm:t>
    </dgm:pt>
    <dgm:pt modelId="{83D8EED9-3077-4E0F-A4BB-08F3D7F9D8ED}" type="sibTrans" cxnId="{B4469168-88A4-4DFC-9003-51726C17BB25}">
      <dgm:prSet/>
      <dgm:spPr/>
      <dgm:t>
        <a:bodyPr/>
        <a:lstStyle/>
        <a:p>
          <a:endParaRPr lang="en-GB"/>
        </a:p>
      </dgm:t>
    </dgm:pt>
    <dgm:pt modelId="{84501428-A58D-4643-B6F5-558ADB4EA7CC}">
      <dgm:prSet phldrT="[Text]"/>
      <dgm:spPr/>
      <dgm:t>
        <a:bodyPr/>
        <a:lstStyle/>
        <a:p>
          <a:r>
            <a:rPr lang="en-GB"/>
            <a:t>Requesting suppliers to join the Link (External)</a:t>
          </a:r>
        </a:p>
      </dgm:t>
    </dgm:pt>
    <dgm:pt modelId="{8493A7EC-87E1-4A7B-B5F1-23A8F22C812E}" type="parTrans" cxnId="{F60CD74E-D260-4E6A-BFA6-4BB2AFECB428}">
      <dgm:prSet/>
      <dgm:spPr/>
      <dgm:t>
        <a:bodyPr/>
        <a:lstStyle/>
        <a:p>
          <a:endParaRPr lang="en-GB"/>
        </a:p>
      </dgm:t>
    </dgm:pt>
    <dgm:pt modelId="{7690F5EF-7025-463C-9F8B-F3F6461BDE0C}" type="sibTrans" cxnId="{F60CD74E-D260-4E6A-BFA6-4BB2AFECB428}">
      <dgm:prSet/>
      <dgm:spPr/>
      <dgm:t>
        <a:bodyPr/>
        <a:lstStyle/>
        <a:p>
          <a:endParaRPr lang="en-GB"/>
        </a:p>
      </dgm:t>
    </dgm:pt>
    <dgm:pt modelId="{29D6250D-9D88-4840-BA0F-D60D877FC6EE}">
      <dgm:prSet phldrT="[Text]"/>
      <dgm:spPr/>
      <dgm:t>
        <a:bodyPr/>
        <a:lstStyle/>
        <a:p>
          <a:r>
            <a:rPr lang="en-GB"/>
            <a:t>Step 2</a:t>
          </a:r>
        </a:p>
      </dgm:t>
    </dgm:pt>
    <dgm:pt modelId="{AE4096B0-FDAC-43AD-BD18-B2293DA8B3B1}" type="parTrans" cxnId="{C69A0E60-ACFC-46AD-99C6-5ED41DFDFB02}">
      <dgm:prSet/>
      <dgm:spPr/>
      <dgm:t>
        <a:bodyPr/>
        <a:lstStyle/>
        <a:p>
          <a:endParaRPr lang="en-GB"/>
        </a:p>
      </dgm:t>
    </dgm:pt>
    <dgm:pt modelId="{E45AC8D8-ACBE-4A44-BC7F-23CD34B62466}" type="sibTrans" cxnId="{C69A0E60-ACFC-46AD-99C6-5ED41DFDFB02}">
      <dgm:prSet/>
      <dgm:spPr/>
      <dgm:t>
        <a:bodyPr/>
        <a:lstStyle/>
        <a:p>
          <a:endParaRPr lang="en-GB"/>
        </a:p>
      </dgm:t>
    </dgm:pt>
    <dgm:pt modelId="{3933595E-B082-4DC0-8201-7F1E8B104410}">
      <dgm:prSet phldrT="[Text]"/>
      <dgm:spPr/>
      <dgm:t>
        <a:bodyPr/>
        <a:lstStyle/>
        <a:p>
          <a:r>
            <a:rPr lang="en-GB"/>
            <a:t>Requesting suppliers to share a survey (External/Internal)</a:t>
          </a:r>
        </a:p>
      </dgm:t>
    </dgm:pt>
    <dgm:pt modelId="{EF4C9CC6-9E8C-47A8-9141-EF408EDD3769}" type="parTrans" cxnId="{33FDAAC5-E17A-4585-B302-2DD1D2D5CC96}">
      <dgm:prSet/>
      <dgm:spPr/>
      <dgm:t>
        <a:bodyPr/>
        <a:lstStyle/>
        <a:p>
          <a:endParaRPr lang="en-GB"/>
        </a:p>
      </dgm:t>
    </dgm:pt>
    <dgm:pt modelId="{208AA5CE-E1E5-4804-9AF9-FBDFE6136558}" type="sibTrans" cxnId="{33FDAAC5-E17A-4585-B302-2DD1D2D5CC96}">
      <dgm:prSet/>
      <dgm:spPr/>
      <dgm:t>
        <a:bodyPr/>
        <a:lstStyle/>
        <a:p>
          <a:endParaRPr lang="en-GB"/>
        </a:p>
      </dgm:t>
    </dgm:pt>
    <dgm:pt modelId="{B407BFFC-BD01-4B33-86F1-351C10A6F187}">
      <dgm:prSet phldrT="[Text]"/>
      <dgm:spPr/>
      <dgm:t>
        <a:bodyPr/>
        <a:lstStyle/>
        <a:p>
          <a:r>
            <a:rPr lang="en-GB"/>
            <a:t>Step 3</a:t>
          </a:r>
        </a:p>
      </dgm:t>
    </dgm:pt>
    <dgm:pt modelId="{326495D7-F7A1-447C-8186-88655EC0A1AC}" type="parTrans" cxnId="{131DAE65-3B25-46D2-B54F-3A8C84709FB6}">
      <dgm:prSet/>
      <dgm:spPr/>
      <dgm:t>
        <a:bodyPr/>
        <a:lstStyle/>
        <a:p>
          <a:endParaRPr lang="en-GB"/>
        </a:p>
      </dgm:t>
    </dgm:pt>
    <dgm:pt modelId="{1F1EB596-F8FE-4B10-806B-DDC3619464B1}" type="sibTrans" cxnId="{131DAE65-3B25-46D2-B54F-3A8C84709FB6}">
      <dgm:prSet/>
      <dgm:spPr/>
      <dgm:t>
        <a:bodyPr/>
        <a:lstStyle/>
        <a:p>
          <a:endParaRPr lang="en-GB"/>
        </a:p>
      </dgm:t>
    </dgm:pt>
    <dgm:pt modelId="{B8041EBC-B9A6-4BE2-9360-A45B6E58E2B7}">
      <dgm:prSet phldrT="[Text]"/>
      <dgm:spPr/>
      <dgm:t>
        <a:bodyPr/>
        <a:lstStyle/>
        <a:p>
          <a:r>
            <a:rPr lang="en-GB"/>
            <a:t>Validating the data and checking responses</a:t>
          </a:r>
        </a:p>
      </dgm:t>
    </dgm:pt>
    <dgm:pt modelId="{B860C64E-C1C7-4983-8FB9-4C92EBBA2C6F}" type="parTrans" cxnId="{125EDC48-53F7-4EED-A813-4E8BA1B94218}">
      <dgm:prSet/>
      <dgm:spPr/>
      <dgm:t>
        <a:bodyPr/>
        <a:lstStyle/>
        <a:p>
          <a:endParaRPr lang="en-GB"/>
        </a:p>
      </dgm:t>
    </dgm:pt>
    <dgm:pt modelId="{178C24FF-19EE-4E57-B7D9-08F74D59E809}" type="sibTrans" cxnId="{125EDC48-53F7-4EED-A813-4E8BA1B94218}">
      <dgm:prSet/>
      <dgm:spPr/>
      <dgm:t>
        <a:bodyPr/>
        <a:lstStyle/>
        <a:p>
          <a:endParaRPr lang="en-GB"/>
        </a:p>
      </dgm:t>
    </dgm:pt>
    <dgm:pt modelId="{49676B99-7211-4E52-9644-A5AD2B96D133}">
      <dgm:prSet phldrT="[Text]"/>
      <dgm:spPr/>
      <dgm:t>
        <a:bodyPr/>
        <a:lstStyle/>
        <a:p>
          <a:r>
            <a:rPr lang="en-GB"/>
            <a:t>Step 4</a:t>
          </a:r>
        </a:p>
      </dgm:t>
    </dgm:pt>
    <dgm:pt modelId="{24EEFCCB-B8C1-4106-AE21-AE1105B1B8C8}" type="parTrans" cxnId="{F3E5B6CB-FD2C-405E-91DE-323C37DE77EC}">
      <dgm:prSet/>
      <dgm:spPr/>
      <dgm:t>
        <a:bodyPr/>
        <a:lstStyle/>
        <a:p>
          <a:endParaRPr lang="en-GB"/>
        </a:p>
      </dgm:t>
    </dgm:pt>
    <dgm:pt modelId="{789877CA-3E07-4F4C-BDA4-7D759B2C4C74}" type="sibTrans" cxnId="{F3E5B6CB-FD2C-405E-91DE-323C37DE77EC}">
      <dgm:prSet/>
      <dgm:spPr/>
      <dgm:t>
        <a:bodyPr/>
        <a:lstStyle/>
        <a:p>
          <a:endParaRPr lang="en-GB"/>
        </a:p>
      </dgm:t>
    </dgm:pt>
    <dgm:pt modelId="{6F9E4DED-EFBA-4045-AF6D-94871F778833}">
      <dgm:prSet phldrT="[Text]"/>
      <dgm:spPr/>
      <dgm:t>
        <a:bodyPr/>
        <a:lstStyle/>
        <a:p>
          <a:r>
            <a:rPr lang="en-GB"/>
            <a:t>Accessing the data</a:t>
          </a:r>
        </a:p>
      </dgm:t>
    </dgm:pt>
    <dgm:pt modelId="{55A35345-E371-4A31-8971-D9AE6BFB51E7}" type="parTrans" cxnId="{C690B2F8-B6F0-403F-80D9-8977D72F2EA4}">
      <dgm:prSet/>
      <dgm:spPr/>
      <dgm:t>
        <a:bodyPr/>
        <a:lstStyle/>
        <a:p>
          <a:endParaRPr lang="en-GB"/>
        </a:p>
      </dgm:t>
    </dgm:pt>
    <dgm:pt modelId="{E753F9B0-A4A4-46A5-9AD7-B4F443C54741}" type="sibTrans" cxnId="{C690B2F8-B6F0-403F-80D9-8977D72F2EA4}">
      <dgm:prSet/>
      <dgm:spPr/>
      <dgm:t>
        <a:bodyPr/>
        <a:lstStyle/>
        <a:p>
          <a:endParaRPr lang="en-GB"/>
        </a:p>
      </dgm:t>
    </dgm:pt>
    <dgm:pt modelId="{12B047C3-8AE9-4C2C-B5C1-1BA5826DE598}" type="pres">
      <dgm:prSet presAssocID="{F1312CAA-8239-4C8A-A44B-098C7599E2E5}" presName="Name0" presStyleCnt="0">
        <dgm:presLayoutVars>
          <dgm:dir/>
          <dgm:animLvl val="lvl"/>
          <dgm:resizeHandles val="exact"/>
        </dgm:presLayoutVars>
      </dgm:prSet>
      <dgm:spPr/>
    </dgm:pt>
    <dgm:pt modelId="{E7C59F3A-FE5D-45AD-A99F-E826CBB2F04B}" type="pres">
      <dgm:prSet presAssocID="{F1B81D20-FF1E-4C66-8EA4-A28530E51E5F}" presName="compositeNode" presStyleCnt="0">
        <dgm:presLayoutVars>
          <dgm:bulletEnabled val="1"/>
        </dgm:presLayoutVars>
      </dgm:prSet>
      <dgm:spPr/>
    </dgm:pt>
    <dgm:pt modelId="{DA5D79AA-E025-4601-9102-64BA04545C00}" type="pres">
      <dgm:prSet presAssocID="{F1B81D20-FF1E-4C66-8EA4-A28530E51E5F}" presName="bgRect" presStyleLbl="node1" presStyleIdx="0" presStyleCnt="4"/>
      <dgm:spPr/>
    </dgm:pt>
    <dgm:pt modelId="{3CDDDE08-5B3E-46D0-94EE-8E72F0CBEB74}" type="pres">
      <dgm:prSet presAssocID="{F1B81D20-FF1E-4C66-8EA4-A28530E51E5F}" presName="parentNode" presStyleLbl="node1" presStyleIdx="0" presStyleCnt="4">
        <dgm:presLayoutVars>
          <dgm:chMax val="0"/>
          <dgm:bulletEnabled val="1"/>
        </dgm:presLayoutVars>
      </dgm:prSet>
      <dgm:spPr/>
    </dgm:pt>
    <dgm:pt modelId="{C804D6DF-4148-4DAF-8B20-4F677DBA0953}" type="pres">
      <dgm:prSet presAssocID="{F1B81D20-FF1E-4C66-8EA4-A28530E51E5F}" presName="childNode" presStyleLbl="node1" presStyleIdx="0" presStyleCnt="4">
        <dgm:presLayoutVars>
          <dgm:bulletEnabled val="1"/>
        </dgm:presLayoutVars>
      </dgm:prSet>
      <dgm:spPr/>
    </dgm:pt>
    <dgm:pt modelId="{DCE9B857-02B6-4972-B994-51D6A22B7C82}" type="pres">
      <dgm:prSet presAssocID="{83D8EED9-3077-4E0F-A4BB-08F3D7F9D8ED}" presName="hSp" presStyleCnt="0"/>
      <dgm:spPr/>
    </dgm:pt>
    <dgm:pt modelId="{FA4C3515-7331-4EFE-B1F7-07D997EDBDC7}" type="pres">
      <dgm:prSet presAssocID="{83D8EED9-3077-4E0F-A4BB-08F3D7F9D8ED}" presName="vProcSp" presStyleCnt="0"/>
      <dgm:spPr/>
    </dgm:pt>
    <dgm:pt modelId="{672FC9D4-F449-40A0-B5FE-CABB2CE8895D}" type="pres">
      <dgm:prSet presAssocID="{83D8EED9-3077-4E0F-A4BB-08F3D7F9D8ED}" presName="vSp1" presStyleCnt="0"/>
      <dgm:spPr/>
    </dgm:pt>
    <dgm:pt modelId="{3CE86B6E-6484-49CE-846F-C049686D6558}" type="pres">
      <dgm:prSet presAssocID="{83D8EED9-3077-4E0F-A4BB-08F3D7F9D8ED}" presName="simulatedConn" presStyleLbl="solidFgAcc1" presStyleIdx="0" presStyleCnt="3"/>
      <dgm:spPr/>
    </dgm:pt>
    <dgm:pt modelId="{792E9679-2B31-48DF-9F47-486FB6D1C87A}" type="pres">
      <dgm:prSet presAssocID="{83D8EED9-3077-4E0F-A4BB-08F3D7F9D8ED}" presName="vSp2" presStyleCnt="0"/>
      <dgm:spPr/>
    </dgm:pt>
    <dgm:pt modelId="{F79B3E0D-6F11-4443-8053-A2D3CC62814D}" type="pres">
      <dgm:prSet presAssocID="{83D8EED9-3077-4E0F-A4BB-08F3D7F9D8ED}" presName="sibTrans" presStyleCnt="0"/>
      <dgm:spPr/>
    </dgm:pt>
    <dgm:pt modelId="{6B4C499B-CFEE-4CB0-9FAE-34007E9B463E}" type="pres">
      <dgm:prSet presAssocID="{29D6250D-9D88-4840-BA0F-D60D877FC6EE}" presName="compositeNode" presStyleCnt="0">
        <dgm:presLayoutVars>
          <dgm:bulletEnabled val="1"/>
        </dgm:presLayoutVars>
      </dgm:prSet>
      <dgm:spPr/>
    </dgm:pt>
    <dgm:pt modelId="{17CC6ACD-EB0C-4DAB-9023-E4A0CF5E9416}" type="pres">
      <dgm:prSet presAssocID="{29D6250D-9D88-4840-BA0F-D60D877FC6EE}" presName="bgRect" presStyleLbl="node1" presStyleIdx="1" presStyleCnt="4"/>
      <dgm:spPr/>
    </dgm:pt>
    <dgm:pt modelId="{AD3986E9-B6E1-4487-AE4C-119D51D85076}" type="pres">
      <dgm:prSet presAssocID="{29D6250D-9D88-4840-BA0F-D60D877FC6EE}" presName="parentNode" presStyleLbl="node1" presStyleIdx="1" presStyleCnt="4">
        <dgm:presLayoutVars>
          <dgm:chMax val="0"/>
          <dgm:bulletEnabled val="1"/>
        </dgm:presLayoutVars>
      </dgm:prSet>
      <dgm:spPr/>
    </dgm:pt>
    <dgm:pt modelId="{536F4A47-9D07-42E8-B866-40B6AB6960F0}" type="pres">
      <dgm:prSet presAssocID="{29D6250D-9D88-4840-BA0F-D60D877FC6EE}" presName="childNode" presStyleLbl="node1" presStyleIdx="1" presStyleCnt="4">
        <dgm:presLayoutVars>
          <dgm:bulletEnabled val="1"/>
        </dgm:presLayoutVars>
      </dgm:prSet>
      <dgm:spPr/>
    </dgm:pt>
    <dgm:pt modelId="{58A623C2-178E-4541-9825-3D9CF4A9EE59}" type="pres">
      <dgm:prSet presAssocID="{E45AC8D8-ACBE-4A44-BC7F-23CD34B62466}" presName="hSp" presStyleCnt="0"/>
      <dgm:spPr/>
    </dgm:pt>
    <dgm:pt modelId="{4E920B23-A1FE-455F-87F5-BD44B192886C}" type="pres">
      <dgm:prSet presAssocID="{E45AC8D8-ACBE-4A44-BC7F-23CD34B62466}" presName="vProcSp" presStyleCnt="0"/>
      <dgm:spPr/>
    </dgm:pt>
    <dgm:pt modelId="{D1B6BEB0-93C7-408C-A46C-69BFF18C887D}" type="pres">
      <dgm:prSet presAssocID="{E45AC8D8-ACBE-4A44-BC7F-23CD34B62466}" presName="vSp1" presStyleCnt="0"/>
      <dgm:spPr/>
    </dgm:pt>
    <dgm:pt modelId="{72FF8878-50B7-49ED-BE76-AD1E9E258BE1}" type="pres">
      <dgm:prSet presAssocID="{E45AC8D8-ACBE-4A44-BC7F-23CD34B62466}" presName="simulatedConn" presStyleLbl="solidFgAcc1" presStyleIdx="1" presStyleCnt="3"/>
      <dgm:spPr/>
    </dgm:pt>
    <dgm:pt modelId="{8C2A3054-7431-406D-B82A-FB611AC83787}" type="pres">
      <dgm:prSet presAssocID="{E45AC8D8-ACBE-4A44-BC7F-23CD34B62466}" presName="vSp2" presStyleCnt="0"/>
      <dgm:spPr/>
    </dgm:pt>
    <dgm:pt modelId="{1444A588-8DEC-4A4F-976B-46DC4D6537C0}" type="pres">
      <dgm:prSet presAssocID="{E45AC8D8-ACBE-4A44-BC7F-23CD34B62466}" presName="sibTrans" presStyleCnt="0"/>
      <dgm:spPr/>
    </dgm:pt>
    <dgm:pt modelId="{4A372D19-8EF6-48B4-B150-54271A627970}" type="pres">
      <dgm:prSet presAssocID="{B407BFFC-BD01-4B33-86F1-351C10A6F187}" presName="compositeNode" presStyleCnt="0">
        <dgm:presLayoutVars>
          <dgm:bulletEnabled val="1"/>
        </dgm:presLayoutVars>
      </dgm:prSet>
      <dgm:spPr/>
    </dgm:pt>
    <dgm:pt modelId="{893FD1B4-195B-46C0-8B5A-529AD77F4A4C}" type="pres">
      <dgm:prSet presAssocID="{B407BFFC-BD01-4B33-86F1-351C10A6F187}" presName="bgRect" presStyleLbl="node1" presStyleIdx="2" presStyleCnt="4"/>
      <dgm:spPr/>
    </dgm:pt>
    <dgm:pt modelId="{2BACE4A8-31C0-466D-AF56-5C6C26423C05}" type="pres">
      <dgm:prSet presAssocID="{B407BFFC-BD01-4B33-86F1-351C10A6F187}" presName="parentNode" presStyleLbl="node1" presStyleIdx="2" presStyleCnt="4">
        <dgm:presLayoutVars>
          <dgm:chMax val="0"/>
          <dgm:bulletEnabled val="1"/>
        </dgm:presLayoutVars>
      </dgm:prSet>
      <dgm:spPr/>
    </dgm:pt>
    <dgm:pt modelId="{821C0E86-E575-4690-87EB-7558A686AC1A}" type="pres">
      <dgm:prSet presAssocID="{B407BFFC-BD01-4B33-86F1-351C10A6F187}" presName="childNode" presStyleLbl="node1" presStyleIdx="2" presStyleCnt="4">
        <dgm:presLayoutVars>
          <dgm:bulletEnabled val="1"/>
        </dgm:presLayoutVars>
      </dgm:prSet>
      <dgm:spPr/>
    </dgm:pt>
    <dgm:pt modelId="{1DDD5B1B-A97B-4E82-BEFD-C3EA0F800A4C}" type="pres">
      <dgm:prSet presAssocID="{1F1EB596-F8FE-4B10-806B-DDC3619464B1}" presName="hSp" presStyleCnt="0"/>
      <dgm:spPr/>
    </dgm:pt>
    <dgm:pt modelId="{FFE0BA93-3CC3-44D9-82DE-379BF3AA80DA}" type="pres">
      <dgm:prSet presAssocID="{1F1EB596-F8FE-4B10-806B-DDC3619464B1}" presName="vProcSp" presStyleCnt="0"/>
      <dgm:spPr/>
    </dgm:pt>
    <dgm:pt modelId="{53EF8C12-8131-4451-9ECA-C50A2870D0B2}" type="pres">
      <dgm:prSet presAssocID="{1F1EB596-F8FE-4B10-806B-DDC3619464B1}" presName="vSp1" presStyleCnt="0"/>
      <dgm:spPr/>
    </dgm:pt>
    <dgm:pt modelId="{E8733AEF-B9BC-444C-A975-FD345AD5AFD0}" type="pres">
      <dgm:prSet presAssocID="{1F1EB596-F8FE-4B10-806B-DDC3619464B1}" presName="simulatedConn" presStyleLbl="solidFgAcc1" presStyleIdx="2" presStyleCnt="3"/>
      <dgm:spPr/>
    </dgm:pt>
    <dgm:pt modelId="{41EA35EF-A4E7-45FF-9818-28D26BBDDEFB}" type="pres">
      <dgm:prSet presAssocID="{1F1EB596-F8FE-4B10-806B-DDC3619464B1}" presName="vSp2" presStyleCnt="0"/>
      <dgm:spPr/>
    </dgm:pt>
    <dgm:pt modelId="{166DEC05-159A-46A9-A72A-99324BBF22C7}" type="pres">
      <dgm:prSet presAssocID="{1F1EB596-F8FE-4B10-806B-DDC3619464B1}" presName="sibTrans" presStyleCnt="0"/>
      <dgm:spPr/>
    </dgm:pt>
    <dgm:pt modelId="{F232C7E1-D693-4C24-B286-5C1846B06B90}" type="pres">
      <dgm:prSet presAssocID="{49676B99-7211-4E52-9644-A5AD2B96D133}" presName="compositeNode" presStyleCnt="0">
        <dgm:presLayoutVars>
          <dgm:bulletEnabled val="1"/>
        </dgm:presLayoutVars>
      </dgm:prSet>
      <dgm:spPr/>
    </dgm:pt>
    <dgm:pt modelId="{48509699-C999-4FF8-9BAA-EB9A21363E28}" type="pres">
      <dgm:prSet presAssocID="{49676B99-7211-4E52-9644-A5AD2B96D133}" presName="bgRect" presStyleLbl="node1" presStyleIdx="3" presStyleCnt="4"/>
      <dgm:spPr/>
    </dgm:pt>
    <dgm:pt modelId="{3A30A082-62F0-4E69-9734-8B875DBE95B0}" type="pres">
      <dgm:prSet presAssocID="{49676B99-7211-4E52-9644-A5AD2B96D133}" presName="parentNode" presStyleLbl="node1" presStyleIdx="3" presStyleCnt="4">
        <dgm:presLayoutVars>
          <dgm:chMax val="0"/>
          <dgm:bulletEnabled val="1"/>
        </dgm:presLayoutVars>
      </dgm:prSet>
      <dgm:spPr/>
    </dgm:pt>
    <dgm:pt modelId="{740D8A2A-7A12-49A8-88B0-1DF4E3283296}" type="pres">
      <dgm:prSet presAssocID="{49676B99-7211-4E52-9644-A5AD2B96D133}" presName="childNode" presStyleLbl="node1" presStyleIdx="3" presStyleCnt="4">
        <dgm:presLayoutVars>
          <dgm:bulletEnabled val="1"/>
        </dgm:presLayoutVars>
      </dgm:prSet>
      <dgm:spPr/>
    </dgm:pt>
  </dgm:ptLst>
  <dgm:cxnLst>
    <dgm:cxn modelId="{C69A0E60-ACFC-46AD-99C6-5ED41DFDFB02}" srcId="{F1312CAA-8239-4C8A-A44B-098C7599E2E5}" destId="{29D6250D-9D88-4840-BA0F-D60D877FC6EE}" srcOrd="1" destOrd="0" parTransId="{AE4096B0-FDAC-43AD-BD18-B2293DA8B3B1}" sibTransId="{E45AC8D8-ACBE-4A44-BC7F-23CD34B62466}"/>
    <dgm:cxn modelId="{1403CB60-9578-4ED0-AEFB-9ED4FD0C6D9B}" type="presOf" srcId="{84501428-A58D-4643-B6F5-558ADB4EA7CC}" destId="{C804D6DF-4148-4DAF-8B20-4F677DBA0953}" srcOrd="0" destOrd="0" presId="urn:microsoft.com/office/officeart/2005/8/layout/hProcess7"/>
    <dgm:cxn modelId="{131DAE65-3B25-46D2-B54F-3A8C84709FB6}" srcId="{F1312CAA-8239-4C8A-A44B-098C7599E2E5}" destId="{B407BFFC-BD01-4B33-86F1-351C10A6F187}" srcOrd="2" destOrd="0" parTransId="{326495D7-F7A1-447C-8186-88655EC0A1AC}" sibTransId="{1F1EB596-F8FE-4B10-806B-DDC3619464B1}"/>
    <dgm:cxn modelId="{B4469168-88A4-4DFC-9003-51726C17BB25}" srcId="{F1312CAA-8239-4C8A-A44B-098C7599E2E5}" destId="{F1B81D20-FF1E-4C66-8EA4-A28530E51E5F}" srcOrd="0" destOrd="0" parTransId="{1417F64C-940B-4435-9346-B29059B5A305}" sibTransId="{83D8EED9-3077-4E0F-A4BB-08F3D7F9D8ED}"/>
    <dgm:cxn modelId="{125EDC48-53F7-4EED-A813-4E8BA1B94218}" srcId="{B407BFFC-BD01-4B33-86F1-351C10A6F187}" destId="{B8041EBC-B9A6-4BE2-9360-A45B6E58E2B7}" srcOrd="0" destOrd="0" parTransId="{B860C64E-C1C7-4983-8FB9-4C92EBBA2C6F}" sibTransId="{178C24FF-19EE-4E57-B7D9-08F74D59E809}"/>
    <dgm:cxn modelId="{F60CD74E-D260-4E6A-BFA6-4BB2AFECB428}" srcId="{F1B81D20-FF1E-4C66-8EA4-A28530E51E5F}" destId="{84501428-A58D-4643-B6F5-558ADB4EA7CC}" srcOrd="0" destOrd="0" parTransId="{8493A7EC-87E1-4A7B-B5F1-23A8F22C812E}" sibTransId="{7690F5EF-7025-463C-9F8B-F3F6461BDE0C}"/>
    <dgm:cxn modelId="{BEE6AD51-312F-4209-BF4D-22CA2BB5B552}" type="presOf" srcId="{F1B81D20-FF1E-4C66-8EA4-A28530E51E5F}" destId="{DA5D79AA-E025-4601-9102-64BA04545C00}" srcOrd="0" destOrd="0" presId="urn:microsoft.com/office/officeart/2005/8/layout/hProcess7"/>
    <dgm:cxn modelId="{5D08E254-F9FE-4E68-B210-60642E5B55A6}" type="presOf" srcId="{29D6250D-9D88-4840-BA0F-D60D877FC6EE}" destId="{17CC6ACD-EB0C-4DAB-9023-E4A0CF5E9416}" srcOrd="0" destOrd="0" presId="urn:microsoft.com/office/officeart/2005/8/layout/hProcess7"/>
    <dgm:cxn modelId="{8E6D0896-992F-421B-84C4-61446DBBAF11}" type="presOf" srcId="{F1312CAA-8239-4C8A-A44B-098C7599E2E5}" destId="{12B047C3-8AE9-4C2C-B5C1-1BA5826DE598}" srcOrd="0" destOrd="0" presId="urn:microsoft.com/office/officeart/2005/8/layout/hProcess7"/>
    <dgm:cxn modelId="{8A72889C-CFA3-417D-A81E-93C149C0187E}" type="presOf" srcId="{B8041EBC-B9A6-4BE2-9360-A45B6E58E2B7}" destId="{821C0E86-E575-4690-87EB-7558A686AC1A}" srcOrd="0" destOrd="0" presId="urn:microsoft.com/office/officeart/2005/8/layout/hProcess7"/>
    <dgm:cxn modelId="{80EB20A1-80D6-48A7-A98E-AE91F669E14E}" type="presOf" srcId="{49676B99-7211-4E52-9644-A5AD2B96D133}" destId="{3A30A082-62F0-4E69-9734-8B875DBE95B0}" srcOrd="1" destOrd="0" presId="urn:microsoft.com/office/officeart/2005/8/layout/hProcess7"/>
    <dgm:cxn modelId="{7F28A7A8-A054-4078-ACB4-3233AEB2C8E7}" type="presOf" srcId="{6F9E4DED-EFBA-4045-AF6D-94871F778833}" destId="{740D8A2A-7A12-49A8-88B0-1DF4E3283296}" srcOrd="0" destOrd="0" presId="urn:microsoft.com/office/officeart/2005/8/layout/hProcess7"/>
    <dgm:cxn modelId="{F50A0EAA-03D2-462D-8390-79FB83AE3B90}" type="presOf" srcId="{F1B81D20-FF1E-4C66-8EA4-A28530E51E5F}" destId="{3CDDDE08-5B3E-46D0-94EE-8E72F0CBEB74}" srcOrd="1" destOrd="0" presId="urn:microsoft.com/office/officeart/2005/8/layout/hProcess7"/>
    <dgm:cxn modelId="{D33A2EBB-C30C-4D12-A557-953055FDAFB6}" type="presOf" srcId="{29D6250D-9D88-4840-BA0F-D60D877FC6EE}" destId="{AD3986E9-B6E1-4487-AE4C-119D51D85076}" srcOrd="1" destOrd="0" presId="urn:microsoft.com/office/officeart/2005/8/layout/hProcess7"/>
    <dgm:cxn modelId="{038055C2-892A-438E-A98D-2BB107CBB5CF}" type="presOf" srcId="{3933595E-B082-4DC0-8201-7F1E8B104410}" destId="{536F4A47-9D07-42E8-B866-40B6AB6960F0}" srcOrd="0" destOrd="0" presId="urn:microsoft.com/office/officeart/2005/8/layout/hProcess7"/>
    <dgm:cxn modelId="{044DB0C3-AAAE-4B5B-9D77-4837496B9EC9}" type="presOf" srcId="{B407BFFC-BD01-4B33-86F1-351C10A6F187}" destId="{2BACE4A8-31C0-466D-AF56-5C6C26423C05}" srcOrd="1" destOrd="0" presId="urn:microsoft.com/office/officeart/2005/8/layout/hProcess7"/>
    <dgm:cxn modelId="{33FDAAC5-E17A-4585-B302-2DD1D2D5CC96}" srcId="{29D6250D-9D88-4840-BA0F-D60D877FC6EE}" destId="{3933595E-B082-4DC0-8201-7F1E8B104410}" srcOrd="0" destOrd="0" parTransId="{EF4C9CC6-9E8C-47A8-9141-EF408EDD3769}" sibTransId="{208AA5CE-E1E5-4804-9AF9-FBDFE6136558}"/>
    <dgm:cxn modelId="{F3E5B6CB-FD2C-405E-91DE-323C37DE77EC}" srcId="{F1312CAA-8239-4C8A-A44B-098C7599E2E5}" destId="{49676B99-7211-4E52-9644-A5AD2B96D133}" srcOrd="3" destOrd="0" parTransId="{24EEFCCB-B8C1-4106-AE21-AE1105B1B8C8}" sibTransId="{789877CA-3E07-4F4C-BDA4-7D759B2C4C74}"/>
    <dgm:cxn modelId="{A52A98CF-16C9-4B25-A8B2-FE5774172DD9}" type="presOf" srcId="{49676B99-7211-4E52-9644-A5AD2B96D133}" destId="{48509699-C999-4FF8-9BAA-EB9A21363E28}" srcOrd="0" destOrd="0" presId="urn:microsoft.com/office/officeart/2005/8/layout/hProcess7"/>
    <dgm:cxn modelId="{478997ED-9171-4E78-BBC2-CE0280FA6B6F}" type="presOf" srcId="{B407BFFC-BD01-4B33-86F1-351C10A6F187}" destId="{893FD1B4-195B-46C0-8B5A-529AD77F4A4C}" srcOrd="0" destOrd="0" presId="urn:microsoft.com/office/officeart/2005/8/layout/hProcess7"/>
    <dgm:cxn modelId="{C690B2F8-B6F0-403F-80D9-8977D72F2EA4}" srcId="{49676B99-7211-4E52-9644-A5AD2B96D133}" destId="{6F9E4DED-EFBA-4045-AF6D-94871F778833}" srcOrd="0" destOrd="0" parTransId="{55A35345-E371-4A31-8971-D9AE6BFB51E7}" sibTransId="{E753F9B0-A4A4-46A5-9AD7-B4F443C54741}"/>
    <dgm:cxn modelId="{592EFED3-D5E0-4BE1-AE91-DD3556EA77AB}" type="presParOf" srcId="{12B047C3-8AE9-4C2C-B5C1-1BA5826DE598}" destId="{E7C59F3A-FE5D-45AD-A99F-E826CBB2F04B}" srcOrd="0" destOrd="0" presId="urn:microsoft.com/office/officeart/2005/8/layout/hProcess7"/>
    <dgm:cxn modelId="{2319E9FB-26C3-4FE3-ADCE-E655514FD412}" type="presParOf" srcId="{E7C59F3A-FE5D-45AD-A99F-E826CBB2F04B}" destId="{DA5D79AA-E025-4601-9102-64BA04545C00}" srcOrd="0" destOrd="0" presId="urn:microsoft.com/office/officeart/2005/8/layout/hProcess7"/>
    <dgm:cxn modelId="{94610888-BB5C-4338-BD0D-9C9DFAF92AAC}" type="presParOf" srcId="{E7C59F3A-FE5D-45AD-A99F-E826CBB2F04B}" destId="{3CDDDE08-5B3E-46D0-94EE-8E72F0CBEB74}" srcOrd="1" destOrd="0" presId="urn:microsoft.com/office/officeart/2005/8/layout/hProcess7"/>
    <dgm:cxn modelId="{CA611719-BBDA-4A90-9007-A4F56FFB1BF1}" type="presParOf" srcId="{E7C59F3A-FE5D-45AD-A99F-E826CBB2F04B}" destId="{C804D6DF-4148-4DAF-8B20-4F677DBA0953}" srcOrd="2" destOrd="0" presId="urn:microsoft.com/office/officeart/2005/8/layout/hProcess7"/>
    <dgm:cxn modelId="{A1AB2FDA-F7E0-45A6-B20D-348912890DBE}" type="presParOf" srcId="{12B047C3-8AE9-4C2C-B5C1-1BA5826DE598}" destId="{DCE9B857-02B6-4972-B994-51D6A22B7C82}" srcOrd="1" destOrd="0" presId="urn:microsoft.com/office/officeart/2005/8/layout/hProcess7"/>
    <dgm:cxn modelId="{BF72A5B1-B6B1-40F3-A1C2-0F195D6D2D4A}" type="presParOf" srcId="{12B047C3-8AE9-4C2C-B5C1-1BA5826DE598}" destId="{FA4C3515-7331-4EFE-B1F7-07D997EDBDC7}" srcOrd="2" destOrd="0" presId="urn:microsoft.com/office/officeart/2005/8/layout/hProcess7"/>
    <dgm:cxn modelId="{A02922FA-395F-4B7E-912A-108A3A008522}" type="presParOf" srcId="{FA4C3515-7331-4EFE-B1F7-07D997EDBDC7}" destId="{672FC9D4-F449-40A0-B5FE-CABB2CE8895D}" srcOrd="0" destOrd="0" presId="urn:microsoft.com/office/officeart/2005/8/layout/hProcess7"/>
    <dgm:cxn modelId="{90C0C795-D812-4010-8232-5FD7B8E0D9AB}" type="presParOf" srcId="{FA4C3515-7331-4EFE-B1F7-07D997EDBDC7}" destId="{3CE86B6E-6484-49CE-846F-C049686D6558}" srcOrd="1" destOrd="0" presId="urn:microsoft.com/office/officeart/2005/8/layout/hProcess7"/>
    <dgm:cxn modelId="{960BA743-AD9B-476A-ACDE-30C1206D0BDC}" type="presParOf" srcId="{FA4C3515-7331-4EFE-B1F7-07D997EDBDC7}" destId="{792E9679-2B31-48DF-9F47-486FB6D1C87A}" srcOrd="2" destOrd="0" presId="urn:microsoft.com/office/officeart/2005/8/layout/hProcess7"/>
    <dgm:cxn modelId="{EAFA8467-2D5F-4CC0-BA19-20A73D751C4F}" type="presParOf" srcId="{12B047C3-8AE9-4C2C-B5C1-1BA5826DE598}" destId="{F79B3E0D-6F11-4443-8053-A2D3CC62814D}" srcOrd="3" destOrd="0" presId="urn:microsoft.com/office/officeart/2005/8/layout/hProcess7"/>
    <dgm:cxn modelId="{B38E615B-1FEF-4804-A044-621A9BB0FDDF}" type="presParOf" srcId="{12B047C3-8AE9-4C2C-B5C1-1BA5826DE598}" destId="{6B4C499B-CFEE-4CB0-9FAE-34007E9B463E}" srcOrd="4" destOrd="0" presId="urn:microsoft.com/office/officeart/2005/8/layout/hProcess7"/>
    <dgm:cxn modelId="{C3B6E7BB-25D0-48E7-9C61-716850AA39E7}" type="presParOf" srcId="{6B4C499B-CFEE-4CB0-9FAE-34007E9B463E}" destId="{17CC6ACD-EB0C-4DAB-9023-E4A0CF5E9416}" srcOrd="0" destOrd="0" presId="urn:microsoft.com/office/officeart/2005/8/layout/hProcess7"/>
    <dgm:cxn modelId="{805BF9DE-170D-4E0F-BA1E-E3245561092E}" type="presParOf" srcId="{6B4C499B-CFEE-4CB0-9FAE-34007E9B463E}" destId="{AD3986E9-B6E1-4487-AE4C-119D51D85076}" srcOrd="1" destOrd="0" presId="urn:microsoft.com/office/officeart/2005/8/layout/hProcess7"/>
    <dgm:cxn modelId="{932456D1-2597-40F0-AB79-BD079E76136D}" type="presParOf" srcId="{6B4C499B-CFEE-4CB0-9FAE-34007E9B463E}" destId="{536F4A47-9D07-42E8-B866-40B6AB6960F0}" srcOrd="2" destOrd="0" presId="urn:microsoft.com/office/officeart/2005/8/layout/hProcess7"/>
    <dgm:cxn modelId="{FF3EBB9A-5979-4587-A562-0042CE542B0F}" type="presParOf" srcId="{12B047C3-8AE9-4C2C-B5C1-1BA5826DE598}" destId="{58A623C2-178E-4541-9825-3D9CF4A9EE59}" srcOrd="5" destOrd="0" presId="urn:microsoft.com/office/officeart/2005/8/layout/hProcess7"/>
    <dgm:cxn modelId="{EF15755F-831C-4F61-A375-8981C9A58942}" type="presParOf" srcId="{12B047C3-8AE9-4C2C-B5C1-1BA5826DE598}" destId="{4E920B23-A1FE-455F-87F5-BD44B192886C}" srcOrd="6" destOrd="0" presId="urn:microsoft.com/office/officeart/2005/8/layout/hProcess7"/>
    <dgm:cxn modelId="{1DC0073B-8EAB-4EC9-BB04-586A8C424DB1}" type="presParOf" srcId="{4E920B23-A1FE-455F-87F5-BD44B192886C}" destId="{D1B6BEB0-93C7-408C-A46C-69BFF18C887D}" srcOrd="0" destOrd="0" presId="urn:microsoft.com/office/officeart/2005/8/layout/hProcess7"/>
    <dgm:cxn modelId="{D97B021E-4287-444C-8F41-882753073C02}" type="presParOf" srcId="{4E920B23-A1FE-455F-87F5-BD44B192886C}" destId="{72FF8878-50B7-49ED-BE76-AD1E9E258BE1}" srcOrd="1" destOrd="0" presId="urn:microsoft.com/office/officeart/2005/8/layout/hProcess7"/>
    <dgm:cxn modelId="{413DF02D-DD5B-4EB1-8641-3C156F21AAC4}" type="presParOf" srcId="{4E920B23-A1FE-455F-87F5-BD44B192886C}" destId="{8C2A3054-7431-406D-B82A-FB611AC83787}" srcOrd="2" destOrd="0" presId="urn:microsoft.com/office/officeart/2005/8/layout/hProcess7"/>
    <dgm:cxn modelId="{A5BA3CA0-D3C7-4EF1-B367-1B3B20BA7A8F}" type="presParOf" srcId="{12B047C3-8AE9-4C2C-B5C1-1BA5826DE598}" destId="{1444A588-8DEC-4A4F-976B-46DC4D6537C0}" srcOrd="7" destOrd="0" presId="urn:microsoft.com/office/officeart/2005/8/layout/hProcess7"/>
    <dgm:cxn modelId="{3B550300-8447-42B8-95A8-D5250578067C}" type="presParOf" srcId="{12B047C3-8AE9-4C2C-B5C1-1BA5826DE598}" destId="{4A372D19-8EF6-48B4-B150-54271A627970}" srcOrd="8" destOrd="0" presId="urn:microsoft.com/office/officeart/2005/8/layout/hProcess7"/>
    <dgm:cxn modelId="{03C7FEB5-213E-4412-A1FB-A30BBE5F83E1}" type="presParOf" srcId="{4A372D19-8EF6-48B4-B150-54271A627970}" destId="{893FD1B4-195B-46C0-8B5A-529AD77F4A4C}" srcOrd="0" destOrd="0" presId="urn:microsoft.com/office/officeart/2005/8/layout/hProcess7"/>
    <dgm:cxn modelId="{0F71B2FE-D8C6-479D-9A53-18D8415AEE15}" type="presParOf" srcId="{4A372D19-8EF6-48B4-B150-54271A627970}" destId="{2BACE4A8-31C0-466D-AF56-5C6C26423C05}" srcOrd="1" destOrd="0" presId="urn:microsoft.com/office/officeart/2005/8/layout/hProcess7"/>
    <dgm:cxn modelId="{0954E173-76EF-480C-A262-0427340DC2CD}" type="presParOf" srcId="{4A372D19-8EF6-48B4-B150-54271A627970}" destId="{821C0E86-E575-4690-87EB-7558A686AC1A}" srcOrd="2" destOrd="0" presId="urn:microsoft.com/office/officeart/2005/8/layout/hProcess7"/>
    <dgm:cxn modelId="{2A51F25B-55FC-44B9-BEA2-B3C5B69DF009}" type="presParOf" srcId="{12B047C3-8AE9-4C2C-B5C1-1BA5826DE598}" destId="{1DDD5B1B-A97B-4E82-BEFD-C3EA0F800A4C}" srcOrd="9" destOrd="0" presId="urn:microsoft.com/office/officeart/2005/8/layout/hProcess7"/>
    <dgm:cxn modelId="{3BBC416A-C44F-47B0-B410-57FF38E22488}" type="presParOf" srcId="{12B047C3-8AE9-4C2C-B5C1-1BA5826DE598}" destId="{FFE0BA93-3CC3-44D9-82DE-379BF3AA80DA}" srcOrd="10" destOrd="0" presId="urn:microsoft.com/office/officeart/2005/8/layout/hProcess7"/>
    <dgm:cxn modelId="{F9ECD92A-7082-45B3-981C-FC4415F9993F}" type="presParOf" srcId="{FFE0BA93-3CC3-44D9-82DE-379BF3AA80DA}" destId="{53EF8C12-8131-4451-9ECA-C50A2870D0B2}" srcOrd="0" destOrd="0" presId="urn:microsoft.com/office/officeart/2005/8/layout/hProcess7"/>
    <dgm:cxn modelId="{FE2730CC-8F48-411E-8AA8-7E6FDF169A81}" type="presParOf" srcId="{FFE0BA93-3CC3-44D9-82DE-379BF3AA80DA}" destId="{E8733AEF-B9BC-444C-A975-FD345AD5AFD0}" srcOrd="1" destOrd="0" presId="urn:microsoft.com/office/officeart/2005/8/layout/hProcess7"/>
    <dgm:cxn modelId="{949A8769-E517-42EF-99B2-7B0B568AA03B}" type="presParOf" srcId="{FFE0BA93-3CC3-44D9-82DE-379BF3AA80DA}" destId="{41EA35EF-A4E7-45FF-9818-28D26BBDDEFB}" srcOrd="2" destOrd="0" presId="urn:microsoft.com/office/officeart/2005/8/layout/hProcess7"/>
    <dgm:cxn modelId="{7983F7C2-15C8-4B86-A1E9-3BBCCFCC673B}" type="presParOf" srcId="{12B047C3-8AE9-4C2C-B5C1-1BA5826DE598}" destId="{166DEC05-159A-46A9-A72A-99324BBF22C7}" srcOrd="11" destOrd="0" presId="urn:microsoft.com/office/officeart/2005/8/layout/hProcess7"/>
    <dgm:cxn modelId="{3B7FA75B-D932-4300-848E-127C8273B843}" type="presParOf" srcId="{12B047C3-8AE9-4C2C-B5C1-1BA5826DE598}" destId="{F232C7E1-D693-4C24-B286-5C1846B06B90}" srcOrd="12" destOrd="0" presId="urn:microsoft.com/office/officeart/2005/8/layout/hProcess7"/>
    <dgm:cxn modelId="{1330670F-6C1D-4BC7-BDF6-071F885FAD89}" type="presParOf" srcId="{F232C7E1-D693-4C24-B286-5C1846B06B90}" destId="{48509699-C999-4FF8-9BAA-EB9A21363E28}" srcOrd="0" destOrd="0" presId="urn:microsoft.com/office/officeart/2005/8/layout/hProcess7"/>
    <dgm:cxn modelId="{3694924F-F6B1-4B13-8579-8DB5AB690FE6}" type="presParOf" srcId="{F232C7E1-D693-4C24-B286-5C1846B06B90}" destId="{3A30A082-62F0-4E69-9734-8B875DBE95B0}" srcOrd="1" destOrd="0" presId="urn:microsoft.com/office/officeart/2005/8/layout/hProcess7"/>
    <dgm:cxn modelId="{7C56B376-69DE-4D59-A201-6AF13672ADE9}" type="presParOf" srcId="{F232C7E1-D693-4C24-B286-5C1846B06B90}" destId="{740D8A2A-7A12-49A8-88B0-1DF4E3283296}"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6571C1-AAB8-4502-AE68-8DFD4F4DFCB4}">
      <dsp:nvSpPr>
        <dsp:cNvPr id="0" name=""/>
        <dsp:cNvSpPr/>
      </dsp:nvSpPr>
      <dsp:spPr>
        <a:xfrm>
          <a:off x="569447" y="0"/>
          <a:ext cx="2222199" cy="12345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General supplier information</a:t>
          </a:r>
        </a:p>
      </dsp:txBody>
      <dsp:txXfrm>
        <a:off x="605606" y="36159"/>
        <a:ext cx="2149881" cy="1162237"/>
      </dsp:txXfrm>
    </dsp:sp>
    <dsp:sp modelId="{DBB69FE2-251B-486E-8A21-5E0F2B7F8DD5}">
      <dsp:nvSpPr>
        <dsp:cNvPr id="0" name=""/>
        <dsp:cNvSpPr/>
      </dsp:nvSpPr>
      <dsp:spPr>
        <a:xfrm rot="5400000">
          <a:off x="1449067" y="1265419"/>
          <a:ext cx="462958" cy="5555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5400000">
        <a:off x="1513882" y="1311715"/>
        <a:ext cx="333329" cy="324071"/>
      </dsp:txXfrm>
    </dsp:sp>
    <dsp:sp modelId="{DCB63DD3-F817-45C8-8B5B-A19DC7F8CE8A}">
      <dsp:nvSpPr>
        <dsp:cNvPr id="0" name=""/>
        <dsp:cNvSpPr/>
      </dsp:nvSpPr>
      <dsp:spPr>
        <a:xfrm>
          <a:off x="569447" y="1851832"/>
          <a:ext cx="2222199" cy="12345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Core survey</a:t>
          </a:r>
        </a:p>
      </dsp:txBody>
      <dsp:txXfrm>
        <a:off x="605606" y="1887991"/>
        <a:ext cx="2149881" cy="1162237"/>
      </dsp:txXfrm>
    </dsp:sp>
    <dsp:sp modelId="{4B925084-AFE9-482D-8606-0FEF9147EE32}">
      <dsp:nvSpPr>
        <dsp:cNvPr id="0" name=""/>
        <dsp:cNvSpPr/>
      </dsp:nvSpPr>
      <dsp:spPr>
        <a:xfrm rot="5400000">
          <a:off x="1449067" y="3117252"/>
          <a:ext cx="462958" cy="55554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5400000">
        <a:off x="1513882" y="3163548"/>
        <a:ext cx="333329" cy="324071"/>
      </dsp:txXfrm>
    </dsp:sp>
    <dsp:sp modelId="{7E32E535-DCC1-41C0-9C14-62E2E3EE24B7}">
      <dsp:nvSpPr>
        <dsp:cNvPr id="0" name=""/>
        <dsp:cNvSpPr/>
      </dsp:nvSpPr>
      <dsp:spPr>
        <a:xfrm>
          <a:off x="569447" y="3703665"/>
          <a:ext cx="2222199" cy="12345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Data visualisation and summary</a:t>
          </a:r>
        </a:p>
      </dsp:txBody>
      <dsp:txXfrm>
        <a:off x="605606" y="3739824"/>
        <a:ext cx="2149881" cy="11622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5D79AA-E025-4601-9102-64BA04545C00}">
      <dsp:nvSpPr>
        <dsp:cNvPr id="0" name=""/>
        <dsp:cNvSpPr/>
      </dsp:nvSpPr>
      <dsp:spPr>
        <a:xfrm>
          <a:off x="4558" y="720987"/>
          <a:ext cx="2741969" cy="329036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6299" rIns="137795" bIns="0" numCol="1" spcCol="1270" anchor="t" anchorCtr="0">
          <a:noAutofit/>
        </a:bodyPr>
        <a:lstStyle/>
        <a:p>
          <a:pPr marL="0" lvl="0" indent="0" algn="r" defTabSz="1377950">
            <a:lnSpc>
              <a:spcPct val="90000"/>
            </a:lnSpc>
            <a:spcBef>
              <a:spcPct val="0"/>
            </a:spcBef>
            <a:spcAft>
              <a:spcPct val="35000"/>
            </a:spcAft>
            <a:buNone/>
          </a:pPr>
          <a:r>
            <a:rPr lang="en-GB" sz="3100" kern="1200"/>
            <a:t>Step 1</a:t>
          </a:r>
        </a:p>
      </dsp:txBody>
      <dsp:txXfrm rot="16200000">
        <a:off x="-1070293" y="1795839"/>
        <a:ext cx="2698097" cy="548393"/>
      </dsp:txXfrm>
    </dsp:sp>
    <dsp:sp modelId="{C804D6DF-4148-4DAF-8B20-4F677DBA0953}">
      <dsp:nvSpPr>
        <dsp:cNvPr id="0" name=""/>
        <dsp:cNvSpPr/>
      </dsp:nvSpPr>
      <dsp:spPr>
        <a:xfrm>
          <a:off x="552952" y="720987"/>
          <a:ext cx="2042766" cy="32903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kern="1200"/>
            <a:t>Requesting suppliers to join the Link (External)</a:t>
          </a:r>
        </a:p>
      </dsp:txBody>
      <dsp:txXfrm>
        <a:off x="552952" y="720987"/>
        <a:ext cx="2042766" cy="3290362"/>
      </dsp:txXfrm>
    </dsp:sp>
    <dsp:sp modelId="{17CC6ACD-EB0C-4DAB-9023-E4A0CF5E9416}">
      <dsp:nvSpPr>
        <dsp:cNvPr id="0" name=""/>
        <dsp:cNvSpPr/>
      </dsp:nvSpPr>
      <dsp:spPr>
        <a:xfrm>
          <a:off x="2842496" y="720987"/>
          <a:ext cx="2741969" cy="329036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6299" rIns="137795" bIns="0" numCol="1" spcCol="1270" anchor="t" anchorCtr="0">
          <a:noAutofit/>
        </a:bodyPr>
        <a:lstStyle/>
        <a:p>
          <a:pPr marL="0" lvl="0" indent="0" algn="r" defTabSz="1377950">
            <a:lnSpc>
              <a:spcPct val="90000"/>
            </a:lnSpc>
            <a:spcBef>
              <a:spcPct val="0"/>
            </a:spcBef>
            <a:spcAft>
              <a:spcPct val="35000"/>
            </a:spcAft>
            <a:buNone/>
          </a:pPr>
          <a:r>
            <a:rPr lang="en-GB" sz="3100" kern="1200"/>
            <a:t>Step 2</a:t>
          </a:r>
        </a:p>
      </dsp:txBody>
      <dsp:txXfrm rot="16200000">
        <a:off x="1767644" y="1795839"/>
        <a:ext cx="2698097" cy="548393"/>
      </dsp:txXfrm>
    </dsp:sp>
    <dsp:sp modelId="{3CE86B6E-6484-49CE-846F-C049686D6558}">
      <dsp:nvSpPr>
        <dsp:cNvPr id="0" name=""/>
        <dsp:cNvSpPr/>
      </dsp:nvSpPr>
      <dsp:spPr>
        <a:xfrm rot="5400000">
          <a:off x="2614400" y="3336404"/>
          <a:ext cx="483611" cy="41129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6F4A47-9D07-42E8-B866-40B6AB6960F0}">
      <dsp:nvSpPr>
        <dsp:cNvPr id="0" name=""/>
        <dsp:cNvSpPr/>
      </dsp:nvSpPr>
      <dsp:spPr>
        <a:xfrm>
          <a:off x="3390890" y="720987"/>
          <a:ext cx="2042766" cy="32903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kern="1200"/>
            <a:t>Requesting suppliers to share a survey (External/Internal)</a:t>
          </a:r>
        </a:p>
      </dsp:txBody>
      <dsp:txXfrm>
        <a:off x="3390890" y="720987"/>
        <a:ext cx="2042766" cy="3290362"/>
      </dsp:txXfrm>
    </dsp:sp>
    <dsp:sp modelId="{893FD1B4-195B-46C0-8B5A-529AD77F4A4C}">
      <dsp:nvSpPr>
        <dsp:cNvPr id="0" name=""/>
        <dsp:cNvSpPr/>
      </dsp:nvSpPr>
      <dsp:spPr>
        <a:xfrm>
          <a:off x="5680434" y="720987"/>
          <a:ext cx="2741969" cy="329036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6299" rIns="137795" bIns="0" numCol="1" spcCol="1270" anchor="t" anchorCtr="0">
          <a:noAutofit/>
        </a:bodyPr>
        <a:lstStyle/>
        <a:p>
          <a:pPr marL="0" lvl="0" indent="0" algn="r" defTabSz="1377950">
            <a:lnSpc>
              <a:spcPct val="90000"/>
            </a:lnSpc>
            <a:spcBef>
              <a:spcPct val="0"/>
            </a:spcBef>
            <a:spcAft>
              <a:spcPct val="35000"/>
            </a:spcAft>
            <a:buNone/>
          </a:pPr>
          <a:r>
            <a:rPr lang="en-GB" sz="3100" kern="1200"/>
            <a:t>Step 3</a:t>
          </a:r>
        </a:p>
      </dsp:txBody>
      <dsp:txXfrm rot="16200000">
        <a:off x="4605582" y="1795839"/>
        <a:ext cx="2698097" cy="548393"/>
      </dsp:txXfrm>
    </dsp:sp>
    <dsp:sp modelId="{72FF8878-50B7-49ED-BE76-AD1E9E258BE1}">
      <dsp:nvSpPr>
        <dsp:cNvPr id="0" name=""/>
        <dsp:cNvSpPr/>
      </dsp:nvSpPr>
      <dsp:spPr>
        <a:xfrm rot="5400000">
          <a:off x="5452338" y="3336404"/>
          <a:ext cx="483611" cy="41129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1C0E86-E575-4690-87EB-7558A686AC1A}">
      <dsp:nvSpPr>
        <dsp:cNvPr id="0" name=""/>
        <dsp:cNvSpPr/>
      </dsp:nvSpPr>
      <dsp:spPr>
        <a:xfrm>
          <a:off x="6228828" y="720987"/>
          <a:ext cx="2042766" cy="32903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kern="1200"/>
            <a:t>Validating the data and checking responses</a:t>
          </a:r>
        </a:p>
      </dsp:txBody>
      <dsp:txXfrm>
        <a:off x="6228828" y="720987"/>
        <a:ext cx="2042766" cy="3290362"/>
      </dsp:txXfrm>
    </dsp:sp>
    <dsp:sp modelId="{48509699-C999-4FF8-9BAA-EB9A21363E28}">
      <dsp:nvSpPr>
        <dsp:cNvPr id="0" name=""/>
        <dsp:cNvSpPr/>
      </dsp:nvSpPr>
      <dsp:spPr>
        <a:xfrm>
          <a:off x="8518372" y="720987"/>
          <a:ext cx="2741969" cy="329036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6299" rIns="137795" bIns="0" numCol="1" spcCol="1270" anchor="t" anchorCtr="0">
          <a:noAutofit/>
        </a:bodyPr>
        <a:lstStyle/>
        <a:p>
          <a:pPr marL="0" lvl="0" indent="0" algn="r" defTabSz="1377950">
            <a:lnSpc>
              <a:spcPct val="90000"/>
            </a:lnSpc>
            <a:spcBef>
              <a:spcPct val="0"/>
            </a:spcBef>
            <a:spcAft>
              <a:spcPct val="35000"/>
            </a:spcAft>
            <a:buNone/>
          </a:pPr>
          <a:r>
            <a:rPr lang="en-GB" sz="3100" kern="1200"/>
            <a:t>Step 4</a:t>
          </a:r>
        </a:p>
      </dsp:txBody>
      <dsp:txXfrm rot="16200000">
        <a:off x="7443520" y="1795839"/>
        <a:ext cx="2698097" cy="548393"/>
      </dsp:txXfrm>
    </dsp:sp>
    <dsp:sp modelId="{E8733AEF-B9BC-444C-A975-FD345AD5AFD0}">
      <dsp:nvSpPr>
        <dsp:cNvPr id="0" name=""/>
        <dsp:cNvSpPr/>
      </dsp:nvSpPr>
      <dsp:spPr>
        <a:xfrm rot="5400000">
          <a:off x="8290276" y="3336404"/>
          <a:ext cx="483611" cy="41129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0D8A2A-7A12-49A8-88B0-1DF4E3283296}">
      <dsp:nvSpPr>
        <dsp:cNvPr id="0" name=""/>
        <dsp:cNvSpPr/>
      </dsp:nvSpPr>
      <dsp:spPr>
        <a:xfrm>
          <a:off x="9066766" y="720987"/>
          <a:ext cx="2042766" cy="32903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kern="1200"/>
            <a:t>Accessing the data</a:t>
          </a:r>
        </a:p>
      </dsp:txBody>
      <dsp:txXfrm>
        <a:off x="9066766" y="720987"/>
        <a:ext cx="2042766" cy="3290362"/>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5EF014-ADA6-43C3-96B7-7236F41FD05C}" type="datetimeFigureOut">
              <a:rPr lang="en-GB" smtClean="0"/>
              <a:t>15/04/2021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CF2CC6-FBC3-4111-92F2-DA3B59815A34}" type="slidenum">
              <a:rPr lang="en-GB" smtClean="0"/>
              <a:t>‹#›</a:t>
            </a:fld>
            <a:endParaRPr lang="en-GB"/>
          </a:p>
        </p:txBody>
      </p:sp>
    </p:spTree>
    <p:extLst>
      <p:ext uri="{BB962C8B-B14F-4D97-AF65-F5344CB8AC3E}">
        <p14:creationId xmlns:p14="http://schemas.microsoft.com/office/powerpoint/2010/main" val="545823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FCF2CC6-FBC3-4111-92F2-DA3B59815A34}" type="slidenum">
              <a:rPr lang="en-GB" smtClean="0"/>
              <a:t>5</a:t>
            </a:fld>
            <a:endParaRPr lang="en-GB"/>
          </a:p>
        </p:txBody>
      </p:sp>
    </p:spTree>
    <p:extLst>
      <p:ext uri="{BB962C8B-B14F-4D97-AF65-F5344CB8AC3E}">
        <p14:creationId xmlns:p14="http://schemas.microsoft.com/office/powerpoint/2010/main" val="3260409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1">
                <a:solidFill>
                  <a:schemeClr val="tx1">
                    <a:lumMod val="65000"/>
                    <a:lumOff val="35000"/>
                  </a:schemeClr>
                </a:solidFill>
              </a:rPr>
              <a:t>Harnessing our growing supplier community: </a:t>
            </a:r>
            <a:r>
              <a:rPr lang="en-GB">
                <a:solidFill>
                  <a:schemeClr val="tx1">
                    <a:lumMod val="65000"/>
                    <a:lumOff val="35000"/>
                  </a:schemeClr>
                </a:solidFill>
              </a:rPr>
              <a:t>The Link, launched its portal for suppliers in 2020, with numbers steadily growing (currently over 1,000 supplier sites registered). With more data there is great potential to better assess supplier maturity and target capability building efforts. </a:t>
            </a:r>
          </a:p>
          <a:p>
            <a:pPr marL="171450" indent="-171450">
              <a:buFont typeface="Arial" panose="020B0604020202020204" pitchFamily="34" charset="0"/>
              <a:buChar char="•"/>
            </a:pPr>
            <a:r>
              <a:rPr lang="en-GB" b="1">
                <a:solidFill>
                  <a:schemeClr val="tx1">
                    <a:lumMod val="65000"/>
                    <a:lumOff val="35000"/>
                  </a:schemeClr>
                </a:solidFill>
              </a:rPr>
              <a:t>Widening the offer to all members: </a:t>
            </a:r>
          </a:p>
          <a:p>
            <a:pPr marL="628650" lvl="1" indent="-171450">
              <a:buFont typeface="Arial" panose="020B0604020202020204" pitchFamily="34" charset="0"/>
              <a:buChar char="•"/>
            </a:pPr>
            <a:r>
              <a:rPr lang="en-GB">
                <a:solidFill>
                  <a:schemeClr val="tx1">
                    <a:lumMod val="65000"/>
                    <a:lumOff val="35000"/>
                  </a:schemeClr>
                </a:solidFill>
              </a:rPr>
              <a:t>37 members are not currently running the PSCI survey on a platform (although they have the option to send an Excel file). Reasons for not using </a:t>
            </a:r>
            <a:r>
              <a:rPr lang="en-GB" err="1">
                <a:solidFill>
                  <a:schemeClr val="tx1">
                    <a:lumMod val="65000"/>
                    <a:lumOff val="35000"/>
                  </a:schemeClr>
                </a:solidFill>
              </a:rPr>
              <a:t>Ecodesk</a:t>
            </a:r>
            <a:r>
              <a:rPr lang="en-GB">
                <a:solidFill>
                  <a:schemeClr val="tx1">
                    <a:lumMod val="65000"/>
                    <a:lumOff val="35000"/>
                  </a:schemeClr>
                </a:solidFill>
              </a:rPr>
              <a:t> are diverse, but commonly associated with the significant cost it represents.</a:t>
            </a:r>
          </a:p>
          <a:p>
            <a:pPr marL="628650" lvl="1" indent="-171450">
              <a:buFont typeface="Arial" panose="020B0604020202020204" pitchFamily="34" charset="0"/>
              <a:buChar char="•"/>
            </a:pPr>
            <a:r>
              <a:rPr lang="en-GB">
                <a:solidFill>
                  <a:schemeClr val="tx1">
                    <a:lumMod val="65000"/>
                    <a:lumOff val="35000"/>
                  </a:schemeClr>
                </a:solidFill>
              </a:rPr>
              <a:t>It is in the PSCI’s best interest to improve the offer to all members and provide a hub for different functionalities on the Link. </a:t>
            </a:r>
          </a:p>
          <a:p>
            <a:pPr marL="628650" lvl="1" indent="-171450">
              <a:buFont typeface="Arial" panose="020B0604020202020204" pitchFamily="34" charset="0"/>
              <a:buChar char="•"/>
            </a:pPr>
            <a:r>
              <a:rPr lang="en-GB">
                <a:solidFill>
                  <a:schemeClr val="tx1">
                    <a:lumMod val="65000"/>
                    <a:lumOff val="35000"/>
                  </a:schemeClr>
                </a:solidFill>
              </a:rPr>
              <a:t>No additional cost to members for using the platform.</a:t>
            </a:r>
          </a:p>
          <a:p>
            <a:pPr marL="171450" indent="-171450">
              <a:buFont typeface="Arial" panose="020B0604020202020204" pitchFamily="34" charset="0"/>
              <a:buChar char="•"/>
            </a:pPr>
            <a:r>
              <a:rPr lang="en-GB" b="1">
                <a:solidFill>
                  <a:schemeClr val="tx1">
                    <a:lumMod val="65000"/>
                    <a:lumOff val="35000"/>
                  </a:schemeClr>
                </a:solidFill>
              </a:rPr>
              <a:t>Remembering our original goal to reduce burden on suppliers: </a:t>
            </a:r>
            <a:r>
              <a:rPr lang="en-GB">
                <a:solidFill>
                  <a:schemeClr val="tx1">
                    <a:lumMod val="65000"/>
                    <a:lumOff val="35000"/>
                  </a:schemeClr>
                </a:solidFill>
              </a:rPr>
              <a:t>The questionnaire built into the Link would be the PSCI environmental questionnaire, the same questions as on the </a:t>
            </a:r>
            <a:r>
              <a:rPr lang="en-GB" err="1">
                <a:solidFill>
                  <a:schemeClr val="tx1">
                    <a:lumMod val="65000"/>
                    <a:lumOff val="35000"/>
                  </a:schemeClr>
                </a:solidFill>
              </a:rPr>
              <a:t>Ecodesk</a:t>
            </a:r>
            <a:r>
              <a:rPr lang="en-GB">
                <a:solidFill>
                  <a:schemeClr val="tx1">
                    <a:lumMod val="65000"/>
                    <a:lumOff val="35000"/>
                  </a:schemeClr>
                </a:solidFill>
              </a:rPr>
              <a:t> platform. This means that the risk of increasing the burden of the request to suppliers is minimal (all data requests are, in essence, the same). </a:t>
            </a:r>
          </a:p>
        </p:txBody>
      </p:sp>
      <p:sp>
        <p:nvSpPr>
          <p:cNvPr id="4" name="Slide Number Placeholder 3"/>
          <p:cNvSpPr>
            <a:spLocks noGrp="1"/>
          </p:cNvSpPr>
          <p:nvPr>
            <p:ph type="sldNum" sz="quarter" idx="5"/>
          </p:nvPr>
        </p:nvSpPr>
        <p:spPr/>
        <p:txBody>
          <a:bodyPr/>
          <a:lstStyle/>
          <a:p>
            <a:fld id="{6FCF2CC6-FBC3-4111-92F2-DA3B59815A34}" type="slidenum">
              <a:rPr lang="en-GB" smtClean="0"/>
              <a:t>6</a:t>
            </a:fld>
            <a:endParaRPr lang="en-GB"/>
          </a:p>
        </p:txBody>
      </p:sp>
    </p:spTree>
    <p:extLst>
      <p:ext uri="{BB962C8B-B14F-4D97-AF65-F5344CB8AC3E}">
        <p14:creationId xmlns:p14="http://schemas.microsoft.com/office/powerpoint/2010/main" val="13073050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1.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2.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8.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2.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15.svg"/><Relationship Id="rId15" Type="http://schemas.openxmlformats.org/officeDocument/2006/relationships/image" Target="../media/image19.svg"/><Relationship Id="rId10" Type="http://schemas.openxmlformats.org/officeDocument/2006/relationships/image" Target="../media/image17.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3.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2.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4.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2.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Tree>
    <p:extLst>
      <p:ext uri="{BB962C8B-B14F-4D97-AF65-F5344CB8AC3E}">
        <p14:creationId xmlns:p14="http://schemas.microsoft.com/office/powerpoint/2010/main" val="2528788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Test title</a:t>
            </a:r>
            <a:r>
              <a:rPr lang="en-US">
                <a:solidFill>
                  <a:srgbClr val="000066"/>
                </a:solidFill>
              </a:rPr>
              <a:t>©Maharshi Mehta</a:t>
            </a:r>
          </a:p>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1974091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US">
                <a:solidFill>
                  <a:srgbClr val="000066"/>
                </a:solidFill>
              </a:rPr>
              <a:t>©Maharshi Mehta</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332814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1774612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235665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99864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98911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538697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557524</a:t>
            </a: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4125989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hasCustomPrompt="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Title of webinar</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
        <p:nvSpPr>
          <p:cNvPr id="9" name="TextBox 8">
            <a:extLst>
              <a:ext uri="{FF2B5EF4-FFF2-40B4-BE49-F238E27FC236}">
                <a16:creationId xmlns:a16="http://schemas.microsoft.com/office/drawing/2014/main" id="{B904614F-BC15-4D99-B31E-9C9C474AE62F}"/>
              </a:ext>
            </a:extLst>
          </p:cNvPr>
          <p:cNvSpPr txBox="1"/>
          <p:nvPr userDrawn="1"/>
        </p:nvSpPr>
        <p:spPr>
          <a:xfrm>
            <a:off x="513841" y="2031353"/>
            <a:ext cx="10029825" cy="1311128"/>
          </a:xfrm>
          <a:prstGeom prst="rect">
            <a:avLst/>
          </a:prstGeom>
          <a:noFill/>
        </p:spPr>
        <p:txBody>
          <a:bodyPr wrap="square" rtlCol="0">
            <a:spAutoFit/>
          </a:bodyPr>
          <a:lstStyle/>
          <a:p>
            <a:pPr algn="l" defTabSz="914400" rtl="0" eaLnBrk="1" latinLnBrk="0" hangingPunct="1">
              <a:lnSpc>
                <a:spcPct val="90000"/>
              </a:lnSpc>
              <a:spcBef>
                <a:spcPct val="0"/>
              </a:spcBef>
              <a:buNone/>
            </a:pPr>
            <a:r>
              <a:rPr lang="en-US" sz="4400" kern="1200">
                <a:solidFill>
                  <a:srgbClr val="F8652E"/>
                </a:solidFill>
                <a:latin typeface="+mj-lt"/>
                <a:ea typeface="+mj-ea"/>
                <a:cs typeface="+mj-cs"/>
              </a:rPr>
              <a:t>PHARMACEUTICAL SUPPLY CHAIN INITIATIVE (PSCI) WEBINAR:</a:t>
            </a:r>
            <a:endParaRPr lang="en-GB" sz="4400" kern="1200">
              <a:solidFill>
                <a:srgbClr val="F8652E"/>
              </a:solidFill>
              <a:latin typeface="+mj-lt"/>
              <a:ea typeface="+mj-ea"/>
              <a:cs typeface="+mj-cs"/>
            </a:endParaRPr>
          </a:p>
        </p:txBody>
      </p:sp>
    </p:spTree>
    <p:extLst>
      <p:ext uri="{BB962C8B-B14F-4D97-AF65-F5344CB8AC3E}">
        <p14:creationId xmlns:p14="http://schemas.microsoft.com/office/powerpoint/2010/main" val="1764579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736692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a:xfrm>
            <a:off x="813112" y="6338913"/>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a:xfrm>
            <a:off x="8970264" y="6356350"/>
            <a:ext cx="2743200" cy="365125"/>
          </a:xfrm>
          <a:prstGeom prst="rect">
            <a:avLst/>
          </a:prstGeom>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3119340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715783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a:xfrm>
            <a:off x="813112" y="6338913"/>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7596813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a:prstGeom prst="rect">
            <a:avLst/>
          </a:prstGeom>
        </p:spPr>
        <p:txBody>
          <a:bodyPr/>
          <a:lstStyle/>
          <a:p>
            <a:endParaRPr lang="en-GB"/>
          </a:p>
        </p:txBody>
      </p:sp>
    </p:spTree>
    <p:extLst>
      <p:ext uri="{BB962C8B-B14F-4D97-AF65-F5344CB8AC3E}">
        <p14:creationId xmlns:p14="http://schemas.microsoft.com/office/powerpoint/2010/main" val="692340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a:prstGeom prst="rect">
            <a:avLst/>
          </a:prstGeom>
        </p:spPr>
        <p:txBody>
          <a:bodyPr/>
          <a:lstStyle/>
          <a:p>
            <a:endParaRPr lang="en-GB"/>
          </a:p>
        </p:txBody>
      </p:sp>
    </p:spTree>
    <p:extLst>
      <p:ext uri="{BB962C8B-B14F-4D97-AF65-F5344CB8AC3E}">
        <p14:creationId xmlns:p14="http://schemas.microsoft.com/office/powerpoint/2010/main" val="30558840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a:prstGeom prst="rect">
            <a:avLst/>
          </a:prstGeom>
        </p:spPr>
        <p:txBody>
          <a:bodyPr/>
          <a:lstStyle/>
          <a:p>
            <a:endParaRPr lang="en-GB"/>
          </a:p>
        </p:txBody>
      </p:sp>
      <p:sp>
        <p:nvSpPr>
          <p:cNvPr id="7" name="TextBox 6">
            <a:extLst>
              <a:ext uri="{FF2B5EF4-FFF2-40B4-BE49-F238E27FC236}">
                <a16:creationId xmlns:a16="http://schemas.microsoft.com/office/drawing/2014/main" id="{6018A727-8243-43AD-A305-B99E252C80AD}"/>
              </a:ext>
            </a:extLst>
          </p:cNvPr>
          <p:cNvSpPr txBox="1"/>
          <p:nvPr userDrawn="1"/>
        </p:nvSpPr>
        <p:spPr>
          <a:xfrm>
            <a:off x="450000" y="6381416"/>
            <a:ext cx="611925" cy="276999"/>
          </a:xfrm>
          <a:prstGeom prst="rect">
            <a:avLst/>
          </a:prstGeom>
          <a:noFill/>
        </p:spPr>
        <p:txBody>
          <a:bodyPr wrap="square" rtlCol="0">
            <a:spAutoFit/>
          </a:bodyPr>
          <a:lstStyle/>
          <a:p>
            <a:r>
              <a:rPr lang="en-GB" sz="1200">
                <a:solidFill>
                  <a:srgbClr val="F8652E"/>
                </a:solidFill>
                <a:latin typeface="+mj-lt"/>
              </a:rPr>
              <a:t>PSCI</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6E50AF6F-314C-4E9F-BE50-1C2F86FAC91F}"/>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42547A82-4939-4AFE-BC81-EAFC14F9544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09FAAD69-53BA-4800-B05F-24E301D0A91E}"/>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5072348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a:xfrm>
            <a:off x="813112" y="6338913"/>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a:xfrm>
            <a:off x="8970264" y="6356350"/>
            <a:ext cx="2743200" cy="365125"/>
          </a:xfrm>
          <a:prstGeom prst="rect">
            <a:avLst/>
          </a:prstGeom>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2123658"/>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557524</a:t>
            </a: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4200146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6F8CB-DA31-4DE6-9CCD-51067AF5943A}"/>
              </a:ext>
            </a:extLst>
          </p:cNvPr>
          <p:cNvSpPr>
            <a:spLocks noGrp="1"/>
          </p:cNvSpPr>
          <p:nvPr>
            <p:ph type="title"/>
          </p:nvPr>
        </p:nvSpPr>
        <p:spPr/>
        <p:txBody>
          <a:bodyPr/>
          <a:lstStyle/>
          <a:p>
            <a:r>
              <a:rPr lang="en-US"/>
              <a:t>Click to edit Master title style</a:t>
            </a:r>
          </a:p>
        </p:txBody>
      </p:sp>
      <p:sp>
        <p:nvSpPr>
          <p:cNvPr id="4" name="Date Placeholder 3">
            <a:extLst>
              <a:ext uri="{FF2B5EF4-FFF2-40B4-BE49-F238E27FC236}">
                <a16:creationId xmlns:a16="http://schemas.microsoft.com/office/drawing/2014/main" id="{D2B88899-E865-4D3E-BABA-8E7A53468999}"/>
              </a:ext>
            </a:extLst>
          </p:cNvPr>
          <p:cNvSpPr>
            <a:spLocks noGrp="1"/>
          </p:cNvSpPr>
          <p:nvPr>
            <p:ph type="dt" sz="half" idx="10"/>
          </p:nvPr>
        </p:nvSpPr>
        <p:spPr>
          <a:xfrm>
            <a:off x="838200" y="6356350"/>
            <a:ext cx="2743200" cy="365125"/>
          </a:xfrm>
          <a:prstGeom prst="rect">
            <a:avLst/>
          </a:prstGeom>
        </p:spPr>
        <p:txBody>
          <a:bodyPr/>
          <a:lstStyle/>
          <a:p>
            <a:fld id="{86B88B98-0DC5-48CC-BB11-1ED416A76917}" type="datetimeFigureOut">
              <a:rPr lang="en-US" smtClean="0"/>
              <a:t>4/15/2021</a:t>
            </a:fld>
            <a:endParaRPr lang="en-US"/>
          </a:p>
        </p:txBody>
      </p:sp>
      <p:sp>
        <p:nvSpPr>
          <p:cNvPr id="5" name="Footer Placeholder 4">
            <a:extLst>
              <a:ext uri="{FF2B5EF4-FFF2-40B4-BE49-F238E27FC236}">
                <a16:creationId xmlns:a16="http://schemas.microsoft.com/office/drawing/2014/main" id="{46B4D85F-3219-4DD6-A7BE-36F15DA3EB3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A2C5761-A9F2-42CB-8275-97D7B7177E60}"/>
              </a:ext>
            </a:extLst>
          </p:cNvPr>
          <p:cNvSpPr>
            <a:spLocks noGrp="1"/>
          </p:cNvSpPr>
          <p:nvPr>
            <p:ph type="sldNum" sz="quarter" idx="12"/>
          </p:nvPr>
        </p:nvSpPr>
        <p:spPr>
          <a:xfrm>
            <a:off x="8610600" y="6356350"/>
            <a:ext cx="2743200" cy="365125"/>
          </a:xfrm>
          <a:prstGeom prst="rect">
            <a:avLst/>
          </a:prstGeom>
        </p:spPr>
        <p:txBody>
          <a:bodyPr/>
          <a:lstStyle/>
          <a:p>
            <a:fld id="{1C5A4143-980D-43A0-8859-726DAE1CFA4C}" type="slidenum">
              <a:rPr lang="en-US" smtClean="0"/>
              <a:t>‹#›</a:t>
            </a:fld>
            <a:endParaRPr lang="en-US"/>
          </a:p>
        </p:txBody>
      </p:sp>
    </p:spTree>
    <p:extLst>
      <p:ext uri="{BB962C8B-B14F-4D97-AF65-F5344CB8AC3E}">
        <p14:creationId xmlns:p14="http://schemas.microsoft.com/office/powerpoint/2010/main" val="34870342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6F8CB-DA31-4DE6-9CCD-51067AF594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FB867F-05A5-4C3C-BA6B-1637DEA4CC42}"/>
              </a:ext>
            </a:extLst>
          </p:cNvPr>
          <p:cNvSpPr>
            <a:spLocks noGrp="1"/>
          </p:cNvSpPr>
          <p:nvPr>
            <p:ph idx="1"/>
          </p:nvPr>
        </p:nvSpPr>
        <p:spPr>
          <a:xfrm>
            <a:off x="365759" y="1470740"/>
            <a:ext cx="11624471" cy="667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B88899-E865-4D3E-BABA-8E7A53468999}"/>
              </a:ext>
            </a:extLst>
          </p:cNvPr>
          <p:cNvSpPr>
            <a:spLocks noGrp="1"/>
          </p:cNvSpPr>
          <p:nvPr>
            <p:ph type="dt" sz="half" idx="10"/>
          </p:nvPr>
        </p:nvSpPr>
        <p:spPr>
          <a:xfrm>
            <a:off x="838200" y="6356350"/>
            <a:ext cx="2743200" cy="365125"/>
          </a:xfrm>
          <a:prstGeom prst="rect">
            <a:avLst/>
          </a:prstGeom>
        </p:spPr>
        <p:txBody>
          <a:bodyPr/>
          <a:lstStyle/>
          <a:p>
            <a:fld id="{86B88B98-0DC5-48CC-BB11-1ED416A76917}" type="datetimeFigureOut">
              <a:rPr lang="en-US" smtClean="0"/>
              <a:t>4/15/2021</a:t>
            </a:fld>
            <a:endParaRPr lang="en-US"/>
          </a:p>
        </p:txBody>
      </p:sp>
      <p:sp>
        <p:nvSpPr>
          <p:cNvPr id="5" name="Footer Placeholder 4">
            <a:extLst>
              <a:ext uri="{FF2B5EF4-FFF2-40B4-BE49-F238E27FC236}">
                <a16:creationId xmlns:a16="http://schemas.microsoft.com/office/drawing/2014/main" id="{46B4D85F-3219-4DD6-A7BE-36F15DA3EB3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A2C5761-A9F2-42CB-8275-97D7B7177E60}"/>
              </a:ext>
            </a:extLst>
          </p:cNvPr>
          <p:cNvSpPr>
            <a:spLocks noGrp="1"/>
          </p:cNvSpPr>
          <p:nvPr>
            <p:ph type="sldNum" sz="quarter" idx="12"/>
          </p:nvPr>
        </p:nvSpPr>
        <p:spPr>
          <a:xfrm>
            <a:off x="8610600" y="6356350"/>
            <a:ext cx="2743200" cy="365125"/>
          </a:xfrm>
          <a:prstGeom prst="rect">
            <a:avLst/>
          </a:prstGeom>
        </p:spPr>
        <p:txBody>
          <a:bodyPr/>
          <a:lstStyle/>
          <a:p>
            <a:fld id="{1C5A4143-980D-43A0-8859-726DAE1CFA4C}" type="slidenum">
              <a:rPr lang="en-US" smtClean="0"/>
              <a:t>‹#›</a:t>
            </a:fld>
            <a:endParaRPr lang="en-US"/>
          </a:p>
        </p:txBody>
      </p:sp>
      <p:sp>
        <p:nvSpPr>
          <p:cNvPr id="8" name="Content Placeholder 2">
            <a:extLst>
              <a:ext uri="{FF2B5EF4-FFF2-40B4-BE49-F238E27FC236}">
                <a16:creationId xmlns:a16="http://schemas.microsoft.com/office/drawing/2014/main" id="{F6A83705-A425-4D54-883F-28E55692464C}"/>
              </a:ext>
            </a:extLst>
          </p:cNvPr>
          <p:cNvSpPr>
            <a:spLocks noGrp="1"/>
          </p:cNvSpPr>
          <p:nvPr>
            <p:ph idx="13"/>
          </p:nvPr>
        </p:nvSpPr>
        <p:spPr>
          <a:xfrm>
            <a:off x="365759" y="2256081"/>
            <a:ext cx="11624471" cy="3920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27007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ext slide, orange bullets">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7261B8A-FE0F-476D-B2AB-96B2C0DD6BC9}"/>
              </a:ext>
            </a:extLst>
          </p:cNvPr>
          <p:cNvSpPr>
            <a:spLocks noGrp="1"/>
          </p:cNvSpPr>
          <p:nvPr>
            <p:ph type="sldNum" sz="quarter" idx="10"/>
          </p:nvPr>
        </p:nvSpPr>
        <p:spPr/>
        <p:txBody>
          <a:bodyPr/>
          <a:lstStyle/>
          <a:p>
            <a:fld id="{1F8C2D77-415C-054F-A844-9B7D8CE4A7FF}" type="slidenum">
              <a:rPr lang="en-GB" smtClean="0"/>
              <a:pPr/>
              <a:t>‹#›</a:t>
            </a:fld>
            <a:endParaRPr lang="en-GB"/>
          </a:p>
        </p:txBody>
      </p:sp>
      <p:sp>
        <p:nvSpPr>
          <p:cNvPr id="4" name="Title 1">
            <a:extLst>
              <a:ext uri="{FF2B5EF4-FFF2-40B4-BE49-F238E27FC236}">
                <a16:creationId xmlns:a16="http://schemas.microsoft.com/office/drawing/2014/main" id="{470F2568-1128-409E-B38F-43E56CDF1699}"/>
              </a:ext>
            </a:extLst>
          </p:cNvPr>
          <p:cNvSpPr>
            <a:spLocks noGrp="1"/>
          </p:cNvSpPr>
          <p:nvPr>
            <p:ph type="title" hasCustomPrompt="1"/>
          </p:nvPr>
        </p:nvSpPr>
        <p:spPr>
          <a:xfrm>
            <a:off x="283465" y="173738"/>
            <a:ext cx="11485107" cy="434625"/>
          </a:xfrm>
          <a:prstGeom prst="rect">
            <a:avLst/>
          </a:prstGeom>
        </p:spPr>
        <p:txBody>
          <a:bodyPr/>
          <a:lstStyle>
            <a:lvl1pPr>
              <a:defRPr sz="2400"/>
            </a:lvl1pPr>
          </a:lstStyle>
          <a:p>
            <a:r>
              <a:rPr lang="en-US"/>
              <a:t>Click to enter slide title</a:t>
            </a:r>
            <a:endParaRPr lang="en-GB"/>
          </a:p>
        </p:txBody>
      </p:sp>
      <p:pic>
        <p:nvPicPr>
          <p:cNvPr id="5" name="Graphic 4">
            <a:extLst>
              <a:ext uri="{FF2B5EF4-FFF2-40B4-BE49-F238E27FC236}">
                <a16:creationId xmlns:a16="http://schemas.microsoft.com/office/drawing/2014/main" id="{2ED8646B-942E-4214-8AD5-0FE09CB92C7E}"/>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83464" y="6227064"/>
            <a:ext cx="762000" cy="457200"/>
          </a:xfrm>
          <a:prstGeom prst="rect">
            <a:avLst/>
          </a:prstGeom>
        </p:spPr>
      </p:pic>
      <p:sp>
        <p:nvSpPr>
          <p:cNvPr id="6" name="Text Placeholder 3">
            <a:extLst>
              <a:ext uri="{FF2B5EF4-FFF2-40B4-BE49-F238E27FC236}">
                <a16:creationId xmlns:a16="http://schemas.microsoft.com/office/drawing/2014/main" id="{BAE9C9CA-0EC4-41BE-8BD5-F3455463132E}"/>
              </a:ext>
            </a:extLst>
          </p:cNvPr>
          <p:cNvSpPr>
            <a:spLocks noGrp="1"/>
          </p:cNvSpPr>
          <p:nvPr>
            <p:ph type="body" sz="quarter" idx="16"/>
          </p:nvPr>
        </p:nvSpPr>
        <p:spPr>
          <a:xfrm>
            <a:off x="283465" y="1371602"/>
            <a:ext cx="11486169" cy="3762375"/>
          </a:xfrm>
        </p:spPr>
        <p:txBody>
          <a:bodyPr/>
          <a:lstStyle>
            <a:lvl1pPr>
              <a:buClr>
                <a:srgbClr val="FF6646"/>
              </a:buClr>
              <a:defRPr/>
            </a:lvl1pPr>
            <a:lvl2pPr>
              <a:buClr>
                <a:srgbClr val="FF6646"/>
              </a:buClr>
              <a:defRPr/>
            </a:lvl2pPr>
            <a:lvl3pPr>
              <a:buClr>
                <a:srgbClr val="FF6646"/>
              </a:buClr>
              <a:defRPr/>
            </a:lvl3pPr>
            <a:lvl4pPr>
              <a:buClr>
                <a:srgbClr val="FF6646"/>
              </a:buClr>
              <a:defRPr/>
            </a:lvl4pPr>
            <a:lvl5pPr>
              <a:buClr>
                <a:srgbClr val="FF6646"/>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631639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Tree>
    <p:extLst>
      <p:ext uri="{BB962C8B-B14F-4D97-AF65-F5344CB8AC3E}">
        <p14:creationId xmlns:p14="http://schemas.microsoft.com/office/powerpoint/2010/main" val="29459485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Test title</a:t>
            </a:r>
            <a:r>
              <a:rPr lang="en-US">
                <a:solidFill>
                  <a:srgbClr val="000066"/>
                </a:solidFill>
              </a:rPr>
              <a:t>©Maharshi Mehta</a:t>
            </a:r>
          </a:p>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17496999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US">
                <a:solidFill>
                  <a:srgbClr val="000066"/>
                </a:solidFill>
              </a:rPr>
              <a:t>©Maharshi Mehta</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9104942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15387105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9052479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7966516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38166435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36335519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557524</a:t>
            </a: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3107129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hasCustomPrompt="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Title of webinar</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
        <p:nvSpPr>
          <p:cNvPr id="9" name="TextBox 8">
            <a:extLst>
              <a:ext uri="{FF2B5EF4-FFF2-40B4-BE49-F238E27FC236}">
                <a16:creationId xmlns:a16="http://schemas.microsoft.com/office/drawing/2014/main" id="{B904614F-BC15-4D99-B31E-9C9C474AE62F}"/>
              </a:ext>
            </a:extLst>
          </p:cNvPr>
          <p:cNvSpPr txBox="1"/>
          <p:nvPr userDrawn="1"/>
        </p:nvSpPr>
        <p:spPr>
          <a:xfrm>
            <a:off x="513841" y="2031353"/>
            <a:ext cx="10029825" cy="1311128"/>
          </a:xfrm>
          <a:prstGeom prst="rect">
            <a:avLst/>
          </a:prstGeom>
          <a:noFill/>
        </p:spPr>
        <p:txBody>
          <a:bodyPr wrap="square" rtlCol="0">
            <a:spAutoFit/>
          </a:bodyPr>
          <a:lstStyle/>
          <a:p>
            <a:pPr algn="l" defTabSz="914400" rtl="0" eaLnBrk="1" latinLnBrk="0" hangingPunct="1">
              <a:lnSpc>
                <a:spcPct val="90000"/>
              </a:lnSpc>
              <a:spcBef>
                <a:spcPct val="0"/>
              </a:spcBef>
              <a:buNone/>
            </a:pPr>
            <a:r>
              <a:rPr lang="en-US" sz="4400" kern="1200">
                <a:solidFill>
                  <a:srgbClr val="F8652E"/>
                </a:solidFill>
                <a:latin typeface="+mj-lt"/>
                <a:ea typeface="+mj-ea"/>
                <a:cs typeface="+mj-cs"/>
              </a:rPr>
              <a:t>PHARMACEUTICAL SUPPLY CHAIN INITIATIVE (PSCI) WEBINAR:</a:t>
            </a:r>
            <a:endParaRPr lang="en-GB" sz="4400" kern="1200">
              <a:solidFill>
                <a:srgbClr val="F8652E"/>
              </a:solidFill>
              <a:latin typeface="+mj-lt"/>
              <a:ea typeface="+mj-ea"/>
              <a:cs typeface="+mj-cs"/>
            </a:endParaRPr>
          </a:p>
        </p:txBody>
      </p:sp>
    </p:spTree>
    <p:extLst>
      <p:ext uri="{BB962C8B-B14F-4D97-AF65-F5344CB8AC3E}">
        <p14:creationId xmlns:p14="http://schemas.microsoft.com/office/powerpoint/2010/main" val="16079401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5277585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a:xfrm>
            <a:off x="813112" y="6338913"/>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a:xfrm>
            <a:off x="8970264" y="6356350"/>
            <a:ext cx="2743200" cy="365125"/>
          </a:xfrm>
          <a:prstGeom prst="rect">
            <a:avLst/>
          </a:prstGeom>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14206355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26082493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a:xfrm>
            <a:off x="813112" y="6338913"/>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10679998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a:prstGeom prst="rect">
            <a:avLst/>
          </a:prstGeom>
        </p:spPr>
        <p:txBody>
          <a:bodyPr/>
          <a:lstStyle/>
          <a:p>
            <a:endParaRPr lang="en-GB"/>
          </a:p>
        </p:txBody>
      </p:sp>
    </p:spTree>
    <p:extLst>
      <p:ext uri="{BB962C8B-B14F-4D97-AF65-F5344CB8AC3E}">
        <p14:creationId xmlns:p14="http://schemas.microsoft.com/office/powerpoint/2010/main" val="18076219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a:prstGeom prst="rect">
            <a:avLst/>
          </a:prstGeom>
        </p:spPr>
        <p:txBody>
          <a:bodyPr/>
          <a:lstStyle/>
          <a:p>
            <a:endParaRPr lang="en-GB"/>
          </a:p>
        </p:txBody>
      </p:sp>
    </p:spTree>
    <p:extLst>
      <p:ext uri="{BB962C8B-B14F-4D97-AF65-F5344CB8AC3E}">
        <p14:creationId xmlns:p14="http://schemas.microsoft.com/office/powerpoint/2010/main" val="19180532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a:xfrm>
            <a:off x="8970264" y="6356350"/>
            <a:ext cx="2743200" cy="365125"/>
          </a:xfrm>
          <a:prstGeom prst="rect">
            <a:avLst/>
          </a:prstGeom>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a:prstGeom prst="rect">
            <a:avLst/>
          </a:prstGeom>
        </p:spPr>
        <p:txBody>
          <a:bodyPr/>
          <a:lstStyle/>
          <a:p>
            <a:endParaRPr lang="en-GB"/>
          </a:p>
        </p:txBody>
      </p:sp>
      <p:sp>
        <p:nvSpPr>
          <p:cNvPr id="7" name="TextBox 6">
            <a:extLst>
              <a:ext uri="{FF2B5EF4-FFF2-40B4-BE49-F238E27FC236}">
                <a16:creationId xmlns:a16="http://schemas.microsoft.com/office/drawing/2014/main" id="{6018A727-8243-43AD-A305-B99E252C80AD}"/>
              </a:ext>
            </a:extLst>
          </p:cNvPr>
          <p:cNvSpPr txBox="1"/>
          <p:nvPr userDrawn="1"/>
        </p:nvSpPr>
        <p:spPr>
          <a:xfrm>
            <a:off x="450000" y="6381416"/>
            <a:ext cx="611925" cy="276999"/>
          </a:xfrm>
          <a:prstGeom prst="rect">
            <a:avLst/>
          </a:prstGeom>
          <a:noFill/>
        </p:spPr>
        <p:txBody>
          <a:bodyPr wrap="square" rtlCol="0">
            <a:spAutoFit/>
          </a:bodyPr>
          <a:lstStyle/>
          <a:p>
            <a:r>
              <a:rPr lang="en-GB" sz="1200">
                <a:solidFill>
                  <a:srgbClr val="F8652E"/>
                </a:solidFill>
                <a:latin typeface="+mj-lt"/>
              </a:rPr>
              <a:t>PSCI</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6E50AF6F-314C-4E9F-BE50-1C2F86FAC91F}"/>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42547A82-4939-4AFE-BC81-EAFC14F9544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09FAAD69-53BA-4800-B05F-24E301D0A91E}"/>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40403052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a:xfrm>
            <a:off x="813112" y="6338913"/>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a:xfrm>
            <a:off x="8970264" y="6356350"/>
            <a:ext cx="2743200" cy="365125"/>
          </a:xfrm>
          <a:prstGeom prst="rect">
            <a:avLst/>
          </a:prstGeom>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557524</a:t>
            </a: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2090564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428856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0460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3083184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24088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4/15/2021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278127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4/15/2021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19548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06745579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098982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3892081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258564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01935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theme" Target="../theme/theme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image" Target="../media/image14.svg"/><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image" Target="../media/image14.sv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image" Target="../media/image1.png"/><Relationship Id="rId5" Type="http://schemas.openxmlformats.org/officeDocument/2006/relationships/slideLayout" Target="../slideLayouts/slideLayout26.xml"/><Relationship Id="rId10" Type="http://schemas.openxmlformats.org/officeDocument/2006/relationships/theme" Target="../theme/theme3.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image" Target="../media/image2.svg"/><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image" Target="../media/image1.png"/><Relationship Id="rId5" Type="http://schemas.openxmlformats.org/officeDocument/2006/relationships/slideLayout" Target="../slideLayouts/slideLayout35.xml"/><Relationship Id="rId10" Type="http://schemas.openxmlformats.org/officeDocument/2006/relationships/theme" Target="../theme/theme4.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5.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Test title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35953335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47632"/>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GB"/>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8970264" y="6347632"/>
            <a:ext cx="2743200" cy="365125"/>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1416"/>
            <a:ext cx="611925" cy="276999"/>
          </a:xfrm>
          <a:prstGeom prst="rect">
            <a:avLst/>
          </a:prstGeom>
          <a:noFill/>
        </p:spPr>
        <p:txBody>
          <a:bodyPr wrap="square" rtlCol="0">
            <a:spAutoFit/>
          </a:bodyPr>
          <a:lstStyle/>
          <a:p>
            <a:r>
              <a:rPr lang="en-GB" sz="1200">
                <a:solidFill>
                  <a:srgbClr val="F8652E"/>
                </a:solidFill>
                <a:latin typeface="+mj-lt"/>
              </a:rPr>
              <a:t>PSCI</a:t>
            </a:r>
          </a:p>
        </p:txBody>
      </p:sp>
      <p:sp>
        <p:nvSpPr>
          <p:cNvPr id="20" name="TextBox 19">
            <a:extLst>
              <a:ext uri="{FF2B5EF4-FFF2-40B4-BE49-F238E27FC236}">
                <a16:creationId xmlns:a16="http://schemas.microsoft.com/office/drawing/2014/main" id="{8829FA1E-F2E4-42D9-9793-A913CF4F0595}"/>
              </a:ext>
            </a:extLst>
          </p:cNvPr>
          <p:cNvSpPr txBox="1"/>
          <p:nvPr userDrawn="1"/>
        </p:nvSpPr>
        <p:spPr>
          <a:xfrm>
            <a:off x="450000" y="6391695"/>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21" name="Graphic 20">
            <a:extLst>
              <a:ext uri="{FF2B5EF4-FFF2-40B4-BE49-F238E27FC236}">
                <a16:creationId xmlns:a16="http://schemas.microsoft.com/office/drawing/2014/main" id="{A09C651D-DBBE-4759-80A8-5E1FA170585D}"/>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9790317" y="6456171"/>
            <a:ext cx="182302" cy="148046"/>
          </a:xfrm>
          <a:prstGeom prst="rect">
            <a:avLst/>
          </a:prstGeom>
        </p:spPr>
      </p:pic>
      <p:sp>
        <p:nvSpPr>
          <p:cNvPr id="22" name="TextBox 21">
            <a:extLst>
              <a:ext uri="{FF2B5EF4-FFF2-40B4-BE49-F238E27FC236}">
                <a16:creationId xmlns:a16="http://schemas.microsoft.com/office/drawing/2014/main" id="{98F98BF4-631B-46F6-B677-1C996C43E931}"/>
              </a:ext>
            </a:extLst>
          </p:cNvPr>
          <p:cNvSpPr txBox="1"/>
          <p:nvPr userDrawn="1"/>
        </p:nvSpPr>
        <p:spPr>
          <a:xfrm>
            <a:off x="9909864" y="6391695"/>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1261854801"/>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hf sldNum="0"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Test title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17094663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47632"/>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GB"/>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8970264" y="6347632"/>
            <a:ext cx="2743200" cy="365125"/>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1416"/>
            <a:ext cx="611925" cy="276999"/>
          </a:xfrm>
          <a:prstGeom prst="rect">
            <a:avLst/>
          </a:prstGeom>
          <a:noFill/>
        </p:spPr>
        <p:txBody>
          <a:bodyPr wrap="square" rtlCol="0">
            <a:spAutoFit/>
          </a:bodyPr>
          <a:lstStyle/>
          <a:p>
            <a:r>
              <a:rPr lang="en-GB" sz="1200">
                <a:solidFill>
                  <a:srgbClr val="F8652E"/>
                </a:solidFill>
                <a:latin typeface="+mj-lt"/>
              </a:rPr>
              <a:t>PSCI</a:t>
            </a:r>
          </a:p>
        </p:txBody>
      </p:sp>
      <p:sp>
        <p:nvSpPr>
          <p:cNvPr id="20" name="TextBox 19">
            <a:extLst>
              <a:ext uri="{FF2B5EF4-FFF2-40B4-BE49-F238E27FC236}">
                <a16:creationId xmlns:a16="http://schemas.microsoft.com/office/drawing/2014/main" id="{8829FA1E-F2E4-42D9-9793-A913CF4F0595}"/>
              </a:ext>
            </a:extLst>
          </p:cNvPr>
          <p:cNvSpPr txBox="1"/>
          <p:nvPr userDrawn="1"/>
        </p:nvSpPr>
        <p:spPr>
          <a:xfrm>
            <a:off x="450000" y="6391695"/>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21" name="Graphic 20">
            <a:extLst>
              <a:ext uri="{FF2B5EF4-FFF2-40B4-BE49-F238E27FC236}">
                <a16:creationId xmlns:a16="http://schemas.microsoft.com/office/drawing/2014/main" id="{A09C651D-DBBE-4759-80A8-5E1FA170585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56171"/>
            <a:ext cx="182302" cy="148046"/>
          </a:xfrm>
          <a:prstGeom prst="rect">
            <a:avLst/>
          </a:prstGeom>
        </p:spPr>
      </p:pic>
      <p:sp>
        <p:nvSpPr>
          <p:cNvPr id="22" name="TextBox 21">
            <a:extLst>
              <a:ext uri="{FF2B5EF4-FFF2-40B4-BE49-F238E27FC236}">
                <a16:creationId xmlns:a16="http://schemas.microsoft.com/office/drawing/2014/main" id="{98F98BF4-631B-46F6-B677-1C996C43E931}"/>
              </a:ext>
            </a:extLst>
          </p:cNvPr>
          <p:cNvSpPr txBox="1"/>
          <p:nvPr userDrawn="1"/>
        </p:nvSpPr>
        <p:spPr>
          <a:xfrm>
            <a:off x="9909864" y="6391695"/>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915000316"/>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Lst>
  <p:hf sldNum="0"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4/15/2021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554092811"/>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32.xml"/><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jpeg"/><Relationship Id="rId1" Type="http://schemas.openxmlformats.org/officeDocument/2006/relationships/slideLayout" Target="../slideLayouts/slideLayout3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mailto:info@pscinitiative.org" TargetMode="Externa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8" Type="http://schemas.openxmlformats.org/officeDocument/2006/relationships/image" Target="../media/image43.svg"/><Relationship Id="rId13" Type="http://schemas.openxmlformats.org/officeDocument/2006/relationships/image" Target="../media/image48.png"/><Relationship Id="rId3" Type="http://schemas.openxmlformats.org/officeDocument/2006/relationships/diagramLayout" Target="../diagrams/layout2.xml"/><Relationship Id="rId7" Type="http://schemas.openxmlformats.org/officeDocument/2006/relationships/image" Target="../media/image42.png"/><Relationship Id="rId12" Type="http://schemas.openxmlformats.org/officeDocument/2006/relationships/image" Target="../media/image47.svg"/><Relationship Id="rId2" Type="http://schemas.openxmlformats.org/officeDocument/2006/relationships/diagramData" Target="../diagrams/data2.xml"/><Relationship Id="rId1" Type="http://schemas.openxmlformats.org/officeDocument/2006/relationships/slideLayout" Target="../slideLayouts/slideLayout32.xml"/><Relationship Id="rId6" Type="http://schemas.microsoft.com/office/2007/relationships/diagramDrawing" Target="../diagrams/drawing2.xml"/><Relationship Id="rId11" Type="http://schemas.openxmlformats.org/officeDocument/2006/relationships/image" Target="../media/image46.png"/><Relationship Id="rId5" Type="http://schemas.openxmlformats.org/officeDocument/2006/relationships/diagramColors" Target="../diagrams/colors2.xml"/><Relationship Id="rId10" Type="http://schemas.openxmlformats.org/officeDocument/2006/relationships/image" Target="../media/image45.svg"/><Relationship Id="rId4" Type="http://schemas.openxmlformats.org/officeDocument/2006/relationships/diagramQuickStyle" Target="../diagrams/quickStyle2.xml"/><Relationship Id="rId9" Type="http://schemas.openxmlformats.org/officeDocument/2006/relationships/image" Target="../media/image44.png"/><Relationship Id="rId14" Type="http://schemas.openxmlformats.org/officeDocument/2006/relationships/image" Target="../media/image49.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13840" y="1442883"/>
            <a:ext cx="11412688" cy="1812132"/>
          </a:xfrm>
        </p:spPr>
        <p:txBody>
          <a:bodyPr/>
          <a:lstStyle/>
          <a:p>
            <a:r>
              <a:rPr lang="en-GB" sz="5400"/>
              <a:t>PSCI Webinar: Environmental survey on the Link</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a:xfrm>
            <a:off x="513840" y="3759354"/>
            <a:ext cx="10263651" cy="1993375"/>
          </a:xfrm>
        </p:spPr>
        <p:txBody>
          <a:bodyPr>
            <a:normAutofit/>
          </a:bodyPr>
          <a:lstStyle/>
          <a:p>
            <a:r>
              <a:rPr lang="en-GB" sz="2800" i="1"/>
              <a:t>PSCI Environment Team</a:t>
            </a:r>
          </a:p>
          <a:p>
            <a:endParaRPr lang="en-GB" sz="2800" i="1"/>
          </a:p>
          <a:p>
            <a:r>
              <a:rPr lang="en-GB" sz="2800"/>
              <a:t>15 April 2021</a:t>
            </a:r>
          </a:p>
        </p:txBody>
      </p:sp>
    </p:spTree>
    <p:extLst>
      <p:ext uri="{BB962C8B-B14F-4D97-AF65-F5344CB8AC3E}">
        <p14:creationId xmlns:p14="http://schemas.microsoft.com/office/powerpoint/2010/main" val="3870597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01808-11A6-474F-8B0A-9C19B149D89B}"/>
              </a:ext>
            </a:extLst>
          </p:cNvPr>
          <p:cNvSpPr>
            <a:spLocks noGrp="1"/>
          </p:cNvSpPr>
          <p:nvPr>
            <p:ph type="title"/>
          </p:nvPr>
        </p:nvSpPr>
        <p:spPr>
          <a:xfrm>
            <a:off x="838198" y="0"/>
            <a:ext cx="10515600" cy="1325563"/>
          </a:xfrm>
        </p:spPr>
        <p:txBody>
          <a:bodyPr/>
          <a:lstStyle/>
          <a:p>
            <a:r>
              <a:rPr lang="en-US" b="1"/>
              <a:t>Speaker</a:t>
            </a:r>
          </a:p>
        </p:txBody>
      </p:sp>
      <p:sp>
        <p:nvSpPr>
          <p:cNvPr id="3" name="Content Placeholder 2">
            <a:extLst>
              <a:ext uri="{FF2B5EF4-FFF2-40B4-BE49-F238E27FC236}">
                <a16:creationId xmlns:a16="http://schemas.microsoft.com/office/drawing/2014/main" id="{6FC8CF5B-16F2-4499-AE8C-4984FD9B9CE3}"/>
              </a:ext>
            </a:extLst>
          </p:cNvPr>
          <p:cNvSpPr>
            <a:spLocks noGrp="1"/>
          </p:cNvSpPr>
          <p:nvPr>
            <p:ph sz="half" idx="1"/>
          </p:nvPr>
        </p:nvSpPr>
        <p:spPr>
          <a:xfrm>
            <a:off x="4096666" y="3614864"/>
            <a:ext cx="3481018" cy="480641"/>
          </a:xfrm>
        </p:spPr>
        <p:txBody>
          <a:bodyPr>
            <a:noAutofit/>
          </a:bodyPr>
          <a:lstStyle/>
          <a:p>
            <a:pPr marL="0" indent="0" algn="ctr">
              <a:buNone/>
            </a:pPr>
            <a:r>
              <a:rPr lang="en-US" sz="2400" b="1">
                <a:solidFill>
                  <a:srgbClr val="F8652E"/>
                </a:solidFill>
              </a:rPr>
              <a:t>Alejandro Fiocco</a:t>
            </a:r>
          </a:p>
          <a:p>
            <a:pPr marL="0" indent="0" algn="ctr">
              <a:buNone/>
            </a:pPr>
            <a:br>
              <a:rPr lang="en-GB" sz="1800" i="1">
                <a:solidFill>
                  <a:srgbClr val="F8652E"/>
                </a:solidFill>
              </a:rPr>
            </a:br>
            <a:r>
              <a:rPr lang="en-GB" sz="1800" i="1">
                <a:solidFill>
                  <a:srgbClr val="F8652E"/>
                </a:solidFill>
              </a:rPr>
              <a:t>Partner, Carnstone</a:t>
            </a:r>
            <a:br>
              <a:rPr lang="en-GB" sz="1800" i="1">
                <a:solidFill>
                  <a:srgbClr val="F8652E"/>
                </a:solidFill>
              </a:rPr>
            </a:br>
            <a:br>
              <a:rPr lang="en-GB" sz="1800" i="1">
                <a:solidFill>
                  <a:srgbClr val="F8652E"/>
                </a:solidFill>
              </a:rPr>
            </a:br>
            <a:endParaRPr lang="en-GB" sz="1800" i="1">
              <a:solidFill>
                <a:srgbClr val="F8652E"/>
              </a:solidFill>
            </a:endParaRPr>
          </a:p>
          <a:p>
            <a:pPr marL="0" indent="0" algn="ctr">
              <a:buNone/>
            </a:pPr>
            <a:r>
              <a:rPr lang="en-GB" sz="1800" i="1">
                <a:solidFill>
                  <a:srgbClr val="F8652E"/>
                </a:solidFill>
              </a:rPr>
              <a:t>Secretariat for the PSCI Environment Team</a:t>
            </a:r>
          </a:p>
          <a:p>
            <a:pPr marL="0" indent="0" algn="ctr">
              <a:buNone/>
            </a:pPr>
            <a:endParaRPr lang="en-US" sz="2400"/>
          </a:p>
        </p:txBody>
      </p:sp>
      <p:pic>
        <p:nvPicPr>
          <p:cNvPr id="4" name="Picture 2" descr="user_868">
            <a:extLst>
              <a:ext uri="{FF2B5EF4-FFF2-40B4-BE49-F238E27FC236}">
                <a16:creationId xmlns:a16="http://schemas.microsoft.com/office/drawing/2014/main" id="{E9B2337C-A542-41D9-8B34-9E2181DF25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6112" y="1555448"/>
            <a:ext cx="1762125" cy="1606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134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Q&amp;A</a:t>
            </a:r>
          </a:p>
        </p:txBody>
      </p:sp>
    </p:spTree>
    <p:extLst>
      <p:ext uri="{BB962C8B-B14F-4D97-AF65-F5344CB8AC3E}">
        <p14:creationId xmlns:p14="http://schemas.microsoft.com/office/powerpoint/2010/main" val="3698817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b="1">
                <a:sym typeface="Wingdings" panose="05000000000000000000" pitchFamily="2" charset="2"/>
              </a:rPr>
              <a:t> </a:t>
            </a:r>
            <a:r>
              <a:rPr lang="en-GB" b="1"/>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Q&amp;A</a:t>
            </a:r>
          </a:p>
        </p:txBody>
      </p:sp>
    </p:spTree>
    <p:extLst>
      <p:ext uri="{BB962C8B-B14F-4D97-AF65-F5344CB8AC3E}">
        <p14:creationId xmlns:p14="http://schemas.microsoft.com/office/powerpoint/2010/main" val="1663088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en-GB"/>
              <a:t>The environmental questionnaire</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49998" y="3064580"/>
            <a:ext cx="4130879" cy="2856826"/>
          </a:xfrm>
        </p:spPr>
        <p:txBody>
          <a:bodyPr>
            <a:normAutofit/>
          </a:bodyPr>
          <a:lstStyle/>
          <a:p>
            <a:r>
              <a:rPr lang="en-GB" sz="1800"/>
              <a:t>The survey has, in the past, been useful for determining areas (on a high level) where capability needs to be built.</a:t>
            </a:r>
          </a:p>
          <a:p>
            <a:r>
              <a:rPr lang="en-GB" sz="1800"/>
              <a:t>The development of the survey was led by the PSCI Environment Team, which originated in late 2019 as a fusion between the Sustainability Data and Environment Team.</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7" name="Picture 6">
            <a:extLst>
              <a:ext uri="{FF2B5EF4-FFF2-40B4-BE49-F238E27FC236}">
                <a16:creationId xmlns:a16="http://schemas.microsoft.com/office/drawing/2014/main" id="{FD3AE152-36FA-47FC-A427-DA0246504802}"/>
              </a:ext>
            </a:extLst>
          </p:cNvPr>
          <p:cNvPicPr>
            <a:picLocks noChangeAspect="1"/>
          </p:cNvPicPr>
          <p:nvPr/>
        </p:nvPicPr>
        <p:blipFill>
          <a:blip r:embed="rId3"/>
          <a:stretch>
            <a:fillRect/>
          </a:stretch>
        </p:blipFill>
        <p:spPr>
          <a:xfrm>
            <a:off x="4649279" y="3209273"/>
            <a:ext cx="7134225" cy="2514600"/>
          </a:xfrm>
          <a:prstGeom prst="rect">
            <a:avLst/>
          </a:prstGeom>
        </p:spPr>
      </p:pic>
      <p:sp>
        <p:nvSpPr>
          <p:cNvPr id="12" name="Content Placeholder 2">
            <a:extLst>
              <a:ext uri="{FF2B5EF4-FFF2-40B4-BE49-F238E27FC236}">
                <a16:creationId xmlns:a16="http://schemas.microsoft.com/office/drawing/2014/main" id="{77385C2B-968C-4370-86B4-3A6618E2FF9A}"/>
              </a:ext>
            </a:extLst>
          </p:cNvPr>
          <p:cNvSpPr txBox="1">
            <a:spLocks/>
          </p:cNvSpPr>
          <p:nvPr/>
        </p:nvSpPr>
        <p:spPr>
          <a:xfrm>
            <a:off x="449999" y="1432875"/>
            <a:ext cx="10681792" cy="46654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Char char="§"/>
              <a:tabLst/>
              <a:defRPr/>
            </a:pPr>
            <a:r>
              <a:rPr kumimoji="0" lang="en-GB" sz="1800" b="0" i="0" u="none" strike="noStrike" kern="1200" cap="none" spc="0" normalizeH="0" baseline="0" noProof="0">
                <a:ln>
                  <a:noFill/>
                </a:ln>
                <a:effectLst/>
                <a:uLnTx/>
                <a:uFillTx/>
                <a:latin typeface="Calibri Light"/>
                <a:ea typeface="+mn-ea"/>
                <a:cs typeface="+mn-cs"/>
              </a:rPr>
              <a:t>Since</a:t>
            </a:r>
            <a:r>
              <a:rPr kumimoji="0" lang="en-GB" sz="1800" b="0" i="0" u="none" strike="noStrike" kern="1200" cap="none" spc="0" normalizeH="0" baseline="0" noProof="0">
                <a:ln>
                  <a:noFill/>
                </a:ln>
                <a:solidFill>
                  <a:srgbClr val="848484"/>
                </a:solidFill>
                <a:effectLst/>
                <a:uLnTx/>
                <a:uFillTx/>
                <a:latin typeface="Calibri Light"/>
                <a:ea typeface="+mn-ea"/>
                <a:cs typeface="+mn-cs"/>
              </a:rPr>
              <a:t> 2016, a group of PSCI members have been working together to standardize their Environmental data request to suppliers through a common set of questions, known as the PSCI Environmental Survey. For the past few years, this survey has been available for members in the form of an Excel file, with some of them running it on a third-party platform.</a:t>
            </a:r>
          </a:p>
          <a:p>
            <a:pPr marL="228600" marR="0" lvl="0" indent="-228600" algn="l" defTabSz="914400" rtl="0" eaLnBrk="1" fontAlgn="auto" latinLnBrk="0" hangingPunct="1">
              <a:lnSpc>
                <a:spcPct val="90000"/>
              </a:lnSpc>
              <a:spcBef>
                <a:spcPts val="1000"/>
              </a:spcBef>
              <a:spcAft>
                <a:spcPts val="0"/>
              </a:spcAft>
              <a:buClr>
                <a:srgbClr val="F8652E"/>
              </a:buClr>
              <a:buSzTx/>
              <a:buFont typeface="Wingdings" panose="05000000000000000000" pitchFamily="2" charset="2"/>
              <a:buChar char="§"/>
              <a:tabLst/>
              <a:defRPr/>
            </a:pPr>
            <a:r>
              <a:rPr lang="en-GB" sz="1800">
                <a:latin typeface="Calibri Light"/>
              </a:rPr>
              <a:t>I</a:t>
            </a:r>
            <a:r>
              <a:rPr kumimoji="0" lang="en-GB" sz="1800" b="0" i="0" u="none" strike="noStrike" kern="1200" cap="none" spc="0" normalizeH="0" baseline="0" noProof="0">
                <a:ln>
                  <a:noFill/>
                </a:ln>
                <a:solidFill>
                  <a:srgbClr val="848484"/>
                </a:solidFill>
                <a:effectLst/>
                <a:uLnTx/>
                <a:uFillTx/>
                <a:latin typeface="Calibri Light"/>
                <a:ea typeface="+mn-ea"/>
                <a:cs typeface="+mn-cs"/>
              </a:rPr>
              <a:t>n 2020, 7 PSCI members used the survey.</a:t>
            </a:r>
          </a:p>
        </p:txBody>
      </p:sp>
    </p:spTree>
    <p:extLst>
      <p:ext uri="{BB962C8B-B14F-4D97-AF65-F5344CB8AC3E}">
        <p14:creationId xmlns:p14="http://schemas.microsoft.com/office/powerpoint/2010/main" val="3551632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Content Placeholder 5" descr="A picture containing sky&#10;&#10;Description automatically generated">
            <a:extLst>
              <a:ext uri="{FF2B5EF4-FFF2-40B4-BE49-F238E27FC236}">
                <a16:creationId xmlns:a16="http://schemas.microsoft.com/office/drawing/2014/main" id="{A5313DD3-E652-4DDF-9498-CE1176FBE841}"/>
              </a:ext>
            </a:extLst>
          </p:cNvPr>
          <p:cNvPicPr>
            <a:picLocks noChangeAspect="1"/>
          </p:cNvPicPr>
          <p:nvPr/>
        </p:nvPicPr>
        <p:blipFill rotWithShape="1">
          <a:blip r:embed="rId3">
            <a:extLst>
              <a:ext uri="{28A0092B-C50C-407E-A947-70E740481C1C}">
                <a14:useLocalDpi xmlns:a14="http://schemas.microsoft.com/office/drawing/2010/main" val="0"/>
              </a:ext>
            </a:extLst>
          </a:blip>
          <a:srcRect l="48476" t="1" r="26667" b="1"/>
          <a:stretch/>
        </p:blipFill>
        <p:spPr>
          <a:xfrm>
            <a:off x="8059479" y="10"/>
            <a:ext cx="4132522" cy="6857990"/>
          </a:xfrm>
          <a:prstGeom prst="rect">
            <a:avLst/>
          </a:prstGeom>
        </p:spPr>
      </p:pic>
      <p:pic>
        <p:nvPicPr>
          <p:cNvPr id="22" name="Content Placeholder 5" descr="A picture containing sky&#10;&#10;Description automatically generated">
            <a:extLst>
              <a:ext uri="{FF2B5EF4-FFF2-40B4-BE49-F238E27FC236}">
                <a16:creationId xmlns:a16="http://schemas.microsoft.com/office/drawing/2014/main" id="{2DA8CF84-56E2-463F-BC68-D45CF4336141}"/>
              </a:ext>
            </a:extLst>
          </p:cNvPr>
          <p:cNvPicPr>
            <a:picLocks noChangeAspect="1"/>
          </p:cNvPicPr>
          <p:nvPr/>
        </p:nvPicPr>
        <p:blipFill rotWithShape="1">
          <a:blip r:embed="rId3">
            <a:alphaModFix amt="5000"/>
            <a:extLst>
              <a:ext uri="{28A0092B-C50C-407E-A947-70E740481C1C}">
                <a14:useLocalDpi xmlns:a14="http://schemas.microsoft.com/office/drawing/2010/main" val="0"/>
              </a:ext>
            </a:extLst>
          </a:blip>
          <a:srcRect t="1" r="51524" b="1"/>
          <a:stretch/>
        </p:blipFill>
        <p:spPr>
          <a:xfrm>
            <a:off x="0" y="0"/>
            <a:ext cx="8059460" cy="6857990"/>
          </a:xfrm>
          <a:prstGeom prst="rect">
            <a:avLst/>
          </a:prstGeom>
        </p:spPr>
      </p:pic>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50000" y="495300"/>
            <a:ext cx="10515600" cy="652463"/>
          </a:xfrm>
        </p:spPr>
        <p:txBody>
          <a:bodyPr/>
          <a:lstStyle/>
          <a:p>
            <a:r>
              <a:rPr lang="en-GB"/>
              <a:t>The opportunity</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450000" y="1324304"/>
            <a:ext cx="7338166" cy="4897820"/>
          </a:xfrm>
        </p:spPr>
        <p:txBody>
          <a:bodyPr>
            <a:noAutofit/>
          </a:bodyPr>
          <a:lstStyle/>
          <a:p>
            <a:r>
              <a:rPr lang="en-GB" sz="1800" b="1"/>
              <a:t>Harnessing our growing supplier community on the Link:</a:t>
            </a:r>
          </a:p>
          <a:p>
            <a:pPr lvl="1"/>
            <a:r>
              <a:rPr lang="en-GB" sz="1800"/>
              <a:t>Launched for suppliers in 2020.</a:t>
            </a:r>
          </a:p>
          <a:p>
            <a:pPr lvl="1"/>
            <a:r>
              <a:rPr lang="en-GB" sz="1800"/>
              <a:t>With more data there is great potential to better assess supplier maturity and target capability building efforts.</a:t>
            </a:r>
          </a:p>
          <a:p>
            <a:pPr lvl="1"/>
            <a:endParaRPr lang="en-GB" sz="1800"/>
          </a:p>
          <a:p>
            <a:r>
              <a:rPr lang="en-GB" sz="1800" b="1"/>
              <a:t>Widening the offer to all members: </a:t>
            </a:r>
          </a:p>
          <a:p>
            <a:pPr lvl="1"/>
            <a:r>
              <a:rPr lang="en-GB" sz="1800"/>
              <a:t>37 members are not currently running the PSCI survey on a platform; cost tends to be a limitation</a:t>
            </a:r>
          </a:p>
          <a:p>
            <a:pPr lvl="1"/>
            <a:r>
              <a:rPr lang="en-GB" sz="1800"/>
              <a:t>PSCI’s best interest to improve the offer to all members</a:t>
            </a:r>
          </a:p>
          <a:p>
            <a:pPr lvl="1"/>
            <a:r>
              <a:rPr lang="en-GB" sz="1800"/>
              <a:t>No additional cost to members and their suppliers for using the platform.</a:t>
            </a:r>
          </a:p>
          <a:p>
            <a:pPr lvl="1"/>
            <a:endParaRPr lang="en-GB" sz="1800"/>
          </a:p>
          <a:p>
            <a:r>
              <a:rPr lang="en-GB" sz="1800" b="1"/>
              <a:t>Remembering our original goal to reduce burden on suppliers:</a:t>
            </a:r>
          </a:p>
          <a:p>
            <a:pPr lvl="1"/>
            <a:r>
              <a:rPr lang="en-GB" sz="1800"/>
              <a:t>Allow sharing of the survey (many requests, one survey)</a:t>
            </a:r>
          </a:p>
          <a:p>
            <a:pPr lvl="1"/>
            <a:r>
              <a:rPr lang="en-GB" sz="1800"/>
              <a:t>Same set of questions on its core; all data requests are, in essence, the same</a:t>
            </a:r>
          </a:p>
        </p:txBody>
      </p:sp>
      <p:pic>
        <p:nvPicPr>
          <p:cNvPr id="5" name="Picture 4">
            <a:extLst>
              <a:ext uri="{FF2B5EF4-FFF2-40B4-BE49-F238E27FC236}">
                <a16:creationId xmlns:a16="http://schemas.microsoft.com/office/drawing/2014/main" id="{97495117-02E3-4D04-8955-CD108E712802}"/>
              </a:ext>
            </a:extLst>
          </p:cNvPr>
          <p:cNvPicPr>
            <a:picLocks noChangeAspect="1"/>
          </p:cNvPicPr>
          <p:nvPr/>
        </p:nvPicPr>
        <p:blipFill>
          <a:blip r:embed="rId4"/>
          <a:stretch>
            <a:fillRect/>
          </a:stretch>
        </p:blipFill>
        <p:spPr>
          <a:xfrm>
            <a:off x="8059460" y="1444754"/>
            <a:ext cx="4132522" cy="4132522"/>
          </a:xfrm>
          <a:prstGeom prst="rect">
            <a:avLst/>
          </a:prstGeom>
        </p:spPr>
      </p:pic>
    </p:spTree>
    <p:extLst>
      <p:ext uri="{BB962C8B-B14F-4D97-AF65-F5344CB8AC3E}">
        <p14:creationId xmlns:p14="http://schemas.microsoft.com/office/powerpoint/2010/main" val="3948764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C7124-94CD-48E6-B84C-723DFD6A11DF}"/>
              </a:ext>
            </a:extLst>
          </p:cNvPr>
          <p:cNvSpPr>
            <a:spLocks noGrp="1"/>
          </p:cNvSpPr>
          <p:nvPr>
            <p:ph type="title"/>
          </p:nvPr>
        </p:nvSpPr>
        <p:spPr/>
        <p:txBody>
          <a:bodyPr/>
          <a:lstStyle/>
          <a:p>
            <a:r>
              <a:rPr lang="en-GB"/>
              <a:t>The objectives for 2021</a:t>
            </a:r>
          </a:p>
        </p:txBody>
      </p:sp>
      <p:sp>
        <p:nvSpPr>
          <p:cNvPr id="3" name="Content Placeholder 2">
            <a:extLst>
              <a:ext uri="{FF2B5EF4-FFF2-40B4-BE49-F238E27FC236}">
                <a16:creationId xmlns:a16="http://schemas.microsoft.com/office/drawing/2014/main" id="{08F48A23-7D6B-4AC8-8E5F-330D143C4D00}"/>
              </a:ext>
            </a:extLst>
          </p:cNvPr>
          <p:cNvSpPr>
            <a:spLocks noGrp="1"/>
          </p:cNvSpPr>
          <p:nvPr>
            <p:ph idx="1"/>
          </p:nvPr>
        </p:nvSpPr>
        <p:spPr>
          <a:xfrm>
            <a:off x="576124" y="2204053"/>
            <a:ext cx="9702993" cy="2977547"/>
          </a:xfrm>
        </p:spPr>
        <p:txBody>
          <a:bodyPr>
            <a:normAutofit/>
          </a:bodyPr>
          <a:lstStyle/>
          <a:p>
            <a:pPr marL="0" indent="0">
              <a:buNone/>
            </a:pPr>
            <a:r>
              <a:rPr lang="en-GB" sz="1800"/>
              <a:t>Three main objectives for this year:</a:t>
            </a:r>
          </a:p>
          <a:p>
            <a:pPr marL="0" indent="0">
              <a:buNone/>
            </a:pPr>
            <a:endParaRPr lang="en-GB" sz="1800"/>
          </a:p>
          <a:p>
            <a:pPr marL="987425" indent="-414338"/>
            <a:r>
              <a:rPr lang="en-GB" sz="1800"/>
              <a:t>Allowing members to run the PSCI environmental questionnaire on a free online platform</a:t>
            </a:r>
          </a:p>
          <a:p>
            <a:pPr marL="987425" indent="-414338"/>
            <a:endParaRPr lang="en-GB" sz="1800"/>
          </a:p>
          <a:p>
            <a:pPr marL="987425" indent="-414338"/>
            <a:r>
              <a:rPr lang="en-GB" sz="1800"/>
              <a:t>Giving members more control over the survey and data collected</a:t>
            </a:r>
          </a:p>
          <a:p>
            <a:pPr marL="987425" indent="-414338"/>
            <a:endParaRPr lang="en-GB" sz="1800"/>
          </a:p>
          <a:p>
            <a:pPr marL="987425" indent="-414338"/>
            <a:r>
              <a:rPr lang="en-GB" sz="1800"/>
              <a:t>Reduce burden on suppliers by allowing the sharing of responses</a:t>
            </a:r>
          </a:p>
        </p:txBody>
      </p:sp>
      <p:sp>
        <p:nvSpPr>
          <p:cNvPr id="4" name="Footer Placeholder 3">
            <a:extLst>
              <a:ext uri="{FF2B5EF4-FFF2-40B4-BE49-F238E27FC236}">
                <a16:creationId xmlns:a16="http://schemas.microsoft.com/office/drawing/2014/main" id="{A72B5D3B-4E72-426E-89EB-57982B0A5CAB}"/>
              </a:ext>
            </a:extLst>
          </p:cNvPr>
          <p:cNvSpPr>
            <a:spLocks noGrp="1"/>
          </p:cNvSpPr>
          <p:nvPr>
            <p:ph type="ftr" sz="quarter" idx="11"/>
          </p:nvPr>
        </p:nvSpPr>
        <p:spPr/>
        <p:txBody>
          <a:bodyPr/>
          <a:lstStyle/>
          <a:p>
            <a:endParaRPr lang="en-GB"/>
          </a:p>
        </p:txBody>
      </p:sp>
      <p:pic>
        <p:nvPicPr>
          <p:cNvPr id="10" name="Graphic 9" descr="Bullseye with solid fill">
            <a:extLst>
              <a:ext uri="{FF2B5EF4-FFF2-40B4-BE49-F238E27FC236}">
                <a16:creationId xmlns:a16="http://schemas.microsoft.com/office/drawing/2014/main" id="{E96A3FE5-540F-4010-BE20-A94AC7CA52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1234" y="4266329"/>
            <a:ext cx="607656" cy="607656"/>
          </a:xfrm>
          <a:prstGeom prst="rect">
            <a:avLst/>
          </a:prstGeom>
        </p:spPr>
      </p:pic>
      <p:pic>
        <p:nvPicPr>
          <p:cNvPr id="11" name="Graphic 10" descr="Bullseye with solid fill">
            <a:extLst>
              <a:ext uri="{FF2B5EF4-FFF2-40B4-BE49-F238E27FC236}">
                <a16:creationId xmlns:a16="http://schemas.microsoft.com/office/drawing/2014/main" id="{FFE23266-699B-4D1A-94B5-8C8271C66C5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1234" y="2790689"/>
            <a:ext cx="607656" cy="607656"/>
          </a:xfrm>
          <a:prstGeom prst="rect">
            <a:avLst/>
          </a:prstGeom>
        </p:spPr>
      </p:pic>
      <p:pic>
        <p:nvPicPr>
          <p:cNvPr id="12" name="Graphic 11" descr="Bullseye with solid fill">
            <a:extLst>
              <a:ext uri="{FF2B5EF4-FFF2-40B4-BE49-F238E27FC236}">
                <a16:creationId xmlns:a16="http://schemas.microsoft.com/office/drawing/2014/main" id="{945C38BC-4CE2-40E0-8DF0-715BD0CE116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1234" y="3554382"/>
            <a:ext cx="607656" cy="607656"/>
          </a:xfrm>
          <a:prstGeom prst="rect">
            <a:avLst/>
          </a:prstGeom>
        </p:spPr>
      </p:pic>
    </p:spTree>
    <p:extLst>
      <p:ext uri="{BB962C8B-B14F-4D97-AF65-F5344CB8AC3E}">
        <p14:creationId xmlns:p14="http://schemas.microsoft.com/office/powerpoint/2010/main" val="2123463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50000" y="495300"/>
            <a:ext cx="10515600" cy="652463"/>
          </a:xfrm>
        </p:spPr>
        <p:txBody>
          <a:bodyPr/>
          <a:lstStyle/>
          <a:p>
            <a:r>
              <a:rPr lang="en-GB"/>
              <a:t>The bigger picture: beyond 2021</a:t>
            </a:r>
          </a:p>
        </p:txBody>
      </p:sp>
      <p:sp>
        <p:nvSpPr>
          <p:cNvPr id="3" name="Content Placeholder 2">
            <a:extLst>
              <a:ext uri="{FF2B5EF4-FFF2-40B4-BE49-F238E27FC236}">
                <a16:creationId xmlns:a16="http://schemas.microsoft.com/office/drawing/2014/main" id="{FC1CB0D0-9895-49DA-8D5F-AED0A25C4E6E}"/>
              </a:ext>
            </a:extLst>
          </p:cNvPr>
          <p:cNvSpPr>
            <a:spLocks noGrp="1"/>
          </p:cNvSpPr>
          <p:nvPr>
            <p:ph idx="1"/>
          </p:nvPr>
        </p:nvSpPr>
        <p:spPr>
          <a:xfrm>
            <a:off x="506246" y="2324090"/>
            <a:ext cx="5362958" cy="3181355"/>
          </a:xfrm>
        </p:spPr>
        <p:txBody>
          <a:bodyPr>
            <a:normAutofit/>
          </a:bodyPr>
          <a:lstStyle/>
          <a:p>
            <a:r>
              <a:rPr lang="en-GB" sz="1800"/>
              <a:t>Foster industry collaboration in collecting data (improve efficiency and quality) and taking action.</a:t>
            </a:r>
          </a:p>
          <a:p>
            <a:endParaRPr lang="en-GB" sz="1800"/>
          </a:p>
          <a:p>
            <a:r>
              <a:rPr lang="en-GB" sz="1800"/>
              <a:t>Analyse Scope 3 data, identifying industry-wide trends and improvements (e.g. PSCI members’ suppliers reducing GHG emissions in x% y-y).</a:t>
            </a:r>
          </a:p>
          <a:p>
            <a:endParaRPr lang="en-GB" sz="1800"/>
          </a:p>
          <a:p>
            <a:r>
              <a:rPr lang="en-GB" sz="1800"/>
              <a:t>Hotspots for emissions/energy reduction easily identified for members to take action collectively. The same could be replicated for water, waste…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a:xfrm>
            <a:off x="11098306" y="6382975"/>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16" name="Content Placeholder 5" descr="A picture containing fireworks&#10;&#10;Description automatically generated">
            <a:extLst>
              <a:ext uri="{FF2B5EF4-FFF2-40B4-BE49-F238E27FC236}">
                <a16:creationId xmlns:a16="http://schemas.microsoft.com/office/drawing/2014/main" id="{0C8155FC-B408-4423-A219-461F57BF74C9}"/>
              </a:ext>
            </a:extLst>
          </p:cNvPr>
          <p:cNvPicPr>
            <a:picLocks noChangeAspect="1"/>
          </p:cNvPicPr>
          <p:nvPr/>
        </p:nvPicPr>
        <p:blipFill rotWithShape="1">
          <a:blip r:embed="rId2">
            <a:extLst>
              <a:ext uri="{28A0092B-C50C-407E-A947-70E740481C1C}">
                <a14:useLocalDpi xmlns:a14="http://schemas.microsoft.com/office/drawing/2010/main" val="0"/>
              </a:ext>
            </a:extLst>
          </a:blip>
          <a:srcRect l="11207" r="43673" b="-1"/>
          <a:stretch/>
        </p:blipFill>
        <p:spPr>
          <a:xfrm>
            <a:off x="7895511" y="10"/>
            <a:ext cx="4635571" cy="6857990"/>
          </a:xfrm>
          <a:prstGeom prst="rect">
            <a:avLst/>
          </a:prstGeom>
          <a:effectLst/>
        </p:spPr>
      </p:pic>
      <p:pic>
        <p:nvPicPr>
          <p:cNvPr id="6" name="Graphic 5" descr="Downward trend graph with solid fill">
            <a:extLst>
              <a:ext uri="{FF2B5EF4-FFF2-40B4-BE49-F238E27FC236}">
                <a16:creationId xmlns:a16="http://schemas.microsoft.com/office/drawing/2014/main" id="{8CB2B7C8-BA37-4CB8-8B52-8DBBB0A67A4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31962" y="3312318"/>
            <a:ext cx="914400" cy="914400"/>
          </a:xfrm>
          <a:prstGeom prst="rect">
            <a:avLst/>
          </a:prstGeom>
        </p:spPr>
      </p:pic>
      <p:pic>
        <p:nvPicPr>
          <p:cNvPr id="8" name="Graphic 7" descr="Target with solid fill">
            <a:extLst>
              <a:ext uri="{FF2B5EF4-FFF2-40B4-BE49-F238E27FC236}">
                <a16:creationId xmlns:a16="http://schemas.microsoft.com/office/drawing/2014/main" id="{303E7CC5-AC4F-4524-BC8C-BDD80C4C05B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163493" y="4591045"/>
            <a:ext cx="914400" cy="914400"/>
          </a:xfrm>
          <a:prstGeom prst="rect">
            <a:avLst/>
          </a:prstGeom>
        </p:spPr>
      </p:pic>
      <p:pic>
        <p:nvPicPr>
          <p:cNvPr id="12" name="Graphic 11" descr="Research with solid fill">
            <a:extLst>
              <a:ext uri="{FF2B5EF4-FFF2-40B4-BE49-F238E27FC236}">
                <a16:creationId xmlns:a16="http://schemas.microsoft.com/office/drawing/2014/main" id="{5AB3420B-2453-4C83-ACD0-F75E1988DD6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096297" y="2215755"/>
            <a:ext cx="914400" cy="914400"/>
          </a:xfrm>
          <a:prstGeom prst="rect">
            <a:avLst/>
          </a:prstGeom>
        </p:spPr>
      </p:pic>
    </p:spTree>
    <p:extLst>
      <p:ext uri="{BB962C8B-B14F-4D97-AF65-F5344CB8AC3E}">
        <p14:creationId xmlns:p14="http://schemas.microsoft.com/office/powerpoint/2010/main" val="3562915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sym typeface="Wingdings" panose="05000000000000000000" pitchFamily="2" charset="2"/>
              </a:rPr>
              <a:t> </a:t>
            </a:r>
            <a:r>
              <a:rPr lang="en-GB" b="1"/>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Q&amp;A</a:t>
            </a:r>
          </a:p>
        </p:txBody>
      </p:sp>
    </p:spTree>
    <p:extLst>
      <p:ext uri="{BB962C8B-B14F-4D97-AF65-F5344CB8AC3E}">
        <p14:creationId xmlns:p14="http://schemas.microsoft.com/office/powerpoint/2010/main" val="1201822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sosceles Triangle 6">
            <a:extLst>
              <a:ext uri="{FF2B5EF4-FFF2-40B4-BE49-F238E27FC236}">
                <a16:creationId xmlns:a16="http://schemas.microsoft.com/office/drawing/2014/main" id="{6CC5A47A-F653-4A9B-B8E0-497E5704DC6E}"/>
              </a:ext>
            </a:extLst>
          </p:cNvPr>
          <p:cNvSpPr/>
          <p:nvPr/>
        </p:nvSpPr>
        <p:spPr>
          <a:xfrm rot="5400000">
            <a:off x="5040707" y="1485897"/>
            <a:ext cx="4292179" cy="4443910"/>
          </a:xfrm>
          <a:prstGeom prst="triangle">
            <a:avLst/>
          </a:prstGeom>
          <a:gradFill>
            <a:gsLst>
              <a:gs pos="100000">
                <a:schemeClr val="accent1">
                  <a:lumMod val="5000"/>
                  <a:lumOff val="95000"/>
                  <a:alpha val="36000"/>
                </a:schemeClr>
              </a:gs>
              <a:gs pos="15000">
                <a:srgbClr val="F8652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A4E1AC9-BCBC-4CD5-91D9-AB6E613C7495}"/>
              </a:ext>
            </a:extLst>
          </p:cNvPr>
          <p:cNvSpPr>
            <a:spLocks noGrp="1"/>
          </p:cNvSpPr>
          <p:nvPr>
            <p:ph type="title"/>
          </p:nvPr>
        </p:nvSpPr>
        <p:spPr/>
        <p:txBody>
          <a:bodyPr/>
          <a:lstStyle/>
          <a:p>
            <a:r>
              <a:rPr lang="en-GB"/>
              <a:t>The survey: categories for scoring and maturity</a:t>
            </a:r>
          </a:p>
        </p:txBody>
      </p:sp>
      <p:sp>
        <p:nvSpPr>
          <p:cNvPr id="3" name="Content Placeholder 2">
            <a:extLst>
              <a:ext uri="{FF2B5EF4-FFF2-40B4-BE49-F238E27FC236}">
                <a16:creationId xmlns:a16="http://schemas.microsoft.com/office/drawing/2014/main" id="{5FF43BB2-E93B-448F-9E1E-47BBD9B63255}"/>
              </a:ext>
            </a:extLst>
          </p:cNvPr>
          <p:cNvSpPr>
            <a:spLocks noGrp="1"/>
          </p:cNvSpPr>
          <p:nvPr>
            <p:ph idx="1"/>
          </p:nvPr>
        </p:nvSpPr>
        <p:spPr>
          <a:xfrm>
            <a:off x="450000" y="2071396"/>
            <a:ext cx="5288327" cy="4105567"/>
          </a:xfrm>
        </p:spPr>
        <p:txBody>
          <a:bodyPr>
            <a:normAutofit/>
          </a:bodyPr>
          <a:lstStyle/>
          <a:p>
            <a:r>
              <a:rPr lang="en-GB" sz="1800" b="1"/>
              <a:t>Establish programme</a:t>
            </a:r>
          </a:p>
          <a:p>
            <a:pPr lvl="1"/>
            <a:r>
              <a:rPr lang="en-GB" sz="1800"/>
              <a:t>Environmental sustainability programmes and the PSCI code of conduct/principles.</a:t>
            </a:r>
          </a:p>
          <a:p>
            <a:r>
              <a:rPr lang="en-GB" sz="1800" b="1"/>
              <a:t>Manage Impacts</a:t>
            </a:r>
          </a:p>
          <a:p>
            <a:pPr lvl="1"/>
            <a:r>
              <a:rPr lang="en-GB" sz="1800"/>
              <a:t>Energy, GHG, Waste and Water.</a:t>
            </a:r>
          </a:p>
          <a:p>
            <a:r>
              <a:rPr lang="en-GB" sz="1800" b="1"/>
              <a:t>Reduce Emissions</a:t>
            </a:r>
          </a:p>
          <a:p>
            <a:pPr lvl="1"/>
            <a:r>
              <a:rPr lang="en-GB" sz="1800"/>
              <a:t>Questions on GHG emissions reduction targets (SBTi included) and progress to meet them. Also covers energy, water and waste reduction targets/programmes.</a:t>
            </a:r>
          </a:p>
          <a:p>
            <a:r>
              <a:rPr lang="en-GB" sz="1800" b="1"/>
              <a:t>Apportion Emissions</a:t>
            </a:r>
          </a:p>
        </p:txBody>
      </p:sp>
      <p:sp>
        <p:nvSpPr>
          <p:cNvPr id="4" name="Footer Placeholder 3">
            <a:extLst>
              <a:ext uri="{FF2B5EF4-FFF2-40B4-BE49-F238E27FC236}">
                <a16:creationId xmlns:a16="http://schemas.microsoft.com/office/drawing/2014/main" id="{CB9DBC93-3AB8-432E-920D-888B971AE1E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48F4ECA-052A-4C0F-ACE4-0FBE8EDDEFD9}"/>
              </a:ext>
            </a:extLst>
          </p:cNvPr>
          <p:cNvSpPr>
            <a:spLocks noGrp="1"/>
          </p:cNvSpPr>
          <p:nvPr>
            <p:ph type="sldNum" sz="quarter" idx="12"/>
          </p:nvPr>
        </p:nvSpPr>
        <p:spPr/>
        <p:txBody>
          <a:bodyPr/>
          <a:lstStyle/>
          <a:p>
            <a:fld id="{1A91ABBD-BE70-492B-BBD8-7AF5442A9E89}" type="slidenum">
              <a:rPr lang="en-GB" smtClean="0"/>
              <a:t>10</a:t>
            </a:fld>
            <a:endParaRPr lang="en-GB"/>
          </a:p>
        </p:txBody>
      </p:sp>
      <p:graphicFrame>
        <p:nvGraphicFramePr>
          <p:cNvPr id="6" name="Diagram 5">
            <a:extLst>
              <a:ext uri="{FF2B5EF4-FFF2-40B4-BE49-F238E27FC236}">
                <a16:creationId xmlns:a16="http://schemas.microsoft.com/office/drawing/2014/main" id="{7D8EF15E-41B4-444F-AE63-F5EEDB4F51E0}"/>
              </a:ext>
            </a:extLst>
          </p:cNvPr>
          <p:cNvGraphicFramePr/>
          <p:nvPr/>
        </p:nvGraphicFramePr>
        <p:xfrm>
          <a:off x="8124891" y="1238742"/>
          <a:ext cx="3361094" cy="49382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8110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1D40D-FC6B-44A5-ADBA-B32F5F744FA7}"/>
              </a:ext>
            </a:extLst>
          </p:cNvPr>
          <p:cNvSpPr>
            <a:spLocks noGrp="1"/>
          </p:cNvSpPr>
          <p:nvPr>
            <p:ph type="title"/>
          </p:nvPr>
        </p:nvSpPr>
        <p:spPr/>
        <p:txBody>
          <a:bodyPr/>
          <a:lstStyle/>
          <a:p>
            <a:r>
              <a:rPr lang="en-GB"/>
              <a:t>General information and Management systems</a:t>
            </a:r>
          </a:p>
        </p:txBody>
      </p:sp>
      <p:sp>
        <p:nvSpPr>
          <p:cNvPr id="3" name="Content Placeholder 2">
            <a:extLst>
              <a:ext uri="{FF2B5EF4-FFF2-40B4-BE49-F238E27FC236}">
                <a16:creationId xmlns:a16="http://schemas.microsoft.com/office/drawing/2014/main" id="{C5B9CB9C-FDC3-4AD5-915D-594508D015FC}"/>
              </a:ext>
            </a:extLst>
          </p:cNvPr>
          <p:cNvSpPr>
            <a:spLocks noGrp="1"/>
          </p:cNvSpPr>
          <p:nvPr>
            <p:ph idx="1"/>
          </p:nvPr>
        </p:nvSpPr>
        <p:spPr/>
        <p:txBody>
          <a:bodyPr/>
          <a:lstStyle/>
          <a:p>
            <a:r>
              <a:rPr lang="en-GB" sz="1800"/>
              <a:t>General</a:t>
            </a:r>
          </a:p>
          <a:p>
            <a:pPr lvl="1"/>
            <a:r>
              <a:rPr lang="en-GB" sz="1800"/>
              <a:t>Reporting period</a:t>
            </a:r>
          </a:p>
          <a:p>
            <a:pPr lvl="1"/>
            <a:r>
              <a:rPr lang="en-GB" sz="1800"/>
              <a:t>Scope of operation: Group/Site</a:t>
            </a:r>
          </a:p>
          <a:p>
            <a:pPr lvl="1"/>
            <a:r>
              <a:rPr lang="en-GB" sz="1800"/>
              <a:t>FTE</a:t>
            </a:r>
          </a:p>
          <a:p>
            <a:pPr lvl="1"/>
            <a:r>
              <a:rPr lang="en-GB" sz="1800"/>
              <a:t>Revenue</a:t>
            </a:r>
          </a:p>
          <a:p>
            <a:pPr lvl="1"/>
            <a:r>
              <a:rPr lang="en-GB" sz="1800"/>
              <a:t>Country (from site information page)</a:t>
            </a:r>
          </a:p>
          <a:p>
            <a:pPr lvl="1"/>
            <a:endParaRPr lang="en-GB" sz="1800"/>
          </a:p>
          <a:p>
            <a:r>
              <a:rPr lang="en-GB" sz="1800"/>
              <a:t>Management systems:</a:t>
            </a:r>
          </a:p>
          <a:p>
            <a:pPr lvl="1"/>
            <a:r>
              <a:rPr lang="en-GB" sz="1800"/>
              <a:t>Sustainability program maturity</a:t>
            </a:r>
          </a:p>
          <a:p>
            <a:pPr lvl="1"/>
            <a:r>
              <a:rPr lang="en-GB" sz="1800"/>
              <a:t>Compliance with codes of conduct</a:t>
            </a:r>
          </a:p>
          <a:p>
            <a:pPr lvl="1"/>
            <a:r>
              <a:rPr lang="en-GB" sz="1800"/>
              <a:t>PSCI Principles</a:t>
            </a:r>
          </a:p>
          <a:p>
            <a:pPr lvl="1"/>
            <a:r>
              <a:rPr lang="en-GB" sz="1800"/>
              <a:t>Environmental certifications</a:t>
            </a:r>
            <a:endParaRPr lang="en-GB"/>
          </a:p>
        </p:txBody>
      </p:sp>
      <p:sp>
        <p:nvSpPr>
          <p:cNvPr id="4" name="Footer Placeholder 3">
            <a:extLst>
              <a:ext uri="{FF2B5EF4-FFF2-40B4-BE49-F238E27FC236}">
                <a16:creationId xmlns:a16="http://schemas.microsoft.com/office/drawing/2014/main" id="{A2E12622-25A0-43F6-A498-6A9830BE26D2}"/>
              </a:ext>
            </a:extLst>
          </p:cNvPr>
          <p:cNvSpPr>
            <a:spLocks noGrp="1"/>
          </p:cNvSpPr>
          <p:nvPr>
            <p:ph type="ftr" sz="quarter" idx="11"/>
          </p:nvPr>
        </p:nvSpPr>
        <p:spPr/>
        <p:txBody>
          <a:bodyPr/>
          <a:lstStyle/>
          <a:p>
            <a:endParaRPr lang="en-GB"/>
          </a:p>
        </p:txBody>
      </p:sp>
      <p:pic>
        <p:nvPicPr>
          <p:cNvPr id="6" name="Picture 5">
            <a:extLst>
              <a:ext uri="{FF2B5EF4-FFF2-40B4-BE49-F238E27FC236}">
                <a16:creationId xmlns:a16="http://schemas.microsoft.com/office/drawing/2014/main" id="{E79ABB8C-9D54-450F-BE2D-78D9A0B24C57}"/>
              </a:ext>
            </a:extLst>
          </p:cNvPr>
          <p:cNvPicPr>
            <a:picLocks noChangeAspect="1"/>
          </p:cNvPicPr>
          <p:nvPr/>
        </p:nvPicPr>
        <p:blipFill>
          <a:blip r:embed="rId2"/>
          <a:stretch>
            <a:fillRect/>
          </a:stretch>
        </p:blipFill>
        <p:spPr>
          <a:xfrm>
            <a:off x="6396877" y="2123081"/>
            <a:ext cx="5502429" cy="3131070"/>
          </a:xfrm>
          <a:prstGeom prst="rect">
            <a:avLst/>
          </a:prstGeom>
        </p:spPr>
      </p:pic>
      <p:sp>
        <p:nvSpPr>
          <p:cNvPr id="7" name="TextBox 6">
            <a:extLst>
              <a:ext uri="{FF2B5EF4-FFF2-40B4-BE49-F238E27FC236}">
                <a16:creationId xmlns:a16="http://schemas.microsoft.com/office/drawing/2014/main" id="{6DF61EF6-700B-4405-834B-14EC7D2E61D8}"/>
              </a:ext>
            </a:extLst>
          </p:cNvPr>
          <p:cNvSpPr txBox="1"/>
          <p:nvPr/>
        </p:nvSpPr>
        <p:spPr>
          <a:xfrm>
            <a:off x="6396877" y="5254151"/>
            <a:ext cx="4114800" cy="276999"/>
          </a:xfrm>
          <a:prstGeom prst="rect">
            <a:avLst/>
          </a:prstGeom>
          <a:noFill/>
        </p:spPr>
        <p:txBody>
          <a:bodyPr wrap="square" rtlCol="0">
            <a:spAutoFit/>
          </a:bodyPr>
          <a:lstStyle/>
          <a:p>
            <a:r>
              <a:rPr lang="en-GB" sz="1200" i="1">
                <a:solidFill>
                  <a:srgbClr val="848484"/>
                </a:solidFill>
              </a:rPr>
              <a:t>See training module on PSCI Principles on the Environment</a:t>
            </a:r>
          </a:p>
        </p:txBody>
      </p:sp>
    </p:spTree>
    <p:extLst>
      <p:ext uri="{BB962C8B-B14F-4D97-AF65-F5344CB8AC3E}">
        <p14:creationId xmlns:p14="http://schemas.microsoft.com/office/powerpoint/2010/main" val="599783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1D40D-FC6B-44A5-ADBA-B32F5F744FA7}"/>
              </a:ext>
            </a:extLst>
          </p:cNvPr>
          <p:cNvSpPr>
            <a:spLocks noGrp="1"/>
          </p:cNvSpPr>
          <p:nvPr>
            <p:ph type="title"/>
          </p:nvPr>
        </p:nvSpPr>
        <p:spPr/>
        <p:txBody>
          <a:bodyPr/>
          <a:lstStyle/>
          <a:p>
            <a:r>
              <a:rPr lang="en-GB"/>
              <a:t>Energy</a:t>
            </a:r>
          </a:p>
        </p:txBody>
      </p:sp>
      <p:sp>
        <p:nvSpPr>
          <p:cNvPr id="3" name="Content Placeholder 2">
            <a:extLst>
              <a:ext uri="{FF2B5EF4-FFF2-40B4-BE49-F238E27FC236}">
                <a16:creationId xmlns:a16="http://schemas.microsoft.com/office/drawing/2014/main" id="{C5B9CB9C-FDC3-4AD5-915D-594508D015FC}"/>
              </a:ext>
            </a:extLst>
          </p:cNvPr>
          <p:cNvSpPr>
            <a:spLocks noGrp="1"/>
          </p:cNvSpPr>
          <p:nvPr>
            <p:ph idx="1"/>
          </p:nvPr>
        </p:nvSpPr>
        <p:spPr>
          <a:xfrm>
            <a:off x="450000" y="1444754"/>
            <a:ext cx="5351710" cy="4732209"/>
          </a:xfrm>
        </p:spPr>
        <p:txBody>
          <a:bodyPr>
            <a:normAutofit/>
          </a:bodyPr>
          <a:lstStyle/>
          <a:p>
            <a:r>
              <a:rPr lang="en-GB" sz="1800"/>
              <a:t>Fossil Fuels</a:t>
            </a:r>
          </a:p>
          <a:p>
            <a:endParaRPr lang="en-GB" sz="1800"/>
          </a:p>
          <a:p>
            <a:r>
              <a:rPr lang="en-GB" sz="1800"/>
              <a:t>Purchased energy: electricity, heat and steam, cooling</a:t>
            </a:r>
          </a:p>
          <a:p>
            <a:endParaRPr lang="en-GB" sz="1800"/>
          </a:p>
          <a:p>
            <a:r>
              <a:rPr lang="en-GB" sz="1800"/>
              <a:t>Renewable energy generated</a:t>
            </a:r>
          </a:p>
          <a:p>
            <a:pPr marL="0" indent="0">
              <a:buNone/>
            </a:pPr>
            <a:endParaRPr lang="en-GB" sz="1800"/>
          </a:p>
          <a:p>
            <a:r>
              <a:rPr lang="en-GB" sz="1800"/>
              <a:t>Energy reduction programmes and targets</a:t>
            </a:r>
          </a:p>
        </p:txBody>
      </p:sp>
      <p:sp>
        <p:nvSpPr>
          <p:cNvPr id="4" name="Footer Placeholder 3">
            <a:extLst>
              <a:ext uri="{FF2B5EF4-FFF2-40B4-BE49-F238E27FC236}">
                <a16:creationId xmlns:a16="http://schemas.microsoft.com/office/drawing/2014/main" id="{A2E12622-25A0-43F6-A498-6A9830BE26D2}"/>
              </a:ext>
            </a:extLst>
          </p:cNvPr>
          <p:cNvSpPr>
            <a:spLocks noGrp="1"/>
          </p:cNvSpPr>
          <p:nvPr>
            <p:ph type="ftr" sz="quarter" idx="11"/>
          </p:nvPr>
        </p:nvSpPr>
        <p:spPr/>
        <p:txBody>
          <a:bodyPr/>
          <a:lstStyle/>
          <a:p>
            <a:endParaRPr lang="en-GB"/>
          </a:p>
        </p:txBody>
      </p:sp>
      <p:pic>
        <p:nvPicPr>
          <p:cNvPr id="1026" name="Picture 2" descr="black windmills">
            <a:extLst>
              <a:ext uri="{FF2B5EF4-FFF2-40B4-BE49-F238E27FC236}">
                <a16:creationId xmlns:a16="http://schemas.microsoft.com/office/drawing/2014/main" id="{82E8D804-561C-46B0-A5B2-2A4EC396316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1302"/>
          <a:stretch/>
        </p:blipFill>
        <p:spPr bwMode="auto">
          <a:xfrm>
            <a:off x="6096001" y="1188289"/>
            <a:ext cx="6096000" cy="5174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216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1D40D-FC6B-44A5-ADBA-B32F5F744FA7}"/>
              </a:ext>
            </a:extLst>
          </p:cNvPr>
          <p:cNvSpPr>
            <a:spLocks noGrp="1"/>
          </p:cNvSpPr>
          <p:nvPr>
            <p:ph type="title"/>
          </p:nvPr>
        </p:nvSpPr>
        <p:spPr/>
        <p:txBody>
          <a:bodyPr/>
          <a:lstStyle/>
          <a:p>
            <a:r>
              <a:rPr lang="en-GB"/>
              <a:t>GHG emissions</a:t>
            </a:r>
          </a:p>
        </p:txBody>
      </p:sp>
      <p:sp>
        <p:nvSpPr>
          <p:cNvPr id="3" name="Content Placeholder 2">
            <a:extLst>
              <a:ext uri="{FF2B5EF4-FFF2-40B4-BE49-F238E27FC236}">
                <a16:creationId xmlns:a16="http://schemas.microsoft.com/office/drawing/2014/main" id="{C5B9CB9C-FDC3-4AD5-915D-594508D015FC}"/>
              </a:ext>
            </a:extLst>
          </p:cNvPr>
          <p:cNvSpPr>
            <a:spLocks noGrp="1"/>
          </p:cNvSpPr>
          <p:nvPr>
            <p:ph idx="1"/>
          </p:nvPr>
        </p:nvSpPr>
        <p:spPr>
          <a:xfrm>
            <a:off x="450001" y="1444754"/>
            <a:ext cx="5341200" cy="4732209"/>
          </a:xfrm>
        </p:spPr>
        <p:txBody>
          <a:bodyPr>
            <a:normAutofit/>
          </a:bodyPr>
          <a:lstStyle/>
          <a:p>
            <a:r>
              <a:rPr lang="en-GB" sz="1800"/>
              <a:t>Scope 1 emissions</a:t>
            </a:r>
          </a:p>
          <a:p>
            <a:endParaRPr lang="en-GB" sz="1800"/>
          </a:p>
          <a:p>
            <a:r>
              <a:rPr lang="en-GB" sz="1800"/>
              <a:t>Scope 2 emissions</a:t>
            </a:r>
          </a:p>
          <a:p>
            <a:pPr lvl="1"/>
            <a:r>
              <a:rPr lang="en-GB" sz="1800"/>
              <a:t>Location/Market?</a:t>
            </a:r>
          </a:p>
          <a:p>
            <a:pPr lvl="1"/>
            <a:endParaRPr lang="en-GB" sz="1800"/>
          </a:p>
          <a:p>
            <a:r>
              <a:rPr lang="en-GB" sz="1800"/>
              <a:t>Scope 3 emissions: breakdown by GHG Protocol categories</a:t>
            </a:r>
          </a:p>
          <a:p>
            <a:endParaRPr lang="en-GB" sz="1800"/>
          </a:p>
          <a:p>
            <a:r>
              <a:rPr lang="en-GB" sz="1800"/>
              <a:t>GHG emissions reduction programmes and targets</a:t>
            </a:r>
          </a:p>
          <a:p>
            <a:pPr lvl="1"/>
            <a:r>
              <a:rPr lang="en-GB" sz="1800"/>
              <a:t>Scope 1 and/or 2</a:t>
            </a:r>
          </a:p>
          <a:p>
            <a:pPr lvl="2"/>
            <a:r>
              <a:rPr lang="en-GB" sz="1800"/>
              <a:t>Absolute/Intensity for Scope </a:t>
            </a:r>
          </a:p>
          <a:p>
            <a:pPr lvl="1"/>
            <a:r>
              <a:rPr lang="en-GB" sz="1800"/>
              <a:t>Scope 3</a:t>
            </a:r>
          </a:p>
          <a:p>
            <a:pPr lvl="1"/>
            <a:r>
              <a:rPr lang="en-GB" sz="1800"/>
              <a:t>Are they SBT?</a:t>
            </a:r>
          </a:p>
        </p:txBody>
      </p:sp>
      <p:sp>
        <p:nvSpPr>
          <p:cNvPr id="4" name="Footer Placeholder 3">
            <a:extLst>
              <a:ext uri="{FF2B5EF4-FFF2-40B4-BE49-F238E27FC236}">
                <a16:creationId xmlns:a16="http://schemas.microsoft.com/office/drawing/2014/main" id="{A2E12622-25A0-43F6-A498-6A9830BE26D2}"/>
              </a:ext>
            </a:extLst>
          </p:cNvPr>
          <p:cNvSpPr>
            <a:spLocks noGrp="1"/>
          </p:cNvSpPr>
          <p:nvPr>
            <p:ph type="ftr" sz="quarter" idx="11"/>
          </p:nvPr>
        </p:nvSpPr>
        <p:spPr/>
        <p:txBody>
          <a:bodyPr/>
          <a:lstStyle/>
          <a:p>
            <a:endParaRPr lang="en-GB"/>
          </a:p>
        </p:txBody>
      </p:sp>
      <p:pic>
        <p:nvPicPr>
          <p:cNvPr id="2050" name="Picture 2" descr="white smoke coming from building">
            <a:extLst>
              <a:ext uri="{FF2B5EF4-FFF2-40B4-BE49-F238E27FC236}">
                <a16:creationId xmlns:a16="http://schemas.microsoft.com/office/drawing/2014/main" id="{014C8EE9-9C76-42A0-B590-CFD3F41090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1527"/>
          <a:stretch/>
        </p:blipFill>
        <p:spPr bwMode="auto">
          <a:xfrm>
            <a:off x="6096000" y="1189035"/>
            <a:ext cx="6096000" cy="5173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69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A14B8-E723-4BBE-8C44-7FD94B9FDB42}"/>
              </a:ext>
            </a:extLst>
          </p:cNvPr>
          <p:cNvSpPr>
            <a:spLocks noGrp="1"/>
          </p:cNvSpPr>
          <p:nvPr>
            <p:ph type="title"/>
          </p:nvPr>
        </p:nvSpPr>
        <p:spPr/>
        <p:txBody>
          <a:bodyPr/>
          <a:lstStyle/>
          <a:p>
            <a:r>
              <a:rPr lang="en-GB"/>
              <a:t>Water</a:t>
            </a:r>
          </a:p>
        </p:txBody>
      </p:sp>
      <p:sp>
        <p:nvSpPr>
          <p:cNvPr id="3" name="Content Placeholder 2">
            <a:extLst>
              <a:ext uri="{FF2B5EF4-FFF2-40B4-BE49-F238E27FC236}">
                <a16:creationId xmlns:a16="http://schemas.microsoft.com/office/drawing/2014/main" id="{B01F1243-DB3B-443F-A6BB-08D1E110EA9F}"/>
              </a:ext>
            </a:extLst>
          </p:cNvPr>
          <p:cNvSpPr>
            <a:spLocks noGrp="1"/>
          </p:cNvSpPr>
          <p:nvPr>
            <p:ph idx="1"/>
          </p:nvPr>
        </p:nvSpPr>
        <p:spPr>
          <a:xfrm>
            <a:off x="450000" y="1444754"/>
            <a:ext cx="5646000" cy="4732209"/>
          </a:xfrm>
        </p:spPr>
        <p:txBody>
          <a:bodyPr>
            <a:normAutofit/>
          </a:bodyPr>
          <a:lstStyle/>
          <a:p>
            <a:r>
              <a:rPr lang="en-GB" sz="1800"/>
              <a:t>Water input</a:t>
            </a:r>
          </a:p>
          <a:p>
            <a:pPr lvl="1"/>
            <a:r>
              <a:rPr lang="en-GB" sz="1800"/>
              <a:t>Volume</a:t>
            </a:r>
          </a:p>
          <a:p>
            <a:pPr lvl="1"/>
            <a:r>
              <a:rPr lang="en-GB" sz="1800"/>
              <a:t>Water scarcity</a:t>
            </a:r>
          </a:p>
          <a:p>
            <a:pPr lvl="1"/>
            <a:r>
              <a:rPr lang="en-GB" sz="1800"/>
              <a:t>Water usage reduction program</a:t>
            </a:r>
          </a:p>
          <a:p>
            <a:pPr lvl="1"/>
            <a:endParaRPr lang="en-GB" sz="1800"/>
          </a:p>
          <a:p>
            <a:r>
              <a:rPr lang="en-GB" sz="1800"/>
              <a:t>Water output</a:t>
            </a:r>
          </a:p>
          <a:p>
            <a:pPr lvl="1"/>
            <a:r>
              <a:rPr lang="en-GB" sz="1800"/>
              <a:t>Volume</a:t>
            </a:r>
          </a:p>
          <a:p>
            <a:pPr lvl="1"/>
            <a:r>
              <a:rPr lang="en-GB" sz="1800"/>
              <a:t>API</a:t>
            </a:r>
          </a:p>
        </p:txBody>
      </p:sp>
      <p:sp>
        <p:nvSpPr>
          <p:cNvPr id="4" name="Footer Placeholder 3">
            <a:extLst>
              <a:ext uri="{FF2B5EF4-FFF2-40B4-BE49-F238E27FC236}">
                <a16:creationId xmlns:a16="http://schemas.microsoft.com/office/drawing/2014/main" id="{540B1E72-212B-4C77-B608-A9D55A3DF0F6}"/>
              </a:ext>
            </a:extLst>
          </p:cNvPr>
          <p:cNvSpPr>
            <a:spLocks noGrp="1"/>
          </p:cNvSpPr>
          <p:nvPr>
            <p:ph type="ftr" sz="quarter" idx="11"/>
          </p:nvPr>
        </p:nvSpPr>
        <p:spPr/>
        <p:txBody>
          <a:bodyPr/>
          <a:lstStyle/>
          <a:p>
            <a:endParaRPr lang="en-GB"/>
          </a:p>
        </p:txBody>
      </p:sp>
      <p:pic>
        <p:nvPicPr>
          <p:cNvPr id="3076" name="Picture 4">
            <a:extLst>
              <a:ext uri="{FF2B5EF4-FFF2-40B4-BE49-F238E27FC236}">
                <a16:creationId xmlns:a16="http://schemas.microsoft.com/office/drawing/2014/main" id="{654D018C-735F-4895-A38B-AEB813D10CD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793" b="26438"/>
          <a:stretch/>
        </p:blipFill>
        <p:spPr bwMode="auto">
          <a:xfrm>
            <a:off x="6096000" y="1168783"/>
            <a:ext cx="6096000" cy="5186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6535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A14B8-E723-4BBE-8C44-7FD94B9FDB42}"/>
              </a:ext>
            </a:extLst>
          </p:cNvPr>
          <p:cNvSpPr>
            <a:spLocks noGrp="1"/>
          </p:cNvSpPr>
          <p:nvPr>
            <p:ph type="title"/>
          </p:nvPr>
        </p:nvSpPr>
        <p:spPr/>
        <p:txBody>
          <a:bodyPr/>
          <a:lstStyle/>
          <a:p>
            <a:r>
              <a:rPr lang="en-GB"/>
              <a:t>Waste</a:t>
            </a:r>
          </a:p>
        </p:txBody>
      </p:sp>
      <p:sp>
        <p:nvSpPr>
          <p:cNvPr id="3" name="Content Placeholder 2">
            <a:extLst>
              <a:ext uri="{FF2B5EF4-FFF2-40B4-BE49-F238E27FC236}">
                <a16:creationId xmlns:a16="http://schemas.microsoft.com/office/drawing/2014/main" id="{B01F1243-DB3B-443F-A6BB-08D1E110EA9F}"/>
              </a:ext>
            </a:extLst>
          </p:cNvPr>
          <p:cNvSpPr>
            <a:spLocks noGrp="1"/>
          </p:cNvSpPr>
          <p:nvPr>
            <p:ph idx="1"/>
          </p:nvPr>
        </p:nvSpPr>
        <p:spPr>
          <a:xfrm>
            <a:off x="449999" y="1444754"/>
            <a:ext cx="5372731" cy="4732209"/>
          </a:xfrm>
        </p:spPr>
        <p:txBody>
          <a:bodyPr>
            <a:normAutofit/>
          </a:bodyPr>
          <a:lstStyle/>
          <a:p>
            <a:r>
              <a:rPr lang="en-GB" sz="1800"/>
              <a:t>Total waste generated</a:t>
            </a:r>
          </a:p>
          <a:p>
            <a:endParaRPr lang="en-GB" sz="1800"/>
          </a:p>
          <a:p>
            <a:r>
              <a:rPr lang="en-GB" sz="1800"/>
              <a:t>Hazardous waste</a:t>
            </a:r>
          </a:p>
          <a:p>
            <a:pPr lvl="1"/>
            <a:r>
              <a:rPr lang="en-GB" sz="1800"/>
              <a:t>Breakdown by landfill/reused/recycled/incinerated/other</a:t>
            </a:r>
          </a:p>
          <a:p>
            <a:pPr lvl="1"/>
            <a:endParaRPr lang="en-GB" sz="1800"/>
          </a:p>
          <a:p>
            <a:r>
              <a:rPr lang="en-GB" sz="1800"/>
              <a:t>Non-Hazardous waste</a:t>
            </a:r>
          </a:p>
          <a:p>
            <a:pPr lvl="1"/>
            <a:r>
              <a:rPr lang="en-GB" sz="1800"/>
              <a:t>Breakdown by landfill/reused/recycled/incinerated/other</a:t>
            </a:r>
          </a:p>
          <a:p>
            <a:pPr lvl="1"/>
            <a:endParaRPr lang="en-GB" sz="1800"/>
          </a:p>
          <a:p>
            <a:r>
              <a:rPr lang="en-GB" sz="1800"/>
              <a:t>Waste reduction programs</a:t>
            </a:r>
          </a:p>
          <a:p>
            <a:endParaRPr lang="en-GB" sz="1800"/>
          </a:p>
          <a:p>
            <a:r>
              <a:rPr lang="en-GB" sz="1800"/>
              <a:t>Recycling programs</a:t>
            </a:r>
          </a:p>
        </p:txBody>
      </p:sp>
      <p:sp>
        <p:nvSpPr>
          <p:cNvPr id="4" name="Footer Placeholder 3">
            <a:extLst>
              <a:ext uri="{FF2B5EF4-FFF2-40B4-BE49-F238E27FC236}">
                <a16:creationId xmlns:a16="http://schemas.microsoft.com/office/drawing/2014/main" id="{540B1E72-212B-4C77-B608-A9D55A3DF0F6}"/>
              </a:ext>
            </a:extLst>
          </p:cNvPr>
          <p:cNvSpPr>
            <a:spLocks noGrp="1"/>
          </p:cNvSpPr>
          <p:nvPr>
            <p:ph type="ftr" sz="quarter" idx="11"/>
          </p:nvPr>
        </p:nvSpPr>
        <p:spPr/>
        <p:txBody>
          <a:bodyPr/>
          <a:lstStyle/>
          <a:p>
            <a:endParaRPr lang="en-GB"/>
          </a:p>
        </p:txBody>
      </p:sp>
      <p:pic>
        <p:nvPicPr>
          <p:cNvPr id="4098" name="Picture 2" descr="assorted box lot on brown wooden pallets">
            <a:extLst>
              <a:ext uri="{FF2B5EF4-FFF2-40B4-BE49-F238E27FC236}">
                <a16:creationId xmlns:a16="http://schemas.microsoft.com/office/drawing/2014/main" id="{2E934E40-4E76-49B8-AFC7-10BAF52E3E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r="25938"/>
          <a:stretch/>
        </p:blipFill>
        <p:spPr bwMode="auto">
          <a:xfrm>
            <a:off x="6096000" y="1200313"/>
            <a:ext cx="6096000" cy="5144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390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A14B8-E723-4BBE-8C44-7FD94B9FDB42}"/>
              </a:ext>
            </a:extLst>
          </p:cNvPr>
          <p:cNvSpPr>
            <a:spLocks noGrp="1"/>
          </p:cNvSpPr>
          <p:nvPr>
            <p:ph type="title"/>
          </p:nvPr>
        </p:nvSpPr>
        <p:spPr/>
        <p:txBody>
          <a:bodyPr/>
          <a:lstStyle/>
          <a:p>
            <a:r>
              <a:rPr lang="en-GB"/>
              <a:t>Apportioning emissions</a:t>
            </a:r>
          </a:p>
        </p:txBody>
      </p:sp>
      <p:sp>
        <p:nvSpPr>
          <p:cNvPr id="3" name="Content Placeholder 2">
            <a:extLst>
              <a:ext uri="{FF2B5EF4-FFF2-40B4-BE49-F238E27FC236}">
                <a16:creationId xmlns:a16="http://schemas.microsoft.com/office/drawing/2014/main" id="{B01F1243-DB3B-443F-A6BB-08D1E110EA9F}"/>
              </a:ext>
            </a:extLst>
          </p:cNvPr>
          <p:cNvSpPr>
            <a:spLocks noGrp="1"/>
          </p:cNvSpPr>
          <p:nvPr>
            <p:ph idx="1"/>
          </p:nvPr>
        </p:nvSpPr>
        <p:spPr>
          <a:xfrm>
            <a:off x="450001" y="1444754"/>
            <a:ext cx="4479592" cy="4732209"/>
          </a:xfrm>
        </p:spPr>
        <p:txBody>
          <a:bodyPr>
            <a:normAutofit/>
          </a:bodyPr>
          <a:lstStyle/>
          <a:p>
            <a:r>
              <a:rPr lang="en-GB" sz="1800"/>
              <a:t>Additional and member-specific</a:t>
            </a:r>
          </a:p>
          <a:p>
            <a:endParaRPr lang="en-GB" sz="1800"/>
          </a:p>
          <a:p>
            <a:pPr lvl="1"/>
            <a:r>
              <a:rPr lang="en-GB" sz="1800"/>
              <a:t>% of energy (basis for calculation: financial, output, other)</a:t>
            </a:r>
          </a:p>
          <a:p>
            <a:pPr lvl="1"/>
            <a:r>
              <a:rPr lang="en-GB" sz="1800"/>
              <a:t>% of GHG (basis for calculation: financial, output, other)</a:t>
            </a:r>
          </a:p>
          <a:p>
            <a:pPr lvl="1"/>
            <a:r>
              <a:rPr lang="en-GB" sz="1800"/>
              <a:t>% of water (basis for calculation: financial, output, other)</a:t>
            </a:r>
          </a:p>
          <a:p>
            <a:pPr lvl="1"/>
            <a:r>
              <a:rPr lang="en-GB" sz="1800"/>
              <a:t>% of waste (basis for calculation: financial, output, other)</a:t>
            </a:r>
          </a:p>
          <a:p>
            <a:endParaRPr lang="en-GB" sz="1800"/>
          </a:p>
          <a:p>
            <a:r>
              <a:rPr lang="en-GB" sz="1800"/>
              <a:t>Support for member Code of conduct (member-specific)</a:t>
            </a:r>
          </a:p>
        </p:txBody>
      </p:sp>
      <p:sp>
        <p:nvSpPr>
          <p:cNvPr id="4" name="Footer Placeholder 3">
            <a:extLst>
              <a:ext uri="{FF2B5EF4-FFF2-40B4-BE49-F238E27FC236}">
                <a16:creationId xmlns:a16="http://schemas.microsoft.com/office/drawing/2014/main" id="{540B1E72-212B-4C77-B608-A9D55A3DF0F6}"/>
              </a:ext>
            </a:extLst>
          </p:cNvPr>
          <p:cNvSpPr>
            <a:spLocks noGrp="1"/>
          </p:cNvSpPr>
          <p:nvPr>
            <p:ph type="ftr" sz="quarter" idx="11"/>
          </p:nvPr>
        </p:nvSpPr>
        <p:spPr/>
        <p:txBody>
          <a:bodyPr/>
          <a:lstStyle/>
          <a:p>
            <a:endParaRPr lang="en-GB"/>
          </a:p>
        </p:txBody>
      </p:sp>
      <p:pic>
        <p:nvPicPr>
          <p:cNvPr id="9" name="Picture 8">
            <a:extLst>
              <a:ext uri="{FF2B5EF4-FFF2-40B4-BE49-F238E27FC236}">
                <a16:creationId xmlns:a16="http://schemas.microsoft.com/office/drawing/2014/main" id="{93B3EBFE-F9B2-41C9-84CE-9A4C43E1EAC0}"/>
              </a:ext>
            </a:extLst>
          </p:cNvPr>
          <p:cNvPicPr>
            <a:picLocks noChangeAspect="1"/>
          </p:cNvPicPr>
          <p:nvPr/>
        </p:nvPicPr>
        <p:blipFill>
          <a:blip r:embed="rId2"/>
          <a:stretch>
            <a:fillRect/>
          </a:stretch>
        </p:blipFill>
        <p:spPr>
          <a:xfrm>
            <a:off x="5707800" y="2050256"/>
            <a:ext cx="5476875" cy="3381375"/>
          </a:xfrm>
          <a:prstGeom prst="rect">
            <a:avLst/>
          </a:prstGeom>
        </p:spPr>
      </p:pic>
    </p:spTree>
    <p:extLst>
      <p:ext uri="{BB962C8B-B14F-4D97-AF65-F5344CB8AC3E}">
        <p14:creationId xmlns:p14="http://schemas.microsoft.com/office/powerpoint/2010/main" val="1035209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sym typeface="Wingdings" panose="05000000000000000000" pitchFamily="2" charset="2"/>
              </a:rPr>
              <a:t> </a:t>
            </a:r>
            <a:r>
              <a:rPr lang="en-GB" b="1"/>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Q&amp;A</a:t>
            </a:r>
          </a:p>
        </p:txBody>
      </p:sp>
    </p:spTree>
    <p:extLst>
      <p:ext uri="{BB962C8B-B14F-4D97-AF65-F5344CB8AC3E}">
        <p14:creationId xmlns:p14="http://schemas.microsoft.com/office/powerpoint/2010/main" val="4998416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EE968-EE5A-4E90-9370-474967D41FB5}"/>
              </a:ext>
            </a:extLst>
          </p:cNvPr>
          <p:cNvSpPr>
            <a:spLocks noGrp="1"/>
          </p:cNvSpPr>
          <p:nvPr>
            <p:ph type="title"/>
          </p:nvPr>
        </p:nvSpPr>
        <p:spPr/>
        <p:txBody>
          <a:bodyPr/>
          <a:lstStyle/>
          <a:p>
            <a:r>
              <a:rPr lang="en-GB"/>
              <a:t>Registering on the PSCI platform</a:t>
            </a:r>
          </a:p>
        </p:txBody>
      </p:sp>
      <p:sp>
        <p:nvSpPr>
          <p:cNvPr id="3" name="Content Placeholder 2">
            <a:extLst>
              <a:ext uri="{FF2B5EF4-FFF2-40B4-BE49-F238E27FC236}">
                <a16:creationId xmlns:a16="http://schemas.microsoft.com/office/drawing/2014/main" id="{7AB372D8-EA8E-43AE-B7D2-EA5FD9A86FF7}"/>
              </a:ext>
            </a:extLst>
          </p:cNvPr>
          <p:cNvSpPr>
            <a:spLocks noGrp="1"/>
          </p:cNvSpPr>
          <p:nvPr>
            <p:ph idx="1"/>
          </p:nvPr>
        </p:nvSpPr>
        <p:spPr>
          <a:xfrm>
            <a:off x="450000" y="1444755"/>
            <a:ext cx="11263464" cy="1584726"/>
          </a:xfrm>
        </p:spPr>
        <p:txBody>
          <a:bodyPr>
            <a:normAutofit/>
          </a:bodyPr>
          <a:lstStyle/>
          <a:p>
            <a:r>
              <a:rPr lang="en-GB" sz="1800" b="1"/>
              <a:t>Before starting the registration process, please make sure to coordinate with the relevant functions at your company to check whether they have already registered.</a:t>
            </a:r>
          </a:p>
          <a:p>
            <a:pPr lvl="1"/>
            <a:r>
              <a:rPr lang="en-GB" sz="1800"/>
              <a:t>Contact </a:t>
            </a:r>
            <a:r>
              <a:rPr lang="en-GB" sz="1800">
                <a:hlinkClick r:id="rId2"/>
              </a:rPr>
              <a:t>info@pscinitiative.org</a:t>
            </a:r>
            <a:r>
              <a:rPr lang="en-GB" sz="1800"/>
              <a:t> to find out if your company/site has already been registered, and which of your colleagues are what we call Lead contacts.</a:t>
            </a:r>
          </a:p>
          <a:p>
            <a:r>
              <a:rPr lang="en-GB" sz="1800"/>
              <a:t>No registration fees or cost associated to the use of the platform.</a:t>
            </a:r>
          </a:p>
          <a:p>
            <a:endParaRPr lang="en-GB" sz="1800"/>
          </a:p>
        </p:txBody>
      </p:sp>
      <p:sp>
        <p:nvSpPr>
          <p:cNvPr id="4" name="Footer Placeholder 3">
            <a:extLst>
              <a:ext uri="{FF2B5EF4-FFF2-40B4-BE49-F238E27FC236}">
                <a16:creationId xmlns:a16="http://schemas.microsoft.com/office/drawing/2014/main" id="{AE87EB91-189D-44E9-B7C3-96407EAF5ED8}"/>
              </a:ext>
            </a:extLst>
          </p:cNvPr>
          <p:cNvSpPr>
            <a:spLocks noGrp="1"/>
          </p:cNvSpPr>
          <p:nvPr>
            <p:ph type="ftr" sz="quarter" idx="11"/>
          </p:nvPr>
        </p:nvSpPr>
        <p:spPr/>
        <p:txBody>
          <a:bodyPr/>
          <a:lstStyle/>
          <a:p>
            <a:endParaRPr lang="en-GB"/>
          </a:p>
        </p:txBody>
      </p:sp>
      <p:pic>
        <p:nvPicPr>
          <p:cNvPr id="5" name="Picture 4">
            <a:extLst>
              <a:ext uri="{FF2B5EF4-FFF2-40B4-BE49-F238E27FC236}">
                <a16:creationId xmlns:a16="http://schemas.microsoft.com/office/drawing/2014/main" id="{E9DDBB14-86F7-487E-B009-C07F440257B5}"/>
              </a:ext>
            </a:extLst>
          </p:cNvPr>
          <p:cNvPicPr/>
          <p:nvPr/>
        </p:nvPicPr>
        <p:blipFill>
          <a:blip r:embed="rId3"/>
          <a:stretch>
            <a:fillRect/>
          </a:stretch>
        </p:blipFill>
        <p:spPr>
          <a:xfrm>
            <a:off x="1268962" y="2977385"/>
            <a:ext cx="4030625" cy="2954125"/>
          </a:xfrm>
          <a:prstGeom prst="rect">
            <a:avLst/>
          </a:prstGeom>
        </p:spPr>
      </p:pic>
      <p:sp>
        <p:nvSpPr>
          <p:cNvPr id="8" name="Content Placeholder 2">
            <a:extLst>
              <a:ext uri="{FF2B5EF4-FFF2-40B4-BE49-F238E27FC236}">
                <a16:creationId xmlns:a16="http://schemas.microsoft.com/office/drawing/2014/main" id="{ACC0226D-F1E5-4684-B39E-E1F3CD92C400}"/>
              </a:ext>
            </a:extLst>
          </p:cNvPr>
          <p:cNvSpPr txBox="1">
            <a:spLocks/>
          </p:cNvSpPr>
          <p:nvPr/>
        </p:nvSpPr>
        <p:spPr>
          <a:xfrm>
            <a:off x="5654352" y="3186642"/>
            <a:ext cx="6143088" cy="29903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t>Site details</a:t>
            </a:r>
          </a:p>
          <a:p>
            <a:pPr lvl="1"/>
            <a:r>
              <a:rPr lang="en-GB" sz="1800"/>
              <a:t>Site name</a:t>
            </a:r>
          </a:p>
          <a:p>
            <a:pPr lvl="1"/>
            <a:r>
              <a:rPr lang="en-GB" sz="1800"/>
              <a:t>Company</a:t>
            </a:r>
          </a:p>
          <a:p>
            <a:pPr lvl="1"/>
            <a:r>
              <a:rPr lang="en-GB" sz="1800"/>
              <a:t>Country where the site is located</a:t>
            </a:r>
          </a:p>
          <a:p>
            <a:pPr lvl="1"/>
            <a:r>
              <a:rPr lang="en-GB" sz="1800"/>
              <a:t>PSCI Member Referral</a:t>
            </a:r>
          </a:p>
          <a:p>
            <a:r>
              <a:rPr lang="en-GB" sz="1800"/>
              <a:t>Your details:</a:t>
            </a:r>
          </a:p>
          <a:p>
            <a:pPr lvl="1"/>
            <a:r>
              <a:rPr lang="en-GB" sz="1800"/>
              <a:t>Your name</a:t>
            </a:r>
          </a:p>
          <a:p>
            <a:pPr lvl="1"/>
            <a:r>
              <a:rPr lang="en-GB" sz="1800"/>
              <a:t>Email: Please use your company email address.</a:t>
            </a:r>
          </a:p>
          <a:p>
            <a:pPr lvl="1"/>
            <a:r>
              <a:rPr lang="en-GB" sz="1800"/>
              <a:t>Password</a:t>
            </a:r>
          </a:p>
        </p:txBody>
      </p:sp>
      <p:sp>
        <p:nvSpPr>
          <p:cNvPr id="6" name="Rectangle 5">
            <a:extLst>
              <a:ext uri="{FF2B5EF4-FFF2-40B4-BE49-F238E27FC236}">
                <a16:creationId xmlns:a16="http://schemas.microsoft.com/office/drawing/2014/main" id="{58637AEB-BA88-419A-9890-3ECE8C423225}"/>
              </a:ext>
            </a:extLst>
          </p:cNvPr>
          <p:cNvSpPr/>
          <p:nvPr/>
        </p:nvSpPr>
        <p:spPr>
          <a:xfrm>
            <a:off x="1634249" y="5938832"/>
            <a:ext cx="3146054" cy="3873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a:t>Go to: https://pscinitiative.org/registerSupplier</a:t>
            </a:r>
          </a:p>
        </p:txBody>
      </p:sp>
    </p:spTree>
    <p:extLst>
      <p:ext uri="{BB962C8B-B14F-4D97-AF65-F5344CB8AC3E}">
        <p14:creationId xmlns:p14="http://schemas.microsoft.com/office/powerpoint/2010/main" val="24439583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sym typeface="Wingdings" panose="05000000000000000000" pitchFamily="2" charset="2"/>
              </a:rPr>
              <a:t> </a:t>
            </a:r>
            <a:r>
              <a:rPr lang="en-GB" b="1"/>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Q&amp;A</a:t>
            </a:r>
          </a:p>
        </p:txBody>
      </p:sp>
    </p:spTree>
    <p:extLst>
      <p:ext uri="{BB962C8B-B14F-4D97-AF65-F5344CB8AC3E}">
        <p14:creationId xmlns:p14="http://schemas.microsoft.com/office/powerpoint/2010/main" val="556381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5DE2C-3304-4759-AA6E-591DFB6BA6E2}"/>
              </a:ext>
            </a:extLst>
          </p:cNvPr>
          <p:cNvSpPr>
            <a:spLocks noGrp="1"/>
          </p:cNvSpPr>
          <p:nvPr>
            <p:ph type="title"/>
          </p:nvPr>
        </p:nvSpPr>
        <p:spPr/>
        <p:txBody>
          <a:bodyPr/>
          <a:lstStyle/>
          <a:p>
            <a:r>
              <a:rPr lang="en-GB"/>
              <a:t>Environmental survey process</a:t>
            </a:r>
          </a:p>
        </p:txBody>
      </p:sp>
      <p:sp>
        <p:nvSpPr>
          <p:cNvPr id="4" name="Footer Placeholder 3">
            <a:extLst>
              <a:ext uri="{FF2B5EF4-FFF2-40B4-BE49-F238E27FC236}">
                <a16:creationId xmlns:a16="http://schemas.microsoft.com/office/drawing/2014/main" id="{F3B1674A-F8B5-4B40-B763-9B27720AA080}"/>
              </a:ext>
            </a:extLst>
          </p:cNvPr>
          <p:cNvSpPr>
            <a:spLocks noGrp="1"/>
          </p:cNvSpPr>
          <p:nvPr>
            <p:ph type="ftr" sz="quarter" idx="11"/>
          </p:nvPr>
        </p:nvSpPr>
        <p:spPr/>
        <p:txBody>
          <a:bodyPr/>
          <a:lstStyle/>
          <a:p>
            <a:endParaRPr lang="en-GB"/>
          </a:p>
        </p:txBody>
      </p:sp>
      <p:graphicFrame>
        <p:nvGraphicFramePr>
          <p:cNvPr id="11" name="Content Placeholder 10">
            <a:extLst>
              <a:ext uri="{FF2B5EF4-FFF2-40B4-BE49-F238E27FC236}">
                <a16:creationId xmlns:a16="http://schemas.microsoft.com/office/drawing/2014/main" id="{EEC894EA-9A29-4414-866A-0824C3C5B683}"/>
              </a:ext>
            </a:extLst>
          </p:cNvPr>
          <p:cNvGraphicFramePr>
            <a:graphicFrameLocks noGrp="1"/>
          </p:cNvGraphicFramePr>
          <p:nvPr>
            <p:ph idx="1"/>
            <p:extLst>
              <p:ext uri="{D42A27DB-BD31-4B8C-83A1-F6EECF244321}">
                <p14:modId xmlns:p14="http://schemas.microsoft.com/office/powerpoint/2010/main" val="3330592463"/>
              </p:ext>
            </p:extLst>
          </p:nvPr>
        </p:nvGraphicFramePr>
        <p:xfrm>
          <a:off x="449263" y="1444625"/>
          <a:ext cx="11264900" cy="4732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Graphic 12" descr="Envelope with solid fill">
            <a:extLst>
              <a:ext uri="{FF2B5EF4-FFF2-40B4-BE49-F238E27FC236}">
                <a16:creationId xmlns:a16="http://schemas.microsoft.com/office/drawing/2014/main" id="{DF66D96A-E29F-41F1-9475-C4A71A666F7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46940" y="3746936"/>
            <a:ext cx="1413641" cy="1413641"/>
          </a:xfrm>
          <a:prstGeom prst="rect">
            <a:avLst/>
          </a:prstGeom>
        </p:spPr>
      </p:pic>
      <p:pic>
        <p:nvPicPr>
          <p:cNvPr id="15" name="Graphic 14" descr="Filter with solid fill">
            <a:extLst>
              <a:ext uri="{FF2B5EF4-FFF2-40B4-BE49-F238E27FC236}">
                <a16:creationId xmlns:a16="http://schemas.microsoft.com/office/drawing/2014/main" id="{117ED97B-50A7-44FE-A199-CDCF7320B49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869214" y="3786352"/>
            <a:ext cx="1266496" cy="1266496"/>
          </a:xfrm>
          <a:prstGeom prst="rect">
            <a:avLst/>
          </a:prstGeom>
        </p:spPr>
      </p:pic>
      <p:pic>
        <p:nvPicPr>
          <p:cNvPr id="17" name="Graphic 16" descr="Magnifying glass with solid fill">
            <a:extLst>
              <a:ext uri="{FF2B5EF4-FFF2-40B4-BE49-F238E27FC236}">
                <a16:creationId xmlns:a16="http://schemas.microsoft.com/office/drawing/2014/main" id="{7E3D37FC-AF61-4349-B65B-936EA2BC75E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6794937" y="3786352"/>
            <a:ext cx="1413641" cy="1413641"/>
          </a:xfrm>
          <a:prstGeom prst="rect">
            <a:avLst/>
          </a:prstGeom>
        </p:spPr>
      </p:pic>
      <p:pic>
        <p:nvPicPr>
          <p:cNvPr id="19" name="Graphic 18" descr="Clipboard Checked with solid fill">
            <a:extLst>
              <a:ext uri="{FF2B5EF4-FFF2-40B4-BE49-F238E27FC236}">
                <a16:creationId xmlns:a16="http://schemas.microsoft.com/office/drawing/2014/main" id="{DAE186ED-A79D-4C51-8223-E567B436541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970280" y="3710150"/>
            <a:ext cx="1418899" cy="1418899"/>
          </a:xfrm>
          <a:prstGeom prst="rect">
            <a:avLst/>
          </a:prstGeom>
        </p:spPr>
      </p:pic>
      <p:sp>
        <p:nvSpPr>
          <p:cNvPr id="3" name="Rectangle 2">
            <a:extLst>
              <a:ext uri="{FF2B5EF4-FFF2-40B4-BE49-F238E27FC236}">
                <a16:creationId xmlns:a16="http://schemas.microsoft.com/office/drawing/2014/main" id="{5BFEF5EC-DF85-4821-9BA3-0EDBB0C51F9B}"/>
              </a:ext>
            </a:extLst>
          </p:cNvPr>
          <p:cNvSpPr/>
          <p:nvPr/>
        </p:nvSpPr>
        <p:spPr>
          <a:xfrm>
            <a:off x="382555" y="2080727"/>
            <a:ext cx="8546841" cy="3508310"/>
          </a:xfrm>
          <a:prstGeom prst="rect">
            <a:avLst/>
          </a:prstGeom>
          <a:noFill/>
          <a:ln w="571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7220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F1D052E-B34D-4DA7-8B2A-939D5E3F992B}"/>
              </a:ext>
            </a:extLst>
          </p:cNvPr>
          <p:cNvSpPr/>
          <p:nvPr/>
        </p:nvSpPr>
        <p:spPr>
          <a:xfrm>
            <a:off x="0" y="269981"/>
            <a:ext cx="12192000" cy="2118829"/>
          </a:xfrm>
          <a:prstGeom prst="rect">
            <a:avLst/>
          </a:prstGeom>
          <a:solidFill>
            <a:srgbClr val="F86524">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66848AFA-1167-4D83-9E99-A13C99C4FCCF}"/>
              </a:ext>
            </a:extLst>
          </p:cNvPr>
          <p:cNvSpPr/>
          <p:nvPr/>
        </p:nvSpPr>
        <p:spPr>
          <a:xfrm>
            <a:off x="0" y="4062132"/>
            <a:ext cx="12192000" cy="1848226"/>
          </a:xfrm>
          <a:prstGeom prst="rect">
            <a:avLst/>
          </a:prstGeom>
          <a:solidFill>
            <a:srgbClr val="F86524">
              <a:alpha val="30196"/>
            </a:srgb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E3041D4-67B7-472E-8A7B-068055F059E1}"/>
              </a:ext>
            </a:extLst>
          </p:cNvPr>
          <p:cNvSpPr txBox="1"/>
          <p:nvPr/>
        </p:nvSpPr>
        <p:spPr>
          <a:xfrm rot="16200000">
            <a:off x="-610385" y="1151390"/>
            <a:ext cx="20620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8F8F8F"/>
                </a:solidFill>
                <a:effectLst/>
                <a:uLnTx/>
                <a:uFillTx/>
                <a:latin typeface="Calibri" panose="020F0502020204030204"/>
                <a:ea typeface="+mn-ea"/>
                <a:cs typeface="+mn-cs"/>
              </a:rPr>
              <a:t>PSCI Member</a:t>
            </a:r>
          </a:p>
        </p:txBody>
      </p:sp>
      <p:sp>
        <p:nvSpPr>
          <p:cNvPr id="7" name="TextBox 6">
            <a:extLst>
              <a:ext uri="{FF2B5EF4-FFF2-40B4-BE49-F238E27FC236}">
                <a16:creationId xmlns:a16="http://schemas.microsoft.com/office/drawing/2014/main" id="{59AD2207-59EF-4E1E-ACB3-1DC8DB2F0405}"/>
              </a:ext>
            </a:extLst>
          </p:cNvPr>
          <p:cNvSpPr txBox="1"/>
          <p:nvPr/>
        </p:nvSpPr>
        <p:spPr>
          <a:xfrm rot="16200000">
            <a:off x="-651312" y="4777415"/>
            <a:ext cx="20620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8F8F8F"/>
                </a:solidFill>
                <a:effectLst/>
                <a:uLnTx/>
                <a:uFillTx/>
                <a:latin typeface="Calibri" panose="020F0502020204030204"/>
                <a:ea typeface="+mn-ea"/>
                <a:cs typeface="+mn-cs"/>
              </a:rPr>
              <a:t>Supplier</a:t>
            </a:r>
          </a:p>
        </p:txBody>
      </p:sp>
      <p:sp>
        <p:nvSpPr>
          <p:cNvPr id="8" name="TextBox 7">
            <a:extLst>
              <a:ext uri="{FF2B5EF4-FFF2-40B4-BE49-F238E27FC236}">
                <a16:creationId xmlns:a16="http://schemas.microsoft.com/office/drawing/2014/main" id="{0F527632-591B-4A4E-AA5E-B3C9FB3C3E00}"/>
              </a:ext>
            </a:extLst>
          </p:cNvPr>
          <p:cNvSpPr txBox="1"/>
          <p:nvPr/>
        </p:nvSpPr>
        <p:spPr>
          <a:xfrm rot="16200000">
            <a:off x="-180761" y="2748418"/>
            <a:ext cx="131563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rgbClr val="8F8F8F"/>
                </a:solidFill>
                <a:effectLst/>
                <a:uLnTx/>
                <a:uFillTx/>
                <a:latin typeface="Calibri" panose="020F0502020204030204"/>
                <a:ea typeface="+mn-ea"/>
                <a:cs typeface="+mn-cs"/>
              </a:rPr>
              <a:t>System automated functionalities and support</a:t>
            </a:r>
          </a:p>
        </p:txBody>
      </p:sp>
      <p:sp>
        <p:nvSpPr>
          <p:cNvPr id="10" name="Rectangle: Rounded Corners 9">
            <a:extLst>
              <a:ext uri="{FF2B5EF4-FFF2-40B4-BE49-F238E27FC236}">
                <a16:creationId xmlns:a16="http://schemas.microsoft.com/office/drawing/2014/main" id="{4574DF27-364D-4FBE-8585-D8AB1F45C516}"/>
              </a:ext>
            </a:extLst>
          </p:cNvPr>
          <p:cNvSpPr/>
          <p:nvPr/>
        </p:nvSpPr>
        <p:spPr>
          <a:xfrm>
            <a:off x="999278" y="1731960"/>
            <a:ext cx="1147665" cy="522514"/>
          </a:xfrm>
          <a:prstGeom prst="roundRect">
            <a:avLst/>
          </a:prstGeom>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List of suppliers</a:t>
            </a:r>
          </a:p>
        </p:txBody>
      </p:sp>
      <p:sp>
        <p:nvSpPr>
          <p:cNvPr id="11" name="Rectangle: Rounded Corners 10">
            <a:extLst>
              <a:ext uri="{FF2B5EF4-FFF2-40B4-BE49-F238E27FC236}">
                <a16:creationId xmlns:a16="http://schemas.microsoft.com/office/drawing/2014/main" id="{9F42E43E-DEC3-4B65-8E85-7598BBCF35A2}"/>
              </a:ext>
            </a:extLst>
          </p:cNvPr>
          <p:cNvSpPr/>
          <p:nvPr/>
        </p:nvSpPr>
        <p:spPr>
          <a:xfrm>
            <a:off x="1004997" y="684944"/>
            <a:ext cx="1147665" cy="522514"/>
          </a:xfrm>
          <a:prstGeom prst="roundRect">
            <a:avLst/>
          </a:prstGeom>
          <a:solidFill>
            <a:schemeClr val="accent2"/>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Supplier is on the Platform?</a:t>
            </a:r>
          </a:p>
        </p:txBody>
      </p:sp>
      <p:sp>
        <p:nvSpPr>
          <p:cNvPr id="12" name="Rectangle: Rounded Corners 11">
            <a:extLst>
              <a:ext uri="{FF2B5EF4-FFF2-40B4-BE49-F238E27FC236}">
                <a16:creationId xmlns:a16="http://schemas.microsoft.com/office/drawing/2014/main" id="{42D444A0-757B-4669-8B51-B33377EDE4E6}"/>
              </a:ext>
            </a:extLst>
          </p:cNvPr>
          <p:cNvSpPr/>
          <p:nvPr/>
        </p:nvSpPr>
        <p:spPr>
          <a:xfrm>
            <a:off x="2517216" y="4368120"/>
            <a:ext cx="1147665"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Register on the Link</a:t>
            </a:r>
          </a:p>
        </p:txBody>
      </p:sp>
      <p:sp>
        <p:nvSpPr>
          <p:cNvPr id="13" name="Rectangle: Rounded Corners 12">
            <a:extLst>
              <a:ext uri="{FF2B5EF4-FFF2-40B4-BE49-F238E27FC236}">
                <a16:creationId xmlns:a16="http://schemas.microsoft.com/office/drawing/2014/main" id="{D2D5AB88-BAD7-4BEF-B4A0-4AAB3A66377C}"/>
              </a:ext>
            </a:extLst>
          </p:cNvPr>
          <p:cNvSpPr/>
          <p:nvPr/>
        </p:nvSpPr>
        <p:spPr>
          <a:xfrm>
            <a:off x="4514353" y="5068275"/>
            <a:ext cx="1147665"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Fill the survey</a:t>
            </a:r>
          </a:p>
        </p:txBody>
      </p:sp>
      <p:sp>
        <p:nvSpPr>
          <p:cNvPr id="14" name="Rectangle: Rounded Corners 13">
            <a:extLst>
              <a:ext uri="{FF2B5EF4-FFF2-40B4-BE49-F238E27FC236}">
                <a16:creationId xmlns:a16="http://schemas.microsoft.com/office/drawing/2014/main" id="{95468CB7-A064-4C62-AE4D-7A6494B1ACA3}"/>
              </a:ext>
            </a:extLst>
          </p:cNvPr>
          <p:cNvSpPr/>
          <p:nvPr/>
        </p:nvSpPr>
        <p:spPr>
          <a:xfrm>
            <a:off x="7618354" y="5069829"/>
            <a:ext cx="1698946"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Share survey data with PSCI member</a:t>
            </a:r>
          </a:p>
        </p:txBody>
      </p:sp>
      <p:sp>
        <p:nvSpPr>
          <p:cNvPr id="15" name="Rectangle: Rounded Corners 14">
            <a:extLst>
              <a:ext uri="{FF2B5EF4-FFF2-40B4-BE49-F238E27FC236}">
                <a16:creationId xmlns:a16="http://schemas.microsoft.com/office/drawing/2014/main" id="{5EC93043-CF70-4A75-8C06-1126AB743941}"/>
              </a:ext>
            </a:extLst>
          </p:cNvPr>
          <p:cNvSpPr/>
          <p:nvPr/>
        </p:nvSpPr>
        <p:spPr>
          <a:xfrm>
            <a:off x="6109772" y="1136777"/>
            <a:ext cx="1147665"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Review data in survey</a:t>
            </a:r>
          </a:p>
        </p:txBody>
      </p:sp>
      <p:sp>
        <p:nvSpPr>
          <p:cNvPr id="16" name="Rectangle: Rounded Corners 15">
            <a:extLst>
              <a:ext uri="{FF2B5EF4-FFF2-40B4-BE49-F238E27FC236}">
                <a16:creationId xmlns:a16="http://schemas.microsoft.com/office/drawing/2014/main" id="{37A2D030-AF28-417A-A422-1776C42E119E}"/>
              </a:ext>
            </a:extLst>
          </p:cNvPr>
          <p:cNvSpPr/>
          <p:nvPr/>
        </p:nvSpPr>
        <p:spPr>
          <a:xfrm>
            <a:off x="7461209" y="1142209"/>
            <a:ext cx="1147665" cy="522514"/>
          </a:xfrm>
          <a:prstGeom prst="roundRect">
            <a:avLst/>
          </a:prstGeom>
          <a:solidFill>
            <a:schemeClr val="accent2"/>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Is the survey data consistent?</a:t>
            </a:r>
          </a:p>
        </p:txBody>
      </p:sp>
      <p:sp>
        <p:nvSpPr>
          <p:cNvPr id="17" name="Rectangle: Rounded Corners 16">
            <a:extLst>
              <a:ext uri="{FF2B5EF4-FFF2-40B4-BE49-F238E27FC236}">
                <a16:creationId xmlns:a16="http://schemas.microsoft.com/office/drawing/2014/main" id="{9E94627E-DD63-4414-A463-3723DFB65873}"/>
              </a:ext>
            </a:extLst>
          </p:cNvPr>
          <p:cNvSpPr/>
          <p:nvPr/>
        </p:nvSpPr>
        <p:spPr>
          <a:xfrm>
            <a:off x="8721594" y="1607977"/>
            <a:ext cx="1616138"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Leave comment and action for supplier to correct data</a:t>
            </a:r>
          </a:p>
        </p:txBody>
      </p:sp>
      <p:sp>
        <p:nvSpPr>
          <p:cNvPr id="18" name="Rectangle: Rounded Corners 17">
            <a:extLst>
              <a:ext uri="{FF2B5EF4-FFF2-40B4-BE49-F238E27FC236}">
                <a16:creationId xmlns:a16="http://schemas.microsoft.com/office/drawing/2014/main" id="{B3DA8751-B709-4147-B460-6D1AF7E90545}"/>
              </a:ext>
            </a:extLst>
          </p:cNvPr>
          <p:cNvSpPr/>
          <p:nvPr/>
        </p:nvSpPr>
        <p:spPr>
          <a:xfrm>
            <a:off x="10176657" y="2501896"/>
            <a:ext cx="1616138"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Survey “locked” 3 months after survey is started</a:t>
            </a: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Rounded Corners 18">
            <a:extLst>
              <a:ext uri="{FF2B5EF4-FFF2-40B4-BE49-F238E27FC236}">
                <a16:creationId xmlns:a16="http://schemas.microsoft.com/office/drawing/2014/main" id="{282DF27A-AA9F-49DF-8CEB-159583D5F7DB}"/>
              </a:ext>
            </a:extLst>
          </p:cNvPr>
          <p:cNvSpPr/>
          <p:nvPr/>
        </p:nvSpPr>
        <p:spPr>
          <a:xfrm>
            <a:off x="10124548" y="417938"/>
            <a:ext cx="1616138" cy="544287"/>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Data visible in dashboard/download file (live update)</a:t>
            </a:r>
          </a:p>
        </p:txBody>
      </p:sp>
      <p:sp>
        <p:nvSpPr>
          <p:cNvPr id="20" name="Rectangle: Rounded Corners 19">
            <a:extLst>
              <a:ext uri="{FF2B5EF4-FFF2-40B4-BE49-F238E27FC236}">
                <a16:creationId xmlns:a16="http://schemas.microsoft.com/office/drawing/2014/main" id="{4C1F6298-12C3-41E4-82D7-A49ACA5AA865}"/>
              </a:ext>
            </a:extLst>
          </p:cNvPr>
          <p:cNvSpPr/>
          <p:nvPr/>
        </p:nvSpPr>
        <p:spPr>
          <a:xfrm>
            <a:off x="10282453" y="4262726"/>
            <a:ext cx="873962"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Revise data</a:t>
            </a:r>
          </a:p>
        </p:txBody>
      </p:sp>
      <p:sp>
        <p:nvSpPr>
          <p:cNvPr id="21" name="Rectangle: Rounded Corners 20">
            <a:extLst>
              <a:ext uri="{FF2B5EF4-FFF2-40B4-BE49-F238E27FC236}">
                <a16:creationId xmlns:a16="http://schemas.microsoft.com/office/drawing/2014/main" id="{C20049C8-1399-4BF3-AD35-8BF4A1BABE35}"/>
              </a:ext>
            </a:extLst>
          </p:cNvPr>
          <p:cNvSpPr/>
          <p:nvPr/>
        </p:nvSpPr>
        <p:spPr>
          <a:xfrm>
            <a:off x="8712220" y="4258067"/>
            <a:ext cx="1210160"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Reply comment on the Link</a:t>
            </a:r>
          </a:p>
        </p:txBody>
      </p:sp>
      <p:sp>
        <p:nvSpPr>
          <p:cNvPr id="23" name="Rectangle: Rounded Corners 22">
            <a:extLst>
              <a:ext uri="{FF2B5EF4-FFF2-40B4-BE49-F238E27FC236}">
                <a16:creationId xmlns:a16="http://schemas.microsoft.com/office/drawing/2014/main" id="{220855D1-A3B8-40A1-962C-B71237C4317A}"/>
              </a:ext>
            </a:extLst>
          </p:cNvPr>
          <p:cNvSpPr/>
          <p:nvPr/>
        </p:nvSpPr>
        <p:spPr>
          <a:xfrm>
            <a:off x="2523037" y="1560893"/>
            <a:ext cx="1147665"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Invite to join the Link</a:t>
            </a:r>
          </a:p>
        </p:txBody>
      </p:sp>
      <p:cxnSp>
        <p:nvCxnSpPr>
          <p:cNvPr id="26" name="Straight Arrow Connector 25">
            <a:extLst>
              <a:ext uri="{FF2B5EF4-FFF2-40B4-BE49-F238E27FC236}">
                <a16:creationId xmlns:a16="http://schemas.microsoft.com/office/drawing/2014/main" id="{48BDD457-7EBC-4741-9C06-6A07602EA38A}"/>
              </a:ext>
            </a:extLst>
          </p:cNvPr>
          <p:cNvCxnSpPr>
            <a:cxnSpLocks/>
            <a:stCxn id="10" idx="0"/>
            <a:endCxn id="11" idx="2"/>
          </p:cNvCxnSpPr>
          <p:nvPr/>
        </p:nvCxnSpPr>
        <p:spPr>
          <a:xfrm flipV="1">
            <a:off x="1573111" y="1207458"/>
            <a:ext cx="5719" cy="524502"/>
          </a:xfrm>
          <a:prstGeom prst="straightConnector1">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EE74C5F7-1975-4B3F-8BFB-583E7D7DB81F}"/>
              </a:ext>
            </a:extLst>
          </p:cNvPr>
          <p:cNvCxnSpPr>
            <a:cxnSpLocks/>
            <a:stCxn id="23" idx="2"/>
            <a:endCxn id="12" idx="0"/>
          </p:cNvCxnSpPr>
          <p:nvPr/>
        </p:nvCxnSpPr>
        <p:spPr>
          <a:xfrm flipH="1">
            <a:off x="3091049" y="2083407"/>
            <a:ext cx="5821" cy="2284713"/>
          </a:xfrm>
          <a:prstGeom prst="straightConnector1">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6" name="Connector: Elbow 35">
            <a:extLst>
              <a:ext uri="{FF2B5EF4-FFF2-40B4-BE49-F238E27FC236}">
                <a16:creationId xmlns:a16="http://schemas.microsoft.com/office/drawing/2014/main" id="{4E1DF67A-0B7F-4B90-9C5D-457B01F6DCE5}"/>
              </a:ext>
            </a:extLst>
          </p:cNvPr>
          <p:cNvCxnSpPr>
            <a:cxnSpLocks/>
            <a:stCxn id="11" idx="0"/>
            <a:endCxn id="162" idx="0"/>
          </p:cNvCxnSpPr>
          <p:nvPr/>
        </p:nvCxnSpPr>
        <p:spPr>
          <a:xfrm rot="5400000" flipH="1" flipV="1">
            <a:off x="2662245" y="-427989"/>
            <a:ext cx="29518" cy="2196348"/>
          </a:xfrm>
          <a:prstGeom prst="bentConnector3">
            <a:avLst>
              <a:gd name="adj1" fmla="val 874443"/>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035B27A3-BD28-48EB-B162-A5E789B94852}"/>
              </a:ext>
            </a:extLst>
          </p:cNvPr>
          <p:cNvCxnSpPr>
            <a:cxnSpLocks/>
            <a:stCxn id="163" idx="2"/>
            <a:endCxn id="13" idx="0"/>
          </p:cNvCxnSpPr>
          <p:nvPr/>
        </p:nvCxnSpPr>
        <p:spPr>
          <a:xfrm rot="16200000" flipH="1">
            <a:off x="3319685" y="3299773"/>
            <a:ext cx="2822381" cy="714622"/>
          </a:xfrm>
          <a:prstGeom prst="bentConnector3">
            <a:avLst>
              <a:gd name="adj1" fmla="val 23362"/>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nector: Elbow 42">
            <a:extLst>
              <a:ext uri="{FF2B5EF4-FFF2-40B4-BE49-F238E27FC236}">
                <a16:creationId xmlns:a16="http://schemas.microsoft.com/office/drawing/2014/main" id="{28194846-6B5E-41CB-8B1E-1EF0D10D779A}"/>
              </a:ext>
            </a:extLst>
          </p:cNvPr>
          <p:cNvCxnSpPr>
            <a:cxnSpLocks/>
            <a:stCxn id="178" idx="3"/>
            <a:endCxn id="14" idx="1"/>
          </p:cNvCxnSpPr>
          <p:nvPr/>
        </p:nvCxnSpPr>
        <p:spPr>
          <a:xfrm>
            <a:off x="5739396" y="936701"/>
            <a:ext cx="1878958" cy="4394385"/>
          </a:xfrm>
          <a:prstGeom prst="bentConnector3">
            <a:avLst>
              <a:gd name="adj1" fmla="val 12690"/>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6E78D709-EF82-4964-A11F-F4306CD214B0}"/>
              </a:ext>
            </a:extLst>
          </p:cNvPr>
          <p:cNvCxnSpPr>
            <a:cxnSpLocks/>
            <a:stCxn id="13" idx="3"/>
            <a:endCxn id="14" idx="1"/>
          </p:cNvCxnSpPr>
          <p:nvPr/>
        </p:nvCxnSpPr>
        <p:spPr>
          <a:xfrm>
            <a:off x="5662018" y="5329532"/>
            <a:ext cx="1956336" cy="1554"/>
          </a:xfrm>
          <a:prstGeom prst="straightConnector1">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53" name="Connector: Elbow 52">
            <a:extLst>
              <a:ext uri="{FF2B5EF4-FFF2-40B4-BE49-F238E27FC236}">
                <a16:creationId xmlns:a16="http://schemas.microsoft.com/office/drawing/2014/main" id="{5EDCACCB-9D00-4A5E-AAB9-7645665D472C}"/>
              </a:ext>
            </a:extLst>
          </p:cNvPr>
          <p:cNvCxnSpPr>
            <a:cxnSpLocks/>
            <a:stCxn id="14" idx="0"/>
            <a:endCxn id="15" idx="2"/>
          </p:cNvCxnSpPr>
          <p:nvPr/>
        </p:nvCxnSpPr>
        <p:spPr>
          <a:xfrm rot="16200000" flipV="1">
            <a:off x="5870447" y="2472449"/>
            <a:ext cx="3410538" cy="1784222"/>
          </a:xfrm>
          <a:prstGeom prst="bentConnector3">
            <a:avLst>
              <a:gd name="adj1" fmla="val 55064"/>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56" name="Connector: Elbow 55">
            <a:extLst>
              <a:ext uri="{FF2B5EF4-FFF2-40B4-BE49-F238E27FC236}">
                <a16:creationId xmlns:a16="http://schemas.microsoft.com/office/drawing/2014/main" id="{6E37D1A3-8282-4345-AC06-BD836CF723E6}"/>
              </a:ext>
            </a:extLst>
          </p:cNvPr>
          <p:cNvCxnSpPr>
            <a:cxnSpLocks/>
            <a:stCxn id="16" idx="0"/>
            <a:endCxn id="18" idx="0"/>
          </p:cNvCxnSpPr>
          <p:nvPr/>
        </p:nvCxnSpPr>
        <p:spPr>
          <a:xfrm rot="16200000" flipH="1">
            <a:off x="8830040" y="347210"/>
            <a:ext cx="1359687" cy="2949684"/>
          </a:xfrm>
          <a:prstGeom prst="bentConnector3">
            <a:avLst>
              <a:gd name="adj1" fmla="val -5833"/>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60" name="Connector: Elbow 59">
            <a:extLst>
              <a:ext uri="{FF2B5EF4-FFF2-40B4-BE49-F238E27FC236}">
                <a16:creationId xmlns:a16="http://schemas.microsoft.com/office/drawing/2014/main" id="{9535A4D7-DD97-4D0E-8B85-759782B017B6}"/>
              </a:ext>
            </a:extLst>
          </p:cNvPr>
          <p:cNvCxnSpPr>
            <a:cxnSpLocks/>
            <a:stCxn id="16" idx="3"/>
            <a:endCxn id="17" idx="0"/>
          </p:cNvCxnSpPr>
          <p:nvPr/>
        </p:nvCxnSpPr>
        <p:spPr>
          <a:xfrm>
            <a:off x="8608874" y="1403466"/>
            <a:ext cx="920789" cy="204511"/>
          </a:xfrm>
          <a:prstGeom prst="bentConnector2">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3" name="Connector: Elbow 62">
            <a:extLst>
              <a:ext uri="{FF2B5EF4-FFF2-40B4-BE49-F238E27FC236}">
                <a16:creationId xmlns:a16="http://schemas.microsoft.com/office/drawing/2014/main" id="{E4BEE534-EAEA-4359-91DE-8CD705FF1EFB}"/>
              </a:ext>
            </a:extLst>
          </p:cNvPr>
          <p:cNvCxnSpPr>
            <a:cxnSpLocks/>
            <a:stCxn id="17" idx="2"/>
            <a:endCxn id="20" idx="0"/>
          </p:cNvCxnSpPr>
          <p:nvPr/>
        </p:nvCxnSpPr>
        <p:spPr>
          <a:xfrm rot="16200000" flipH="1">
            <a:off x="9058431" y="2601722"/>
            <a:ext cx="2132235" cy="1189771"/>
          </a:xfrm>
          <a:prstGeom prst="bentConnector3">
            <a:avLst>
              <a:gd name="adj1" fmla="val 50000"/>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7" name="Connector: Elbow 66">
            <a:extLst>
              <a:ext uri="{FF2B5EF4-FFF2-40B4-BE49-F238E27FC236}">
                <a16:creationId xmlns:a16="http://schemas.microsoft.com/office/drawing/2014/main" id="{B66CC659-54D2-4C36-8B7E-3EC92B8DCF05}"/>
              </a:ext>
            </a:extLst>
          </p:cNvPr>
          <p:cNvCxnSpPr>
            <a:cxnSpLocks/>
            <a:stCxn id="14" idx="3"/>
            <a:endCxn id="19" idx="3"/>
          </p:cNvCxnSpPr>
          <p:nvPr/>
        </p:nvCxnSpPr>
        <p:spPr>
          <a:xfrm flipV="1">
            <a:off x="9317300" y="690082"/>
            <a:ext cx="2423386" cy="4641004"/>
          </a:xfrm>
          <a:prstGeom prst="bentConnector3">
            <a:avLst>
              <a:gd name="adj1" fmla="val 109433"/>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12746137-6A69-4235-8953-4CE44AC2FDAC}"/>
              </a:ext>
            </a:extLst>
          </p:cNvPr>
          <p:cNvCxnSpPr>
            <a:cxnSpLocks/>
            <a:stCxn id="20" idx="1"/>
            <a:endCxn id="21" idx="3"/>
          </p:cNvCxnSpPr>
          <p:nvPr/>
        </p:nvCxnSpPr>
        <p:spPr>
          <a:xfrm flipH="1" flipV="1">
            <a:off x="9922380" y="4519324"/>
            <a:ext cx="360073" cy="4659"/>
          </a:xfrm>
          <a:prstGeom prst="straightConnector1">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81" name="Connector: Elbow 80">
            <a:extLst>
              <a:ext uri="{FF2B5EF4-FFF2-40B4-BE49-F238E27FC236}">
                <a16:creationId xmlns:a16="http://schemas.microsoft.com/office/drawing/2014/main" id="{19BDCAE2-5B90-4FB2-B119-ED9C1629F07A}"/>
              </a:ext>
            </a:extLst>
          </p:cNvPr>
          <p:cNvCxnSpPr>
            <a:cxnSpLocks/>
            <a:stCxn id="21" idx="0"/>
            <a:endCxn id="15" idx="2"/>
          </p:cNvCxnSpPr>
          <p:nvPr/>
        </p:nvCxnSpPr>
        <p:spPr>
          <a:xfrm rot="16200000" flipV="1">
            <a:off x="6701065" y="1641831"/>
            <a:ext cx="2598776" cy="2633695"/>
          </a:xfrm>
          <a:prstGeom prst="bentConnector3">
            <a:avLst>
              <a:gd name="adj1" fmla="val 50000"/>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87" name="Connector: Elbow 86">
            <a:extLst>
              <a:ext uri="{FF2B5EF4-FFF2-40B4-BE49-F238E27FC236}">
                <a16:creationId xmlns:a16="http://schemas.microsoft.com/office/drawing/2014/main" id="{B02A6A53-DDE3-41F7-A684-B9EB89651769}"/>
              </a:ext>
            </a:extLst>
          </p:cNvPr>
          <p:cNvCxnSpPr>
            <a:cxnSpLocks/>
            <a:stCxn id="12" idx="3"/>
            <a:endCxn id="13" idx="1"/>
          </p:cNvCxnSpPr>
          <p:nvPr/>
        </p:nvCxnSpPr>
        <p:spPr>
          <a:xfrm>
            <a:off x="3664881" y="4629377"/>
            <a:ext cx="849472" cy="700155"/>
          </a:xfrm>
          <a:prstGeom prst="bentConnector3">
            <a:avLst>
              <a:gd name="adj1" fmla="val 50000"/>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93" name="Rectangle: Rounded Corners 92">
            <a:extLst>
              <a:ext uri="{FF2B5EF4-FFF2-40B4-BE49-F238E27FC236}">
                <a16:creationId xmlns:a16="http://schemas.microsoft.com/office/drawing/2014/main" id="{9A4D8160-E1E7-40C8-A247-DDF9969054C7}"/>
              </a:ext>
            </a:extLst>
          </p:cNvPr>
          <p:cNvSpPr/>
          <p:nvPr/>
        </p:nvSpPr>
        <p:spPr>
          <a:xfrm>
            <a:off x="3719475" y="3068131"/>
            <a:ext cx="1147665" cy="521048"/>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Automated reminder to fill the survey</a:t>
            </a:r>
          </a:p>
        </p:txBody>
      </p:sp>
      <p:sp>
        <p:nvSpPr>
          <p:cNvPr id="95" name="Rectangle: Rounded Corners 94">
            <a:extLst>
              <a:ext uri="{FF2B5EF4-FFF2-40B4-BE49-F238E27FC236}">
                <a16:creationId xmlns:a16="http://schemas.microsoft.com/office/drawing/2014/main" id="{85CF6E34-3914-4FC1-802E-6902D1CA526E}"/>
              </a:ext>
            </a:extLst>
          </p:cNvPr>
          <p:cNvSpPr/>
          <p:nvPr/>
        </p:nvSpPr>
        <p:spPr>
          <a:xfrm>
            <a:off x="6882328" y="3408534"/>
            <a:ext cx="1147665"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Basic data validation and flags raised</a:t>
            </a:r>
          </a:p>
        </p:txBody>
      </p:sp>
      <p:sp>
        <p:nvSpPr>
          <p:cNvPr id="96" name="Rectangle: Rounded Corners 95">
            <a:extLst>
              <a:ext uri="{FF2B5EF4-FFF2-40B4-BE49-F238E27FC236}">
                <a16:creationId xmlns:a16="http://schemas.microsoft.com/office/drawing/2014/main" id="{2DC54AF3-80E9-4851-A09E-B10662018CAE}"/>
              </a:ext>
            </a:extLst>
          </p:cNvPr>
          <p:cNvSpPr/>
          <p:nvPr/>
        </p:nvSpPr>
        <p:spPr>
          <a:xfrm>
            <a:off x="6866951" y="2501896"/>
            <a:ext cx="1907612" cy="356133"/>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Notification for comments to members/suppliers</a:t>
            </a:r>
          </a:p>
        </p:txBody>
      </p:sp>
      <p:cxnSp>
        <p:nvCxnSpPr>
          <p:cNvPr id="97" name="Connector: Elbow 96">
            <a:extLst>
              <a:ext uri="{FF2B5EF4-FFF2-40B4-BE49-F238E27FC236}">
                <a16:creationId xmlns:a16="http://schemas.microsoft.com/office/drawing/2014/main" id="{B4D0A019-FE34-4DA8-9FAB-6235288596AC}"/>
              </a:ext>
            </a:extLst>
          </p:cNvPr>
          <p:cNvCxnSpPr>
            <a:cxnSpLocks/>
            <a:stCxn id="93" idx="2"/>
            <a:endCxn id="13" idx="1"/>
          </p:cNvCxnSpPr>
          <p:nvPr/>
        </p:nvCxnSpPr>
        <p:spPr>
          <a:xfrm rot="16200000" flipH="1">
            <a:off x="3533654" y="4348832"/>
            <a:ext cx="1740353" cy="221045"/>
          </a:xfrm>
          <a:prstGeom prst="bentConnector2">
            <a:avLst/>
          </a:prstGeom>
          <a:ln w="28575">
            <a:solidFill>
              <a:schemeClr val="accent3"/>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1" name="Connector: Elbow 100">
            <a:extLst>
              <a:ext uri="{FF2B5EF4-FFF2-40B4-BE49-F238E27FC236}">
                <a16:creationId xmlns:a16="http://schemas.microsoft.com/office/drawing/2014/main" id="{008BB128-168F-4221-938D-254D79EF72AF}"/>
              </a:ext>
            </a:extLst>
          </p:cNvPr>
          <p:cNvCxnSpPr>
            <a:cxnSpLocks/>
            <a:stCxn id="95" idx="2"/>
            <a:endCxn id="13" idx="2"/>
          </p:cNvCxnSpPr>
          <p:nvPr/>
        </p:nvCxnSpPr>
        <p:spPr>
          <a:xfrm rot="5400000">
            <a:off x="5442304" y="3576931"/>
            <a:ext cx="1659741" cy="2367975"/>
          </a:xfrm>
          <a:prstGeom prst="bentConnector3">
            <a:avLst>
              <a:gd name="adj1" fmla="val 113773"/>
            </a:avLst>
          </a:prstGeom>
          <a:ln w="28575">
            <a:solidFill>
              <a:schemeClr val="accent3"/>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4" name="Connector: Elbow 103">
            <a:extLst>
              <a:ext uri="{FF2B5EF4-FFF2-40B4-BE49-F238E27FC236}">
                <a16:creationId xmlns:a16="http://schemas.microsoft.com/office/drawing/2014/main" id="{C3A61905-5C14-4C47-A6E4-C8A7BAD84DD7}"/>
              </a:ext>
            </a:extLst>
          </p:cNvPr>
          <p:cNvCxnSpPr>
            <a:cxnSpLocks/>
            <a:stCxn id="13" idx="3"/>
            <a:endCxn id="95" idx="1"/>
          </p:cNvCxnSpPr>
          <p:nvPr/>
        </p:nvCxnSpPr>
        <p:spPr>
          <a:xfrm flipV="1">
            <a:off x="5662018" y="3669791"/>
            <a:ext cx="1220310" cy="1659741"/>
          </a:xfrm>
          <a:prstGeom prst="bentConnector3">
            <a:avLst>
              <a:gd name="adj1" fmla="val 50000"/>
            </a:avLst>
          </a:prstGeom>
          <a:ln w="28575">
            <a:solidFill>
              <a:schemeClr val="accent3"/>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107" name="Connector: Elbow 106">
            <a:extLst>
              <a:ext uri="{FF2B5EF4-FFF2-40B4-BE49-F238E27FC236}">
                <a16:creationId xmlns:a16="http://schemas.microsoft.com/office/drawing/2014/main" id="{E6EB782E-A436-463F-90AC-BEBB514CC919}"/>
              </a:ext>
            </a:extLst>
          </p:cNvPr>
          <p:cNvCxnSpPr>
            <a:cxnSpLocks/>
            <a:stCxn id="17" idx="2"/>
            <a:endCxn id="96" idx="3"/>
          </p:cNvCxnSpPr>
          <p:nvPr/>
        </p:nvCxnSpPr>
        <p:spPr>
          <a:xfrm rot="5400000">
            <a:off x="8877377" y="2027677"/>
            <a:ext cx="549472" cy="755100"/>
          </a:xfrm>
          <a:prstGeom prst="bentConnector2">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29" name="Rectangle: Rounded Corners 128">
            <a:extLst>
              <a:ext uri="{FF2B5EF4-FFF2-40B4-BE49-F238E27FC236}">
                <a16:creationId xmlns:a16="http://schemas.microsoft.com/office/drawing/2014/main" id="{1201889F-B36D-4025-A60E-A26FE6886ED6}"/>
              </a:ext>
            </a:extLst>
          </p:cNvPr>
          <p:cNvSpPr/>
          <p:nvPr/>
        </p:nvSpPr>
        <p:spPr>
          <a:xfrm>
            <a:off x="1527300" y="6037321"/>
            <a:ext cx="1147665" cy="522514"/>
          </a:xfrm>
          <a:prstGeom prst="roundRect">
            <a:avLst/>
          </a:prstGeom>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Action/step</a:t>
            </a:r>
          </a:p>
        </p:txBody>
      </p:sp>
      <p:sp>
        <p:nvSpPr>
          <p:cNvPr id="130" name="Rectangle: Rounded Corners 129">
            <a:extLst>
              <a:ext uri="{FF2B5EF4-FFF2-40B4-BE49-F238E27FC236}">
                <a16:creationId xmlns:a16="http://schemas.microsoft.com/office/drawing/2014/main" id="{9E433AB6-0BA5-4F4A-BF59-2CD4F08B2CC9}"/>
              </a:ext>
            </a:extLst>
          </p:cNvPr>
          <p:cNvSpPr/>
          <p:nvPr/>
        </p:nvSpPr>
        <p:spPr>
          <a:xfrm>
            <a:off x="3057521" y="6037321"/>
            <a:ext cx="1147665" cy="522514"/>
          </a:xfrm>
          <a:prstGeom prst="roundRect">
            <a:avLst/>
          </a:prstGeom>
          <a:solidFill>
            <a:schemeClr val="accent2"/>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Decision</a:t>
            </a:r>
          </a:p>
        </p:txBody>
      </p:sp>
      <p:sp>
        <p:nvSpPr>
          <p:cNvPr id="131" name="Rectangle: Rounded Corners 130">
            <a:extLst>
              <a:ext uri="{FF2B5EF4-FFF2-40B4-BE49-F238E27FC236}">
                <a16:creationId xmlns:a16="http://schemas.microsoft.com/office/drawing/2014/main" id="{2B6F16C1-C62A-42D8-9FA7-703045FCED97}"/>
              </a:ext>
            </a:extLst>
          </p:cNvPr>
          <p:cNvSpPr/>
          <p:nvPr/>
        </p:nvSpPr>
        <p:spPr>
          <a:xfrm>
            <a:off x="4587742" y="6037321"/>
            <a:ext cx="1433617"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Support available (optional)</a:t>
            </a:r>
          </a:p>
        </p:txBody>
      </p:sp>
      <p:cxnSp>
        <p:nvCxnSpPr>
          <p:cNvPr id="132" name="Straight Arrow Connector 131">
            <a:extLst>
              <a:ext uri="{FF2B5EF4-FFF2-40B4-BE49-F238E27FC236}">
                <a16:creationId xmlns:a16="http://schemas.microsoft.com/office/drawing/2014/main" id="{DDA4719E-CB05-4DB2-831F-3ECE68A93319}"/>
              </a:ext>
            </a:extLst>
          </p:cNvPr>
          <p:cNvCxnSpPr>
            <a:cxnSpLocks/>
            <a:stCxn id="15" idx="3"/>
            <a:endCxn id="16" idx="1"/>
          </p:cNvCxnSpPr>
          <p:nvPr/>
        </p:nvCxnSpPr>
        <p:spPr>
          <a:xfrm>
            <a:off x="7257437" y="1398034"/>
            <a:ext cx="203772" cy="5432"/>
          </a:xfrm>
          <a:prstGeom prst="straightConnector1">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145" name="Rectangle: Rounded Corners 144">
            <a:extLst>
              <a:ext uri="{FF2B5EF4-FFF2-40B4-BE49-F238E27FC236}">
                <a16:creationId xmlns:a16="http://schemas.microsoft.com/office/drawing/2014/main" id="{BD370EA6-770C-49E8-AEA1-3596F0F403FB}"/>
              </a:ext>
            </a:extLst>
          </p:cNvPr>
          <p:cNvSpPr/>
          <p:nvPr/>
        </p:nvSpPr>
        <p:spPr>
          <a:xfrm>
            <a:off x="1632742" y="3072987"/>
            <a:ext cx="1147665"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Guidance on filling the survey</a:t>
            </a:r>
          </a:p>
        </p:txBody>
      </p:sp>
      <p:cxnSp>
        <p:nvCxnSpPr>
          <p:cNvPr id="148" name="Connector: Elbow 147">
            <a:extLst>
              <a:ext uri="{FF2B5EF4-FFF2-40B4-BE49-F238E27FC236}">
                <a16:creationId xmlns:a16="http://schemas.microsoft.com/office/drawing/2014/main" id="{D0B7A032-D2CB-4397-8B5B-0698192C2412}"/>
              </a:ext>
            </a:extLst>
          </p:cNvPr>
          <p:cNvCxnSpPr>
            <a:cxnSpLocks/>
            <a:stCxn id="145" idx="2"/>
            <a:endCxn id="13" idx="2"/>
          </p:cNvCxnSpPr>
          <p:nvPr/>
        </p:nvCxnSpPr>
        <p:spPr>
          <a:xfrm rot="16200000" flipH="1">
            <a:off x="2649736" y="3152339"/>
            <a:ext cx="1995288" cy="2881611"/>
          </a:xfrm>
          <a:prstGeom prst="bentConnector3">
            <a:avLst>
              <a:gd name="adj1" fmla="val 111457"/>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36" name="Connector: Elbow 135">
            <a:extLst>
              <a:ext uri="{FF2B5EF4-FFF2-40B4-BE49-F238E27FC236}">
                <a16:creationId xmlns:a16="http://schemas.microsoft.com/office/drawing/2014/main" id="{29DABB58-6BA5-4387-957B-1D09FF51B3FE}"/>
              </a:ext>
            </a:extLst>
          </p:cNvPr>
          <p:cNvCxnSpPr>
            <a:cxnSpLocks/>
            <a:stCxn id="11" idx="3"/>
            <a:endCxn id="23" idx="0"/>
          </p:cNvCxnSpPr>
          <p:nvPr/>
        </p:nvCxnSpPr>
        <p:spPr>
          <a:xfrm>
            <a:off x="2152662" y="946201"/>
            <a:ext cx="944208" cy="614692"/>
          </a:xfrm>
          <a:prstGeom prst="bentConnector2">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Connector: Elbow 142">
            <a:extLst>
              <a:ext uri="{FF2B5EF4-FFF2-40B4-BE49-F238E27FC236}">
                <a16:creationId xmlns:a16="http://schemas.microsoft.com/office/drawing/2014/main" id="{29744C74-5347-43B4-A9A3-6FAE731CDDD7}"/>
              </a:ext>
            </a:extLst>
          </p:cNvPr>
          <p:cNvCxnSpPr>
            <a:cxnSpLocks/>
            <a:stCxn id="21" idx="0"/>
            <a:endCxn id="96" idx="3"/>
          </p:cNvCxnSpPr>
          <p:nvPr/>
        </p:nvCxnSpPr>
        <p:spPr>
          <a:xfrm rot="16200000" flipV="1">
            <a:off x="8256880" y="3197646"/>
            <a:ext cx="1578104" cy="542737"/>
          </a:xfrm>
          <a:prstGeom prst="bentConnector2">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4" name="Connector: Elbow 153">
            <a:extLst>
              <a:ext uri="{FF2B5EF4-FFF2-40B4-BE49-F238E27FC236}">
                <a16:creationId xmlns:a16="http://schemas.microsoft.com/office/drawing/2014/main" id="{A53D05B4-C1D8-4C66-A3EC-7A6AE04FFFFC}"/>
              </a:ext>
            </a:extLst>
          </p:cNvPr>
          <p:cNvCxnSpPr>
            <a:cxnSpLocks/>
          </p:cNvCxnSpPr>
          <p:nvPr/>
        </p:nvCxnSpPr>
        <p:spPr>
          <a:xfrm flipV="1">
            <a:off x="8489904" y="6282836"/>
            <a:ext cx="997115" cy="2"/>
          </a:xfrm>
          <a:prstGeom prst="bentConnector3">
            <a:avLst>
              <a:gd name="adj1" fmla="val 50000"/>
            </a:avLst>
          </a:prstGeom>
          <a:ln w="28575">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6" name="Connector: Elbow 155">
            <a:extLst>
              <a:ext uri="{FF2B5EF4-FFF2-40B4-BE49-F238E27FC236}">
                <a16:creationId xmlns:a16="http://schemas.microsoft.com/office/drawing/2014/main" id="{7473B5ED-3BE2-481F-8338-494EA2A9DFCD}"/>
              </a:ext>
            </a:extLst>
          </p:cNvPr>
          <p:cNvCxnSpPr>
            <a:cxnSpLocks/>
          </p:cNvCxnSpPr>
          <p:nvPr/>
        </p:nvCxnSpPr>
        <p:spPr>
          <a:xfrm flipV="1">
            <a:off x="6724939" y="6282838"/>
            <a:ext cx="1055391" cy="1"/>
          </a:xfrm>
          <a:prstGeom prst="bentConnector3">
            <a:avLst>
              <a:gd name="adj1" fmla="val 50000"/>
            </a:avLst>
          </a:prstGeom>
          <a:ln w="28575">
            <a:solidFill>
              <a:schemeClr val="accent3"/>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158" name="TextBox 157">
            <a:extLst>
              <a:ext uri="{FF2B5EF4-FFF2-40B4-BE49-F238E27FC236}">
                <a16:creationId xmlns:a16="http://schemas.microsoft.com/office/drawing/2014/main" id="{2E52B54A-844B-402B-AB6B-02DCFC04F4B6}"/>
              </a:ext>
            </a:extLst>
          </p:cNvPr>
          <p:cNvSpPr txBox="1"/>
          <p:nvPr/>
        </p:nvSpPr>
        <p:spPr>
          <a:xfrm>
            <a:off x="6736855" y="6282836"/>
            <a:ext cx="106183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Base process</a:t>
            </a:r>
          </a:p>
        </p:txBody>
      </p:sp>
      <p:sp>
        <p:nvSpPr>
          <p:cNvPr id="159" name="TextBox 158">
            <a:extLst>
              <a:ext uri="{FF2B5EF4-FFF2-40B4-BE49-F238E27FC236}">
                <a16:creationId xmlns:a16="http://schemas.microsoft.com/office/drawing/2014/main" id="{76E982B7-8DAA-41D5-8097-96DEAF78419F}"/>
              </a:ext>
            </a:extLst>
          </p:cNvPr>
          <p:cNvSpPr txBox="1"/>
          <p:nvPr/>
        </p:nvSpPr>
        <p:spPr>
          <a:xfrm>
            <a:off x="8457543" y="6311020"/>
            <a:ext cx="106183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Optional</a:t>
            </a:r>
          </a:p>
        </p:txBody>
      </p:sp>
      <p:sp>
        <p:nvSpPr>
          <p:cNvPr id="160" name="TextBox 159">
            <a:extLst>
              <a:ext uri="{FF2B5EF4-FFF2-40B4-BE49-F238E27FC236}">
                <a16:creationId xmlns:a16="http://schemas.microsoft.com/office/drawing/2014/main" id="{03BEF94E-9056-401D-AF89-B4CF9523C741}"/>
              </a:ext>
            </a:extLst>
          </p:cNvPr>
          <p:cNvSpPr txBox="1"/>
          <p:nvPr/>
        </p:nvSpPr>
        <p:spPr>
          <a:xfrm>
            <a:off x="2144462" y="684766"/>
            <a:ext cx="37857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No</a:t>
            </a:r>
          </a:p>
        </p:txBody>
      </p:sp>
      <p:sp>
        <p:nvSpPr>
          <p:cNvPr id="161" name="TextBox 160">
            <a:extLst>
              <a:ext uri="{FF2B5EF4-FFF2-40B4-BE49-F238E27FC236}">
                <a16:creationId xmlns:a16="http://schemas.microsoft.com/office/drawing/2014/main" id="{26498F71-E365-42FA-8210-E77E7245CC7D}"/>
              </a:ext>
            </a:extLst>
          </p:cNvPr>
          <p:cNvSpPr txBox="1"/>
          <p:nvPr/>
        </p:nvSpPr>
        <p:spPr>
          <a:xfrm>
            <a:off x="1536600" y="431033"/>
            <a:ext cx="49299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Yes</a:t>
            </a:r>
          </a:p>
        </p:txBody>
      </p:sp>
      <p:sp>
        <p:nvSpPr>
          <p:cNvPr id="162" name="Rectangle: Rounded Corners 161">
            <a:extLst>
              <a:ext uri="{FF2B5EF4-FFF2-40B4-BE49-F238E27FC236}">
                <a16:creationId xmlns:a16="http://schemas.microsoft.com/office/drawing/2014/main" id="{9A71F8FC-6C93-4328-9AB3-F915EFCC4D74}"/>
              </a:ext>
            </a:extLst>
          </p:cNvPr>
          <p:cNvSpPr/>
          <p:nvPr/>
        </p:nvSpPr>
        <p:spPr>
          <a:xfrm>
            <a:off x="3201345" y="655426"/>
            <a:ext cx="1147665" cy="522514"/>
          </a:xfrm>
          <a:prstGeom prst="roundRect">
            <a:avLst/>
          </a:prstGeom>
          <a:solidFill>
            <a:schemeClr val="accent2"/>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Has the survey been filled before?</a:t>
            </a:r>
          </a:p>
        </p:txBody>
      </p:sp>
      <p:sp>
        <p:nvSpPr>
          <p:cNvPr id="163" name="Rectangle: Rounded Corners 162">
            <a:extLst>
              <a:ext uri="{FF2B5EF4-FFF2-40B4-BE49-F238E27FC236}">
                <a16:creationId xmlns:a16="http://schemas.microsoft.com/office/drawing/2014/main" id="{28346EAE-B7C5-4AEE-91CF-01111A7BFE0C}"/>
              </a:ext>
            </a:extLst>
          </p:cNvPr>
          <p:cNvSpPr/>
          <p:nvPr/>
        </p:nvSpPr>
        <p:spPr>
          <a:xfrm>
            <a:off x="3799731" y="1723380"/>
            <a:ext cx="1147665"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Send email request</a:t>
            </a:r>
          </a:p>
        </p:txBody>
      </p:sp>
      <p:sp>
        <p:nvSpPr>
          <p:cNvPr id="178" name="Rectangle: Rounded Corners 177">
            <a:extLst>
              <a:ext uri="{FF2B5EF4-FFF2-40B4-BE49-F238E27FC236}">
                <a16:creationId xmlns:a16="http://schemas.microsoft.com/office/drawing/2014/main" id="{0BF46BFB-5D2D-493C-8F78-8230EA07899E}"/>
              </a:ext>
            </a:extLst>
          </p:cNvPr>
          <p:cNvSpPr/>
          <p:nvPr/>
        </p:nvSpPr>
        <p:spPr>
          <a:xfrm>
            <a:off x="4591731" y="675444"/>
            <a:ext cx="1147665" cy="522514"/>
          </a:xfrm>
          <a:prstGeom prst="roundRect">
            <a:avLst/>
          </a:prstGeom>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Request via platform</a:t>
            </a:r>
          </a:p>
        </p:txBody>
      </p:sp>
      <p:cxnSp>
        <p:nvCxnSpPr>
          <p:cNvPr id="204" name="Connector: Elbow 203">
            <a:extLst>
              <a:ext uri="{FF2B5EF4-FFF2-40B4-BE49-F238E27FC236}">
                <a16:creationId xmlns:a16="http://schemas.microsoft.com/office/drawing/2014/main" id="{BEE14EC5-7A2A-402C-AEAD-3260D962E88E}"/>
              </a:ext>
            </a:extLst>
          </p:cNvPr>
          <p:cNvCxnSpPr>
            <a:cxnSpLocks/>
            <a:stCxn id="162" idx="2"/>
            <a:endCxn id="163" idx="0"/>
          </p:cNvCxnSpPr>
          <p:nvPr/>
        </p:nvCxnSpPr>
        <p:spPr>
          <a:xfrm rot="16200000" flipH="1">
            <a:off x="3801651" y="1151467"/>
            <a:ext cx="545440" cy="598386"/>
          </a:xfrm>
          <a:prstGeom prst="bentConnector3">
            <a:avLst>
              <a:gd name="adj1" fmla="val 50000"/>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207" name="Connector: Elbow 206">
            <a:extLst>
              <a:ext uri="{FF2B5EF4-FFF2-40B4-BE49-F238E27FC236}">
                <a16:creationId xmlns:a16="http://schemas.microsoft.com/office/drawing/2014/main" id="{4F92FF30-9A0F-40BB-A789-645DCBF53B65}"/>
              </a:ext>
            </a:extLst>
          </p:cNvPr>
          <p:cNvCxnSpPr>
            <a:cxnSpLocks/>
            <a:stCxn id="162" idx="3"/>
            <a:endCxn id="178" idx="0"/>
          </p:cNvCxnSpPr>
          <p:nvPr/>
        </p:nvCxnSpPr>
        <p:spPr>
          <a:xfrm flipV="1">
            <a:off x="4349010" y="675444"/>
            <a:ext cx="816554" cy="241239"/>
          </a:xfrm>
          <a:prstGeom prst="bentConnector4">
            <a:avLst>
              <a:gd name="adj1" fmla="val 14862"/>
              <a:gd name="adj2" fmla="val 203059"/>
            </a:avLst>
          </a:prstGeom>
          <a:ln w="28575">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213" name="TextBox 212">
            <a:extLst>
              <a:ext uri="{FF2B5EF4-FFF2-40B4-BE49-F238E27FC236}">
                <a16:creationId xmlns:a16="http://schemas.microsoft.com/office/drawing/2014/main" id="{03D5FCEF-3A4E-4322-9AEE-0E8B93FF0078}"/>
              </a:ext>
            </a:extLst>
          </p:cNvPr>
          <p:cNvSpPr txBox="1"/>
          <p:nvPr/>
        </p:nvSpPr>
        <p:spPr>
          <a:xfrm>
            <a:off x="4484377" y="381123"/>
            <a:ext cx="49299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Yes</a:t>
            </a:r>
          </a:p>
        </p:txBody>
      </p:sp>
      <p:sp>
        <p:nvSpPr>
          <p:cNvPr id="214" name="TextBox 213">
            <a:extLst>
              <a:ext uri="{FF2B5EF4-FFF2-40B4-BE49-F238E27FC236}">
                <a16:creationId xmlns:a16="http://schemas.microsoft.com/office/drawing/2014/main" id="{4B06794A-41E6-4D92-BC37-BB2630261AED}"/>
              </a:ext>
            </a:extLst>
          </p:cNvPr>
          <p:cNvSpPr txBox="1"/>
          <p:nvPr/>
        </p:nvSpPr>
        <p:spPr>
          <a:xfrm>
            <a:off x="3762640" y="1183670"/>
            <a:ext cx="37857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No</a:t>
            </a:r>
          </a:p>
        </p:txBody>
      </p:sp>
      <p:sp>
        <p:nvSpPr>
          <p:cNvPr id="215" name="TextBox 214">
            <a:extLst>
              <a:ext uri="{FF2B5EF4-FFF2-40B4-BE49-F238E27FC236}">
                <a16:creationId xmlns:a16="http://schemas.microsoft.com/office/drawing/2014/main" id="{47005D79-67B7-4210-9E2A-A779CA9D457B}"/>
              </a:ext>
            </a:extLst>
          </p:cNvPr>
          <p:cNvSpPr txBox="1"/>
          <p:nvPr/>
        </p:nvSpPr>
        <p:spPr>
          <a:xfrm>
            <a:off x="8599283" y="1142031"/>
            <a:ext cx="378575"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No</a:t>
            </a:r>
          </a:p>
        </p:txBody>
      </p:sp>
      <p:sp>
        <p:nvSpPr>
          <p:cNvPr id="216" name="TextBox 215">
            <a:extLst>
              <a:ext uri="{FF2B5EF4-FFF2-40B4-BE49-F238E27FC236}">
                <a16:creationId xmlns:a16="http://schemas.microsoft.com/office/drawing/2014/main" id="{E5B7A89C-AA47-4A48-A817-94EED76D705E}"/>
              </a:ext>
            </a:extLst>
          </p:cNvPr>
          <p:cNvSpPr txBox="1"/>
          <p:nvPr/>
        </p:nvSpPr>
        <p:spPr>
          <a:xfrm>
            <a:off x="7996908" y="803378"/>
            <a:ext cx="49299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8F8F8F"/>
                </a:solidFill>
                <a:effectLst/>
                <a:uLnTx/>
                <a:uFillTx/>
                <a:latin typeface="Calibri" panose="020F0502020204030204"/>
                <a:ea typeface="+mn-ea"/>
                <a:cs typeface="+mn-cs"/>
              </a:rPr>
              <a:t>Yes</a:t>
            </a:r>
          </a:p>
        </p:txBody>
      </p:sp>
    </p:spTree>
    <p:extLst>
      <p:ext uri="{BB962C8B-B14F-4D97-AF65-F5344CB8AC3E}">
        <p14:creationId xmlns:p14="http://schemas.microsoft.com/office/powerpoint/2010/main" val="204937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fade">
                                      <p:cBhvr>
                                        <p:cTn id="7" dur="500"/>
                                        <p:tgtEl>
                                          <p:spTgt spid="160"/>
                                        </p:tgtEl>
                                      </p:cBhvr>
                                    </p:animEffect>
                                  </p:childTnLst>
                                </p:cTn>
                              </p:par>
                              <p:par>
                                <p:cTn id="8" presetID="10" presetClass="entr" presetSubtype="0" fill="hold" nodeType="withEffect">
                                  <p:stCondLst>
                                    <p:cond delay="0"/>
                                  </p:stCondLst>
                                  <p:childTnLst>
                                    <p:set>
                                      <p:cBhvr>
                                        <p:cTn id="9" dur="1" fill="hold">
                                          <p:stCondLst>
                                            <p:cond delay="0"/>
                                          </p:stCondLst>
                                        </p:cTn>
                                        <p:tgtEl>
                                          <p:spTgt spid="136"/>
                                        </p:tgtEl>
                                        <p:attrNameLst>
                                          <p:attrName>style.visibility</p:attrName>
                                        </p:attrNameLst>
                                      </p:cBhvr>
                                      <p:to>
                                        <p:strVal val="visible"/>
                                      </p:to>
                                    </p:set>
                                    <p:animEffect transition="in" filter="fade">
                                      <p:cBhvr>
                                        <p:cTn id="10" dur="500"/>
                                        <p:tgtEl>
                                          <p:spTgt spid="1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1"/>
                                        </p:tgtEl>
                                        <p:attrNameLst>
                                          <p:attrName>style.visibility</p:attrName>
                                        </p:attrNameLst>
                                      </p:cBhvr>
                                      <p:to>
                                        <p:strVal val="visible"/>
                                      </p:to>
                                    </p:set>
                                    <p:animEffect transition="in" filter="fade">
                                      <p:cBhvr>
                                        <p:cTn id="26" dur="500"/>
                                        <p:tgtEl>
                                          <p:spTgt spid="161"/>
                                        </p:tgtEl>
                                      </p:cBhvr>
                                    </p:animEffect>
                                  </p:childTnLst>
                                </p:cTn>
                              </p:par>
                              <p:par>
                                <p:cTn id="27" presetID="10" presetClass="entr" presetSubtype="0" fill="hold"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2"/>
                                        </p:tgtEl>
                                        <p:attrNameLst>
                                          <p:attrName>style.visibility</p:attrName>
                                        </p:attrNameLst>
                                      </p:cBhvr>
                                      <p:to>
                                        <p:strVal val="visible"/>
                                      </p:to>
                                    </p:set>
                                    <p:animEffect transition="in" filter="fade">
                                      <p:cBhvr>
                                        <p:cTn id="32" dur="500"/>
                                        <p:tgtEl>
                                          <p:spTgt spid="16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14"/>
                                        </p:tgtEl>
                                        <p:attrNameLst>
                                          <p:attrName>style.visibility</p:attrName>
                                        </p:attrNameLst>
                                      </p:cBhvr>
                                      <p:to>
                                        <p:strVal val="visible"/>
                                      </p:to>
                                    </p:set>
                                    <p:animEffect transition="in" filter="fade">
                                      <p:cBhvr>
                                        <p:cTn id="37" dur="500"/>
                                        <p:tgtEl>
                                          <p:spTgt spid="214"/>
                                        </p:tgtEl>
                                      </p:cBhvr>
                                    </p:animEffect>
                                  </p:childTnLst>
                                </p:cTn>
                              </p:par>
                              <p:par>
                                <p:cTn id="38" presetID="10" presetClass="entr" presetSubtype="0" fill="hold" nodeType="withEffect">
                                  <p:stCondLst>
                                    <p:cond delay="0"/>
                                  </p:stCondLst>
                                  <p:childTnLst>
                                    <p:set>
                                      <p:cBhvr>
                                        <p:cTn id="39" dur="1" fill="hold">
                                          <p:stCondLst>
                                            <p:cond delay="0"/>
                                          </p:stCondLst>
                                        </p:cTn>
                                        <p:tgtEl>
                                          <p:spTgt spid="204"/>
                                        </p:tgtEl>
                                        <p:attrNameLst>
                                          <p:attrName>style.visibility</p:attrName>
                                        </p:attrNameLst>
                                      </p:cBhvr>
                                      <p:to>
                                        <p:strVal val="visible"/>
                                      </p:to>
                                    </p:set>
                                    <p:animEffect transition="in" filter="fade">
                                      <p:cBhvr>
                                        <p:cTn id="40" dur="500"/>
                                        <p:tgtEl>
                                          <p:spTgt spid="20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3"/>
                                        </p:tgtEl>
                                        <p:attrNameLst>
                                          <p:attrName>style.visibility</p:attrName>
                                        </p:attrNameLst>
                                      </p:cBhvr>
                                      <p:to>
                                        <p:strVal val="visible"/>
                                      </p:to>
                                    </p:set>
                                    <p:animEffect transition="in" filter="fade">
                                      <p:cBhvr>
                                        <p:cTn id="43" dur="500"/>
                                        <p:tgtEl>
                                          <p:spTgt spid="163"/>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500"/>
                                        <p:tgtEl>
                                          <p:spTgt spid="38"/>
                                        </p:tgtEl>
                                      </p:cBhvr>
                                    </p:animEffect>
                                  </p:childTnLst>
                                </p:cTn>
                              </p:par>
                            </p:childTnLst>
                          </p:cTn>
                        </p:par>
                        <p:par>
                          <p:cTn id="48" fill="hold">
                            <p:stCondLst>
                              <p:cond delay="10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1500"/>
                            </p:stCondLst>
                            <p:childTnLst>
                              <p:par>
                                <p:cTn id="53" presetID="10" presetClass="entr" presetSubtype="0" fill="hold" nodeType="afterEffect">
                                  <p:stCondLst>
                                    <p:cond delay="500"/>
                                  </p:stCondLst>
                                  <p:childTnLst>
                                    <p:set>
                                      <p:cBhvr>
                                        <p:cTn id="54" dur="1" fill="hold">
                                          <p:stCondLst>
                                            <p:cond delay="0"/>
                                          </p:stCondLst>
                                        </p:cTn>
                                        <p:tgtEl>
                                          <p:spTgt spid="87"/>
                                        </p:tgtEl>
                                        <p:attrNameLst>
                                          <p:attrName>style.visibility</p:attrName>
                                        </p:attrNameLst>
                                      </p:cBhvr>
                                      <p:to>
                                        <p:strVal val="visible"/>
                                      </p:to>
                                    </p:set>
                                    <p:animEffect transition="in" filter="fade">
                                      <p:cBhvr>
                                        <p:cTn id="55" dur="500"/>
                                        <p:tgtEl>
                                          <p:spTgt spid="8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207"/>
                                        </p:tgtEl>
                                        <p:attrNameLst>
                                          <p:attrName>style.visibility</p:attrName>
                                        </p:attrNameLst>
                                      </p:cBhvr>
                                      <p:to>
                                        <p:strVal val="visible"/>
                                      </p:to>
                                    </p:set>
                                    <p:animEffect transition="in" filter="fade">
                                      <p:cBhvr>
                                        <p:cTn id="60" dur="500"/>
                                        <p:tgtEl>
                                          <p:spTgt spid="20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13"/>
                                        </p:tgtEl>
                                        <p:attrNameLst>
                                          <p:attrName>style.visibility</p:attrName>
                                        </p:attrNameLst>
                                      </p:cBhvr>
                                      <p:to>
                                        <p:strVal val="visible"/>
                                      </p:to>
                                    </p:set>
                                    <p:animEffect transition="in" filter="fade">
                                      <p:cBhvr>
                                        <p:cTn id="63" dur="500"/>
                                        <p:tgtEl>
                                          <p:spTgt spid="21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78"/>
                                        </p:tgtEl>
                                        <p:attrNameLst>
                                          <p:attrName>style.visibility</p:attrName>
                                        </p:attrNameLst>
                                      </p:cBhvr>
                                      <p:to>
                                        <p:strVal val="visible"/>
                                      </p:to>
                                    </p:set>
                                    <p:animEffect transition="in" filter="fade">
                                      <p:cBhvr>
                                        <p:cTn id="66" dur="500"/>
                                        <p:tgtEl>
                                          <p:spTgt spid="178"/>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fade">
                                      <p:cBhvr>
                                        <p:cTn id="71" dur="500"/>
                                        <p:tgtEl>
                                          <p:spTgt spid="43"/>
                                        </p:tgtEl>
                                      </p:cBhvr>
                                    </p:animEffect>
                                  </p:childTnLst>
                                </p:cTn>
                              </p:par>
                              <p:par>
                                <p:cTn id="72" presetID="10" presetClass="entr" presetSubtype="0" fill="hold" nodeType="with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fade">
                                      <p:cBhvr>
                                        <p:cTn id="74" dur="500"/>
                                        <p:tgtEl>
                                          <p:spTgt spid="50"/>
                                        </p:tgtEl>
                                      </p:cBhvr>
                                    </p:animEffect>
                                  </p:childTnLst>
                                </p:cTn>
                              </p:par>
                            </p:childTnLst>
                          </p:cTn>
                        </p:par>
                        <p:par>
                          <p:cTn id="75" fill="hold">
                            <p:stCondLst>
                              <p:cond delay="500"/>
                            </p:stCondLst>
                            <p:childTnLst>
                              <p:par>
                                <p:cTn id="76" presetID="1" presetClass="entr" presetSubtype="0" fill="hold" grpId="0" nodeType="afterEffect">
                                  <p:stCondLst>
                                    <p:cond delay="0"/>
                                  </p:stCondLst>
                                  <p:childTnLst>
                                    <p:set>
                                      <p:cBhvr>
                                        <p:cTn id="77" dur="1" fill="hold">
                                          <p:stCondLst>
                                            <p:cond delay="0"/>
                                          </p:stCondLst>
                                        </p:cTn>
                                        <p:tgtEl>
                                          <p:spTgt spid="14"/>
                                        </p:tgtEl>
                                        <p:attrNameLst>
                                          <p:attrName>style.visibility</p:attrName>
                                        </p:attrNameLst>
                                      </p:cBhvr>
                                      <p:to>
                                        <p:strVal val="visible"/>
                                      </p:to>
                                    </p:se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45"/>
                                        </p:tgtEl>
                                        <p:attrNameLst>
                                          <p:attrName>style.visibility</p:attrName>
                                        </p:attrNameLst>
                                      </p:cBhvr>
                                      <p:to>
                                        <p:strVal val="visible"/>
                                      </p:to>
                                    </p:set>
                                    <p:animEffect transition="in" filter="fade">
                                      <p:cBhvr>
                                        <p:cTn id="82" dur="500"/>
                                        <p:tgtEl>
                                          <p:spTgt spid="145"/>
                                        </p:tgtEl>
                                      </p:cBhvr>
                                    </p:animEffect>
                                  </p:childTnLst>
                                </p:cTn>
                              </p:par>
                              <p:par>
                                <p:cTn id="83" presetID="10" presetClass="entr" presetSubtype="0" fill="hold" nodeType="withEffect">
                                  <p:stCondLst>
                                    <p:cond delay="0"/>
                                  </p:stCondLst>
                                  <p:childTnLst>
                                    <p:set>
                                      <p:cBhvr>
                                        <p:cTn id="84" dur="1" fill="hold">
                                          <p:stCondLst>
                                            <p:cond delay="0"/>
                                          </p:stCondLst>
                                        </p:cTn>
                                        <p:tgtEl>
                                          <p:spTgt spid="148"/>
                                        </p:tgtEl>
                                        <p:attrNameLst>
                                          <p:attrName>style.visibility</p:attrName>
                                        </p:attrNameLst>
                                      </p:cBhvr>
                                      <p:to>
                                        <p:strVal val="visible"/>
                                      </p:to>
                                    </p:set>
                                    <p:animEffect transition="in" filter="fade">
                                      <p:cBhvr>
                                        <p:cTn id="85" dur="500"/>
                                        <p:tgtEl>
                                          <p:spTgt spid="148"/>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97"/>
                                        </p:tgtEl>
                                        <p:attrNameLst>
                                          <p:attrName>style.visibility</p:attrName>
                                        </p:attrNameLst>
                                      </p:cBhvr>
                                      <p:to>
                                        <p:strVal val="visible"/>
                                      </p:to>
                                    </p:set>
                                    <p:animEffect transition="in" filter="fade">
                                      <p:cBhvr>
                                        <p:cTn id="90" dur="500"/>
                                        <p:tgtEl>
                                          <p:spTgt spid="9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93"/>
                                        </p:tgtEl>
                                        <p:attrNameLst>
                                          <p:attrName>style.visibility</p:attrName>
                                        </p:attrNameLst>
                                      </p:cBhvr>
                                      <p:to>
                                        <p:strVal val="visible"/>
                                      </p:to>
                                    </p:set>
                                    <p:animEffect transition="in" filter="fade">
                                      <p:cBhvr>
                                        <p:cTn id="93" dur="500"/>
                                        <p:tgtEl>
                                          <p:spTgt spid="93"/>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104"/>
                                        </p:tgtEl>
                                        <p:attrNameLst>
                                          <p:attrName>style.visibility</p:attrName>
                                        </p:attrNameLst>
                                      </p:cBhvr>
                                      <p:to>
                                        <p:strVal val="visible"/>
                                      </p:to>
                                    </p:set>
                                    <p:animEffect transition="in" filter="fade">
                                      <p:cBhvr>
                                        <p:cTn id="98" dur="500"/>
                                        <p:tgtEl>
                                          <p:spTgt spid="104"/>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95"/>
                                        </p:tgtEl>
                                        <p:attrNameLst>
                                          <p:attrName>style.visibility</p:attrName>
                                        </p:attrNameLst>
                                      </p:cBhvr>
                                      <p:to>
                                        <p:strVal val="visible"/>
                                      </p:to>
                                    </p:set>
                                    <p:animEffect transition="in" filter="fade">
                                      <p:cBhvr>
                                        <p:cTn id="101" dur="500"/>
                                        <p:tgtEl>
                                          <p:spTgt spid="95"/>
                                        </p:tgtEl>
                                      </p:cBhvr>
                                    </p:animEffect>
                                  </p:childTnLst>
                                </p:cTn>
                              </p:par>
                            </p:childTnLst>
                          </p:cTn>
                        </p:par>
                        <p:par>
                          <p:cTn id="102" fill="hold">
                            <p:stCondLst>
                              <p:cond delay="500"/>
                            </p:stCondLst>
                            <p:childTnLst>
                              <p:par>
                                <p:cTn id="103" presetID="10" presetClass="entr" presetSubtype="0" fill="hold" nodeType="afterEffect">
                                  <p:stCondLst>
                                    <p:cond delay="0"/>
                                  </p:stCondLst>
                                  <p:childTnLst>
                                    <p:set>
                                      <p:cBhvr>
                                        <p:cTn id="104" dur="1" fill="hold">
                                          <p:stCondLst>
                                            <p:cond delay="0"/>
                                          </p:stCondLst>
                                        </p:cTn>
                                        <p:tgtEl>
                                          <p:spTgt spid="101"/>
                                        </p:tgtEl>
                                        <p:attrNameLst>
                                          <p:attrName>style.visibility</p:attrName>
                                        </p:attrNameLst>
                                      </p:cBhvr>
                                      <p:to>
                                        <p:strVal val="visible"/>
                                      </p:to>
                                    </p:set>
                                    <p:animEffect transition="in" filter="fade">
                                      <p:cBhvr>
                                        <p:cTn id="105" dur="500"/>
                                        <p:tgtEl>
                                          <p:spTgt spid="101"/>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nodeType="click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fade">
                                      <p:cBhvr>
                                        <p:cTn id="110" dur="500"/>
                                        <p:tgtEl>
                                          <p:spTgt spid="67"/>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nodeType="click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fade">
                                      <p:cBhvr>
                                        <p:cTn id="118" dur="500"/>
                                        <p:tgtEl>
                                          <p:spTgt spid="53"/>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fade">
                                      <p:cBhvr>
                                        <p:cTn id="121" dur="500"/>
                                        <p:tgtEl>
                                          <p:spTgt spid="15"/>
                                        </p:tgtEl>
                                      </p:cBhvr>
                                    </p:animEffect>
                                  </p:childTnLst>
                                </p:cTn>
                              </p:par>
                            </p:childTnLst>
                          </p:cTn>
                        </p:par>
                        <p:par>
                          <p:cTn id="122" fill="hold">
                            <p:stCondLst>
                              <p:cond delay="500"/>
                            </p:stCondLst>
                            <p:childTnLst>
                              <p:par>
                                <p:cTn id="123" presetID="10" presetClass="entr" presetSubtype="0" fill="hold" nodeType="afterEffect">
                                  <p:stCondLst>
                                    <p:cond delay="0"/>
                                  </p:stCondLst>
                                  <p:childTnLst>
                                    <p:set>
                                      <p:cBhvr>
                                        <p:cTn id="124" dur="1" fill="hold">
                                          <p:stCondLst>
                                            <p:cond delay="0"/>
                                          </p:stCondLst>
                                        </p:cTn>
                                        <p:tgtEl>
                                          <p:spTgt spid="132"/>
                                        </p:tgtEl>
                                        <p:attrNameLst>
                                          <p:attrName>style.visibility</p:attrName>
                                        </p:attrNameLst>
                                      </p:cBhvr>
                                      <p:to>
                                        <p:strVal val="visible"/>
                                      </p:to>
                                    </p:set>
                                    <p:animEffect transition="in" filter="fade">
                                      <p:cBhvr>
                                        <p:cTn id="125" dur="500"/>
                                        <p:tgtEl>
                                          <p:spTgt spid="132"/>
                                        </p:tgtEl>
                                      </p:cBhvr>
                                    </p:animEffect>
                                  </p:childTnLst>
                                </p:cTn>
                              </p:par>
                            </p:childTnLst>
                          </p:cTn>
                        </p:par>
                        <p:par>
                          <p:cTn id="126" fill="hold">
                            <p:stCondLst>
                              <p:cond delay="1000"/>
                            </p:stCondLst>
                            <p:childTnLst>
                              <p:par>
                                <p:cTn id="127" presetID="10" presetClass="entr" presetSubtype="0" fill="hold" grpId="0" nodeType="after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fade">
                                      <p:cBhvr>
                                        <p:cTn id="129" dur="500"/>
                                        <p:tgtEl>
                                          <p:spTgt spid="16"/>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216"/>
                                        </p:tgtEl>
                                        <p:attrNameLst>
                                          <p:attrName>style.visibility</p:attrName>
                                        </p:attrNameLst>
                                      </p:cBhvr>
                                      <p:to>
                                        <p:strVal val="visible"/>
                                      </p:to>
                                    </p:set>
                                    <p:animEffect transition="in" filter="fade">
                                      <p:cBhvr>
                                        <p:cTn id="134" dur="500"/>
                                        <p:tgtEl>
                                          <p:spTgt spid="216"/>
                                        </p:tgtEl>
                                      </p:cBhvr>
                                    </p:animEffect>
                                  </p:childTnLst>
                                </p:cTn>
                              </p:par>
                              <p:par>
                                <p:cTn id="135" presetID="10" presetClass="entr" presetSubtype="0" fill="hold"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500"/>
                                        <p:tgtEl>
                                          <p:spTgt spid="56"/>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fade">
                                      <p:cBhvr>
                                        <p:cTn id="140" dur="500"/>
                                        <p:tgtEl>
                                          <p:spTgt spid="18"/>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grpId="0" nodeType="clickEffect">
                                  <p:stCondLst>
                                    <p:cond delay="0"/>
                                  </p:stCondLst>
                                  <p:childTnLst>
                                    <p:set>
                                      <p:cBhvr>
                                        <p:cTn id="144" dur="1" fill="hold">
                                          <p:stCondLst>
                                            <p:cond delay="0"/>
                                          </p:stCondLst>
                                        </p:cTn>
                                        <p:tgtEl>
                                          <p:spTgt spid="215"/>
                                        </p:tgtEl>
                                        <p:attrNameLst>
                                          <p:attrName>style.visibility</p:attrName>
                                        </p:attrNameLst>
                                      </p:cBhvr>
                                      <p:to>
                                        <p:strVal val="visible"/>
                                      </p:to>
                                    </p:set>
                                    <p:animEffect transition="in" filter="fade">
                                      <p:cBhvr>
                                        <p:cTn id="145" dur="500"/>
                                        <p:tgtEl>
                                          <p:spTgt spid="215"/>
                                        </p:tgtEl>
                                      </p:cBhvr>
                                    </p:animEffect>
                                  </p:childTnLst>
                                </p:cTn>
                              </p:par>
                              <p:par>
                                <p:cTn id="146" presetID="10" presetClass="entr" presetSubtype="0" fill="hold"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fade">
                                      <p:cBhvr>
                                        <p:cTn id="148" dur="500"/>
                                        <p:tgtEl>
                                          <p:spTgt spid="60"/>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fade">
                                      <p:cBhvr>
                                        <p:cTn id="151" dur="500"/>
                                        <p:tgtEl>
                                          <p:spTgt spid="17"/>
                                        </p:tgtEl>
                                      </p:cBhvr>
                                    </p:animEffect>
                                  </p:childTnLst>
                                </p:cTn>
                              </p:par>
                            </p:childTnLst>
                          </p:cTn>
                        </p:par>
                        <p:par>
                          <p:cTn id="152" fill="hold">
                            <p:stCondLst>
                              <p:cond delay="500"/>
                            </p:stCondLst>
                            <p:childTnLst>
                              <p:par>
                                <p:cTn id="153" presetID="10" presetClass="entr" presetSubtype="0" fill="hold" nodeType="afterEffect">
                                  <p:stCondLst>
                                    <p:cond delay="500"/>
                                  </p:stCondLst>
                                  <p:childTnLst>
                                    <p:set>
                                      <p:cBhvr>
                                        <p:cTn id="154" dur="1" fill="hold">
                                          <p:stCondLst>
                                            <p:cond delay="0"/>
                                          </p:stCondLst>
                                        </p:cTn>
                                        <p:tgtEl>
                                          <p:spTgt spid="107"/>
                                        </p:tgtEl>
                                        <p:attrNameLst>
                                          <p:attrName>style.visibility</p:attrName>
                                        </p:attrNameLst>
                                      </p:cBhvr>
                                      <p:to>
                                        <p:strVal val="visible"/>
                                      </p:to>
                                    </p:set>
                                    <p:animEffect transition="in" filter="fade">
                                      <p:cBhvr>
                                        <p:cTn id="155" dur="500"/>
                                        <p:tgtEl>
                                          <p:spTgt spid="107"/>
                                        </p:tgtEl>
                                      </p:cBhvr>
                                    </p:animEffect>
                                  </p:childTnLst>
                                </p:cTn>
                              </p:par>
                            </p:childTnLst>
                          </p:cTn>
                        </p:par>
                        <p:par>
                          <p:cTn id="156" fill="hold">
                            <p:stCondLst>
                              <p:cond delay="1500"/>
                            </p:stCondLst>
                            <p:childTnLst>
                              <p:par>
                                <p:cTn id="157" presetID="10" presetClass="entr" presetSubtype="0" fill="hold" grpId="0" nodeType="afterEffect">
                                  <p:stCondLst>
                                    <p:cond delay="500"/>
                                  </p:stCondLst>
                                  <p:childTnLst>
                                    <p:set>
                                      <p:cBhvr>
                                        <p:cTn id="158" dur="1" fill="hold">
                                          <p:stCondLst>
                                            <p:cond delay="0"/>
                                          </p:stCondLst>
                                        </p:cTn>
                                        <p:tgtEl>
                                          <p:spTgt spid="96"/>
                                        </p:tgtEl>
                                        <p:attrNameLst>
                                          <p:attrName>style.visibility</p:attrName>
                                        </p:attrNameLst>
                                      </p:cBhvr>
                                      <p:to>
                                        <p:strVal val="visible"/>
                                      </p:to>
                                    </p:set>
                                    <p:animEffect transition="in" filter="fade">
                                      <p:cBhvr>
                                        <p:cTn id="159" dur="500"/>
                                        <p:tgtEl>
                                          <p:spTgt spid="96"/>
                                        </p:tgtEl>
                                      </p:cBhvr>
                                    </p:animEffect>
                                  </p:childTnLst>
                                </p:cTn>
                              </p:par>
                            </p:childTnLst>
                          </p:cTn>
                        </p:par>
                        <p:par>
                          <p:cTn id="160" fill="hold">
                            <p:stCondLst>
                              <p:cond delay="2500"/>
                            </p:stCondLst>
                            <p:childTnLst>
                              <p:par>
                                <p:cTn id="161" presetID="10" presetClass="entr" presetSubtype="0" fill="hold" nodeType="afterEffect">
                                  <p:stCondLst>
                                    <p:cond delay="1000"/>
                                  </p:stCondLst>
                                  <p:childTnLst>
                                    <p:set>
                                      <p:cBhvr>
                                        <p:cTn id="162" dur="1" fill="hold">
                                          <p:stCondLst>
                                            <p:cond delay="0"/>
                                          </p:stCondLst>
                                        </p:cTn>
                                        <p:tgtEl>
                                          <p:spTgt spid="63"/>
                                        </p:tgtEl>
                                        <p:attrNameLst>
                                          <p:attrName>style.visibility</p:attrName>
                                        </p:attrNameLst>
                                      </p:cBhvr>
                                      <p:to>
                                        <p:strVal val="visible"/>
                                      </p:to>
                                    </p:set>
                                    <p:animEffect transition="in" filter="fade">
                                      <p:cBhvr>
                                        <p:cTn id="163" dur="500"/>
                                        <p:tgtEl>
                                          <p:spTgt spid="63"/>
                                        </p:tgtEl>
                                      </p:cBhvr>
                                    </p:animEffect>
                                  </p:childTnLst>
                                </p:cTn>
                              </p:par>
                            </p:childTnLst>
                          </p:cTn>
                        </p:par>
                        <p:par>
                          <p:cTn id="164" fill="hold">
                            <p:stCondLst>
                              <p:cond delay="4000"/>
                            </p:stCondLst>
                            <p:childTnLst>
                              <p:par>
                                <p:cTn id="165" presetID="10" presetClass="entr" presetSubtype="0" fill="hold" grpId="0" nodeType="afterEffect">
                                  <p:stCondLst>
                                    <p:cond delay="1000"/>
                                  </p:stCondLst>
                                  <p:childTnLst>
                                    <p:set>
                                      <p:cBhvr>
                                        <p:cTn id="166" dur="1" fill="hold">
                                          <p:stCondLst>
                                            <p:cond delay="0"/>
                                          </p:stCondLst>
                                        </p:cTn>
                                        <p:tgtEl>
                                          <p:spTgt spid="20"/>
                                        </p:tgtEl>
                                        <p:attrNameLst>
                                          <p:attrName>style.visibility</p:attrName>
                                        </p:attrNameLst>
                                      </p:cBhvr>
                                      <p:to>
                                        <p:strVal val="visible"/>
                                      </p:to>
                                    </p:set>
                                    <p:animEffect transition="in" filter="fade">
                                      <p:cBhvr>
                                        <p:cTn id="167" dur="500"/>
                                        <p:tgtEl>
                                          <p:spTgt spid="20"/>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nodeType="clickEffect">
                                  <p:stCondLst>
                                    <p:cond delay="0"/>
                                  </p:stCondLst>
                                  <p:childTnLst>
                                    <p:set>
                                      <p:cBhvr>
                                        <p:cTn id="171" dur="1" fill="hold">
                                          <p:stCondLst>
                                            <p:cond delay="0"/>
                                          </p:stCondLst>
                                        </p:cTn>
                                        <p:tgtEl>
                                          <p:spTgt spid="74"/>
                                        </p:tgtEl>
                                        <p:attrNameLst>
                                          <p:attrName>style.visibility</p:attrName>
                                        </p:attrNameLst>
                                      </p:cBhvr>
                                      <p:to>
                                        <p:strVal val="visible"/>
                                      </p:to>
                                    </p:set>
                                    <p:animEffect transition="in" filter="fade">
                                      <p:cBhvr>
                                        <p:cTn id="172" dur="500"/>
                                        <p:tgtEl>
                                          <p:spTgt spid="74"/>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21"/>
                                        </p:tgtEl>
                                        <p:attrNameLst>
                                          <p:attrName>style.visibility</p:attrName>
                                        </p:attrNameLst>
                                      </p:cBhvr>
                                      <p:to>
                                        <p:strVal val="visible"/>
                                      </p:to>
                                    </p:set>
                                    <p:animEffect transition="in" filter="fade">
                                      <p:cBhvr>
                                        <p:cTn id="175" dur="500"/>
                                        <p:tgtEl>
                                          <p:spTgt spid="21"/>
                                        </p:tgtEl>
                                      </p:cBhvr>
                                    </p:animEffect>
                                  </p:childTnLst>
                                </p:cTn>
                              </p:par>
                            </p:childTnLst>
                          </p:cTn>
                        </p:par>
                        <p:par>
                          <p:cTn id="176" fill="hold">
                            <p:stCondLst>
                              <p:cond delay="500"/>
                            </p:stCondLst>
                            <p:childTnLst>
                              <p:par>
                                <p:cTn id="177" presetID="10" presetClass="entr" presetSubtype="0" fill="hold" nodeType="afterEffect">
                                  <p:stCondLst>
                                    <p:cond delay="0"/>
                                  </p:stCondLst>
                                  <p:childTnLst>
                                    <p:set>
                                      <p:cBhvr>
                                        <p:cTn id="178" dur="1" fill="hold">
                                          <p:stCondLst>
                                            <p:cond delay="0"/>
                                          </p:stCondLst>
                                        </p:cTn>
                                        <p:tgtEl>
                                          <p:spTgt spid="143"/>
                                        </p:tgtEl>
                                        <p:attrNameLst>
                                          <p:attrName>style.visibility</p:attrName>
                                        </p:attrNameLst>
                                      </p:cBhvr>
                                      <p:to>
                                        <p:strVal val="visible"/>
                                      </p:to>
                                    </p:set>
                                    <p:animEffect transition="in" filter="fade">
                                      <p:cBhvr>
                                        <p:cTn id="179" dur="500"/>
                                        <p:tgtEl>
                                          <p:spTgt spid="143"/>
                                        </p:tgtEl>
                                      </p:cBhvr>
                                    </p:animEffect>
                                  </p:childTnLst>
                                </p:cTn>
                              </p:par>
                            </p:childTnLst>
                          </p:cTn>
                        </p:par>
                        <p:par>
                          <p:cTn id="180" fill="hold">
                            <p:stCondLst>
                              <p:cond delay="1000"/>
                            </p:stCondLst>
                            <p:childTnLst>
                              <p:par>
                                <p:cTn id="181" presetID="10" presetClass="entr" presetSubtype="0" fill="hold" nodeType="afterEffect">
                                  <p:stCondLst>
                                    <p:cond delay="0"/>
                                  </p:stCondLst>
                                  <p:childTnLst>
                                    <p:set>
                                      <p:cBhvr>
                                        <p:cTn id="182" dur="1" fill="hold">
                                          <p:stCondLst>
                                            <p:cond delay="0"/>
                                          </p:stCondLst>
                                        </p:cTn>
                                        <p:tgtEl>
                                          <p:spTgt spid="81"/>
                                        </p:tgtEl>
                                        <p:attrNameLst>
                                          <p:attrName>style.visibility</p:attrName>
                                        </p:attrNameLst>
                                      </p:cBhvr>
                                      <p:to>
                                        <p:strVal val="visible"/>
                                      </p:to>
                                    </p:set>
                                    <p:animEffect transition="in" filter="fade">
                                      <p:cBhvr>
                                        <p:cTn id="183"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3" grpId="0" animBg="1"/>
      <p:bldP spid="93" grpId="0" animBg="1"/>
      <p:bldP spid="95" grpId="0" animBg="1"/>
      <p:bldP spid="96" grpId="0" animBg="1"/>
      <p:bldP spid="145" grpId="0" animBg="1"/>
      <p:bldP spid="160" grpId="0"/>
      <p:bldP spid="161" grpId="0"/>
      <p:bldP spid="162" grpId="0" animBg="1"/>
      <p:bldP spid="163" grpId="0" animBg="1"/>
      <p:bldP spid="178" grpId="0" animBg="1"/>
      <p:bldP spid="213" grpId="0"/>
      <p:bldP spid="214" grpId="0"/>
      <p:bldP spid="215" grpId="0"/>
      <p:bldP spid="2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EE968-EE5A-4E90-9370-474967D41FB5}"/>
              </a:ext>
            </a:extLst>
          </p:cNvPr>
          <p:cNvSpPr>
            <a:spLocks noGrp="1"/>
          </p:cNvSpPr>
          <p:nvPr>
            <p:ph type="title"/>
          </p:nvPr>
        </p:nvSpPr>
        <p:spPr/>
        <p:txBody>
          <a:bodyPr/>
          <a:lstStyle/>
          <a:p>
            <a:r>
              <a:rPr lang="en-GB"/>
              <a:t>Accessing the survey</a:t>
            </a:r>
          </a:p>
        </p:txBody>
      </p:sp>
      <p:sp>
        <p:nvSpPr>
          <p:cNvPr id="3" name="Content Placeholder 2">
            <a:extLst>
              <a:ext uri="{FF2B5EF4-FFF2-40B4-BE49-F238E27FC236}">
                <a16:creationId xmlns:a16="http://schemas.microsoft.com/office/drawing/2014/main" id="{7AB372D8-EA8E-43AE-B7D2-EA5FD9A86FF7}"/>
              </a:ext>
            </a:extLst>
          </p:cNvPr>
          <p:cNvSpPr>
            <a:spLocks noGrp="1"/>
          </p:cNvSpPr>
          <p:nvPr>
            <p:ph idx="1"/>
          </p:nvPr>
        </p:nvSpPr>
        <p:spPr>
          <a:xfrm>
            <a:off x="450000" y="1444755"/>
            <a:ext cx="11263464" cy="1584726"/>
          </a:xfrm>
        </p:spPr>
        <p:txBody>
          <a:bodyPr>
            <a:normAutofit/>
          </a:bodyPr>
          <a:lstStyle/>
          <a:p>
            <a:r>
              <a:rPr lang="en-GB" sz="1800"/>
              <a:t>You can access your surveys through your sites/assessments pages once logged in.</a:t>
            </a:r>
          </a:p>
          <a:p>
            <a:endParaRPr lang="en-GB" sz="1800"/>
          </a:p>
        </p:txBody>
      </p:sp>
      <p:sp>
        <p:nvSpPr>
          <p:cNvPr id="4" name="Footer Placeholder 3">
            <a:extLst>
              <a:ext uri="{FF2B5EF4-FFF2-40B4-BE49-F238E27FC236}">
                <a16:creationId xmlns:a16="http://schemas.microsoft.com/office/drawing/2014/main" id="{AE87EB91-189D-44E9-B7C3-96407EAF5ED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7" name="Picture 6">
            <a:extLst>
              <a:ext uri="{FF2B5EF4-FFF2-40B4-BE49-F238E27FC236}">
                <a16:creationId xmlns:a16="http://schemas.microsoft.com/office/drawing/2014/main" id="{98C960E3-B89B-49D3-8C4A-3167979B31E9}"/>
              </a:ext>
            </a:extLst>
          </p:cNvPr>
          <p:cNvPicPr>
            <a:picLocks noChangeAspect="1"/>
          </p:cNvPicPr>
          <p:nvPr/>
        </p:nvPicPr>
        <p:blipFill>
          <a:blip r:embed="rId2"/>
          <a:stretch>
            <a:fillRect/>
          </a:stretch>
        </p:blipFill>
        <p:spPr>
          <a:xfrm>
            <a:off x="2782803" y="4094498"/>
            <a:ext cx="6276822" cy="2051687"/>
          </a:xfrm>
          <a:prstGeom prst="rect">
            <a:avLst/>
          </a:prstGeom>
        </p:spPr>
      </p:pic>
      <p:pic>
        <p:nvPicPr>
          <p:cNvPr id="12" name="Picture 11">
            <a:extLst>
              <a:ext uri="{FF2B5EF4-FFF2-40B4-BE49-F238E27FC236}">
                <a16:creationId xmlns:a16="http://schemas.microsoft.com/office/drawing/2014/main" id="{E01311CE-54EC-40E5-8DDD-0157112BF52E}"/>
              </a:ext>
            </a:extLst>
          </p:cNvPr>
          <p:cNvPicPr>
            <a:picLocks noChangeAspect="1"/>
          </p:cNvPicPr>
          <p:nvPr/>
        </p:nvPicPr>
        <p:blipFill>
          <a:blip r:embed="rId3"/>
          <a:stretch>
            <a:fillRect/>
          </a:stretch>
        </p:blipFill>
        <p:spPr>
          <a:xfrm>
            <a:off x="2782802" y="1778797"/>
            <a:ext cx="6276821" cy="2221732"/>
          </a:xfrm>
          <a:prstGeom prst="rect">
            <a:avLst/>
          </a:prstGeom>
        </p:spPr>
      </p:pic>
      <p:sp>
        <p:nvSpPr>
          <p:cNvPr id="13" name="Rectangle 12">
            <a:extLst>
              <a:ext uri="{FF2B5EF4-FFF2-40B4-BE49-F238E27FC236}">
                <a16:creationId xmlns:a16="http://schemas.microsoft.com/office/drawing/2014/main" id="{D1682274-948C-4C4A-9F05-BC625352ECA8}"/>
              </a:ext>
            </a:extLst>
          </p:cNvPr>
          <p:cNvSpPr/>
          <p:nvPr/>
        </p:nvSpPr>
        <p:spPr>
          <a:xfrm>
            <a:off x="7651101" y="1915181"/>
            <a:ext cx="675315" cy="297599"/>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18D123E1-4511-4B40-88A5-6A108BF42D66}"/>
              </a:ext>
            </a:extLst>
          </p:cNvPr>
          <p:cNvSpPr/>
          <p:nvPr/>
        </p:nvSpPr>
        <p:spPr>
          <a:xfrm>
            <a:off x="3614056" y="3511689"/>
            <a:ext cx="752671" cy="394870"/>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BC6FBC32-96C0-4965-A0F5-49DEE66BE259}"/>
              </a:ext>
            </a:extLst>
          </p:cNvPr>
          <p:cNvSpPr/>
          <p:nvPr/>
        </p:nvSpPr>
        <p:spPr>
          <a:xfrm>
            <a:off x="8512628" y="4157778"/>
            <a:ext cx="675315" cy="297599"/>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B5FF7CC-837B-4A9F-90DA-CB1FA315C9BE}"/>
              </a:ext>
            </a:extLst>
          </p:cNvPr>
          <p:cNvSpPr/>
          <p:nvPr/>
        </p:nvSpPr>
        <p:spPr>
          <a:xfrm>
            <a:off x="3016897" y="5450568"/>
            <a:ext cx="675315" cy="297599"/>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4524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EE968-EE5A-4E90-9370-474967D41FB5}"/>
              </a:ext>
            </a:extLst>
          </p:cNvPr>
          <p:cNvSpPr>
            <a:spLocks noGrp="1"/>
          </p:cNvSpPr>
          <p:nvPr>
            <p:ph type="title"/>
          </p:nvPr>
        </p:nvSpPr>
        <p:spPr/>
        <p:txBody>
          <a:bodyPr/>
          <a:lstStyle/>
          <a:p>
            <a:r>
              <a:rPr lang="en-GB"/>
              <a:t>Sharing the survey</a:t>
            </a:r>
          </a:p>
        </p:txBody>
      </p:sp>
      <p:sp>
        <p:nvSpPr>
          <p:cNvPr id="3" name="Content Placeholder 2">
            <a:extLst>
              <a:ext uri="{FF2B5EF4-FFF2-40B4-BE49-F238E27FC236}">
                <a16:creationId xmlns:a16="http://schemas.microsoft.com/office/drawing/2014/main" id="{7AB372D8-EA8E-43AE-B7D2-EA5FD9A86FF7}"/>
              </a:ext>
            </a:extLst>
          </p:cNvPr>
          <p:cNvSpPr>
            <a:spLocks noGrp="1"/>
          </p:cNvSpPr>
          <p:nvPr>
            <p:ph idx="1"/>
          </p:nvPr>
        </p:nvSpPr>
        <p:spPr>
          <a:xfrm>
            <a:off x="450000" y="1444755"/>
            <a:ext cx="11263464" cy="4533258"/>
          </a:xfrm>
        </p:spPr>
        <p:txBody>
          <a:bodyPr>
            <a:normAutofit/>
          </a:bodyPr>
          <a:lstStyle/>
          <a:p>
            <a:endParaRPr lang="en-GB" sz="1800"/>
          </a:p>
        </p:txBody>
      </p:sp>
      <p:sp>
        <p:nvSpPr>
          <p:cNvPr id="4" name="Footer Placeholder 3">
            <a:extLst>
              <a:ext uri="{FF2B5EF4-FFF2-40B4-BE49-F238E27FC236}">
                <a16:creationId xmlns:a16="http://schemas.microsoft.com/office/drawing/2014/main" id="{AE87EB91-189D-44E9-B7C3-96407EAF5ED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10" name="Picture 9">
            <a:extLst>
              <a:ext uri="{FF2B5EF4-FFF2-40B4-BE49-F238E27FC236}">
                <a16:creationId xmlns:a16="http://schemas.microsoft.com/office/drawing/2014/main" id="{223FB522-5861-46B2-A191-921A02AC61C3}"/>
              </a:ext>
            </a:extLst>
          </p:cNvPr>
          <p:cNvPicPr>
            <a:picLocks noChangeAspect="1"/>
          </p:cNvPicPr>
          <p:nvPr/>
        </p:nvPicPr>
        <p:blipFill>
          <a:blip r:embed="rId2"/>
          <a:stretch>
            <a:fillRect/>
          </a:stretch>
        </p:blipFill>
        <p:spPr>
          <a:xfrm>
            <a:off x="2495549" y="1882500"/>
            <a:ext cx="5861869" cy="4008712"/>
          </a:xfrm>
          <a:prstGeom prst="rect">
            <a:avLst/>
          </a:prstGeom>
        </p:spPr>
      </p:pic>
      <p:sp>
        <p:nvSpPr>
          <p:cNvPr id="5" name="Rectangle 4">
            <a:extLst>
              <a:ext uri="{FF2B5EF4-FFF2-40B4-BE49-F238E27FC236}">
                <a16:creationId xmlns:a16="http://schemas.microsoft.com/office/drawing/2014/main" id="{B4AB895E-4338-4B1C-A95B-4BD0BF777DE6}"/>
              </a:ext>
            </a:extLst>
          </p:cNvPr>
          <p:cNvSpPr/>
          <p:nvPr/>
        </p:nvSpPr>
        <p:spPr>
          <a:xfrm>
            <a:off x="2584580" y="2851355"/>
            <a:ext cx="5713846" cy="884903"/>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01D711B-6BC3-42B8-AB0D-78062235E19B}"/>
              </a:ext>
            </a:extLst>
          </p:cNvPr>
          <p:cNvSpPr/>
          <p:nvPr/>
        </p:nvSpPr>
        <p:spPr>
          <a:xfrm>
            <a:off x="2584580" y="3726927"/>
            <a:ext cx="5713846" cy="884903"/>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A39EB32F-DA81-4658-9D85-359612905BF0}"/>
              </a:ext>
            </a:extLst>
          </p:cNvPr>
          <p:cNvSpPr/>
          <p:nvPr/>
        </p:nvSpPr>
        <p:spPr>
          <a:xfrm>
            <a:off x="2584580" y="4607123"/>
            <a:ext cx="5713846" cy="884903"/>
          </a:xfrm>
          <a:prstGeom prst="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8E5BA0F-EE21-40E7-A956-98C0589A380C}"/>
              </a:ext>
            </a:extLst>
          </p:cNvPr>
          <p:cNvSpPr txBox="1"/>
          <p:nvPr/>
        </p:nvSpPr>
        <p:spPr>
          <a:xfrm>
            <a:off x="617957" y="2919809"/>
            <a:ext cx="1922107" cy="738664"/>
          </a:xfrm>
          <a:prstGeom prst="rect">
            <a:avLst/>
          </a:prstGeom>
          <a:noFill/>
        </p:spPr>
        <p:txBody>
          <a:bodyPr wrap="square" rtlCol="0">
            <a:spAutoFit/>
          </a:bodyPr>
          <a:lstStyle/>
          <a:p>
            <a:r>
              <a:rPr lang="en-GB" sz="1400">
                <a:solidFill>
                  <a:schemeClr val="tx2"/>
                </a:solidFill>
              </a:rPr>
              <a:t>Choose which members you are sharing your data with</a:t>
            </a:r>
          </a:p>
        </p:txBody>
      </p:sp>
      <p:sp>
        <p:nvSpPr>
          <p:cNvPr id="12" name="TextBox 11">
            <a:extLst>
              <a:ext uri="{FF2B5EF4-FFF2-40B4-BE49-F238E27FC236}">
                <a16:creationId xmlns:a16="http://schemas.microsoft.com/office/drawing/2014/main" id="{F5B27129-9BC6-48D1-8996-8E4F43AC2232}"/>
              </a:ext>
            </a:extLst>
          </p:cNvPr>
          <p:cNvSpPr txBox="1"/>
          <p:nvPr/>
        </p:nvSpPr>
        <p:spPr>
          <a:xfrm>
            <a:off x="8387457" y="3907768"/>
            <a:ext cx="1922107" cy="523220"/>
          </a:xfrm>
          <a:prstGeom prst="rect">
            <a:avLst/>
          </a:prstGeom>
          <a:noFill/>
        </p:spPr>
        <p:txBody>
          <a:bodyPr wrap="square" rtlCol="0">
            <a:spAutoFit/>
          </a:bodyPr>
          <a:lstStyle/>
          <a:p>
            <a:r>
              <a:rPr lang="en-GB" sz="1400">
                <a:solidFill>
                  <a:schemeClr val="tx2"/>
                </a:solidFill>
              </a:rPr>
              <a:t>Open your survey to be shared with all</a:t>
            </a:r>
          </a:p>
        </p:txBody>
      </p:sp>
      <p:sp>
        <p:nvSpPr>
          <p:cNvPr id="13" name="TextBox 12">
            <a:extLst>
              <a:ext uri="{FF2B5EF4-FFF2-40B4-BE49-F238E27FC236}">
                <a16:creationId xmlns:a16="http://schemas.microsoft.com/office/drawing/2014/main" id="{7BC8065E-7EF3-4886-9983-5A308B49762E}"/>
              </a:ext>
            </a:extLst>
          </p:cNvPr>
          <p:cNvSpPr txBox="1"/>
          <p:nvPr/>
        </p:nvSpPr>
        <p:spPr>
          <a:xfrm>
            <a:off x="603481" y="4787964"/>
            <a:ext cx="1922107" cy="523220"/>
          </a:xfrm>
          <a:prstGeom prst="rect">
            <a:avLst/>
          </a:prstGeom>
          <a:noFill/>
        </p:spPr>
        <p:txBody>
          <a:bodyPr wrap="square" rtlCol="0">
            <a:spAutoFit/>
          </a:bodyPr>
          <a:lstStyle/>
          <a:p>
            <a:r>
              <a:rPr lang="en-GB" sz="1400">
                <a:solidFill>
                  <a:schemeClr val="tx2"/>
                </a:solidFill>
              </a:rPr>
              <a:t>Manage requests to share data</a:t>
            </a:r>
          </a:p>
        </p:txBody>
      </p:sp>
    </p:spTree>
    <p:extLst>
      <p:ext uri="{BB962C8B-B14F-4D97-AF65-F5344CB8AC3E}">
        <p14:creationId xmlns:p14="http://schemas.microsoft.com/office/powerpoint/2010/main" val="4159464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6"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7349542"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sym typeface="Wingdings" panose="05000000000000000000" pitchFamily="2" charset="2"/>
              </a:rPr>
              <a:t> </a:t>
            </a:r>
            <a:r>
              <a:rPr lang="en-GB" b="1"/>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Q&amp;A</a:t>
            </a:r>
          </a:p>
        </p:txBody>
      </p:sp>
    </p:spTree>
    <p:extLst>
      <p:ext uri="{BB962C8B-B14F-4D97-AF65-F5344CB8AC3E}">
        <p14:creationId xmlns:p14="http://schemas.microsoft.com/office/powerpoint/2010/main" val="38480361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a:xfrm>
            <a:off x="450850" y="0"/>
            <a:ext cx="10515600" cy="762060"/>
          </a:xfrm>
        </p:spPr>
        <p:txBody>
          <a:bodyPr/>
          <a:lstStyle/>
          <a:p>
            <a:r>
              <a:rPr lang="en-GB" b="1"/>
              <a:t>AGENDA</a:t>
            </a:r>
          </a:p>
        </p:txBody>
      </p:sp>
      <p:sp>
        <p:nvSpPr>
          <p:cNvPr id="4" name="Text Placeholder 3">
            <a:extLst>
              <a:ext uri="{FF2B5EF4-FFF2-40B4-BE49-F238E27FC236}">
                <a16:creationId xmlns:a16="http://schemas.microsoft.com/office/drawing/2014/main" id="{F2F9EA98-AE5F-496D-A03D-9DD0B81C71F9}"/>
              </a:ext>
            </a:extLst>
          </p:cNvPr>
          <p:cNvSpPr>
            <a:spLocks noGrp="1"/>
          </p:cNvSpPr>
          <p:nvPr>
            <p:ph type="body" sz="quarter" idx="14"/>
          </p:nvPr>
        </p:nvSpPr>
        <p:spPr>
          <a:xfrm>
            <a:off x="450850" y="1877550"/>
            <a:ext cx="5911850" cy="400050"/>
          </a:xfrm>
        </p:spPr>
        <p:txBody>
          <a:bodyPr/>
          <a:lstStyle/>
          <a:p>
            <a:r>
              <a:rPr lang="en-GB"/>
              <a:t>Background and objectives</a:t>
            </a:r>
          </a:p>
        </p:txBody>
      </p:sp>
      <p:sp>
        <p:nvSpPr>
          <p:cNvPr id="6" name="Text Placeholder 3">
            <a:extLst>
              <a:ext uri="{FF2B5EF4-FFF2-40B4-BE49-F238E27FC236}">
                <a16:creationId xmlns:a16="http://schemas.microsoft.com/office/drawing/2014/main" id="{F5443226-27CD-462D-BC9D-6670321A10A6}"/>
              </a:ext>
            </a:extLst>
          </p:cNvPr>
          <p:cNvSpPr txBox="1">
            <a:spLocks/>
          </p:cNvSpPr>
          <p:nvPr/>
        </p:nvSpPr>
        <p:spPr>
          <a:xfrm>
            <a:off x="450850" y="2469657"/>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Data captured by the survey</a:t>
            </a:r>
          </a:p>
        </p:txBody>
      </p:sp>
      <p:sp>
        <p:nvSpPr>
          <p:cNvPr id="8" name="Text Placeholder 3">
            <a:extLst>
              <a:ext uri="{FF2B5EF4-FFF2-40B4-BE49-F238E27FC236}">
                <a16:creationId xmlns:a16="http://schemas.microsoft.com/office/drawing/2014/main" id="{526F86A7-647E-4731-AD62-2958253D69F9}"/>
              </a:ext>
            </a:extLst>
          </p:cNvPr>
          <p:cNvSpPr txBox="1">
            <a:spLocks/>
          </p:cNvSpPr>
          <p:nvPr/>
        </p:nvSpPr>
        <p:spPr>
          <a:xfrm>
            <a:off x="450850" y="3061764"/>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How to access the PSCI platform</a:t>
            </a:r>
          </a:p>
        </p:txBody>
      </p:sp>
      <p:sp>
        <p:nvSpPr>
          <p:cNvPr id="9" name="Text Placeholder 3">
            <a:extLst>
              <a:ext uri="{FF2B5EF4-FFF2-40B4-BE49-F238E27FC236}">
                <a16:creationId xmlns:a16="http://schemas.microsoft.com/office/drawing/2014/main" id="{1757A34E-F971-4D3C-8BC0-44544F50D90B}"/>
              </a:ext>
            </a:extLst>
          </p:cNvPr>
          <p:cNvSpPr txBox="1">
            <a:spLocks/>
          </p:cNvSpPr>
          <p:nvPr/>
        </p:nvSpPr>
        <p:spPr>
          <a:xfrm>
            <a:off x="450850" y="3653871"/>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Responding to requests from PSCI companies</a:t>
            </a:r>
          </a:p>
        </p:txBody>
      </p:sp>
      <p:sp>
        <p:nvSpPr>
          <p:cNvPr id="10" name="Text Placeholder 3">
            <a:extLst>
              <a:ext uri="{FF2B5EF4-FFF2-40B4-BE49-F238E27FC236}">
                <a16:creationId xmlns:a16="http://schemas.microsoft.com/office/drawing/2014/main" id="{DCE53810-4D61-4B98-A5BA-F62CEC500185}"/>
              </a:ext>
            </a:extLst>
          </p:cNvPr>
          <p:cNvSpPr txBox="1">
            <a:spLocks/>
          </p:cNvSpPr>
          <p:nvPr/>
        </p:nvSpPr>
        <p:spPr>
          <a:xfrm>
            <a:off x="450850" y="4245978"/>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Survey run-through and technical aspects (live demo)</a:t>
            </a:r>
          </a:p>
        </p:txBody>
      </p:sp>
      <p:sp>
        <p:nvSpPr>
          <p:cNvPr id="11" name="Text Placeholder 3">
            <a:extLst>
              <a:ext uri="{FF2B5EF4-FFF2-40B4-BE49-F238E27FC236}">
                <a16:creationId xmlns:a16="http://schemas.microsoft.com/office/drawing/2014/main" id="{2A03D483-D01B-4F44-A7BD-29292A07CA00}"/>
              </a:ext>
            </a:extLst>
          </p:cNvPr>
          <p:cNvSpPr txBox="1">
            <a:spLocks/>
          </p:cNvSpPr>
          <p:nvPr/>
        </p:nvSpPr>
        <p:spPr>
          <a:xfrm>
            <a:off x="450850" y="4860326"/>
            <a:ext cx="5911850" cy="4000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F8652E"/>
              </a:buClr>
              <a:buFont typeface="Wingdings" panose="05000000000000000000" pitchFamily="2" charset="2"/>
              <a:buNone/>
              <a:defRPr sz="2000" b="0" kern="120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sym typeface="Wingdings" panose="05000000000000000000" pitchFamily="2" charset="2"/>
              </a:rPr>
              <a:t> </a:t>
            </a:r>
            <a:r>
              <a:rPr lang="en-GB" b="1"/>
              <a:t>Q&amp;A</a:t>
            </a:r>
          </a:p>
        </p:txBody>
      </p:sp>
      <p:sp>
        <p:nvSpPr>
          <p:cNvPr id="12" name="TextBox 11">
            <a:extLst>
              <a:ext uri="{FF2B5EF4-FFF2-40B4-BE49-F238E27FC236}">
                <a16:creationId xmlns:a16="http://schemas.microsoft.com/office/drawing/2014/main" id="{7131FFCB-64EB-49F5-B334-A9A8D8D1458A}"/>
              </a:ext>
            </a:extLst>
          </p:cNvPr>
          <p:cNvSpPr txBox="1"/>
          <p:nvPr/>
        </p:nvSpPr>
        <p:spPr>
          <a:xfrm>
            <a:off x="450850" y="5474674"/>
            <a:ext cx="6186196" cy="129266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chemeClr val="bg1"/>
                </a:solidFill>
                <a:effectLst/>
                <a:uLnTx/>
                <a:uFillTx/>
                <a:latin typeface="Calibri Light"/>
                <a:ea typeface="+mn-ea"/>
                <a:cs typeface="+mn-cs"/>
              </a:rPr>
              <a:t>To ask questions, please use the ‘Chat’ or ‘Q&amp;A’ function on the right-hand side of your screen</a:t>
            </a:r>
          </a:p>
        </p:txBody>
      </p:sp>
    </p:spTree>
    <p:extLst>
      <p:ext uri="{BB962C8B-B14F-4D97-AF65-F5344CB8AC3E}">
        <p14:creationId xmlns:p14="http://schemas.microsoft.com/office/powerpoint/2010/main" val="32992735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Tree>
    <p:extLst>
      <p:ext uri="{BB962C8B-B14F-4D97-AF65-F5344CB8AC3E}">
        <p14:creationId xmlns:p14="http://schemas.microsoft.com/office/powerpoint/2010/main" val="314645080"/>
      </p:ext>
    </p:extLst>
  </p:cSld>
  <p:clrMapOvr>
    <a:masterClrMapping/>
  </p:clrMapOvr>
</p:sld>
</file>

<file path=ppt/theme/theme1.xml><?xml version="1.0" encoding="utf-8"?>
<a:theme xmlns:a="http://schemas.openxmlformats.org/drawingml/2006/main" name="1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PSCI">
      <a:dk1>
        <a:sysClr val="windowText" lastClr="000000"/>
      </a:dk1>
      <a:lt1>
        <a:sysClr val="window" lastClr="FFFFFF"/>
      </a:lt1>
      <a:dk2>
        <a:srgbClr val="1F497D"/>
      </a:dk2>
      <a:lt2>
        <a:srgbClr val="EEECE1"/>
      </a:lt2>
      <a:accent1>
        <a:srgbClr val="F86524"/>
      </a:accent1>
      <a:accent2>
        <a:srgbClr val="E23049"/>
      </a:accent2>
      <a:accent3>
        <a:srgbClr val="8F8F8F"/>
      </a:accent3>
      <a:accent4>
        <a:srgbClr val="9BBB59"/>
      </a:accent4>
      <a:accent5>
        <a:srgbClr val="4BACC6"/>
      </a:accent5>
      <a:accent6>
        <a:srgbClr val="8064A2"/>
      </a:accent6>
      <a:hlink>
        <a:srgbClr val="0000FF"/>
      </a:hlink>
      <a:folHlink>
        <a:srgbClr val="800080"/>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941AD160AA9046874E18E555156D16" ma:contentTypeVersion="12" ma:contentTypeDescription="Create a new document." ma:contentTypeScope="" ma:versionID="8bb61b610cd773dbb93ae0a9449b6441">
  <xsd:schema xmlns:xsd="http://www.w3.org/2001/XMLSchema" xmlns:xs="http://www.w3.org/2001/XMLSchema" xmlns:p="http://schemas.microsoft.com/office/2006/metadata/properties" xmlns:ns2="d32fd3c1-a9d2-4671-b626-c319eff835f4" xmlns:ns3="f9762f0b-dbab-4e0d-8164-1983497044fa" targetNamespace="http://schemas.microsoft.com/office/2006/metadata/properties" ma:root="true" ma:fieldsID="ea04e19bb9ec2da79969654298b74137" ns2:_="" ns3:_="">
    <xsd:import namespace="d32fd3c1-a9d2-4671-b626-c319eff835f4"/>
    <xsd:import namespace="f9762f0b-dbab-4e0d-8164-1983497044f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4BA549-8890-477B-82BB-492402F2156E}">
  <ds:schemaRefs>
    <ds:schemaRef ds:uri="d32fd3c1-a9d2-4671-b626-c319eff835f4"/>
    <ds:schemaRef ds:uri="f9762f0b-dbab-4e0d-8164-1983497044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405FF02-CB5F-4834-972D-E20E30D0E95C}">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A1CACE4-7A37-4B51-ABCD-707FFD2EA50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26</Slides>
  <Notes>2</Notes>
  <HiddenSlides>0</HiddenSlides>
  <ScaleCrop>false</ScaleCrop>
  <HeadingPairs>
    <vt:vector size="4" baseType="variant">
      <vt:variant>
        <vt:lpstr>Theme</vt:lpstr>
      </vt:variant>
      <vt:variant>
        <vt:i4>5</vt:i4>
      </vt:variant>
      <vt:variant>
        <vt:lpstr>Slide Titles</vt:lpstr>
      </vt:variant>
      <vt:variant>
        <vt:i4>26</vt:i4>
      </vt:variant>
    </vt:vector>
  </HeadingPairs>
  <TitlesOfParts>
    <vt:vector size="31" baseType="lpstr">
      <vt:lpstr>1_Office Theme</vt:lpstr>
      <vt:lpstr>4_Office Theme</vt:lpstr>
      <vt:lpstr>5_Office Theme</vt:lpstr>
      <vt:lpstr>6_Office Theme</vt:lpstr>
      <vt:lpstr>office theme</vt:lpstr>
      <vt:lpstr>PSCI Webinar: Environmental survey on the Link</vt:lpstr>
      <vt:lpstr>Speaker</vt:lpstr>
      <vt:lpstr>AGENDA</vt:lpstr>
      <vt:lpstr>AGENDA</vt:lpstr>
      <vt:lpstr>The environmental questionnaire</vt:lpstr>
      <vt:lpstr>The opportunity</vt:lpstr>
      <vt:lpstr>The objectives for 2021</vt:lpstr>
      <vt:lpstr>The bigger picture: beyond 2021</vt:lpstr>
      <vt:lpstr>AGENDA</vt:lpstr>
      <vt:lpstr>The survey: categories for scoring and maturity</vt:lpstr>
      <vt:lpstr>General information and Management systems</vt:lpstr>
      <vt:lpstr>Energy</vt:lpstr>
      <vt:lpstr>GHG emissions</vt:lpstr>
      <vt:lpstr>Water</vt:lpstr>
      <vt:lpstr>Waste</vt:lpstr>
      <vt:lpstr>Apportioning emissions</vt:lpstr>
      <vt:lpstr>AGENDA</vt:lpstr>
      <vt:lpstr>Registering on the PSCI platform</vt:lpstr>
      <vt:lpstr>AGENDA</vt:lpstr>
      <vt:lpstr>Environmental survey process</vt:lpstr>
      <vt:lpstr>PowerPoint Presentation</vt:lpstr>
      <vt:lpstr>Accessing the survey</vt:lpstr>
      <vt:lpstr>Sharing the survey</vt:lpstr>
      <vt:lpstr>AGENDA</vt:lpstr>
      <vt:lpstr>AGENDA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Pillon</dc:creator>
  <cp:revision>3</cp:revision>
  <dcterms:created xsi:type="dcterms:W3CDTF">2021-02-23T18:17:15Z</dcterms:created>
  <dcterms:modified xsi:type="dcterms:W3CDTF">2021-04-15T16:48:15Z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0x01010006941AD160AA9046874E18E555156D16</vt:lpwstr>
  </property>
</Properties>
</file>