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60" r:id="rId5"/>
  </p:sldMasterIdLst>
  <p:notesMasterIdLst>
    <p:notesMasterId r:id="rId17"/>
  </p:notesMasterIdLst>
  <p:sldIdLst>
    <p:sldId id="2142533503" r:id="rId6"/>
    <p:sldId id="267" r:id="rId7"/>
    <p:sldId id="282" r:id="rId8"/>
    <p:sldId id="273" r:id="rId9"/>
    <p:sldId id="281" r:id="rId10"/>
    <p:sldId id="277" r:id="rId11"/>
    <p:sldId id="280" r:id="rId12"/>
    <p:sldId id="278" r:id="rId13"/>
    <p:sldId id="275" r:id="rId14"/>
    <p:sldId id="276" r:id="rId15"/>
    <p:sldId id="279" r:id="rId16"/>
  </p:sldIdLst>
  <p:sldSz cx="18288000" cy="10287000"/>
  <p:notesSz cx="6858000" cy="9144000"/>
  <p:embeddedFontLst>
    <p:embeddedFont>
      <p:font typeface="Arial" panose="020B0604020202020204" pitchFamily="34" charset="0"/>
      <p:regular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5B90D28-7058-2560-E273-2B5A81B6CBA0}" name="Marie Pillon" initials="MP" userId="S::marie.pillon@carnstone.com::9929d0fc-dce0-4c8e-90af-1e42696e05bb" providerId="AD"/>
  <p188:author id="{4E16BCAC-660E-3B1E-E542-F5A3840EDC65}" name="Hazel Rowley" initials="HR" userId="S::Hazel.Rowley@carnstone.com::f0a9e660-7d83-47a7-a3ff-43878f2ba24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D9BBC"/>
    <a:srgbClr val="CC006B"/>
    <a:srgbClr val="F86524"/>
    <a:srgbClr val="DB3914"/>
    <a:srgbClr val="70C2B4"/>
    <a:srgbClr val="FCBD1B"/>
    <a:srgbClr val="CC006A"/>
    <a:srgbClr val="79CFC0"/>
    <a:srgbClr val="FCF0F6"/>
    <a:srgbClr val="848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BDC925-95FB-4E49-8259-E51FC3820E0F}" v="7" dt="2023-06-14T14:42:28.952"/>
    <p1510:client id="{44553EAD-95E9-5645-8E16-667F0E8C4002}" v="6" dt="2023-06-13T16:26:57.0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2"/>
    <p:restoredTop sz="94694"/>
  </p:normalViewPr>
  <p:slideViewPr>
    <p:cSldViewPr snapToGrid="0">
      <p:cViewPr varScale="1">
        <p:scale>
          <a:sx n="61" d="100"/>
          <a:sy n="61" d="100"/>
        </p:scale>
        <p:origin x="104" y="1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1.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3.fntdata"/><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5.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 Pillon" userId="9929d0fc-dce0-4c8e-90af-1e42696e05bb" providerId="ADAL" clId="{8291AE11-D36C-42B2-85D3-8CB82E7C9EFD}"/>
    <pc:docChg chg="undo custSel modSld">
      <pc:chgData name="Marie Pillon" userId="9929d0fc-dce0-4c8e-90af-1e42696e05bb" providerId="ADAL" clId="{8291AE11-D36C-42B2-85D3-8CB82E7C9EFD}" dt="2023-06-14T15:03:17.004" v="10" actId="14100"/>
      <pc:docMkLst>
        <pc:docMk/>
      </pc:docMkLst>
      <pc:sldChg chg="modSp mod">
        <pc:chgData name="Marie Pillon" userId="9929d0fc-dce0-4c8e-90af-1e42696e05bb" providerId="ADAL" clId="{8291AE11-D36C-42B2-85D3-8CB82E7C9EFD}" dt="2023-06-14T15:03:17.004" v="10" actId="14100"/>
        <pc:sldMkLst>
          <pc:docMk/>
          <pc:sldMk cId="3059570290" sldId="267"/>
        </pc:sldMkLst>
        <pc:spChg chg="mod">
          <ac:chgData name="Marie Pillon" userId="9929d0fc-dce0-4c8e-90af-1e42696e05bb" providerId="ADAL" clId="{8291AE11-D36C-42B2-85D3-8CB82E7C9EFD}" dt="2023-06-14T15:03:17.004" v="10" actId="14100"/>
          <ac:spMkLst>
            <pc:docMk/>
            <pc:sldMk cId="3059570290" sldId="267"/>
            <ac:spMk id="2" creationId="{F641ADDA-61FC-A686-ADA3-2EB0A66DDCA2}"/>
          </ac:spMkLst>
        </pc:spChg>
        <pc:spChg chg="mod">
          <ac:chgData name="Marie Pillon" userId="9929d0fc-dce0-4c8e-90af-1e42696e05bb" providerId="ADAL" clId="{8291AE11-D36C-42B2-85D3-8CB82E7C9EFD}" dt="2023-06-14T15:02:29.814" v="6" actId="948"/>
          <ac:spMkLst>
            <pc:docMk/>
            <pc:sldMk cId="3059570290" sldId="267"/>
            <ac:spMk id="14" creationId="{BB8153D1-6819-5B52-4E36-6E9FDCAE617A}"/>
          </ac:spMkLst>
        </pc:spChg>
      </pc:sldChg>
      <pc:sldChg chg="modSp mod">
        <pc:chgData name="Marie Pillon" userId="9929d0fc-dce0-4c8e-90af-1e42696e05bb" providerId="ADAL" clId="{8291AE11-D36C-42B2-85D3-8CB82E7C9EFD}" dt="2023-06-14T15:01:33.244" v="0" actId="1076"/>
        <pc:sldMkLst>
          <pc:docMk/>
          <pc:sldMk cId="317062697" sldId="276"/>
        </pc:sldMkLst>
        <pc:spChg chg="mod">
          <ac:chgData name="Marie Pillon" userId="9929d0fc-dce0-4c8e-90af-1e42696e05bb" providerId="ADAL" clId="{8291AE11-D36C-42B2-85D3-8CB82E7C9EFD}" dt="2023-06-14T15:01:33.244" v="0" actId="1076"/>
          <ac:spMkLst>
            <pc:docMk/>
            <pc:sldMk cId="317062697" sldId="276"/>
            <ac:spMk id="6" creationId="{7A25FE05-5294-4602-BD94-07959534DA7F}"/>
          </ac:spMkLst>
        </pc:spChg>
      </pc:sldChg>
      <pc:sldChg chg="modSp mod">
        <pc:chgData name="Marie Pillon" userId="9929d0fc-dce0-4c8e-90af-1e42696e05bb" providerId="ADAL" clId="{8291AE11-D36C-42B2-85D3-8CB82E7C9EFD}" dt="2023-06-14T15:02:02.004" v="3" actId="1076"/>
        <pc:sldMkLst>
          <pc:docMk/>
          <pc:sldMk cId="2734313002" sldId="278"/>
        </pc:sldMkLst>
        <pc:spChg chg="mod">
          <ac:chgData name="Marie Pillon" userId="9929d0fc-dce0-4c8e-90af-1e42696e05bb" providerId="ADAL" clId="{8291AE11-D36C-42B2-85D3-8CB82E7C9EFD}" dt="2023-06-14T15:02:02.004" v="3" actId="1076"/>
          <ac:spMkLst>
            <pc:docMk/>
            <pc:sldMk cId="2734313002" sldId="278"/>
            <ac:spMk id="6" creationId="{7A25FE05-5294-4602-BD94-07959534DA7F}"/>
          </ac:spMkLst>
        </pc:spChg>
      </pc:sldChg>
      <pc:sldChg chg="modSp mod">
        <pc:chgData name="Marie Pillon" userId="9929d0fc-dce0-4c8e-90af-1e42696e05bb" providerId="ADAL" clId="{8291AE11-D36C-42B2-85D3-8CB82E7C9EFD}" dt="2023-06-14T15:01:45.684" v="1" actId="1076"/>
        <pc:sldMkLst>
          <pc:docMk/>
          <pc:sldMk cId="3619095349" sldId="279"/>
        </pc:sldMkLst>
        <pc:spChg chg="mod">
          <ac:chgData name="Marie Pillon" userId="9929d0fc-dce0-4c8e-90af-1e42696e05bb" providerId="ADAL" clId="{8291AE11-D36C-42B2-85D3-8CB82E7C9EFD}" dt="2023-06-14T15:01:45.684" v="1" actId="1076"/>
          <ac:spMkLst>
            <pc:docMk/>
            <pc:sldMk cId="3619095349" sldId="279"/>
            <ac:spMk id="6" creationId="{7A25FE05-5294-4602-BD94-07959534DA7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304F04-AF57-4C77-9B47-2B1BFBAFB619}" type="datetimeFigureOut">
              <a:rPr lang="en-GB" smtClean="0"/>
              <a:t>14/06/2023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BCFC9F-B4EF-4640-9B3C-86DF06EECB7C}" type="slidenum">
              <a:rPr lang="en-GB" smtClean="0"/>
              <a:t>‹#›</a:t>
            </a:fld>
            <a:endParaRPr lang="en-GB"/>
          </a:p>
        </p:txBody>
      </p:sp>
    </p:spTree>
    <p:extLst>
      <p:ext uri="{BB962C8B-B14F-4D97-AF65-F5344CB8AC3E}">
        <p14:creationId xmlns:p14="http://schemas.microsoft.com/office/powerpoint/2010/main" val="3042923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A98DC8E-831F-4F4F-AA07-8C6ED19D89E3}"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5341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BCFC9F-B4EF-4640-9B3C-86DF06EECB7C}" type="slidenum">
              <a:rPr lang="en-GB" smtClean="0"/>
              <a:t>5</a:t>
            </a:fld>
            <a:endParaRPr lang="en-GB"/>
          </a:p>
        </p:txBody>
      </p:sp>
    </p:spTree>
    <p:extLst>
      <p:ext uri="{BB962C8B-B14F-4D97-AF65-F5344CB8AC3E}">
        <p14:creationId xmlns:p14="http://schemas.microsoft.com/office/powerpoint/2010/main" val="609996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BCFC9F-B4EF-4640-9B3C-86DF06EECB7C}" type="slidenum">
              <a:rPr lang="en-GB" smtClean="0"/>
              <a:t>8</a:t>
            </a:fld>
            <a:endParaRPr lang="en-GB"/>
          </a:p>
        </p:txBody>
      </p:sp>
    </p:spTree>
    <p:extLst>
      <p:ext uri="{BB962C8B-B14F-4D97-AF65-F5344CB8AC3E}">
        <p14:creationId xmlns:p14="http://schemas.microsoft.com/office/powerpoint/2010/main" val="4102099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0" y="0"/>
            <a:ext cx="18288000" cy="1872000"/>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600"/>
          </a:p>
        </p:txBody>
      </p:sp>
      <p:sp>
        <p:nvSpPr>
          <p:cNvPr id="3" name="Content Placeholder 2"/>
          <p:cNvSpPr>
            <a:spLocks noGrp="1"/>
          </p:cNvSpPr>
          <p:nvPr>
            <p:ph idx="1"/>
          </p:nvPr>
        </p:nvSpPr>
        <p:spPr>
          <a:xfrm>
            <a:off x="900000" y="2221002"/>
            <a:ext cx="16459200" cy="6788945"/>
          </a:xfrm>
        </p:spPr>
        <p:txBody>
          <a:bodyPr>
            <a:normAutofit/>
          </a:bodyPr>
          <a:lstStyle>
            <a:lvl1pPr>
              <a:defRPr sz="3000"/>
            </a:lvl1pPr>
            <a:lvl2pPr>
              <a:defRPr sz="3000"/>
            </a:lvl2pPr>
            <a:lvl3pPr>
              <a:defRPr sz="3000"/>
            </a:lvl3pPr>
          </a:lstStyle>
          <a:p>
            <a:pPr lvl="0"/>
            <a:r>
              <a:rPr lang="en-GB"/>
              <a:t>Click to edit Master text styles</a:t>
            </a:r>
          </a:p>
          <a:p>
            <a:pPr lvl="1"/>
            <a:r>
              <a:rPr lang="en-GB"/>
              <a:t>Second level</a:t>
            </a:r>
          </a:p>
          <a:p>
            <a:pPr lvl="2"/>
            <a:r>
              <a:rPr lang="en-GB"/>
              <a:t>Third level</a:t>
            </a:r>
          </a:p>
        </p:txBody>
      </p:sp>
      <p:cxnSp>
        <p:nvCxnSpPr>
          <p:cNvPr id="11" name="Straight Connector 10"/>
          <p:cNvCxnSpPr/>
          <p:nvPr userDrawn="1"/>
        </p:nvCxnSpPr>
        <p:spPr>
          <a:xfrm>
            <a:off x="0" y="9446369"/>
            <a:ext cx="18288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pic>
        <p:nvPicPr>
          <p:cNvPr id="10" name="Graphic 9">
            <a:extLst>
              <a:ext uri="{FF2B5EF4-FFF2-40B4-BE49-F238E27FC236}">
                <a16:creationId xmlns:a16="http://schemas.microsoft.com/office/drawing/2014/main" id="{91227392-AD93-674C-BC8C-48B30A04B09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825300" y="372120"/>
            <a:ext cx="4533900" cy="1127760"/>
          </a:xfrm>
          <a:prstGeom prst="rect">
            <a:avLst/>
          </a:prstGeom>
        </p:spPr>
      </p:pic>
      <p:sp>
        <p:nvSpPr>
          <p:cNvPr id="16" name="Title 15">
            <a:extLst>
              <a:ext uri="{FF2B5EF4-FFF2-40B4-BE49-F238E27FC236}">
                <a16:creationId xmlns:a16="http://schemas.microsoft.com/office/drawing/2014/main" id="{C758EE08-ACC7-2A47-A757-C5FF58A1E9A0}"/>
              </a:ext>
            </a:extLst>
          </p:cNvPr>
          <p:cNvSpPr>
            <a:spLocks noGrp="1"/>
          </p:cNvSpPr>
          <p:nvPr>
            <p:ph type="title" hasCustomPrompt="1"/>
          </p:nvPr>
        </p:nvSpPr>
        <p:spPr>
          <a:xfrm>
            <a:off x="900002" y="86363"/>
            <a:ext cx="11195018" cy="1777160"/>
          </a:xfrm>
        </p:spPr>
        <p:txBody>
          <a:bodyPr/>
          <a:lstStyle/>
          <a:p>
            <a:r>
              <a:rPr lang="en-US"/>
              <a:t>CLICK TO EDIT</a:t>
            </a:r>
          </a:p>
        </p:txBody>
      </p:sp>
      <p:sp>
        <p:nvSpPr>
          <p:cNvPr id="28" name="Footer Placeholder 27">
            <a:extLst>
              <a:ext uri="{FF2B5EF4-FFF2-40B4-BE49-F238E27FC236}">
                <a16:creationId xmlns:a16="http://schemas.microsoft.com/office/drawing/2014/main" id="{F6A4AC81-ABF1-ED4D-8ADD-317A39AA9D11}"/>
              </a:ext>
            </a:extLst>
          </p:cNvPr>
          <p:cNvSpPr>
            <a:spLocks noGrp="1"/>
          </p:cNvSpPr>
          <p:nvPr>
            <p:ph type="ftr" sz="quarter" idx="10"/>
          </p:nvPr>
        </p:nvSpPr>
        <p:spPr/>
        <p:txBody>
          <a:bodyPr/>
          <a:lstStyle/>
          <a:p>
            <a:pPr algn="l">
              <a:defRPr/>
            </a:pPr>
            <a:r>
              <a:rPr lang="en-GB"/>
              <a:t>PSCI COMMITTEE AGENDA NOTES &amp; ACTIONS</a:t>
            </a:r>
            <a:endParaRPr lang="en-US"/>
          </a:p>
        </p:txBody>
      </p:sp>
      <p:sp>
        <p:nvSpPr>
          <p:cNvPr id="29" name="Slide Number Placeholder 41">
            <a:extLst>
              <a:ext uri="{FF2B5EF4-FFF2-40B4-BE49-F238E27FC236}">
                <a16:creationId xmlns:a16="http://schemas.microsoft.com/office/drawing/2014/main" id="{98D9299F-ACFB-1F42-AE37-10191DA49273}"/>
              </a:ext>
            </a:extLst>
          </p:cNvPr>
          <p:cNvSpPr>
            <a:spLocks noGrp="1"/>
          </p:cNvSpPr>
          <p:nvPr>
            <p:ph type="sldNum" sz="quarter" idx="4"/>
          </p:nvPr>
        </p:nvSpPr>
        <p:spPr>
          <a:xfrm>
            <a:off x="16407872" y="9534527"/>
            <a:ext cx="951329" cy="549275"/>
          </a:xfrm>
          <a:prstGeom prst="rect">
            <a:avLst/>
          </a:prstGeom>
        </p:spPr>
        <p:txBody>
          <a:bodyPr vert="horz" lIns="91440" tIns="45720" rIns="91440" bIns="45720" rtlCol="0" anchor="ctr"/>
          <a:lstStyle>
            <a:lvl1pPr algn="r">
              <a:defRPr sz="1601">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3050079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COVER">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00000" y="2520002"/>
            <a:ext cx="15544800" cy="2205038"/>
          </a:xfrm>
          <a:prstGeom prst="rect">
            <a:avLst/>
          </a:prstGeom>
          <a:noFill/>
        </p:spPr>
        <p:txBody>
          <a:bodyPr>
            <a:normAutofit/>
          </a:bodyPr>
          <a:lstStyle>
            <a:lvl1pPr algn="l">
              <a:lnSpc>
                <a:spcPct val="90000"/>
              </a:lnSpc>
              <a:defRPr sz="6000" spc="0">
                <a:solidFill>
                  <a:srgbClr val="F86524"/>
                </a:solidFill>
              </a:defRPr>
            </a:lvl1pPr>
          </a:lstStyle>
          <a:p>
            <a:r>
              <a:rPr lang="en-US"/>
              <a:t>The Pharmaceutical </a:t>
            </a:r>
            <a:br>
              <a:rPr lang="en-US"/>
            </a:br>
            <a:r>
              <a:rPr lang="en-US"/>
              <a:t>Supply Chain Initiative (PSCI):</a:t>
            </a:r>
          </a:p>
        </p:txBody>
      </p:sp>
      <p:sp>
        <p:nvSpPr>
          <p:cNvPr id="3" name="Subtitle 2"/>
          <p:cNvSpPr>
            <a:spLocks noGrp="1"/>
          </p:cNvSpPr>
          <p:nvPr>
            <p:ph type="subTitle" idx="1" hasCustomPrompt="1"/>
          </p:nvPr>
        </p:nvSpPr>
        <p:spPr>
          <a:xfrm>
            <a:off x="899999" y="4671154"/>
            <a:ext cx="15544799" cy="820472"/>
          </a:xfrm>
        </p:spPr>
        <p:txBody>
          <a:bodyPr>
            <a:normAutofit/>
          </a:bodyPr>
          <a:lstStyle>
            <a:lvl1pPr marL="0" indent="0" algn="l">
              <a:buNone/>
              <a:defRPr sz="2801" b="1" spc="401" baseline="0">
                <a:solidFill>
                  <a:schemeClr val="bg1">
                    <a:lumMod val="50000"/>
                  </a:schemeClr>
                </a:solidFill>
              </a:defRPr>
            </a:lvl1pPr>
            <a:lvl2pPr marL="914378" indent="0" algn="ctr">
              <a:buNone/>
              <a:defRPr>
                <a:solidFill>
                  <a:schemeClr val="tx1">
                    <a:tint val="75000"/>
                  </a:schemeClr>
                </a:solidFill>
              </a:defRPr>
            </a:lvl2pPr>
            <a:lvl3pPr marL="1828755" indent="0" algn="ctr">
              <a:buNone/>
              <a:defRPr>
                <a:solidFill>
                  <a:schemeClr val="tx1">
                    <a:tint val="75000"/>
                  </a:schemeClr>
                </a:solidFill>
              </a:defRPr>
            </a:lvl3pPr>
            <a:lvl4pPr marL="2743131" indent="0" algn="ctr">
              <a:buNone/>
              <a:defRPr>
                <a:solidFill>
                  <a:schemeClr val="tx1">
                    <a:tint val="75000"/>
                  </a:schemeClr>
                </a:solidFill>
              </a:defRPr>
            </a:lvl4pPr>
            <a:lvl5pPr marL="3657509" indent="0" algn="ctr">
              <a:buNone/>
              <a:defRPr>
                <a:solidFill>
                  <a:schemeClr val="tx1">
                    <a:tint val="75000"/>
                  </a:schemeClr>
                </a:solidFill>
              </a:defRPr>
            </a:lvl5pPr>
            <a:lvl6pPr marL="4571886" indent="0" algn="ctr">
              <a:buNone/>
              <a:defRPr>
                <a:solidFill>
                  <a:schemeClr val="tx1">
                    <a:tint val="75000"/>
                  </a:schemeClr>
                </a:solidFill>
              </a:defRPr>
            </a:lvl6pPr>
            <a:lvl7pPr marL="5486264" indent="0" algn="ctr">
              <a:buNone/>
              <a:defRPr>
                <a:solidFill>
                  <a:schemeClr val="tx1">
                    <a:tint val="75000"/>
                  </a:schemeClr>
                </a:solidFill>
              </a:defRPr>
            </a:lvl7pPr>
            <a:lvl8pPr marL="6400640" indent="0" algn="ctr">
              <a:buNone/>
              <a:defRPr>
                <a:solidFill>
                  <a:schemeClr val="tx1">
                    <a:tint val="75000"/>
                  </a:schemeClr>
                </a:solidFill>
              </a:defRPr>
            </a:lvl8pPr>
            <a:lvl9pPr marL="7315017" indent="0" algn="ctr">
              <a:buNone/>
              <a:defRPr>
                <a:solidFill>
                  <a:schemeClr val="tx1">
                    <a:tint val="75000"/>
                  </a:schemeClr>
                </a:solidFill>
              </a:defRPr>
            </a:lvl9pPr>
          </a:lstStyle>
          <a:p>
            <a:r>
              <a:rPr lang="en-GB"/>
              <a:t>CLICK TO EDIT</a:t>
            </a:r>
            <a:endParaRPr lang="en-US"/>
          </a:p>
        </p:txBody>
      </p:sp>
      <p:pic>
        <p:nvPicPr>
          <p:cNvPr id="12" name="Graphic 11">
            <a:extLst>
              <a:ext uri="{FF2B5EF4-FFF2-40B4-BE49-F238E27FC236}">
                <a16:creationId xmlns:a16="http://schemas.microsoft.com/office/drawing/2014/main" id="{11885A54-5053-3847-A2D6-607E5C55B2D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46212" y="547800"/>
            <a:ext cx="4987290" cy="1240536"/>
          </a:xfrm>
          <a:prstGeom prst="rect">
            <a:avLst/>
          </a:prstGeom>
        </p:spPr>
      </p:pic>
    </p:spTree>
    <p:extLst>
      <p:ext uri="{BB962C8B-B14F-4D97-AF65-F5344CB8AC3E}">
        <p14:creationId xmlns:p14="http://schemas.microsoft.com/office/powerpoint/2010/main" val="18770093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defRPr/>
            </a:pPr>
            <a:r>
              <a:rPr lang="en-GB"/>
              <a:t>PSCI COMMITTEE AGENDA NOTES &amp; ACTIONS</a:t>
            </a:r>
            <a:endParaRPr lang="en-US"/>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6407872" y="9534527"/>
            <a:ext cx="951329" cy="549275"/>
          </a:xfrm>
          <a:prstGeom prst="rect">
            <a:avLst/>
          </a:prstGeom>
        </p:spPr>
        <p:txBody>
          <a:bodyPr vert="horz" lIns="91440" tIns="45720" rIns="91440" bIns="45720" rtlCol="0" anchor="ctr"/>
          <a:lstStyle>
            <a:lvl1pPr algn="r">
              <a:defRPr sz="1601">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3022737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REA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lgn="l">
              <a:defRPr/>
            </a:pPr>
            <a:r>
              <a:rPr lang="en-GB"/>
              <a:t>PSCI COMMITTEE AGENDA NOTES &amp; ACTIONS</a:t>
            </a:r>
            <a:endParaRPr lang="en-US"/>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6407872" y="9534527"/>
            <a:ext cx="951329" cy="549275"/>
          </a:xfrm>
          <a:prstGeom prst="rect">
            <a:avLst/>
          </a:prstGeom>
        </p:spPr>
        <p:txBody>
          <a:bodyPr vert="horz" lIns="91440" tIns="45720" rIns="91440" bIns="45720" rtlCol="0" anchor="ctr"/>
          <a:lstStyle>
            <a:lvl1pPr algn="r">
              <a:defRPr sz="1601">
                <a:solidFill>
                  <a:schemeClr val="tx1">
                    <a:lumMod val="50000"/>
                    <a:lumOff val="50000"/>
                  </a:schemeClr>
                </a:solidFill>
              </a:defRPr>
            </a:lvl1pPr>
          </a:lstStyle>
          <a:p>
            <a:fld id="{B598EA83-FE4E-6743-8154-EB2AF72A0ACA}" type="slidenum">
              <a:rPr lang="en-US" smtClean="0"/>
              <a:pPr/>
              <a:t>‹#›</a:t>
            </a:fld>
            <a:endParaRPr lang="en-US"/>
          </a:p>
        </p:txBody>
      </p:sp>
      <p:cxnSp>
        <p:nvCxnSpPr>
          <p:cNvPr id="4" name="Straight Connector 3">
            <a:extLst>
              <a:ext uri="{FF2B5EF4-FFF2-40B4-BE49-F238E27FC236}">
                <a16:creationId xmlns:a16="http://schemas.microsoft.com/office/drawing/2014/main" id="{3508EAA7-862C-6349-988E-A9A909B2A7D9}"/>
              </a:ext>
            </a:extLst>
          </p:cNvPr>
          <p:cNvCxnSpPr/>
          <p:nvPr userDrawn="1"/>
        </p:nvCxnSpPr>
        <p:spPr>
          <a:xfrm>
            <a:off x="0" y="9446369"/>
            <a:ext cx="18288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5" name="Title 15">
            <a:extLst>
              <a:ext uri="{FF2B5EF4-FFF2-40B4-BE49-F238E27FC236}">
                <a16:creationId xmlns:a16="http://schemas.microsoft.com/office/drawing/2014/main" id="{EF6991A8-88B5-1143-A191-0F3652D8749F}"/>
              </a:ext>
            </a:extLst>
          </p:cNvPr>
          <p:cNvSpPr>
            <a:spLocks noGrp="1"/>
          </p:cNvSpPr>
          <p:nvPr>
            <p:ph type="title" hasCustomPrompt="1"/>
          </p:nvPr>
        </p:nvSpPr>
        <p:spPr>
          <a:xfrm>
            <a:off x="900000" y="3630677"/>
            <a:ext cx="16459200" cy="1777160"/>
          </a:xfrm>
        </p:spPr>
        <p:txBody>
          <a:bodyPr anchor="ctr" anchorCtr="0">
            <a:normAutofit/>
          </a:bodyPr>
          <a:lstStyle>
            <a:lvl1pPr algn="ctr">
              <a:defRPr sz="8801" spc="200" baseline="0"/>
            </a:lvl1pPr>
          </a:lstStyle>
          <a:p>
            <a:r>
              <a:rPr lang="en-US"/>
              <a:t>CLICK TO EDIT</a:t>
            </a:r>
          </a:p>
        </p:txBody>
      </p:sp>
    </p:spTree>
    <p:extLst>
      <p:ext uri="{BB962C8B-B14F-4D97-AF65-F5344CB8AC3E}">
        <p14:creationId xmlns:p14="http://schemas.microsoft.com/office/powerpoint/2010/main" val="2605506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676276" y="2768546"/>
            <a:ext cx="9024938" cy="600077"/>
          </a:xfrm>
        </p:spPr>
        <p:txBody>
          <a:bodyPr>
            <a:noAutofit/>
          </a:bodyPr>
          <a:lstStyle>
            <a:lvl1pPr marL="0" indent="0">
              <a:buNone/>
              <a:defRPr sz="42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676274" y="4541983"/>
            <a:ext cx="8867777" cy="600077"/>
          </a:xfrm>
        </p:spPr>
        <p:txBody>
          <a:bodyPr>
            <a:noAutofit/>
          </a:bodyPr>
          <a:lstStyle>
            <a:lvl1pPr marL="0" indent="0">
              <a:buNone/>
              <a:defRPr sz="3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676274" y="6315416"/>
            <a:ext cx="8867777" cy="600077"/>
          </a:xfrm>
        </p:spPr>
        <p:txBody>
          <a:bodyPr>
            <a:noAutofit/>
          </a:bodyPr>
          <a:lstStyle>
            <a:lvl1pPr marL="0" indent="0">
              <a:buNone/>
              <a:defRPr sz="3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676274" y="7202137"/>
            <a:ext cx="8867777" cy="600077"/>
          </a:xfrm>
        </p:spPr>
        <p:txBody>
          <a:bodyPr>
            <a:noAutofit/>
          </a:bodyPr>
          <a:lstStyle>
            <a:lvl1pPr marL="0" indent="0">
              <a:buNone/>
              <a:defRPr sz="3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676274" y="3655265"/>
            <a:ext cx="8867777" cy="600077"/>
          </a:xfrm>
        </p:spPr>
        <p:txBody>
          <a:bodyPr>
            <a:noAutofit/>
          </a:bodyPr>
          <a:lstStyle>
            <a:lvl1pPr marL="0" indent="0">
              <a:buNone/>
              <a:defRPr sz="3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676274" y="5428700"/>
            <a:ext cx="8867777" cy="600077"/>
          </a:xfrm>
        </p:spPr>
        <p:txBody>
          <a:bodyPr>
            <a:noAutofit/>
          </a:bodyPr>
          <a:lstStyle>
            <a:lvl1pPr marL="0" indent="0">
              <a:buNone/>
              <a:defRPr sz="3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41" name="Slide Number Placeholder 4">
            <a:extLst>
              <a:ext uri="{FF2B5EF4-FFF2-40B4-BE49-F238E27FC236}">
                <a16:creationId xmlns:a16="http://schemas.microsoft.com/office/drawing/2014/main" id="{D20533EF-9C82-0F45-8B03-9703CA28352A}"/>
              </a:ext>
            </a:extLst>
          </p:cNvPr>
          <p:cNvSpPr>
            <a:spLocks noGrp="1"/>
          </p:cNvSpPr>
          <p:nvPr>
            <p:ph type="sldNum" sz="quarter" idx="16"/>
          </p:nvPr>
        </p:nvSpPr>
        <p:spPr>
          <a:xfrm>
            <a:off x="16647460" y="9574463"/>
            <a:ext cx="922739" cy="415500"/>
          </a:xfrm>
        </p:spPr>
        <p:txBody>
          <a:bodyPr/>
          <a:lstStyle/>
          <a:p>
            <a:fld id="{1A91ABBD-BE70-492B-BBD8-7AF5442A9E89}" type="slidenum">
              <a:rPr lang="en-GB" smtClean="0"/>
              <a:t>‹#›</a:t>
            </a:fld>
            <a:endParaRPr lang="en-GB"/>
          </a:p>
        </p:txBody>
      </p:sp>
      <p:sp>
        <p:nvSpPr>
          <p:cNvPr id="42" name="Footer Placeholder 3">
            <a:extLst>
              <a:ext uri="{FF2B5EF4-FFF2-40B4-BE49-F238E27FC236}">
                <a16:creationId xmlns:a16="http://schemas.microsoft.com/office/drawing/2014/main" id="{BCE47B44-F88C-E947-AC49-47BF6D8BCFCF}"/>
              </a:ext>
            </a:extLst>
          </p:cNvPr>
          <p:cNvSpPr>
            <a:spLocks noGrp="1"/>
          </p:cNvSpPr>
          <p:nvPr>
            <p:ph type="ftr" sz="quarter" idx="17"/>
          </p:nvPr>
        </p:nvSpPr>
        <p:spPr>
          <a:xfrm>
            <a:off x="1219668" y="9508372"/>
            <a:ext cx="6172200" cy="547688"/>
          </a:xfrm>
        </p:spPr>
        <p:txBody>
          <a:bodyPr/>
          <a:lstStyle/>
          <a:p>
            <a:r>
              <a:rPr lang="en-GB"/>
              <a:t>PSCI STRATEGY 2021-2023</a:t>
            </a:r>
          </a:p>
        </p:txBody>
      </p:sp>
      <p:sp>
        <p:nvSpPr>
          <p:cNvPr id="43" name="Title 42">
            <a:extLst>
              <a:ext uri="{FF2B5EF4-FFF2-40B4-BE49-F238E27FC236}">
                <a16:creationId xmlns:a16="http://schemas.microsoft.com/office/drawing/2014/main" id="{01E3C71E-B8BA-BC4B-968D-AFB288ABB30D}"/>
              </a:ext>
            </a:extLst>
          </p:cNvPr>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3802475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0000" y="2221002"/>
            <a:ext cx="16459200" cy="67889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p:txBody>
      </p:sp>
      <p:sp>
        <p:nvSpPr>
          <p:cNvPr id="16" name="Title Placeholder 15">
            <a:extLst>
              <a:ext uri="{FF2B5EF4-FFF2-40B4-BE49-F238E27FC236}">
                <a16:creationId xmlns:a16="http://schemas.microsoft.com/office/drawing/2014/main" id="{579DF303-1EC4-2646-B2C7-BDEF486EC516}"/>
              </a:ext>
            </a:extLst>
          </p:cNvPr>
          <p:cNvSpPr>
            <a:spLocks noGrp="1"/>
          </p:cNvSpPr>
          <p:nvPr>
            <p:ph type="title"/>
          </p:nvPr>
        </p:nvSpPr>
        <p:spPr>
          <a:xfrm>
            <a:off x="900000" y="67475"/>
            <a:ext cx="16130700" cy="1815116"/>
          </a:xfrm>
          <a:prstGeom prst="rect">
            <a:avLst/>
          </a:prstGeom>
        </p:spPr>
        <p:txBody>
          <a:bodyPr vert="horz" lIns="91440" tIns="45720" rIns="91440" bIns="45720" rtlCol="0" anchor="ctr">
            <a:normAutofit/>
          </a:bodyPr>
          <a:lstStyle/>
          <a:p>
            <a:r>
              <a:rPr lang="en-US"/>
              <a:t>CLICK TO EDIT</a:t>
            </a:r>
          </a:p>
        </p:txBody>
      </p:sp>
      <p:sp>
        <p:nvSpPr>
          <p:cNvPr id="41" name="Footer Placeholder 11">
            <a:extLst>
              <a:ext uri="{FF2B5EF4-FFF2-40B4-BE49-F238E27FC236}">
                <a16:creationId xmlns:a16="http://schemas.microsoft.com/office/drawing/2014/main" id="{1C5C5E90-367F-544E-AE50-BD9511FB6D6F}"/>
              </a:ext>
            </a:extLst>
          </p:cNvPr>
          <p:cNvSpPr>
            <a:spLocks noGrp="1"/>
          </p:cNvSpPr>
          <p:nvPr>
            <p:ph type="ftr" sz="quarter" idx="3"/>
          </p:nvPr>
        </p:nvSpPr>
        <p:spPr>
          <a:xfrm>
            <a:off x="900001" y="9604868"/>
            <a:ext cx="5754020" cy="549275"/>
          </a:xfrm>
          <a:prstGeom prst="rect">
            <a:avLst/>
          </a:prstGeom>
        </p:spPr>
        <p:txBody>
          <a:bodyPr/>
          <a:lstStyle>
            <a:lvl1pPr>
              <a:defRPr sz="1601" spc="200" baseline="0">
                <a:solidFill>
                  <a:schemeClr val="tx1">
                    <a:lumMod val="50000"/>
                    <a:lumOff val="50000"/>
                  </a:schemeClr>
                </a:solidFill>
              </a:defRPr>
            </a:lvl1pPr>
          </a:lstStyle>
          <a:p>
            <a:pPr>
              <a:defRPr/>
            </a:pPr>
            <a:r>
              <a:rPr lang="en-GB"/>
              <a:t>PSCI COMMITTEE AGENDA NOTES &amp; ACTIONS</a:t>
            </a:r>
            <a:endParaRPr lang="en-US"/>
          </a:p>
        </p:txBody>
      </p:sp>
      <p:sp>
        <p:nvSpPr>
          <p:cNvPr id="42" name="Slide Number Placeholder 41">
            <a:extLst>
              <a:ext uri="{FF2B5EF4-FFF2-40B4-BE49-F238E27FC236}">
                <a16:creationId xmlns:a16="http://schemas.microsoft.com/office/drawing/2014/main" id="{7ED1FF94-7512-6044-9ADE-E7D573675DAB}"/>
              </a:ext>
            </a:extLst>
          </p:cNvPr>
          <p:cNvSpPr>
            <a:spLocks noGrp="1"/>
          </p:cNvSpPr>
          <p:nvPr>
            <p:ph type="sldNum" sz="quarter" idx="4"/>
          </p:nvPr>
        </p:nvSpPr>
        <p:spPr>
          <a:xfrm>
            <a:off x="16407872" y="9534527"/>
            <a:ext cx="951329" cy="549275"/>
          </a:xfrm>
          <a:prstGeom prst="rect">
            <a:avLst/>
          </a:prstGeom>
        </p:spPr>
        <p:txBody>
          <a:bodyPr vert="horz" lIns="91440" tIns="45720" rIns="91440" bIns="45720" rtlCol="0" anchor="ctr"/>
          <a:lstStyle>
            <a:lvl1pPr algn="r">
              <a:defRPr sz="1601">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22910875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l" defTabSz="914378" rtl="0" eaLnBrk="1" latinLnBrk="0" hangingPunct="1">
        <a:spcBef>
          <a:spcPct val="0"/>
        </a:spcBef>
        <a:buNone/>
        <a:defRPr sz="3600" b="1" i="0" kern="1200" spc="401" baseline="0">
          <a:solidFill>
            <a:srgbClr val="F86524"/>
          </a:solidFill>
          <a:latin typeface="Calibri" panose="020F0502020204030204" pitchFamily="34" charset="0"/>
          <a:ea typeface="+mj-ea"/>
          <a:cs typeface="Calibri"/>
        </a:defRPr>
      </a:lvl1pPr>
    </p:titleStyle>
    <p:bodyStyle>
      <a:lvl1pPr marL="685784" indent="-685784" algn="l" defTabSz="914378" rtl="0" eaLnBrk="1" latinLnBrk="0" hangingPunct="1">
        <a:spcBef>
          <a:spcPct val="20000"/>
        </a:spcBef>
        <a:buClr>
          <a:srgbClr val="F86524"/>
        </a:buClr>
        <a:buSzPct val="100000"/>
        <a:buFont typeface="Wingdings" charset="2"/>
        <a:buChar char="§"/>
        <a:defRPr sz="3000" kern="1200">
          <a:solidFill>
            <a:srgbClr val="848489"/>
          </a:solidFill>
          <a:latin typeface="+mn-lt"/>
          <a:ea typeface="+mn-ea"/>
          <a:cs typeface="+mn-cs"/>
        </a:defRPr>
      </a:lvl1pPr>
      <a:lvl2pPr marL="1485863" indent="-571485" algn="l" defTabSz="914378" rtl="0" eaLnBrk="1" latinLnBrk="0" hangingPunct="1">
        <a:spcBef>
          <a:spcPct val="20000"/>
        </a:spcBef>
        <a:buFont typeface="Arial"/>
        <a:buChar char="–"/>
        <a:defRPr sz="3000" kern="1200">
          <a:solidFill>
            <a:srgbClr val="848489"/>
          </a:solidFill>
          <a:latin typeface="+mn-lt"/>
          <a:ea typeface="+mn-ea"/>
          <a:cs typeface="+mn-cs"/>
        </a:defRPr>
      </a:lvl2pPr>
      <a:lvl3pPr marL="2285943" indent="-457188" algn="l" defTabSz="914378" rtl="0" eaLnBrk="1" latinLnBrk="0" hangingPunct="1">
        <a:spcBef>
          <a:spcPct val="20000"/>
        </a:spcBef>
        <a:buFont typeface="Arial"/>
        <a:buChar char="•"/>
        <a:defRPr sz="3000" kern="1200">
          <a:solidFill>
            <a:srgbClr val="848489"/>
          </a:solidFill>
          <a:latin typeface="+mn-lt"/>
          <a:ea typeface="+mn-ea"/>
          <a:cs typeface="+mn-cs"/>
        </a:defRPr>
      </a:lvl3pPr>
      <a:lvl4pPr marL="3200321" indent="-457188" algn="l" defTabSz="914378" rtl="0" eaLnBrk="1" latinLnBrk="0" hangingPunct="1">
        <a:spcBef>
          <a:spcPct val="20000"/>
        </a:spcBef>
        <a:buFont typeface="Arial"/>
        <a:buChar char="–"/>
        <a:defRPr sz="3600" kern="1200">
          <a:solidFill>
            <a:schemeClr val="tx1"/>
          </a:solidFill>
          <a:latin typeface="+mn-lt"/>
          <a:ea typeface="+mn-ea"/>
          <a:cs typeface="+mn-cs"/>
        </a:defRPr>
      </a:lvl4pPr>
      <a:lvl5pPr marL="4114697" indent="-457188" algn="l" defTabSz="914378" rtl="0" eaLnBrk="1" latinLnBrk="0" hangingPunct="1">
        <a:spcBef>
          <a:spcPct val="20000"/>
        </a:spcBef>
        <a:buFont typeface="Arial"/>
        <a:buChar char="»"/>
        <a:defRPr sz="3600" kern="1200">
          <a:solidFill>
            <a:schemeClr val="tx1"/>
          </a:solidFill>
          <a:latin typeface="+mn-lt"/>
          <a:ea typeface="+mn-ea"/>
          <a:cs typeface="+mn-cs"/>
        </a:defRPr>
      </a:lvl5pPr>
      <a:lvl6pPr marL="5029074" indent="-457188" algn="l" defTabSz="914378" rtl="0" eaLnBrk="1" latinLnBrk="0" hangingPunct="1">
        <a:spcBef>
          <a:spcPct val="20000"/>
        </a:spcBef>
        <a:buFont typeface="Arial"/>
        <a:buChar char="•"/>
        <a:defRPr sz="4001" kern="1200">
          <a:solidFill>
            <a:schemeClr val="tx1"/>
          </a:solidFill>
          <a:latin typeface="+mn-lt"/>
          <a:ea typeface="+mn-ea"/>
          <a:cs typeface="+mn-cs"/>
        </a:defRPr>
      </a:lvl6pPr>
      <a:lvl7pPr marL="5943452" indent="-457188" algn="l" defTabSz="914378" rtl="0" eaLnBrk="1" latinLnBrk="0" hangingPunct="1">
        <a:spcBef>
          <a:spcPct val="20000"/>
        </a:spcBef>
        <a:buFont typeface="Arial"/>
        <a:buChar char="•"/>
        <a:defRPr sz="4001" kern="1200">
          <a:solidFill>
            <a:schemeClr val="tx1"/>
          </a:solidFill>
          <a:latin typeface="+mn-lt"/>
          <a:ea typeface="+mn-ea"/>
          <a:cs typeface="+mn-cs"/>
        </a:defRPr>
      </a:lvl7pPr>
      <a:lvl8pPr marL="6857829" indent="-457188" algn="l" defTabSz="914378" rtl="0" eaLnBrk="1" latinLnBrk="0" hangingPunct="1">
        <a:spcBef>
          <a:spcPct val="20000"/>
        </a:spcBef>
        <a:buFont typeface="Arial"/>
        <a:buChar char="•"/>
        <a:defRPr sz="4001" kern="1200">
          <a:solidFill>
            <a:schemeClr val="tx1"/>
          </a:solidFill>
          <a:latin typeface="+mn-lt"/>
          <a:ea typeface="+mn-ea"/>
          <a:cs typeface="+mn-cs"/>
        </a:defRPr>
      </a:lvl8pPr>
      <a:lvl9pPr marL="7772205" indent="-457188" algn="l" defTabSz="914378" rtl="0" eaLnBrk="1" latinLnBrk="0" hangingPunct="1">
        <a:spcBef>
          <a:spcPct val="20000"/>
        </a:spcBef>
        <a:buFont typeface="Arial"/>
        <a:buChar char="•"/>
        <a:defRPr sz="4001" kern="1200">
          <a:solidFill>
            <a:schemeClr val="tx1"/>
          </a:solidFill>
          <a:latin typeface="+mn-lt"/>
          <a:ea typeface="+mn-ea"/>
          <a:cs typeface="+mn-cs"/>
        </a:defRPr>
      </a:lvl9pPr>
    </p:bodyStyle>
    <p:otherStyle>
      <a:defPPr>
        <a:defRPr lang="en-US"/>
      </a:defPPr>
      <a:lvl1pPr marL="0" algn="l" defTabSz="914378" rtl="0" eaLnBrk="1" latinLnBrk="0" hangingPunct="1">
        <a:defRPr sz="3600" kern="1200">
          <a:solidFill>
            <a:schemeClr val="tx1"/>
          </a:solidFill>
          <a:latin typeface="+mn-lt"/>
          <a:ea typeface="+mn-ea"/>
          <a:cs typeface="+mn-cs"/>
        </a:defRPr>
      </a:lvl1pPr>
      <a:lvl2pPr marL="914378" algn="l" defTabSz="914378" rtl="0" eaLnBrk="1" latinLnBrk="0" hangingPunct="1">
        <a:defRPr sz="3600" kern="1200">
          <a:solidFill>
            <a:schemeClr val="tx1"/>
          </a:solidFill>
          <a:latin typeface="+mn-lt"/>
          <a:ea typeface="+mn-ea"/>
          <a:cs typeface="+mn-cs"/>
        </a:defRPr>
      </a:lvl2pPr>
      <a:lvl3pPr marL="1828755" algn="l" defTabSz="914378" rtl="0" eaLnBrk="1" latinLnBrk="0" hangingPunct="1">
        <a:defRPr sz="3600" kern="1200">
          <a:solidFill>
            <a:schemeClr val="tx1"/>
          </a:solidFill>
          <a:latin typeface="+mn-lt"/>
          <a:ea typeface="+mn-ea"/>
          <a:cs typeface="+mn-cs"/>
        </a:defRPr>
      </a:lvl3pPr>
      <a:lvl4pPr marL="2743131" algn="l" defTabSz="914378" rtl="0" eaLnBrk="1" latinLnBrk="0" hangingPunct="1">
        <a:defRPr sz="3600" kern="1200">
          <a:solidFill>
            <a:schemeClr val="tx1"/>
          </a:solidFill>
          <a:latin typeface="+mn-lt"/>
          <a:ea typeface="+mn-ea"/>
          <a:cs typeface="+mn-cs"/>
        </a:defRPr>
      </a:lvl4pPr>
      <a:lvl5pPr marL="3657509" algn="l" defTabSz="914378" rtl="0" eaLnBrk="1" latinLnBrk="0" hangingPunct="1">
        <a:defRPr sz="3600" kern="1200">
          <a:solidFill>
            <a:schemeClr val="tx1"/>
          </a:solidFill>
          <a:latin typeface="+mn-lt"/>
          <a:ea typeface="+mn-ea"/>
          <a:cs typeface="+mn-cs"/>
        </a:defRPr>
      </a:lvl5pPr>
      <a:lvl6pPr marL="4571886" algn="l" defTabSz="914378" rtl="0" eaLnBrk="1" latinLnBrk="0" hangingPunct="1">
        <a:defRPr sz="3600" kern="1200">
          <a:solidFill>
            <a:schemeClr val="tx1"/>
          </a:solidFill>
          <a:latin typeface="+mn-lt"/>
          <a:ea typeface="+mn-ea"/>
          <a:cs typeface="+mn-cs"/>
        </a:defRPr>
      </a:lvl6pPr>
      <a:lvl7pPr marL="5486264" algn="l" defTabSz="914378" rtl="0" eaLnBrk="1" latinLnBrk="0" hangingPunct="1">
        <a:defRPr sz="3600" kern="1200">
          <a:solidFill>
            <a:schemeClr val="tx1"/>
          </a:solidFill>
          <a:latin typeface="+mn-lt"/>
          <a:ea typeface="+mn-ea"/>
          <a:cs typeface="+mn-cs"/>
        </a:defRPr>
      </a:lvl7pPr>
      <a:lvl8pPr marL="6400640" algn="l" defTabSz="914378" rtl="0" eaLnBrk="1" latinLnBrk="0" hangingPunct="1">
        <a:defRPr sz="3600" kern="1200">
          <a:solidFill>
            <a:schemeClr val="tx1"/>
          </a:solidFill>
          <a:latin typeface="+mn-lt"/>
          <a:ea typeface="+mn-ea"/>
          <a:cs typeface="+mn-cs"/>
        </a:defRPr>
      </a:lvl8pPr>
      <a:lvl9pPr marL="7315017" algn="l" defTabSz="914378"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94">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pscinitiative.org/supplierMaturityModel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s://pscinitiative.org/supplierLearningPlans"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7630" y="4040983"/>
            <a:ext cx="14550240" cy="2205038"/>
          </a:xfrm>
        </p:spPr>
        <p:txBody>
          <a:bodyPr>
            <a:noAutofit/>
          </a:bodyPr>
          <a:lstStyle/>
          <a:p>
            <a:pPr algn="l"/>
            <a:r>
              <a:rPr lang="en-US" sz="9600" dirty="0"/>
              <a:t>The revised PSCI Principles </a:t>
            </a:r>
            <a:r>
              <a:rPr lang="en-US" sz="9600" i="1" dirty="0"/>
              <a:t>Key changes</a:t>
            </a:r>
          </a:p>
        </p:txBody>
      </p:sp>
      <p:pic>
        <p:nvPicPr>
          <p:cNvPr id="8" name="Picture 7">
            <a:extLst>
              <a:ext uri="{FF2B5EF4-FFF2-40B4-BE49-F238E27FC236}">
                <a16:creationId xmlns:a16="http://schemas.microsoft.com/office/drawing/2014/main" id="{C4E51928-222D-634A-9BB0-0581CA2E58DF}"/>
              </a:ext>
            </a:extLst>
          </p:cNvPr>
          <p:cNvPicPr>
            <a:picLocks noChangeAspect="1"/>
          </p:cNvPicPr>
          <p:nvPr/>
        </p:nvPicPr>
        <p:blipFill>
          <a:blip r:embed="rId3"/>
          <a:stretch>
            <a:fillRect/>
          </a:stretch>
        </p:blipFill>
        <p:spPr>
          <a:xfrm>
            <a:off x="10368605" y="2655000"/>
            <a:ext cx="7919396" cy="7632000"/>
          </a:xfrm>
          <a:prstGeom prst="rect">
            <a:avLst/>
          </a:prstGeom>
        </p:spPr>
      </p:pic>
    </p:spTree>
    <p:extLst>
      <p:ext uri="{BB962C8B-B14F-4D97-AF65-F5344CB8AC3E}">
        <p14:creationId xmlns:p14="http://schemas.microsoft.com/office/powerpoint/2010/main" val="3686543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641ADDA-61FC-A686-ADA3-2EB0A66DDCA2}"/>
              </a:ext>
            </a:extLst>
          </p:cNvPr>
          <p:cNvSpPr/>
          <p:nvPr/>
        </p:nvSpPr>
        <p:spPr>
          <a:xfrm>
            <a:off x="441434" y="4098900"/>
            <a:ext cx="17702187" cy="4771832"/>
          </a:xfrm>
          <a:prstGeom prst="roundRect">
            <a:avLst>
              <a:gd name="adj" fmla="val 7864"/>
            </a:avLst>
          </a:prstGeom>
          <a:solidFill>
            <a:srgbClr val="F865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p:cNvPicPr>
            <a:picLocks noChangeAspect="1"/>
          </p:cNvPicPr>
          <p:nvPr/>
        </p:nvPicPr>
        <p:blipFill>
          <a:blip r:embed="rId2"/>
          <a:srcRect/>
          <a:stretch>
            <a:fillRect/>
          </a:stretch>
        </p:blipFill>
        <p:spPr>
          <a:xfrm>
            <a:off x="160260" y="8983371"/>
            <a:ext cx="4743101" cy="1185775"/>
          </a:xfrm>
          <a:prstGeom prst="rect">
            <a:avLst/>
          </a:prstGeom>
        </p:spPr>
      </p:pic>
      <p:sp>
        <p:nvSpPr>
          <p:cNvPr id="14" name="TextBox 13">
            <a:extLst>
              <a:ext uri="{FF2B5EF4-FFF2-40B4-BE49-F238E27FC236}">
                <a16:creationId xmlns:a16="http://schemas.microsoft.com/office/drawing/2014/main" id="{BB8153D1-6819-5B52-4E36-6E9FDCAE617A}"/>
              </a:ext>
            </a:extLst>
          </p:cNvPr>
          <p:cNvSpPr txBox="1"/>
          <p:nvPr/>
        </p:nvSpPr>
        <p:spPr>
          <a:xfrm>
            <a:off x="693698" y="682636"/>
            <a:ext cx="17305544" cy="7909858"/>
          </a:xfrm>
          <a:prstGeom prst="rect">
            <a:avLst/>
          </a:prstGeom>
          <a:noFill/>
        </p:spPr>
        <p:txBody>
          <a:bodyPr wrap="square" rtlCol="0">
            <a:spAutoFit/>
          </a:bodyPr>
          <a:lstStyle/>
          <a:p>
            <a:pPr>
              <a:spcBef>
                <a:spcPts val="1200"/>
              </a:spcBef>
              <a:spcAft>
                <a:spcPts val="1200"/>
              </a:spcAft>
              <a:defRPr/>
            </a:pPr>
            <a:r>
              <a:rPr lang="en-GB" sz="4800" b="1" dirty="0">
                <a:solidFill>
                  <a:srgbClr val="F86524"/>
                </a:solidFill>
                <a:latin typeface="Calibri"/>
              </a:rPr>
              <a:t>At a glance</a:t>
            </a:r>
          </a:p>
          <a:p>
            <a:pPr marL="457200" marR="0" lvl="0" indent="-4572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This is the second revision to the PSCI Principles (three-year cycle, the last being in 2020)</a:t>
            </a:r>
          </a:p>
          <a:p>
            <a:pPr marL="457200" marR="0" lvl="0" indent="-4572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lang="en-GB" sz="2800" dirty="0">
                <a:solidFill>
                  <a:srgbClr val="7F7F7F"/>
                </a:solidFill>
                <a:latin typeface="Calibri" panose="020F0502020204030204" pitchFamily="34" charset="0"/>
                <a:ea typeface="Calibri" panose="020F0502020204030204" pitchFamily="34" charset="0"/>
              </a:rPr>
              <a:t>Based on consultation with internal and external stakeholders</a:t>
            </a:r>
          </a:p>
          <a:p>
            <a:pPr marL="457200" marR="0" lvl="0" indent="-4572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rPr>
              <a:t>Formally approved in May 2023</a:t>
            </a:r>
            <a:b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rPr>
            </a:br>
            <a:endPar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1200"/>
              </a:spcBef>
              <a:spcAft>
                <a:spcPts val="1200"/>
              </a:spcAft>
              <a:buClr>
                <a:srgbClr val="F86524"/>
              </a:buClr>
              <a:buSzTx/>
              <a:tabLst/>
              <a:defRPr/>
            </a:pPr>
            <a:r>
              <a:rPr lang="en-GB" sz="2800" b="1" dirty="0">
                <a:solidFill>
                  <a:schemeClr val="bg1"/>
                </a:solidFill>
                <a:latin typeface="Calibri" panose="020F0502020204030204" pitchFamily="34" charset="0"/>
                <a:ea typeface="Calibri" panose="020F0502020204030204" pitchFamily="34" charset="0"/>
                <a:cs typeface="Calibri" panose="020F0502020204030204" pitchFamily="34" charset="0"/>
              </a:rPr>
              <a:t>Five key changes:</a:t>
            </a:r>
          </a:p>
          <a:p>
            <a:pPr marL="514350" marR="0" lvl="0" indent="-514350" algn="l" defTabSz="914400" rtl="0" eaLnBrk="1" fontAlgn="auto" latinLnBrk="0" hangingPunct="1">
              <a:lnSpc>
                <a:spcPct val="100000"/>
              </a:lnSpc>
              <a:spcBef>
                <a:spcPts val="1200"/>
              </a:spcBef>
              <a:spcAft>
                <a:spcPts val="1200"/>
              </a:spcAft>
              <a:buClr>
                <a:schemeClr val="bg1"/>
              </a:buClr>
              <a:buSzTx/>
              <a:buFont typeface="+mj-lt"/>
              <a:buAutoNum type="arabicPeriod"/>
              <a:tabLst/>
              <a:defRPr/>
            </a:pP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‘Management Systems and Governance’ strengthened and moved to the front to reflect its foundational nature</a:t>
            </a:r>
          </a:p>
          <a:p>
            <a:pPr marL="514350" marR="0" lvl="0" indent="-514350" algn="l" defTabSz="914400" rtl="0" eaLnBrk="1" fontAlgn="auto" latinLnBrk="0" hangingPunct="1">
              <a:lnSpc>
                <a:spcPct val="100000"/>
              </a:lnSpc>
              <a:spcBef>
                <a:spcPts val="1200"/>
              </a:spcBef>
              <a:spcAft>
                <a:spcPts val="1200"/>
              </a:spcAft>
              <a:buClr>
                <a:schemeClr val="bg1"/>
              </a:buClr>
              <a:buSzTx/>
              <a:buFont typeface="+mj-lt"/>
              <a:buAutoNum type="arabicPeriod"/>
              <a:tabLst/>
              <a:defRPr/>
            </a:pPr>
            <a:r>
              <a:rPr lang="en-GB" sz="2800" dirty="0">
                <a:solidFill>
                  <a:schemeClr val="bg1"/>
                </a:solidFill>
                <a:latin typeface="Calibri" panose="020F0502020204030204" pitchFamily="34" charset="0"/>
                <a:ea typeface="Calibri" panose="020F0502020204030204" pitchFamily="34" charset="0"/>
                <a:cs typeface="Calibri" panose="020F0502020204030204" pitchFamily="34" charset="0"/>
              </a:rPr>
              <a:t>More emphasis on Human Rights, now widened to include the rights of communities around sites</a:t>
            </a:r>
          </a:p>
          <a:p>
            <a:pPr marL="514350" marR="0" lvl="0" indent="-514350" algn="l" defTabSz="914400" rtl="0" eaLnBrk="1" fontAlgn="auto" latinLnBrk="0" hangingPunct="1">
              <a:lnSpc>
                <a:spcPct val="100000"/>
              </a:lnSpc>
              <a:spcBef>
                <a:spcPts val="1200"/>
              </a:spcBef>
              <a:spcAft>
                <a:spcPts val="1200"/>
              </a:spcAft>
              <a:buClr>
                <a:schemeClr val="bg1"/>
              </a:buClr>
              <a:buSzTx/>
              <a:buFont typeface="+mj-lt"/>
              <a:buAutoNum type="arabicPeriod"/>
              <a:tabLst/>
              <a:defRPr/>
            </a:pP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Including the wider concept</a:t>
            </a:r>
            <a:r>
              <a:rPr lang="en-GB" sz="2800" dirty="0">
                <a:solidFill>
                  <a:schemeClr val="bg1"/>
                </a:solidFill>
                <a:latin typeface="Calibri" panose="020F0502020204030204" pitchFamily="34" charset="0"/>
                <a:ea typeface="Calibri" panose="020F0502020204030204" pitchFamily="34" charset="0"/>
                <a:cs typeface="Calibri" panose="020F0502020204030204" pitchFamily="34" charset="0"/>
              </a:rPr>
              <a:t>s of ‘grievance’ and ‘remediation’ in line with Human Rights soft law</a:t>
            </a:r>
          </a:p>
          <a:p>
            <a:pPr marL="514350" marR="0" lvl="0" indent="-514350" algn="l" defTabSz="914400" rtl="0" eaLnBrk="1" fontAlgn="auto" latinLnBrk="0" hangingPunct="1">
              <a:lnSpc>
                <a:spcPct val="100000"/>
              </a:lnSpc>
              <a:spcBef>
                <a:spcPts val="1200"/>
              </a:spcBef>
              <a:spcAft>
                <a:spcPts val="1200"/>
              </a:spcAft>
              <a:buClr>
                <a:schemeClr val="bg1"/>
              </a:buClr>
              <a:buSzTx/>
              <a:buFont typeface="+mj-lt"/>
              <a:buAutoNum type="arabicPeriod"/>
              <a:tabLst/>
              <a:defRPr/>
            </a:pP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 new requirement for a ‘</a:t>
            </a:r>
            <a:r>
              <a:rPr lang="en-GB" sz="2800" dirty="0">
                <a:solidFill>
                  <a:schemeClr val="bg1"/>
                </a:solidFill>
                <a:latin typeface="Calibri" panose="020F0502020204030204" pitchFamily="34" charset="0"/>
                <a:ea typeface="Calibri" panose="020F0502020204030204" pitchFamily="34" charset="0"/>
                <a:cs typeface="Calibri" panose="020F0502020204030204" pitchFamily="34" charset="0"/>
              </a:rPr>
              <a:t>s</a:t>
            </a:r>
            <a:r>
              <a:rPr kumimoji="0" lang="en-GB" sz="2800" b="0" i="0" u="none" strike="noStrike" kern="1200" cap="none" spc="0" normalizeH="0" baseline="0" noProof="0" dirty="0" err="1">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afety</a:t>
            </a: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culture’ at supplier sites and </a:t>
            </a:r>
            <a:r>
              <a:rPr kumimoji="0" lang="en-GB" sz="2800" b="0" i="1"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worker wellbeing </a:t>
            </a: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as well as </a:t>
            </a:r>
            <a:r>
              <a:rPr kumimoji="0" lang="en-GB" sz="2800" b="0" i="1"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worker safety</a:t>
            </a:r>
          </a:p>
          <a:p>
            <a:pPr marL="514350" marR="0" lvl="0" indent="-514350" algn="l" defTabSz="914400" rtl="0" eaLnBrk="1" fontAlgn="auto" latinLnBrk="0" hangingPunct="1">
              <a:lnSpc>
                <a:spcPct val="100000"/>
              </a:lnSpc>
              <a:spcBef>
                <a:spcPts val="1200"/>
              </a:spcBef>
              <a:spcAft>
                <a:spcPts val="1200"/>
              </a:spcAft>
              <a:buClr>
                <a:schemeClr val="bg1"/>
              </a:buClr>
              <a:buSzTx/>
              <a:buFont typeface="+mj-lt"/>
              <a:buAutoNum type="arabicPeriod"/>
              <a:tabLst/>
              <a:defRPr/>
            </a:pPr>
            <a:r>
              <a:rPr kumimoji="0" lang="en-GB"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 stronger emphasis on climate change, and the explicit measurement and reduction of greenhouse gas emissions</a:t>
            </a:r>
            <a:endParaRPr kumimoji="0" lang="en-US" sz="4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59570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160260" y="8983371"/>
            <a:ext cx="4743101" cy="1185775"/>
          </a:xfrm>
          <a:prstGeom prst="rect">
            <a:avLst/>
          </a:prstGeom>
        </p:spPr>
      </p:pic>
      <p:sp>
        <p:nvSpPr>
          <p:cNvPr id="14" name="TextBox 13">
            <a:extLst>
              <a:ext uri="{FF2B5EF4-FFF2-40B4-BE49-F238E27FC236}">
                <a16:creationId xmlns:a16="http://schemas.microsoft.com/office/drawing/2014/main" id="{BB8153D1-6819-5B52-4E36-6E9FDCAE617A}"/>
              </a:ext>
            </a:extLst>
          </p:cNvPr>
          <p:cNvSpPr txBox="1"/>
          <p:nvPr/>
        </p:nvSpPr>
        <p:spPr>
          <a:xfrm>
            <a:off x="1360829" y="2745429"/>
            <a:ext cx="7295270" cy="47089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1200"/>
              </a:spcBef>
              <a:spcAft>
                <a:spcPts val="1200"/>
              </a:spcAft>
              <a:buClr>
                <a:srgbClr val="F86524"/>
              </a:buClr>
              <a:buSzTx/>
              <a:buFontTx/>
              <a:buNone/>
              <a:tabLst/>
              <a:defRPr/>
            </a:pPr>
            <a:r>
              <a:rPr kumimoji="0" lang="en-GB" sz="2800" b="0" i="0" u="sng"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The PSCI Principles</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 </a:t>
            </a:r>
          </a:p>
          <a:p>
            <a:pPr marL="342900" marR="0" lvl="0"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are </a:t>
            </a:r>
            <a:r>
              <a:rPr kumimoji="0" lang="en-GB" sz="2800" b="1" i="1"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foundational</a:t>
            </a:r>
            <a:endPar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set members’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expectations</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 of suppliers</a:t>
            </a:r>
          </a:p>
          <a:p>
            <a:pPr marL="342900" marR="0" lvl="0"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form the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base</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mn-cs"/>
              </a:rPr>
              <a:t> for all PSCI’s tools and materials</a:t>
            </a:r>
          </a:p>
          <a:p>
            <a:pPr marL="342900" marR="0" lvl="0"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rPr>
              <a:t>apply to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rPr>
              <a:t>all locations</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Calibri" panose="020F0502020204030204" pitchFamily="34" charset="0"/>
                <a:cs typeface="Calibri" panose="020F0502020204030204" pitchFamily="34" charset="0"/>
              </a:rPr>
              <a:t> engaged in supply to PSCI members</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1200"/>
              </a:spcBef>
              <a:spcAft>
                <a:spcPts val="120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6FCB1949-4078-C340-0858-0EC402E197EE}"/>
              </a:ext>
            </a:extLst>
          </p:cNvPr>
          <p:cNvSpPr txBox="1"/>
          <p:nvPr/>
        </p:nvSpPr>
        <p:spPr>
          <a:xfrm>
            <a:off x="8912773" y="2745429"/>
            <a:ext cx="8155154" cy="4970591"/>
          </a:xfrm>
          <a:prstGeom prst="rect">
            <a:avLst/>
          </a:prstGeom>
          <a:noFill/>
        </p:spPr>
        <p:txBody>
          <a:bodyPr wrap="square" rtlCol="0">
            <a:spAutoFit/>
          </a:bodyPr>
          <a:lstStyle/>
          <a:p>
            <a:pPr marL="0" marR="0" lvl="0" indent="0" algn="l" defTabSz="609563" rtl="0" eaLnBrk="1" fontAlgn="auto" latinLnBrk="0" hangingPunct="1">
              <a:lnSpc>
                <a:spcPct val="100000"/>
              </a:lnSpc>
              <a:spcBef>
                <a:spcPts val="600"/>
              </a:spcBef>
              <a:spcAft>
                <a:spcPts val="600"/>
              </a:spcAft>
              <a:buClrTx/>
              <a:buSzTx/>
              <a:buFontTx/>
              <a:buNone/>
              <a:tabLst/>
              <a:defRPr/>
            </a:pPr>
            <a:r>
              <a:rPr kumimoji="0" lang="en-GB" sz="2800" b="0" i="0" u="sng" strike="noStrike" kern="1200" cap="none" spc="0" normalizeH="0" baseline="0" noProof="0" dirty="0">
                <a:ln>
                  <a:noFill/>
                </a:ln>
                <a:solidFill>
                  <a:srgbClr val="7F7F7F"/>
                </a:solidFill>
                <a:effectLst/>
                <a:uLnTx/>
                <a:uFillTx/>
                <a:latin typeface="Calibri" panose="020F0502020204030204" pitchFamily="34" charset="0"/>
                <a:ea typeface="+mn-ea"/>
                <a:cs typeface="+mn-cs"/>
              </a:rPr>
              <a:t>Companies supporting the Principles</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 </a:t>
            </a:r>
          </a:p>
          <a:p>
            <a:pPr marL="0" marR="0" lvl="0" indent="0" algn="l" defTabSz="609563" rtl="0" eaLnBrk="1" fontAlgn="auto" latinLnBrk="0" hangingPunct="1">
              <a:lnSpc>
                <a:spcPct val="100000"/>
              </a:lnSpc>
              <a:spcBef>
                <a:spcPts val="600"/>
              </a:spcBef>
              <a:spcAft>
                <a:spcPts val="600"/>
              </a:spcAft>
              <a:buClrTx/>
              <a:buSzTx/>
              <a:buFontTx/>
              <a:buNone/>
              <a:tabLst/>
              <a:defRPr/>
            </a:pPr>
            <a:endParaRPr kumimoji="0" lang="en-US"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endParaRPr>
          </a:p>
          <a:p>
            <a:pPr marL="342900" marR="0" lvl="1"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will integrate and apply these Principles in a manner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consistent with their own supplier programs</a:t>
            </a: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 </a:t>
            </a:r>
            <a:endParaRPr kumimoji="0" lang="en-US"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endParaRPr>
          </a:p>
          <a:p>
            <a:pPr marL="342900" marR="0" lvl="1"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at a minimum, operate in full compliance with all applicable laws and regulations; but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behaving responsibly often means going beyond these</a:t>
            </a:r>
            <a:endParaRPr kumimoji="0" lang="en-US"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endParaRPr>
          </a:p>
          <a:p>
            <a:pPr marL="342900" marR="0" lvl="1" indent="-342900" algn="l" defTabSz="914400" rtl="0" eaLnBrk="1" fontAlgn="auto" latinLnBrk="0" hangingPunct="1">
              <a:lnSpc>
                <a:spcPct val="100000"/>
              </a:lnSpc>
              <a:spcBef>
                <a:spcPts val="1200"/>
              </a:spcBef>
              <a:spcAft>
                <a:spcPts val="1200"/>
              </a:spcAft>
              <a:buClr>
                <a:srgbClr val="F86524"/>
              </a:buClr>
              <a:buSzTx/>
              <a:buFont typeface="Arial" panose="020B0604020202020204" pitchFamily="34" charset="0"/>
              <a:buChar char="•"/>
              <a:tabLst/>
              <a:defRPr/>
            </a:pPr>
            <a:r>
              <a:rPr kumimoji="0" lang="en-GB" sz="28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understand the Principles are best implemented through a </a:t>
            </a:r>
            <a:r>
              <a:rPr kumimoji="0" lang="en-GB" sz="2800" b="1"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continual improvement approach</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70A35FF3-CFC5-6086-DB86-1CF30FF7E7BF}"/>
              </a:ext>
            </a:extLst>
          </p:cNvPr>
          <p:cNvSpPr txBox="1"/>
          <p:nvPr/>
        </p:nvSpPr>
        <p:spPr>
          <a:xfrm>
            <a:off x="526262" y="853052"/>
            <a:ext cx="816485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86524"/>
                </a:solidFill>
                <a:effectLst/>
                <a:uLnTx/>
                <a:uFillTx/>
                <a:latin typeface="Calibri"/>
                <a:ea typeface="+mn-ea"/>
                <a:cs typeface="+mn-cs"/>
              </a:rPr>
              <a:t>PSCI Principles </a:t>
            </a:r>
          </a:p>
        </p:txBody>
      </p:sp>
    </p:spTree>
    <p:extLst>
      <p:ext uri="{BB962C8B-B14F-4D97-AF65-F5344CB8AC3E}">
        <p14:creationId xmlns:p14="http://schemas.microsoft.com/office/powerpoint/2010/main" val="2616833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160260" y="8983371"/>
            <a:ext cx="4743101" cy="1185775"/>
          </a:xfrm>
          <a:prstGeom prst="rect">
            <a:avLst/>
          </a:prstGeom>
        </p:spPr>
      </p:pic>
      <p:sp>
        <p:nvSpPr>
          <p:cNvPr id="16" name="TextBox 15">
            <a:extLst>
              <a:ext uri="{FF2B5EF4-FFF2-40B4-BE49-F238E27FC236}">
                <a16:creationId xmlns:a16="http://schemas.microsoft.com/office/drawing/2014/main" id="{7ECC1171-F9BE-5539-BE58-77F917DDC540}"/>
              </a:ext>
            </a:extLst>
          </p:cNvPr>
          <p:cNvSpPr txBox="1"/>
          <p:nvPr/>
        </p:nvSpPr>
        <p:spPr>
          <a:xfrm>
            <a:off x="1064173" y="4151658"/>
            <a:ext cx="681789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86524"/>
                </a:solidFill>
                <a:effectLst/>
                <a:uLnTx/>
                <a:uFillTx/>
                <a:latin typeface="Calibri"/>
                <a:ea typeface="+mn-ea"/>
                <a:cs typeface="+mn-cs"/>
              </a:rPr>
              <a:t>The revised Principles</a:t>
            </a:r>
          </a:p>
        </p:txBody>
      </p:sp>
      <p:pic>
        <p:nvPicPr>
          <p:cNvPr id="4" name="Picture 3">
            <a:extLst>
              <a:ext uri="{FF2B5EF4-FFF2-40B4-BE49-F238E27FC236}">
                <a16:creationId xmlns:a16="http://schemas.microsoft.com/office/drawing/2014/main" id="{77EC9D2C-1F95-462F-7AF7-E1C41781ECF6}"/>
              </a:ext>
            </a:extLst>
          </p:cNvPr>
          <p:cNvPicPr>
            <a:picLocks noChangeAspect="1"/>
          </p:cNvPicPr>
          <p:nvPr/>
        </p:nvPicPr>
        <p:blipFill>
          <a:blip r:embed="rId3"/>
          <a:stretch>
            <a:fillRect/>
          </a:stretch>
        </p:blipFill>
        <p:spPr>
          <a:xfrm>
            <a:off x="7808495" y="29865"/>
            <a:ext cx="7927374" cy="10257135"/>
          </a:xfrm>
          <a:prstGeom prst="rect">
            <a:avLst/>
          </a:prstGeom>
        </p:spPr>
      </p:pic>
    </p:spTree>
    <p:extLst>
      <p:ext uri="{BB962C8B-B14F-4D97-AF65-F5344CB8AC3E}">
        <p14:creationId xmlns:p14="http://schemas.microsoft.com/office/powerpoint/2010/main" val="635187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26262" y="853052"/>
            <a:ext cx="816485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86524"/>
                </a:solidFill>
                <a:effectLst/>
                <a:uLnTx/>
                <a:uFillTx/>
                <a:latin typeface="Calibri"/>
                <a:ea typeface="+mn-ea"/>
                <a:cs typeface="+mn-cs"/>
              </a:rPr>
              <a:t>PSCI Principles – Preamble </a:t>
            </a:r>
          </a:p>
        </p:txBody>
      </p:sp>
      <p:sp>
        <p:nvSpPr>
          <p:cNvPr id="8" name="TextBox 7">
            <a:extLst>
              <a:ext uri="{FF2B5EF4-FFF2-40B4-BE49-F238E27FC236}">
                <a16:creationId xmlns:a16="http://schemas.microsoft.com/office/drawing/2014/main" id="{EDC196A6-7323-1BDA-4AF8-7FBFC3C814AD}"/>
              </a:ext>
            </a:extLst>
          </p:cNvPr>
          <p:cNvSpPr txBox="1"/>
          <p:nvPr/>
        </p:nvSpPr>
        <p:spPr>
          <a:xfrm>
            <a:off x="440808" y="2601308"/>
            <a:ext cx="5828376"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err="1">
                <a:ln>
                  <a:noFill/>
                </a:ln>
                <a:solidFill>
                  <a:srgbClr val="848484"/>
                </a:solidFill>
                <a:effectLst/>
                <a:uLnTx/>
                <a:uFillTx/>
                <a:latin typeface="Calibri"/>
                <a:ea typeface="+mn-ea"/>
                <a:cs typeface="+mn-cs"/>
              </a:rPr>
              <a:t>Clearer</a:t>
            </a:r>
            <a:r>
              <a:rPr kumimoji="0" lang="it-IT" sz="2400" b="1" i="0" u="none" strike="noStrike" kern="1200" cap="none" spc="0" normalizeH="0" baseline="0" noProof="0" dirty="0">
                <a:ln>
                  <a:noFill/>
                </a:ln>
                <a:solidFill>
                  <a:srgbClr val="848484"/>
                </a:solidFill>
                <a:effectLst/>
                <a:uLnTx/>
                <a:uFillTx/>
                <a:latin typeface="Calibri"/>
                <a:ea typeface="+mn-ea"/>
                <a:cs typeface="+mn-cs"/>
              </a:rPr>
              <a:t> </a:t>
            </a:r>
            <a:r>
              <a:rPr kumimoji="0" lang="it-IT" sz="2400" b="1" i="0" u="none" strike="noStrike" kern="1200" cap="none" spc="0" normalizeH="0" baseline="0" noProof="0" dirty="0" err="1">
                <a:ln>
                  <a:noFill/>
                </a:ln>
                <a:solidFill>
                  <a:srgbClr val="848484"/>
                </a:solidFill>
                <a:effectLst/>
                <a:uLnTx/>
                <a:uFillTx/>
                <a:latin typeface="Calibri"/>
                <a:ea typeface="+mn-ea"/>
                <a:cs typeface="+mn-cs"/>
              </a:rPr>
              <a:t>definition</a:t>
            </a:r>
            <a:r>
              <a:rPr kumimoji="0" lang="it-IT" sz="2400" b="1" i="0" u="none" strike="noStrike" kern="1200" cap="none" spc="0" normalizeH="0" baseline="0" noProof="0" dirty="0">
                <a:ln>
                  <a:noFill/>
                </a:ln>
                <a:solidFill>
                  <a:srgbClr val="848484"/>
                </a:solidFill>
                <a:effectLst/>
                <a:uLnTx/>
                <a:uFillTx/>
                <a:latin typeface="Calibri"/>
                <a:ea typeface="+mn-ea"/>
                <a:cs typeface="+mn-cs"/>
              </a:rPr>
              <a:t> of scope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mn-cs"/>
            </a:endParaRPr>
          </a:p>
          <a:p>
            <a:r>
              <a:rPr lang="en-GB" sz="2400" dirty="0">
                <a:solidFill>
                  <a:srgbClr val="F86524"/>
                </a:solidFill>
                <a:effectLst/>
                <a:latin typeface="Calibri" panose="020F0502020204030204" pitchFamily="34" charset="0"/>
                <a:ea typeface="SimSun" panose="02010600030101010101" pitchFamily="2" charset="-122"/>
              </a:rPr>
              <a:t>“The Principles are expected to apply to all locations engaged in supply to PSCI members, along with ancillary facilities such as worker accommodation when provided.”</a:t>
            </a:r>
          </a:p>
          <a:p>
            <a:endParaRPr lang="en-GB" sz="2400" dirty="0">
              <a:solidFill>
                <a:srgbClr val="CC006B"/>
              </a:solidFill>
              <a:latin typeface="Calibri" panose="020F0502020204030204" pitchFamily="34" charset="0"/>
              <a:ea typeface="SimSun" panose="02010600030101010101" pitchFamily="2" charset="-122"/>
            </a:endParaRPr>
          </a:p>
          <a:p>
            <a:r>
              <a:rPr lang="en-GB" sz="2400" dirty="0">
                <a:solidFill>
                  <a:schemeClr val="tx1">
                    <a:lumMod val="50000"/>
                    <a:lumOff val="50000"/>
                  </a:schemeClr>
                </a:solidFill>
                <a:latin typeface="Calibri" panose="020F0502020204030204" pitchFamily="34" charset="0"/>
                <a:ea typeface="SimSun" panose="02010600030101010101" pitchFamily="2" charset="-122"/>
              </a:rPr>
              <a:t>Previously embedded in multiple sections, now drawn to the front.</a:t>
            </a:r>
          </a:p>
        </p:txBody>
      </p:sp>
      <p:sp>
        <p:nvSpPr>
          <p:cNvPr id="9" name="TextBox 8">
            <a:extLst>
              <a:ext uri="{FF2B5EF4-FFF2-40B4-BE49-F238E27FC236}">
                <a16:creationId xmlns:a16="http://schemas.microsoft.com/office/drawing/2014/main" id="{196D932A-9EC3-8907-A75C-CC4EB7DCB111}"/>
              </a:ext>
            </a:extLst>
          </p:cNvPr>
          <p:cNvSpPr txBox="1"/>
          <p:nvPr/>
        </p:nvSpPr>
        <p:spPr>
          <a:xfrm>
            <a:off x="6938257" y="2601308"/>
            <a:ext cx="4884860" cy="267765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Reference to the Maturity Models &amp; Learning Plans</a:t>
            </a:r>
            <a:endParaRPr kumimoji="0" lang="en-GB" sz="2400" b="1"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rgbClr val="F86524"/>
                </a:solidFill>
                <a:effectLst/>
                <a:latin typeface="Calibri" panose="020F0502020204030204" pitchFamily="34" charset="0"/>
                <a:ea typeface="SimSun" panose="02010600030101010101" pitchFamily="2" charset="-122"/>
              </a:rPr>
              <a:t>“PSCI’s topic-specific </a:t>
            </a:r>
            <a:r>
              <a:rPr lang="en-GB" sz="2400" u="sng" dirty="0">
                <a:solidFill>
                  <a:srgbClr val="F86524"/>
                </a:solidFill>
                <a:effectLst/>
                <a:latin typeface="Calibri" panose="020F0502020204030204" pitchFamily="34" charset="0"/>
                <a:ea typeface="SimSun" panose="02010600030101010101" pitchFamily="2" charset="-122"/>
                <a:cs typeface="Calibri" panose="020F0502020204030204" pitchFamily="34" charset="0"/>
                <a:hlinkClick r:id="rId3">
                  <a:extLst>
                    <a:ext uri="{A12FA001-AC4F-418D-AE19-62706E023703}">
                      <ahyp:hlinkClr xmlns:ahyp="http://schemas.microsoft.com/office/drawing/2018/hyperlinkcolor" val="tx"/>
                    </a:ext>
                  </a:extLst>
                </a:hlinkClick>
              </a:rPr>
              <a:t>maturity models</a:t>
            </a:r>
            <a:r>
              <a:rPr lang="en-GB" sz="2400" dirty="0">
                <a:solidFill>
                  <a:srgbClr val="F86524"/>
                </a:solidFill>
                <a:effectLst/>
                <a:latin typeface="Calibri" panose="020F0502020204030204" pitchFamily="34" charset="0"/>
                <a:ea typeface="SimSun" panose="02010600030101010101" pitchFamily="2" charset="-122"/>
              </a:rPr>
              <a:t> and </a:t>
            </a:r>
            <a:r>
              <a:rPr lang="en-GB" sz="2400" u="sng" dirty="0">
                <a:solidFill>
                  <a:srgbClr val="F86524"/>
                </a:solidFill>
                <a:effectLst/>
                <a:latin typeface="Calibri" panose="020F0502020204030204" pitchFamily="34" charset="0"/>
                <a:ea typeface="SimSun" panose="02010600030101010101" pitchFamily="2" charset="-122"/>
                <a:cs typeface="Calibri" panose="020F0502020204030204" pitchFamily="34" charset="0"/>
                <a:hlinkClick r:id="rId4">
                  <a:extLst>
                    <a:ext uri="{A12FA001-AC4F-418D-AE19-62706E023703}">
                      <ahyp:hlinkClr xmlns:ahyp="http://schemas.microsoft.com/office/drawing/2018/hyperlinkcolor" val="tx"/>
                    </a:ext>
                  </a:extLst>
                </a:hlinkClick>
              </a:rPr>
              <a:t>learning plans</a:t>
            </a:r>
            <a:r>
              <a:rPr lang="en-GB" sz="2400" dirty="0">
                <a:solidFill>
                  <a:srgbClr val="F86524"/>
                </a:solidFill>
                <a:effectLst/>
                <a:latin typeface="Calibri" panose="020F0502020204030204" pitchFamily="34" charset="0"/>
                <a:ea typeface="SimSun" panose="02010600030101010101" pitchFamily="2" charset="-122"/>
              </a:rPr>
              <a:t> are available to guide suppliers towards better practices.” </a:t>
            </a:r>
            <a:endParaRPr kumimoji="0" lang="en-GB" sz="2400" b="0" i="0" u="none" strike="noStrike" kern="1200" cap="none" spc="0" normalizeH="0" baseline="0" noProof="0" dirty="0">
              <a:ln>
                <a:noFill/>
              </a:ln>
              <a:solidFill>
                <a:srgbClr val="F86524"/>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3418133C-6EBB-35A7-3D52-5EECA6119A51}"/>
              </a:ext>
            </a:extLst>
          </p:cNvPr>
          <p:cNvSpPr txBox="1"/>
          <p:nvPr/>
        </p:nvSpPr>
        <p:spPr>
          <a:xfrm>
            <a:off x="12510992" y="2601308"/>
            <a:ext cx="4871428" cy="4421723"/>
          </a:xfrm>
          <a:prstGeom prst="rect">
            <a:avLst/>
          </a:prstGeom>
          <a:noFill/>
        </p:spPr>
        <p:txBody>
          <a:bodyPr wrap="square" rtlCol="0">
            <a:spAutoFit/>
          </a:bodyPr>
          <a:lstStyle/>
          <a:p>
            <a:pPr marL="228600" marR="0" lvl="0" indent="0" algn="ctr"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Calibri" panose="020F0502020204030204" pitchFamily="34" charset="0"/>
              </a:rPr>
              <a:t>Addition of a Glossary</a:t>
            </a:r>
          </a:p>
          <a:p>
            <a:pPr marL="22860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Calibri" panose="020F0502020204030204" pitchFamily="34" charset="0"/>
            </a:endParaRPr>
          </a:p>
          <a:p>
            <a:pPr marL="228600" marR="0" lvl="0" indent="0" algn="l" defTabSz="914400" rtl="0" eaLnBrk="1" fontAlgn="auto" latinLnBrk="0" hangingPunct="1">
              <a:lnSpc>
                <a:spcPct val="107000"/>
              </a:lnSpc>
              <a:spcBef>
                <a:spcPts val="0"/>
              </a:spcBef>
              <a:spcAft>
                <a:spcPts val="0"/>
              </a:spcAft>
              <a:buClrTx/>
              <a:buSzTx/>
              <a:buFontTx/>
              <a:buNone/>
              <a:tabLst/>
              <a:defRPr/>
            </a:pPr>
            <a:r>
              <a:rPr lang="en-GB" sz="2400" u="sng" dirty="0">
                <a:solidFill>
                  <a:srgbClr val="F86524"/>
                </a:solidFill>
                <a:effectLst/>
                <a:latin typeface="Calibri" panose="020F0502020204030204" pitchFamily="34" charset="0"/>
                <a:ea typeface="SimSun" panose="02010600030101010101" pitchFamily="2" charset="-122"/>
              </a:rPr>
              <a:t>“Glossary</a:t>
            </a:r>
            <a:r>
              <a:rPr lang="en-GB" sz="2400" dirty="0">
                <a:solidFill>
                  <a:srgbClr val="F86524"/>
                </a:solidFill>
                <a:effectLst/>
                <a:latin typeface="Calibri" panose="020F0502020204030204" pitchFamily="34" charset="0"/>
                <a:ea typeface="SimSun" panose="02010600030101010101" pitchFamily="2" charset="-122"/>
              </a:rPr>
              <a:t>: Any word identified in the text with an asterisk (*) is defined in the Glossary at the end of the Principles.” </a:t>
            </a:r>
          </a:p>
          <a:p>
            <a:pPr marL="228600" marR="0" lvl="0" indent="0" algn="l" defTabSz="914400" rtl="0" eaLnBrk="1" fontAlgn="auto" latinLnBrk="0" hangingPunct="1">
              <a:lnSpc>
                <a:spcPct val="107000"/>
              </a:lnSpc>
              <a:spcBef>
                <a:spcPts val="0"/>
              </a:spcBef>
              <a:spcAft>
                <a:spcPts val="0"/>
              </a:spcAft>
              <a:buClrTx/>
              <a:buSzTx/>
              <a:buFontTx/>
              <a:buNone/>
              <a:tabLst/>
              <a:defRPr/>
            </a:pPr>
            <a:endParaRPr lang="en-GB" sz="2400" dirty="0">
              <a:solidFill>
                <a:schemeClr val="tx1">
                  <a:lumMod val="50000"/>
                  <a:lumOff val="50000"/>
                </a:schemeClr>
              </a:solidFill>
              <a:effectLst/>
              <a:latin typeface="Calibri" panose="020F0502020204030204" pitchFamily="34" charset="0"/>
              <a:ea typeface="SimSun" panose="02010600030101010101" pitchFamily="2" charset="-122"/>
            </a:endParaRPr>
          </a:p>
          <a:p>
            <a:pPr marL="228600" marR="0" lvl="0" indent="0" algn="l" defTabSz="914400" rtl="0" eaLnBrk="1" fontAlgn="auto" latinLnBrk="0" hangingPunct="1">
              <a:lnSpc>
                <a:spcPct val="107000"/>
              </a:lnSpc>
              <a:spcBef>
                <a:spcPts val="0"/>
              </a:spcBef>
              <a:spcAft>
                <a:spcPts val="0"/>
              </a:spcAft>
              <a:buClrTx/>
              <a:buSzTx/>
              <a:buFontTx/>
              <a:buNone/>
              <a:tabLst/>
              <a:defRPr/>
            </a:pPr>
            <a:r>
              <a:rPr lang="en-GB" sz="2400" dirty="0">
                <a:solidFill>
                  <a:schemeClr val="tx1">
                    <a:lumMod val="50000"/>
                    <a:lumOff val="50000"/>
                  </a:schemeClr>
                </a:solidFill>
                <a:effectLst/>
                <a:latin typeface="Calibri" panose="020F0502020204030204" pitchFamily="34" charset="0"/>
                <a:ea typeface="SimSun" panose="02010600030101010101" pitchFamily="2" charset="-122"/>
              </a:rPr>
              <a:t>Please note that the definitions in the Glossary below are provided for guidance only and are not part of the PSCI Principles.</a:t>
            </a:r>
            <a:endParaRPr lang="en-GB" sz="2400" b="1" u="sng" dirty="0">
              <a:solidFill>
                <a:schemeClr val="tx1">
                  <a:lumMod val="50000"/>
                  <a:lumOff val="50000"/>
                </a:schemeClr>
              </a:solidFill>
              <a:latin typeface="Calibri" panose="020F0502020204030204" pitchFamily="34" charset="0"/>
              <a:ea typeface="SimSun" panose="02010600030101010101" pitchFamily="2" charset="-122"/>
              <a:cs typeface="Calibri" panose="020F050202020403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flipH="1">
            <a:off x="6398876" y="2601308"/>
            <a:ext cx="66009" cy="5644666"/>
          </a:xfrm>
          <a:prstGeom prst="line">
            <a:avLst/>
          </a:prstGeom>
          <a:ln w="28575">
            <a:solidFill>
              <a:srgbClr val="F86524"/>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flipH="1">
            <a:off x="12315291" y="2479061"/>
            <a:ext cx="3147" cy="5766913"/>
          </a:xfrm>
          <a:prstGeom prst="line">
            <a:avLst/>
          </a:prstGeom>
          <a:ln w="28575">
            <a:solidFill>
              <a:srgbClr val="F86524"/>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440807" y="9080005"/>
            <a:ext cx="286932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New text: </a:t>
            </a:r>
            <a:r>
              <a:rPr kumimoji="0" lang="it-IT" sz="2000" b="0" i="1" u="none" strike="noStrike" kern="1200" cap="none" spc="0" normalizeH="0" baseline="0" noProof="0" dirty="0">
                <a:ln>
                  <a:noFill/>
                </a:ln>
                <a:solidFill>
                  <a:srgbClr val="F86524"/>
                </a:solidFill>
                <a:effectLst/>
                <a:uLnTx/>
                <a:uFillTx/>
                <a:latin typeface="Calibri"/>
                <a:ea typeface="+mn-ea"/>
                <a:cs typeface="+mn-cs"/>
              </a:rPr>
              <a:t>Orange</a:t>
            </a:r>
            <a:endParaRPr kumimoji="0" lang="en-GB" sz="2000" b="0" i="1" u="none" strike="noStrike" kern="1200" cap="none" spc="0" normalizeH="0" baseline="0" noProof="0" dirty="0">
              <a:ln>
                <a:noFill/>
              </a:ln>
              <a:solidFill>
                <a:srgbClr val="F86524"/>
              </a:solidFill>
              <a:effectLst/>
              <a:uLnTx/>
              <a:uFillTx/>
              <a:latin typeface="Calibri"/>
              <a:ea typeface="+mn-ea"/>
              <a:cs typeface="+mn-cs"/>
            </a:endParaRPr>
          </a:p>
        </p:txBody>
      </p:sp>
    </p:spTree>
    <p:extLst>
      <p:ext uri="{BB962C8B-B14F-4D97-AF65-F5344CB8AC3E}">
        <p14:creationId xmlns:p14="http://schemas.microsoft.com/office/powerpoint/2010/main" val="4288793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99835" y="586526"/>
            <a:ext cx="8164859"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CC006A"/>
                </a:solidFill>
                <a:effectLst/>
                <a:uLnTx/>
                <a:uFillTx/>
                <a:latin typeface="Calibri"/>
                <a:ea typeface="+mn-ea"/>
                <a:cs typeface="+mn-cs"/>
              </a:rPr>
              <a:t>PSCI Principles – Governance and Management Systems (1) </a:t>
            </a:r>
          </a:p>
        </p:txBody>
      </p:sp>
      <p:sp>
        <p:nvSpPr>
          <p:cNvPr id="5" name="TextBox 4">
            <a:extLst>
              <a:ext uri="{FF2B5EF4-FFF2-40B4-BE49-F238E27FC236}">
                <a16:creationId xmlns:a16="http://schemas.microsoft.com/office/drawing/2014/main" id="{F3B472F1-88A9-5EC1-BCDE-142A39000448}"/>
              </a:ext>
            </a:extLst>
          </p:cNvPr>
          <p:cNvSpPr txBox="1"/>
          <p:nvPr/>
        </p:nvSpPr>
        <p:spPr>
          <a:xfrm>
            <a:off x="599835" y="2451468"/>
            <a:ext cx="8328673" cy="135421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it-IT" sz="2400" b="0" i="1" u="none" strike="noStrike" kern="1200" cap="none" spc="0" normalizeH="0" baseline="0" noProof="0" dirty="0">
                <a:ln>
                  <a:noFill/>
                </a:ln>
                <a:solidFill>
                  <a:srgbClr val="848484"/>
                </a:solidFill>
                <a:effectLst/>
                <a:uLnTx/>
                <a:uFillTx/>
                <a:latin typeface="Calibri"/>
                <a:ea typeface="+mn-ea"/>
                <a:cs typeface="+mn-cs"/>
              </a:rPr>
              <a:t>‘</a:t>
            </a:r>
            <a:r>
              <a:rPr kumimoji="0" lang="it-IT" sz="2400" b="0" i="1" u="none" strike="noStrike" kern="1200" cap="none" spc="0" normalizeH="0" baseline="0" noProof="0" dirty="0">
                <a:ln>
                  <a:noFill/>
                </a:ln>
                <a:solidFill>
                  <a:prstClr val="black"/>
                </a:solidFill>
                <a:effectLst/>
                <a:uLnTx/>
                <a:uFillTx/>
                <a:latin typeface="Calibri"/>
                <a:ea typeface="+mn-ea"/>
                <a:cs typeface="+mn-cs"/>
              </a:rPr>
              <a:t>Management Systems</a:t>
            </a:r>
            <a:r>
              <a:rPr kumimoji="0" lang="it-IT" sz="2400" b="0" i="1" u="none" strike="noStrike" kern="1200" cap="none" spc="0" normalizeH="0" baseline="0" noProof="0" dirty="0">
                <a:ln>
                  <a:noFill/>
                </a:ln>
                <a:solidFill>
                  <a:srgbClr val="848484"/>
                </a:solidFill>
                <a:effectLst/>
                <a:uLnTx/>
                <a:uFillTx/>
                <a:latin typeface="Calibri"/>
                <a:ea typeface="+mn-ea"/>
                <a:cs typeface="+mn-cs"/>
              </a:rPr>
              <a:t>’ </a:t>
            </a:r>
            <a:r>
              <a:rPr kumimoji="0" lang="it-IT" sz="2400" b="0" i="0" u="none" strike="noStrike" kern="1200" cap="none" spc="0" normalizeH="0" baseline="0" noProof="0" dirty="0">
                <a:ln>
                  <a:noFill/>
                </a:ln>
                <a:solidFill>
                  <a:srgbClr val="848484"/>
                </a:solidFill>
                <a:effectLst/>
                <a:uLnTx/>
                <a:uFillTx/>
                <a:latin typeface="Calibri"/>
                <a:ea typeface="+mn-ea"/>
                <a:cs typeface="+mn-cs"/>
              </a:rPr>
              <a:t>renamed </a:t>
            </a:r>
            <a:r>
              <a:rPr kumimoji="0" lang="it-IT" sz="2400" b="0" i="1" u="none" strike="noStrike" kern="1200" cap="none" spc="0" normalizeH="0" baseline="0" noProof="0" dirty="0">
                <a:ln>
                  <a:noFill/>
                </a:ln>
                <a:solidFill>
                  <a:srgbClr val="848484"/>
                </a:solidFill>
                <a:effectLst/>
                <a:uLnTx/>
                <a:uFillTx/>
                <a:latin typeface="Calibri"/>
                <a:ea typeface="+mn-ea"/>
                <a:cs typeface="+mn-cs"/>
              </a:rPr>
              <a:t>‘</a:t>
            </a:r>
            <a:r>
              <a:rPr kumimoji="0" lang="it-IT" sz="2400" b="0" i="1" u="none" strike="noStrike" kern="1200" cap="none" spc="0" normalizeH="0" baseline="0" noProof="0" dirty="0">
                <a:ln>
                  <a:noFill/>
                </a:ln>
                <a:solidFill>
                  <a:srgbClr val="CC006B"/>
                </a:solidFill>
                <a:effectLst/>
                <a:uLnTx/>
                <a:uFillTx/>
                <a:latin typeface="Calibri"/>
                <a:ea typeface="+mn-ea"/>
                <a:cs typeface="+mn-cs"/>
              </a:rPr>
              <a:t>Governance and Management Systems</a:t>
            </a:r>
            <a:r>
              <a:rPr kumimoji="0" lang="it-IT" sz="2400" b="0" i="1" u="none" strike="noStrike" kern="1200" cap="none" spc="0" normalizeH="0" baseline="0" noProof="0" dirty="0">
                <a:ln>
                  <a:noFill/>
                </a:ln>
                <a:solidFill>
                  <a:srgbClr val="848484"/>
                </a:solidFill>
                <a:effectLst/>
                <a:uLnTx/>
                <a:uFillTx/>
                <a:latin typeface="Calibri"/>
                <a:ea typeface="+mn-ea"/>
                <a:cs typeface="+mn-cs"/>
              </a:rPr>
              <a:t>’ </a:t>
            </a:r>
          </a:p>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1" u="none" strike="noStrike" kern="1200" cap="none" spc="0" normalizeH="0" baseline="0" noProof="0" dirty="0">
                <a:ln>
                  <a:noFill/>
                </a:ln>
                <a:solidFill>
                  <a:srgbClr val="848484"/>
                </a:solidFill>
                <a:effectLst/>
                <a:uLnTx/>
                <a:uFillTx/>
                <a:latin typeface="Calibri"/>
                <a:ea typeface="+mn-ea"/>
                <a:cs typeface="+mn-cs"/>
              </a:rPr>
              <a:t>Now the first Principle, reflecting its foundational nature </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EDC196A6-7323-1BDA-4AF8-7FBFC3C814AD}"/>
              </a:ext>
            </a:extLst>
          </p:cNvPr>
          <p:cNvSpPr txBox="1"/>
          <p:nvPr/>
        </p:nvSpPr>
        <p:spPr>
          <a:xfrm>
            <a:off x="461829" y="4209392"/>
            <a:ext cx="4034030" cy="60016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848484"/>
                </a:solidFill>
                <a:effectLst/>
                <a:uLnTx/>
                <a:uFillTx/>
                <a:latin typeface="Calibri"/>
                <a:ea typeface="+mn-ea"/>
                <a:cs typeface="+mn-cs"/>
              </a:rPr>
              <a:t>Section’s scope expanded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mn-cs"/>
            </a:endParaRPr>
          </a:p>
          <a:p>
            <a:r>
              <a:rPr kumimoji="0" lang="en-GB" sz="2400" b="0"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Preamble:</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rPr>
              <a:t> “</a:t>
            </a:r>
            <a:r>
              <a:rPr lang="en-GB" sz="2400" dirty="0">
                <a:solidFill>
                  <a:srgbClr val="CC006B"/>
                </a:solidFill>
                <a:effectLst/>
                <a:latin typeface="Calibri" panose="020F0502020204030204" pitchFamily="34" charset="0"/>
                <a:ea typeface="SimSun" panose="02010600030101010101" pitchFamily="2" charset="-122"/>
                <a:cs typeface="Calibri" panose="020F0502020204030204" pitchFamily="34" charset="0"/>
              </a:rPr>
              <a:t>Good governance and management systems are the foundation for compliance with all the PSCI Principles.  Suppliers shall use appropriate systems to conduct due diligence on risk and impact, monitor legislation, set priorities, assign responsibility, adopt risk-mitigation measures, and facilitate continual improvement and compliance.</a:t>
            </a:r>
            <a:r>
              <a:rPr lang="en-GB" sz="2400"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 </a:t>
            </a:r>
            <a:endParaRPr lang="en-GB" sz="2400" dirty="0">
              <a:effectLst/>
              <a:latin typeface="Calibri" panose="020F0502020204030204" pitchFamily="34" charset="0"/>
              <a:ea typeface="SimSu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TextBox 8">
            <a:extLst>
              <a:ext uri="{FF2B5EF4-FFF2-40B4-BE49-F238E27FC236}">
                <a16:creationId xmlns:a16="http://schemas.microsoft.com/office/drawing/2014/main" id="{196D932A-9EC3-8907-A75C-CC4EB7DCB111}"/>
              </a:ext>
            </a:extLst>
          </p:cNvPr>
          <p:cNvSpPr txBox="1"/>
          <p:nvPr/>
        </p:nvSpPr>
        <p:spPr>
          <a:xfrm>
            <a:off x="5180823" y="4209392"/>
            <a:ext cx="4022117" cy="415498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New: </a:t>
            </a:r>
            <a:r>
              <a:rPr lang="en-GB" sz="2400" b="1" dirty="0">
                <a:solidFill>
                  <a:srgbClr val="848484"/>
                </a:solidFill>
              </a:rPr>
              <a:t>Culture of responsible practices</a:t>
            </a:r>
            <a:endParaRPr kumimoji="0" lang="en-GB" sz="2400" b="1"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Calibri" panose="020F0502020204030204" pitchFamily="34" charset="0"/>
                <a:ea typeface="SimSun" panose="02010600030101010101" pitchFamily="2" charset="-122"/>
                <a:cs typeface="+mn-cs"/>
              </a:rPr>
              <a:t>“</a:t>
            </a:r>
            <a:r>
              <a:rPr lang="en-GB" sz="2400" dirty="0">
                <a:effectLst/>
                <a:latin typeface="Calibri" panose="020F0502020204030204" pitchFamily="34" charset="0"/>
                <a:ea typeface="SimSun" panose="02010600030101010101" pitchFamily="2" charset="-122"/>
              </a:rPr>
              <a:t>Suppliers shall demonstrate commitment to the concepts described in this document by allocating appropriate resources and identifying senior responsible personnel, </a:t>
            </a:r>
            <a:r>
              <a:rPr lang="en-GB" sz="2400" dirty="0">
                <a:solidFill>
                  <a:srgbClr val="CC006B"/>
                </a:solidFill>
                <a:effectLst/>
                <a:latin typeface="Calibri" panose="020F0502020204030204" pitchFamily="34" charset="0"/>
                <a:ea typeface="SimSun" panose="02010600030101010101" pitchFamily="2" charset="-122"/>
              </a:rPr>
              <a:t>thereby creating a culture of responsible practices.</a:t>
            </a:r>
            <a:r>
              <a:rPr lang="en-GB" sz="2400"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 </a:t>
            </a:r>
            <a:endParaRPr kumimoji="0" lang="en-GB" sz="2400" b="0" i="0" u="none" strike="noStrike" kern="1200" cap="none" spc="0" normalizeH="0" baseline="0" noProof="0" dirty="0">
              <a:ln>
                <a:noFill/>
              </a:ln>
              <a:solidFill>
                <a:srgbClr val="CC006B"/>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A6B3AA1-C4EA-8B06-7DB6-FD140B345FA6}"/>
              </a:ext>
            </a:extLst>
          </p:cNvPr>
          <p:cNvSpPr txBox="1"/>
          <p:nvPr/>
        </p:nvSpPr>
        <p:spPr>
          <a:xfrm>
            <a:off x="14405910" y="4209392"/>
            <a:ext cx="3486242" cy="30469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solidFill>
                  <a:srgbClr val="CC006B"/>
                </a:solidFill>
                <a:latin typeface="Calibri" panose="020F0502020204030204" pitchFamily="34" charset="0"/>
                <a:ea typeface="SimSun" panose="02010600030101010101" pitchFamily="2" charset="-122"/>
                <a:cs typeface="Calibri" panose="020F0502020204030204" pitchFamily="34" charset="0"/>
              </a:rPr>
              <a:t>Moved from H&amp;S section: </a:t>
            </a: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Emergency Preparedness and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Calibri" panose="020F0502020204030204" pitchFamily="34" charset="0"/>
                <a:ea typeface="SimSun" panose="02010600030101010101" pitchFamily="2" charset="-122"/>
                <a:cs typeface="+mn-cs"/>
              </a:rPr>
              <a:t>“</a:t>
            </a:r>
            <a:r>
              <a:rPr lang="en-GB" sz="2400" dirty="0">
                <a:effectLst/>
                <a:latin typeface="Calibri" panose="020F0502020204030204" pitchFamily="34" charset="0"/>
                <a:ea typeface="SimSun" panose="02010600030101010101" pitchFamily="2" charset="-122"/>
              </a:rPr>
              <a:t>Suppliers shall </a:t>
            </a:r>
            <a:r>
              <a:rPr lang="en-GB" sz="2400" dirty="0">
                <a:solidFill>
                  <a:srgbClr val="CC006B"/>
                </a:solidFill>
                <a:effectLst/>
                <a:latin typeface="Calibri" panose="020F0502020204030204" pitchFamily="34" charset="0"/>
                <a:ea typeface="SimSun" panose="02010600030101010101" pitchFamily="2" charset="-122"/>
              </a:rPr>
              <a:t>have effective</a:t>
            </a:r>
            <a:r>
              <a:rPr lang="en-GB" sz="2400" dirty="0">
                <a:effectLst/>
                <a:latin typeface="Calibri" panose="020F0502020204030204" pitchFamily="34" charset="0"/>
                <a:ea typeface="SimSun" panose="02010600030101010101" pitchFamily="2" charset="-122"/>
              </a:rPr>
              <a:t> emergency plans and response procedures.”</a:t>
            </a:r>
            <a:endParaRPr kumimoji="0" lang="en-GB" sz="2400" b="0" i="0" u="none" strike="noStrike" kern="1200" cap="none" spc="0" normalizeH="0" baseline="0" noProof="0" dirty="0">
              <a:ln>
                <a:noFill/>
              </a:ln>
              <a:effectLst/>
              <a:uLnTx/>
              <a:uFillTx/>
              <a:latin typeface="Calibri"/>
              <a:ea typeface="+mn-ea"/>
              <a:cs typeface="+mn-cs"/>
            </a:endParaRPr>
          </a:p>
        </p:txBody>
      </p:sp>
      <p:sp>
        <p:nvSpPr>
          <p:cNvPr id="13" name="TextBox 12">
            <a:extLst>
              <a:ext uri="{FF2B5EF4-FFF2-40B4-BE49-F238E27FC236}">
                <a16:creationId xmlns:a16="http://schemas.microsoft.com/office/drawing/2014/main" id="{3418133C-6EBB-35A7-3D52-5EECA6119A51}"/>
              </a:ext>
            </a:extLst>
          </p:cNvPr>
          <p:cNvSpPr txBox="1"/>
          <p:nvPr/>
        </p:nvSpPr>
        <p:spPr>
          <a:xfrm>
            <a:off x="9887904" y="4209392"/>
            <a:ext cx="3904237" cy="4816896"/>
          </a:xfrm>
          <a:prstGeom prst="rect">
            <a:avLst/>
          </a:prstGeom>
          <a:noFill/>
        </p:spPr>
        <p:txBody>
          <a:bodyPr wrap="square" rtlCol="0">
            <a:spAutoFit/>
          </a:bodyPr>
          <a:lstStyle/>
          <a:p>
            <a:pPr marL="228600" marR="0" lvl="0" indent="0" algn="ctr"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C006B"/>
                </a:solidFill>
                <a:effectLst/>
                <a:uLnTx/>
                <a:uFillTx/>
                <a:latin typeface="Calibri" panose="020F0502020204030204" pitchFamily="34" charset="0"/>
                <a:ea typeface="SimSun" panose="02010600030101010101" pitchFamily="2" charset="-122"/>
                <a:cs typeface="Calibri" panose="020F0502020204030204" pitchFamily="34" charset="0"/>
              </a:rPr>
              <a:t>Moved from Environment section</a:t>
            </a: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Calibri" panose="020F0502020204030204" pitchFamily="34" charset="0"/>
              </a:rPr>
              <a:t>: Traceability and Control</a:t>
            </a:r>
          </a:p>
          <a:p>
            <a:pPr marL="22860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Calibri" panose="020F0502020204030204" pitchFamily="34" charset="0"/>
            </a:endParaRPr>
          </a:p>
          <a:p>
            <a:pPr marL="22860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Calibri" panose="020F0502020204030204" pitchFamily="34" charset="0"/>
                <a:ea typeface="SimSun" panose="02010600030101010101" pitchFamily="2" charset="-122"/>
                <a:cs typeface="Calibri" panose="020F0502020204030204" pitchFamily="34" charset="0"/>
              </a:rPr>
              <a:t>“</a:t>
            </a:r>
            <a:r>
              <a:rPr lang="en-GB" sz="2400" dirty="0">
                <a:effectLst/>
                <a:latin typeface="Calibri" panose="020F0502020204030204" pitchFamily="34" charset="0"/>
                <a:ea typeface="Calibri" panose="020F0502020204030204" pitchFamily="34" charset="0"/>
              </a:rPr>
              <a:t>Suppliers shall </a:t>
            </a:r>
            <a:r>
              <a:rPr lang="en-GB" sz="2400" dirty="0">
                <a:solidFill>
                  <a:srgbClr val="CC006B"/>
                </a:solidFill>
                <a:effectLst/>
                <a:latin typeface="Calibri" panose="020F0502020204030204" pitchFamily="34" charset="0"/>
                <a:ea typeface="Calibri" panose="020F0502020204030204" pitchFamily="34" charset="0"/>
              </a:rPr>
              <a:t>have systems in place to </a:t>
            </a:r>
            <a:r>
              <a:rPr lang="en-GB" sz="2400" dirty="0">
                <a:effectLst/>
                <a:latin typeface="Calibri" panose="020F0502020204030204" pitchFamily="34" charset="0"/>
                <a:ea typeface="Calibri" panose="020F0502020204030204" pitchFamily="34" charset="0"/>
              </a:rPr>
              <a:t>carry out due diligence </a:t>
            </a:r>
            <a:r>
              <a:rPr lang="en-GB" sz="2400" dirty="0">
                <a:solidFill>
                  <a:srgbClr val="CC006B"/>
                </a:solidFill>
                <a:effectLst/>
                <a:latin typeface="Calibri" panose="020F0502020204030204" pitchFamily="34" charset="0"/>
                <a:ea typeface="Calibri" panose="020F0502020204030204" pitchFamily="34" charset="0"/>
              </a:rPr>
              <a:t>on their own supply chain, including traceability for </a:t>
            </a:r>
            <a:r>
              <a:rPr lang="en-GB" sz="2400" dirty="0">
                <a:effectLst/>
                <a:latin typeface="Calibri" panose="020F0502020204030204" pitchFamily="34" charset="0"/>
                <a:ea typeface="Calibri" panose="020F0502020204030204" pitchFamily="34" charset="0"/>
              </a:rPr>
              <a:t>the sources of raw materials to </a:t>
            </a:r>
            <a:r>
              <a:rPr lang="en-GB" sz="2400" dirty="0">
                <a:solidFill>
                  <a:srgbClr val="CC006B"/>
                </a:solidFill>
                <a:effectLst/>
                <a:latin typeface="Calibri" panose="020F0502020204030204" pitchFamily="34" charset="0"/>
                <a:ea typeface="Calibri" panose="020F0502020204030204" pitchFamily="34" charset="0"/>
              </a:rPr>
              <a:t>support </a:t>
            </a:r>
            <a:r>
              <a:rPr lang="en-GB" sz="2400" dirty="0">
                <a:effectLst/>
                <a:latin typeface="Calibri" panose="020F0502020204030204" pitchFamily="34" charset="0"/>
                <a:ea typeface="Calibri" panose="020F0502020204030204" pitchFamily="34" charset="0"/>
              </a:rPr>
              <a:t>legal and sustainable sourcing.”</a:t>
            </a:r>
            <a:endParaRPr kumimoji="0" lang="en-GB" sz="2400" b="0" i="0" u="none" strike="noStrike" kern="1200" cap="none" spc="0" normalizeH="0" baseline="0" noProof="0" dirty="0">
              <a:ln>
                <a:noFill/>
              </a:ln>
              <a:effectLst/>
              <a:uLnTx/>
              <a:uFillTx/>
              <a:latin typeface="Calibri" panose="020F0502020204030204" pitchFamily="34" charset="0"/>
              <a:ea typeface="SimSun" panose="02010600030101010101" pitchFamily="2" charset="-122"/>
              <a:cs typeface="Arial" panose="020B060402020202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flipH="1">
            <a:off x="4827200" y="4209392"/>
            <a:ext cx="66009" cy="5644666"/>
          </a:xfrm>
          <a:prstGeom prst="line">
            <a:avLst/>
          </a:prstGeom>
          <a:ln w="28575">
            <a:solidFill>
              <a:srgbClr val="CC006B"/>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flipH="1">
            <a:off x="9698829" y="4209392"/>
            <a:ext cx="3147" cy="5766913"/>
          </a:xfrm>
          <a:prstGeom prst="line">
            <a:avLst/>
          </a:prstGeom>
          <a:ln w="28575">
            <a:solidFill>
              <a:srgbClr val="CC006B"/>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F03BCEDD-0FA6-EFB4-E552-734C3D900853}"/>
              </a:ext>
            </a:extLst>
          </p:cNvPr>
          <p:cNvCxnSpPr>
            <a:cxnSpLocks/>
          </p:cNvCxnSpPr>
          <p:nvPr/>
        </p:nvCxnSpPr>
        <p:spPr>
          <a:xfrm>
            <a:off x="14134623" y="4209392"/>
            <a:ext cx="0" cy="5766913"/>
          </a:xfrm>
          <a:prstGeom prst="line">
            <a:avLst/>
          </a:prstGeom>
          <a:ln w="28575">
            <a:solidFill>
              <a:srgbClr val="CC006B"/>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15418676" y="9268419"/>
            <a:ext cx="286932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Text carried over:</a:t>
            </a:r>
            <a:r>
              <a:rPr kumimoji="0" lang="it-IT" sz="2000" b="0" i="1" u="none" strike="noStrike" kern="1200" cap="none" spc="0" normalizeH="0" baseline="0" noProof="0" dirty="0">
                <a:ln>
                  <a:noFill/>
                </a:ln>
                <a:solidFill>
                  <a:prstClr val="black"/>
                </a:solidFill>
                <a:effectLst/>
                <a:uLnTx/>
                <a:uFillTx/>
                <a:latin typeface="Calibri"/>
                <a:ea typeface="+mn-ea"/>
                <a:cs typeface="+mn-cs"/>
              </a:rPr>
              <a:t> Black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New text: </a:t>
            </a:r>
            <a:r>
              <a:rPr kumimoji="0" lang="it-IT" sz="2000" b="0" i="1" u="none" strike="noStrike" kern="1200" cap="none" spc="0" normalizeH="0" baseline="0" noProof="0" dirty="0">
                <a:ln>
                  <a:noFill/>
                </a:ln>
                <a:solidFill>
                  <a:srgbClr val="CC006B"/>
                </a:solidFill>
                <a:effectLst/>
                <a:uLnTx/>
                <a:uFillTx/>
                <a:latin typeface="Calibri"/>
                <a:ea typeface="+mn-ea"/>
                <a:cs typeface="+mn-cs"/>
              </a:rPr>
              <a:t>Purple</a:t>
            </a:r>
            <a:endParaRPr kumimoji="0" lang="en-GB" sz="2000" b="0" i="1" u="none" strike="noStrike" kern="1200" cap="none" spc="0" normalizeH="0" baseline="0" noProof="0" dirty="0">
              <a:ln>
                <a:noFill/>
              </a:ln>
              <a:solidFill>
                <a:srgbClr val="CC006B"/>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240262DF-DB79-8982-F93E-721299B50947}"/>
              </a:ext>
            </a:extLst>
          </p:cNvPr>
          <p:cNvPicPr>
            <a:picLocks noChangeAspect="1"/>
          </p:cNvPicPr>
          <p:nvPr/>
        </p:nvPicPr>
        <p:blipFill rotWithShape="1">
          <a:blip r:embed="rId2"/>
          <a:srcRect l="2555" t="78871" r="2300"/>
          <a:stretch/>
        </p:blipFill>
        <p:spPr>
          <a:xfrm>
            <a:off x="8848777" y="1006822"/>
            <a:ext cx="9357594" cy="2594010"/>
          </a:xfrm>
          <a:prstGeom prst="rect">
            <a:avLst/>
          </a:prstGeom>
        </p:spPr>
      </p:pic>
    </p:spTree>
    <p:extLst>
      <p:ext uri="{BB962C8B-B14F-4D97-AF65-F5344CB8AC3E}">
        <p14:creationId xmlns:p14="http://schemas.microsoft.com/office/powerpoint/2010/main" val="3049581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99835" y="586526"/>
            <a:ext cx="8164859"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CC006A"/>
                </a:solidFill>
                <a:effectLst/>
                <a:uLnTx/>
                <a:uFillTx/>
                <a:latin typeface="Calibri"/>
                <a:ea typeface="+mn-ea"/>
                <a:cs typeface="+mn-cs"/>
              </a:rPr>
              <a:t>PSCI Principles – Governance and Management Systems (2)</a:t>
            </a:r>
          </a:p>
        </p:txBody>
      </p:sp>
      <p:sp>
        <p:nvSpPr>
          <p:cNvPr id="5" name="TextBox 4">
            <a:extLst>
              <a:ext uri="{FF2B5EF4-FFF2-40B4-BE49-F238E27FC236}">
                <a16:creationId xmlns:a16="http://schemas.microsoft.com/office/drawing/2014/main" id="{F3B472F1-88A9-5EC1-BCDE-142A39000448}"/>
              </a:ext>
            </a:extLst>
          </p:cNvPr>
          <p:cNvSpPr txBox="1"/>
          <p:nvPr/>
        </p:nvSpPr>
        <p:spPr>
          <a:xfrm>
            <a:off x="517927" y="2577483"/>
            <a:ext cx="8328673" cy="135421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it-IT" sz="2400" b="0" i="1" u="none" strike="noStrike" kern="1200" cap="none" spc="0" normalizeH="0" baseline="0" noProof="0" dirty="0">
                <a:ln>
                  <a:noFill/>
                </a:ln>
                <a:solidFill>
                  <a:srgbClr val="848484"/>
                </a:solidFill>
                <a:effectLst/>
                <a:uLnTx/>
                <a:uFillTx/>
                <a:latin typeface="Calibri"/>
                <a:ea typeface="+mn-ea"/>
                <a:cs typeface="+mn-cs"/>
              </a:rPr>
              <a:t>‘</a:t>
            </a:r>
            <a:r>
              <a:rPr kumimoji="0" lang="it-IT" sz="2400" b="0" i="1" u="none" strike="noStrike" kern="1200" cap="none" spc="0" normalizeH="0" baseline="0" noProof="0" dirty="0">
                <a:ln>
                  <a:noFill/>
                </a:ln>
                <a:solidFill>
                  <a:prstClr val="black"/>
                </a:solidFill>
                <a:effectLst/>
                <a:uLnTx/>
                <a:uFillTx/>
                <a:latin typeface="Calibri"/>
                <a:ea typeface="+mn-ea"/>
                <a:cs typeface="+mn-cs"/>
              </a:rPr>
              <a:t>Management Systems</a:t>
            </a:r>
            <a:r>
              <a:rPr kumimoji="0" lang="it-IT" sz="2400" b="0" i="1" u="none" strike="noStrike" kern="1200" cap="none" spc="0" normalizeH="0" baseline="0" noProof="0" dirty="0">
                <a:ln>
                  <a:noFill/>
                </a:ln>
                <a:solidFill>
                  <a:srgbClr val="848484"/>
                </a:solidFill>
                <a:effectLst/>
                <a:uLnTx/>
                <a:uFillTx/>
                <a:latin typeface="Calibri"/>
                <a:ea typeface="+mn-ea"/>
                <a:cs typeface="+mn-cs"/>
              </a:rPr>
              <a:t>’ </a:t>
            </a:r>
            <a:r>
              <a:rPr kumimoji="0" lang="it-IT" sz="2400" b="0" i="0" u="none" strike="noStrike" kern="1200" cap="none" spc="0" normalizeH="0" baseline="0" noProof="0" dirty="0">
                <a:ln>
                  <a:noFill/>
                </a:ln>
                <a:solidFill>
                  <a:srgbClr val="848484"/>
                </a:solidFill>
                <a:effectLst/>
                <a:uLnTx/>
                <a:uFillTx/>
                <a:latin typeface="Calibri"/>
                <a:ea typeface="+mn-ea"/>
                <a:cs typeface="+mn-cs"/>
              </a:rPr>
              <a:t>renamed </a:t>
            </a:r>
            <a:r>
              <a:rPr kumimoji="0" lang="it-IT" sz="2400" b="0" i="1" u="none" strike="noStrike" kern="1200" cap="none" spc="0" normalizeH="0" baseline="0" noProof="0" dirty="0">
                <a:ln>
                  <a:noFill/>
                </a:ln>
                <a:solidFill>
                  <a:srgbClr val="848484"/>
                </a:solidFill>
                <a:effectLst/>
                <a:uLnTx/>
                <a:uFillTx/>
                <a:latin typeface="Calibri"/>
                <a:ea typeface="+mn-ea"/>
                <a:cs typeface="+mn-cs"/>
              </a:rPr>
              <a:t>‘</a:t>
            </a:r>
            <a:r>
              <a:rPr kumimoji="0" lang="it-IT" sz="2400" b="0" i="1" u="none" strike="noStrike" kern="1200" cap="none" spc="0" normalizeH="0" baseline="0" noProof="0" dirty="0">
                <a:ln>
                  <a:noFill/>
                </a:ln>
                <a:solidFill>
                  <a:srgbClr val="CC006B"/>
                </a:solidFill>
                <a:effectLst/>
                <a:uLnTx/>
                <a:uFillTx/>
                <a:latin typeface="Calibri"/>
                <a:ea typeface="+mn-ea"/>
                <a:cs typeface="+mn-cs"/>
              </a:rPr>
              <a:t>Governance and Management Systems</a:t>
            </a:r>
            <a:r>
              <a:rPr kumimoji="0" lang="it-IT" sz="2400" b="0" i="1" u="none" strike="noStrike" kern="1200" cap="none" spc="0" normalizeH="0" baseline="0" noProof="0" dirty="0">
                <a:ln>
                  <a:noFill/>
                </a:ln>
                <a:solidFill>
                  <a:srgbClr val="848484"/>
                </a:solidFill>
                <a:effectLst/>
                <a:uLnTx/>
                <a:uFillTx/>
                <a:latin typeface="Calibri"/>
                <a:ea typeface="+mn-ea"/>
                <a:cs typeface="+mn-cs"/>
              </a:rPr>
              <a:t>’ </a:t>
            </a:r>
          </a:p>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1" u="none" strike="noStrike" kern="1200" cap="none" spc="0" normalizeH="0" baseline="0" noProof="0" dirty="0">
                <a:ln>
                  <a:noFill/>
                </a:ln>
                <a:solidFill>
                  <a:srgbClr val="848484"/>
                </a:solidFill>
                <a:effectLst/>
                <a:uLnTx/>
                <a:uFillTx/>
                <a:latin typeface="Calibri"/>
                <a:ea typeface="+mn-ea"/>
                <a:cs typeface="+mn-cs"/>
              </a:rPr>
              <a:t>Now the first Principle, reflecting its foundational nature</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EDC196A6-7323-1BDA-4AF8-7FBFC3C814AD}"/>
              </a:ext>
            </a:extLst>
          </p:cNvPr>
          <p:cNvSpPr txBox="1"/>
          <p:nvPr/>
        </p:nvSpPr>
        <p:spPr>
          <a:xfrm>
            <a:off x="6689832" y="4495567"/>
            <a:ext cx="5213129" cy="267765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848484"/>
                </a:solidFill>
                <a:effectLst/>
                <a:uLnTx/>
                <a:uFillTx/>
                <a:latin typeface="Calibri"/>
                <a:ea typeface="+mn-ea"/>
                <a:cs typeface="+mn-cs"/>
              </a:rPr>
              <a:t>New: Remediation for incidents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mn-cs"/>
            </a:endParaRPr>
          </a:p>
          <a:p>
            <a:r>
              <a:rPr lang="en-GB" sz="2400" dirty="0">
                <a:effectLst/>
                <a:latin typeface="Calibri" panose="020F0502020204030204" pitchFamily="34" charset="0"/>
                <a:ea typeface="SimSun" panose="02010600030101010101" pitchFamily="2" charset="-122"/>
              </a:rPr>
              <a:t>“</a:t>
            </a:r>
            <a:r>
              <a:rPr lang="en-GB" sz="2400" dirty="0">
                <a:solidFill>
                  <a:srgbClr val="CC006B"/>
                </a:solidFill>
                <a:effectLst/>
                <a:latin typeface="Calibri" panose="020F0502020204030204" pitchFamily="34" charset="0"/>
                <a:ea typeface="SimSun" panose="02010600030101010101" pitchFamily="2" charset="-122"/>
              </a:rPr>
              <a:t>Suppliers shall properly</a:t>
            </a:r>
            <a:r>
              <a:rPr lang="en-GB" sz="2400" dirty="0">
                <a:solidFill>
                  <a:srgbClr val="C00000"/>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investigate </a:t>
            </a:r>
            <a:r>
              <a:rPr lang="en-GB" sz="2400" dirty="0">
                <a:solidFill>
                  <a:srgbClr val="CC006B"/>
                </a:solidFill>
                <a:effectLst/>
                <a:latin typeface="Calibri" panose="020F0502020204030204" pitchFamily="34" charset="0"/>
                <a:ea typeface="SimSun" panose="02010600030101010101" pitchFamily="2" charset="-122"/>
              </a:rPr>
              <a:t>incidents or concerns relating to these Principles, </a:t>
            </a:r>
            <a:r>
              <a:rPr lang="en-GB" sz="2400" dirty="0">
                <a:effectLst/>
                <a:latin typeface="Calibri" panose="020F0502020204030204" pitchFamily="34" charset="0"/>
                <a:ea typeface="SimSun" panose="02010600030101010101" pitchFamily="2" charset="-122"/>
              </a:rPr>
              <a:t>take necessary corrective actions, </a:t>
            </a:r>
            <a:r>
              <a:rPr lang="en-GB" sz="2400" dirty="0">
                <a:solidFill>
                  <a:srgbClr val="CC006B"/>
                </a:solidFill>
                <a:effectLst/>
                <a:latin typeface="Calibri" panose="020F0502020204030204" pitchFamily="34" charset="0"/>
                <a:ea typeface="SimSun" panose="02010600030101010101" pitchFamily="2" charset="-122"/>
              </a:rPr>
              <a:t>and provide remediation where required.</a:t>
            </a:r>
            <a:r>
              <a:rPr lang="en-GB" sz="2400" dirty="0">
                <a:effectLst/>
                <a:latin typeface="Calibri" panose="020F0502020204030204" pitchFamily="34" charset="0"/>
                <a:ea typeface="SimSun" panose="02010600030101010101" pitchFamily="2" charset="-122"/>
              </a:rPr>
              <a:t>”</a:t>
            </a:r>
            <a:endParaRPr kumimoji="0" lang="en-GB" sz="2400" b="0" i="0" u="none" strike="noStrike" kern="1200" cap="none" spc="0" normalizeH="0" baseline="0" noProof="0" dirty="0">
              <a:ln>
                <a:noFill/>
              </a:ln>
              <a:solidFill>
                <a:srgbClr val="CC006B"/>
              </a:solidFill>
              <a:effectLst/>
              <a:uLnTx/>
              <a:uFillTx/>
              <a:latin typeface="Calibri"/>
              <a:ea typeface="+mn-ea"/>
              <a:cs typeface="+mn-cs"/>
            </a:endParaRPr>
          </a:p>
        </p:txBody>
      </p:sp>
      <p:sp>
        <p:nvSpPr>
          <p:cNvPr id="9" name="TextBox 8">
            <a:extLst>
              <a:ext uri="{FF2B5EF4-FFF2-40B4-BE49-F238E27FC236}">
                <a16:creationId xmlns:a16="http://schemas.microsoft.com/office/drawing/2014/main" id="{196D932A-9EC3-8907-A75C-CC4EB7DCB111}"/>
              </a:ext>
            </a:extLst>
          </p:cNvPr>
          <p:cNvSpPr txBox="1"/>
          <p:nvPr/>
        </p:nvSpPr>
        <p:spPr>
          <a:xfrm>
            <a:off x="12801367" y="4471349"/>
            <a:ext cx="5267926" cy="30469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Expanded scope: Effective communication</a:t>
            </a:r>
            <a:endParaRPr kumimoji="0" lang="en-GB" sz="2400" b="1"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“Suppliers shall have effective systems to communicate these Principles to</a:t>
            </a:r>
            <a:r>
              <a:rPr lang="en-GB" sz="2400" dirty="0">
                <a:solidFill>
                  <a:srgbClr val="ED7D31"/>
                </a:solidFill>
                <a:effectLst/>
                <a:latin typeface="Calibri" panose="020F0502020204030204" pitchFamily="34" charset="0"/>
                <a:ea typeface="SimSun" panose="02010600030101010101" pitchFamily="2" charset="-122"/>
              </a:rPr>
              <a:t> </a:t>
            </a:r>
            <a:r>
              <a:rPr lang="en-GB" sz="2400" dirty="0">
                <a:solidFill>
                  <a:srgbClr val="CC006B"/>
                </a:solidFill>
                <a:effectLst/>
                <a:latin typeface="Calibri" panose="020F0502020204030204" pitchFamily="34" charset="0"/>
                <a:ea typeface="SimSun" panose="02010600030101010101" pitchFamily="2" charset="-122"/>
              </a:rPr>
              <a:t>relevant stakeholders including their </a:t>
            </a:r>
            <a:r>
              <a:rPr lang="en-GB" sz="2400" dirty="0">
                <a:effectLst/>
                <a:latin typeface="Calibri" panose="020F0502020204030204" pitchFamily="34" charset="0"/>
                <a:ea typeface="SimSun" panose="02010600030101010101" pitchFamily="2" charset="-122"/>
              </a:rPr>
              <a:t>workers, contractors, suppliers</a:t>
            </a:r>
            <a:r>
              <a:rPr lang="en-GB" sz="2400" dirty="0">
                <a:solidFill>
                  <a:srgbClr val="CC006B"/>
                </a:solidFill>
                <a:effectLst/>
                <a:latin typeface="Calibri" panose="020F0502020204030204" pitchFamily="34" charset="0"/>
                <a:ea typeface="SimSun" panose="02010600030101010101" pitchFamily="2" charset="-122"/>
              </a:rPr>
              <a:t> and local communities.</a:t>
            </a:r>
            <a:r>
              <a:rPr lang="en-GB" sz="2400" dirty="0">
                <a:effectLst/>
                <a:latin typeface="Calibri" panose="020F0502020204030204" pitchFamily="34" charset="0"/>
                <a:ea typeface="SimSun" panose="02010600030101010101" pitchFamily="2" charset="-122"/>
              </a:rPr>
              <a:t>”</a:t>
            </a:r>
            <a:endParaRPr kumimoji="0" lang="en-GB" sz="2400" b="0" i="0" u="none" strike="noStrike" kern="1200" cap="none" spc="0" normalizeH="0" baseline="0" noProof="0" dirty="0">
              <a:ln>
                <a:noFill/>
              </a:ln>
              <a:solidFill>
                <a:srgbClr val="CC006B"/>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9B2595B-222D-2819-0B31-8FE7FA3C1DB8}"/>
              </a:ext>
            </a:extLst>
          </p:cNvPr>
          <p:cNvSpPr txBox="1"/>
          <p:nvPr/>
        </p:nvSpPr>
        <p:spPr>
          <a:xfrm>
            <a:off x="517928" y="4503511"/>
            <a:ext cx="5542858" cy="4421723"/>
          </a:xfrm>
          <a:prstGeom prst="rect">
            <a:avLst/>
          </a:prstGeom>
          <a:noFill/>
        </p:spPr>
        <p:txBody>
          <a:bodyPr wrap="square" rtlCol="0">
            <a:spAutoFit/>
          </a:bodyPr>
          <a:lstStyle/>
          <a:p>
            <a:pPr marL="228600" marR="0" lvl="0" indent="0" algn="ctr"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New: Establishment of grievance mechanisms</a:t>
            </a:r>
          </a:p>
          <a:p>
            <a:pPr marL="22860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228600" marR="0" lvl="0" indent="0" algn="l" defTabSz="914400" rtl="0" eaLnBrk="1" fontAlgn="auto" latinLnBrk="0" hangingPunct="1">
              <a:lnSpc>
                <a:spcPct val="107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a:t>
            </a:r>
            <a:r>
              <a:rPr lang="en-GB" sz="2400" dirty="0">
                <a:solidFill>
                  <a:srgbClr val="CC006B"/>
                </a:solidFill>
                <a:effectLst/>
                <a:latin typeface="Calibri" panose="020F0502020204030204" pitchFamily="34" charset="0"/>
                <a:ea typeface="SimSun" panose="02010600030101010101" pitchFamily="2" charset="-122"/>
              </a:rPr>
              <a:t>Suppliers shall establish grievance mechanisms accessible to internal and external stakeholders</a:t>
            </a:r>
            <a:r>
              <a:rPr lang="en-GB" sz="2400" dirty="0">
                <a:effectLst/>
                <a:latin typeface="Calibri" panose="020F0502020204030204" pitchFamily="34" charset="0"/>
                <a:ea typeface="SimSun" panose="02010600030101010101" pitchFamily="2" charset="-122"/>
              </a:rPr>
              <a:t> who shall be encouraged to use them to report concerns, illegal activities or breaches of these Principles at work without threat of or actual reprisal, intimidation or harassment.”</a:t>
            </a:r>
            <a:endParaRPr kumimoji="0" lang="en-GB" sz="2400" b="0" i="0" u="none" strike="noStrike" kern="1200" cap="none" spc="0" normalizeH="0" baseline="0" noProof="0" dirty="0">
              <a:ln>
                <a:noFill/>
              </a:ln>
              <a:effectLst/>
              <a:uLnTx/>
              <a:uFillTx/>
              <a:latin typeface="Calibri" panose="020F0502020204030204" pitchFamily="34" charset="0"/>
              <a:ea typeface="SimSun" panose="02010600030101010101" pitchFamily="2" charset="-122"/>
              <a:cs typeface="Arial" panose="020B060402020202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a:off x="12113078" y="4522034"/>
            <a:ext cx="0" cy="5532383"/>
          </a:xfrm>
          <a:prstGeom prst="line">
            <a:avLst/>
          </a:prstGeom>
          <a:ln w="28575">
            <a:solidFill>
              <a:srgbClr val="CC006B"/>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a:off x="6156863" y="4471349"/>
            <a:ext cx="0" cy="5497626"/>
          </a:xfrm>
          <a:prstGeom prst="line">
            <a:avLst/>
          </a:prstGeom>
          <a:ln w="28575">
            <a:solidFill>
              <a:srgbClr val="CC006B"/>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530318" y="9346531"/>
            <a:ext cx="286932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Text carried over:</a:t>
            </a:r>
            <a:r>
              <a:rPr kumimoji="0" lang="it-IT" sz="2000" b="0" i="1" u="none" strike="noStrike" kern="1200" cap="none" spc="0" normalizeH="0" baseline="0" noProof="0" dirty="0">
                <a:ln>
                  <a:noFill/>
                </a:ln>
                <a:solidFill>
                  <a:prstClr val="black"/>
                </a:solidFill>
                <a:effectLst/>
                <a:uLnTx/>
                <a:uFillTx/>
                <a:latin typeface="Calibri"/>
                <a:ea typeface="+mn-ea"/>
                <a:cs typeface="+mn-cs"/>
              </a:rPr>
              <a:t> Black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New text: </a:t>
            </a:r>
            <a:r>
              <a:rPr kumimoji="0" lang="it-IT" sz="2000" b="0" i="1" u="none" strike="noStrike" kern="1200" cap="none" spc="0" normalizeH="0" baseline="0" noProof="0" dirty="0">
                <a:ln>
                  <a:noFill/>
                </a:ln>
                <a:solidFill>
                  <a:srgbClr val="CC006B"/>
                </a:solidFill>
                <a:effectLst/>
                <a:uLnTx/>
                <a:uFillTx/>
                <a:latin typeface="Calibri"/>
                <a:ea typeface="+mn-ea"/>
                <a:cs typeface="+mn-cs"/>
              </a:rPr>
              <a:t>Purple</a:t>
            </a:r>
            <a:endParaRPr kumimoji="0" lang="en-GB" sz="2000" b="0" i="1" u="none" strike="noStrike" kern="1200" cap="none" spc="0" normalizeH="0" baseline="0" noProof="0" dirty="0">
              <a:ln>
                <a:noFill/>
              </a:ln>
              <a:solidFill>
                <a:srgbClr val="CC006B"/>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240262DF-DB79-8982-F93E-721299B50947}"/>
              </a:ext>
            </a:extLst>
          </p:cNvPr>
          <p:cNvPicPr>
            <a:picLocks noChangeAspect="1"/>
          </p:cNvPicPr>
          <p:nvPr/>
        </p:nvPicPr>
        <p:blipFill rotWithShape="1">
          <a:blip r:embed="rId2"/>
          <a:srcRect l="2555" t="78871" r="2300"/>
          <a:stretch/>
        </p:blipFill>
        <p:spPr>
          <a:xfrm>
            <a:off x="8846600" y="1040747"/>
            <a:ext cx="9357594" cy="2594010"/>
          </a:xfrm>
          <a:prstGeom prst="rect">
            <a:avLst/>
          </a:prstGeom>
        </p:spPr>
      </p:pic>
    </p:spTree>
    <p:extLst>
      <p:ext uri="{BB962C8B-B14F-4D97-AF65-F5344CB8AC3E}">
        <p14:creationId xmlns:p14="http://schemas.microsoft.com/office/powerpoint/2010/main" val="2063755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673408" y="1473012"/>
            <a:ext cx="111252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86524"/>
                </a:solidFill>
                <a:effectLst/>
                <a:uLnTx/>
                <a:uFillTx/>
                <a:latin typeface="Calibri"/>
                <a:ea typeface="+mn-ea"/>
                <a:cs typeface="+mn-cs"/>
              </a:rPr>
              <a:t>PSCI Principles – Ethics</a:t>
            </a:r>
          </a:p>
        </p:txBody>
      </p:sp>
      <p:sp>
        <p:nvSpPr>
          <p:cNvPr id="8" name="TextBox 7">
            <a:extLst>
              <a:ext uri="{FF2B5EF4-FFF2-40B4-BE49-F238E27FC236}">
                <a16:creationId xmlns:a16="http://schemas.microsoft.com/office/drawing/2014/main" id="{EDC196A6-7323-1BDA-4AF8-7FBFC3C814AD}"/>
              </a:ext>
            </a:extLst>
          </p:cNvPr>
          <p:cNvSpPr txBox="1"/>
          <p:nvPr/>
        </p:nvSpPr>
        <p:spPr>
          <a:xfrm>
            <a:off x="599835" y="4485242"/>
            <a:ext cx="8249640"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48484"/>
                </a:solidFill>
                <a:effectLst/>
                <a:uLnTx/>
                <a:uFillTx/>
                <a:latin typeface="Calibri"/>
                <a:ea typeface="+mn-ea"/>
                <a:cs typeface="+mn-cs"/>
              </a:rPr>
              <a:t>New: ‘Product Protection and Quality’</a:t>
            </a:r>
            <a:endParaRPr kumimoji="0" lang="it-IT" sz="2400" b="1" i="0" u="none" strike="noStrike" kern="1200" cap="none" spc="0" normalizeH="0" baseline="0" noProof="0" dirty="0">
              <a:ln>
                <a:noFill/>
              </a:ln>
              <a:solidFill>
                <a:srgbClr val="848484"/>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a:t>
            </a:r>
            <a:r>
              <a:rPr lang="en-GB" sz="2400" dirty="0">
                <a:solidFill>
                  <a:srgbClr val="F86524"/>
                </a:solidFill>
                <a:effectLst/>
                <a:latin typeface="Calibri" panose="020F0502020204030204" pitchFamily="34" charset="0"/>
                <a:ea typeface="SimSun" panose="02010600030101010101" pitchFamily="2" charset="-122"/>
              </a:rPr>
              <a:t>Suppliers shall ensure that management and security systems protect products, components and ingredients from the risks of adulteration, falsification, or theft for the purpose of illegal resale.</a:t>
            </a:r>
            <a:r>
              <a:rPr lang="en-GB" sz="2400" dirty="0">
                <a:effectLst/>
                <a:latin typeface="Calibri" panose="020F0502020204030204" pitchFamily="34" charset="0"/>
                <a:ea typeface="SimSun" panose="02010600030101010101" pitchFamily="2" charset="-122"/>
              </a:rPr>
              <a:t>”</a:t>
            </a:r>
            <a:endParaRPr kumimoji="0" lang="en-GB" sz="2400" b="0" i="0" u="none" strike="noStrike" kern="1200" cap="none" spc="0" normalizeH="0" baseline="0" noProof="0" dirty="0">
              <a:ln>
                <a:noFill/>
              </a:ln>
              <a:effectLst/>
              <a:uLnTx/>
              <a:uFillTx/>
              <a:latin typeface="Calibri"/>
              <a:ea typeface="+mn-ea"/>
              <a:cs typeface="+mn-cs"/>
            </a:endParaRPr>
          </a:p>
        </p:txBody>
      </p:sp>
      <p:sp>
        <p:nvSpPr>
          <p:cNvPr id="9" name="TextBox 8">
            <a:extLst>
              <a:ext uri="{FF2B5EF4-FFF2-40B4-BE49-F238E27FC236}">
                <a16:creationId xmlns:a16="http://schemas.microsoft.com/office/drawing/2014/main" id="{196D932A-9EC3-8907-A75C-CC4EB7DCB111}"/>
              </a:ext>
            </a:extLst>
          </p:cNvPr>
          <p:cNvSpPr txBox="1"/>
          <p:nvPr/>
        </p:nvSpPr>
        <p:spPr>
          <a:xfrm>
            <a:off x="9461035" y="4390649"/>
            <a:ext cx="8260151"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Small changes to the ‘Anti-bribery and Corruption’ subprinciple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“All forms of corruption including, bribery, extortion and embezzlement are prohibited. Suppliers shall not pay or accept bribes, or participate in other corrupt inducements in business or government relationships, or through the use of intermediaries </a:t>
            </a:r>
            <a:r>
              <a:rPr lang="en-GB" sz="2400" dirty="0">
                <a:solidFill>
                  <a:srgbClr val="F86524"/>
                </a:solidFill>
                <a:effectLst/>
                <a:latin typeface="Calibri" panose="020F0502020204030204" pitchFamily="34" charset="0"/>
                <a:ea typeface="SimSun" panose="02010600030101010101" pitchFamily="2" charset="-122"/>
              </a:rPr>
              <a:t>to secure an unfair advantage.</a:t>
            </a:r>
            <a:r>
              <a:rPr lang="en-GB" sz="2400" dirty="0">
                <a:solidFill>
                  <a:srgbClr val="CC006B"/>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Suppliers shall ensure they have adequate systems in place to prevent </a:t>
            </a:r>
            <a:r>
              <a:rPr lang="en-GB" sz="2400" dirty="0">
                <a:solidFill>
                  <a:srgbClr val="F86524"/>
                </a:solidFill>
                <a:effectLst/>
                <a:latin typeface="Calibri" panose="020F0502020204030204" pitchFamily="34" charset="0"/>
                <a:ea typeface="SimSun" panose="02010600030101010101" pitchFamily="2" charset="-122"/>
              </a:rPr>
              <a:t>corruption</a:t>
            </a:r>
            <a:r>
              <a:rPr lang="en-GB" sz="2400" dirty="0">
                <a:effectLst/>
                <a:latin typeface="Calibri" panose="020F0502020204030204" pitchFamily="34" charset="0"/>
                <a:ea typeface="SimSun" panose="02010600030101010101" pitchFamily="2" charset="-122"/>
              </a:rPr>
              <a:t> and comply with applicable laws.”</a:t>
            </a:r>
            <a:endParaRPr kumimoji="0" lang="en-GB" sz="2400" b="0" i="0" u="none" strike="noStrike" kern="1200" cap="none" spc="0" normalizeH="0" baseline="0" noProof="0" dirty="0">
              <a:ln>
                <a:noFill/>
              </a:ln>
              <a:effectLst/>
              <a:uLnTx/>
              <a:uFillTx/>
              <a:latin typeface="Calibri"/>
              <a:ea typeface="+mn-ea"/>
              <a:cs typeface="+mn-cs"/>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a:off x="9077313" y="4240026"/>
            <a:ext cx="0" cy="4157740"/>
          </a:xfrm>
          <a:prstGeom prst="line">
            <a:avLst/>
          </a:prstGeom>
          <a:ln w="28575">
            <a:solidFill>
              <a:srgbClr val="F86524"/>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599835" y="9088881"/>
            <a:ext cx="286932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Text carried over:</a:t>
            </a:r>
            <a:r>
              <a:rPr kumimoji="0" lang="it-IT" sz="2000" b="0" i="1" u="none" strike="noStrike" kern="1200" cap="none" spc="0" normalizeH="0" baseline="0" noProof="0" dirty="0">
                <a:ln>
                  <a:noFill/>
                </a:ln>
                <a:solidFill>
                  <a:prstClr val="black"/>
                </a:solidFill>
                <a:effectLst/>
                <a:uLnTx/>
                <a:uFillTx/>
                <a:latin typeface="Calibri"/>
                <a:ea typeface="+mn-ea"/>
                <a:cs typeface="+mn-cs"/>
              </a:rPr>
              <a:t> Black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New text: </a:t>
            </a:r>
            <a:r>
              <a:rPr kumimoji="0" lang="it-IT" sz="2000" b="0" i="1" u="none" strike="noStrike" kern="1200" cap="none" spc="0" normalizeH="0" baseline="0" noProof="0" dirty="0">
                <a:ln>
                  <a:noFill/>
                </a:ln>
                <a:solidFill>
                  <a:srgbClr val="F86524"/>
                </a:solidFill>
                <a:effectLst/>
                <a:uLnTx/>
                <a:uFillTx/>
                <a:latin typeface="Calibri"/>
                <a:ea typeface="+mn-ea"/>
                <a:cs typeface="+mn-cs"/>
              </a:rPr>
              <a:t>Orange</a:t>
            </a:r>
            <a:endParaRPr kumimoji="0" lang="en-GB" sz="2000" b="0" i="1" u="none" strike="noStrike" kern="1200" cap="none" spc="0" normalizeH="0" baseline="0" noProof="0" dirty="0">
              <a:ln>
                <a:noFill/>
              </a:ln>
              <a:solidFill>
                <a:srgbClr val="F86524"/>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C3FD6E18-5B54-5A1B-94C1-9817C3FD8C66}"/>
              </a:ext>
            </a:extLst>
          </p:cNvPr>
          <p:cNvPicPr>
            <a:picLocks noChangeAspect="1"/>
          </p:cNvPicPr>
          <p:nvPr/>
        </p:nvPicPr>
        <p:blipFill rotWithShape="1">
          <a:blip r:embed="rId3"/>
          <a:srcRect l="2555" t="1172" r="2300" b="81208"/>
          <a:stretch/>
        </p:blipFill>
        <p:spPr>
          <a:xfrm>
            <a:off x="8849475" y="825641"/>
            <a:ext cx="9195451" cy="2125741"/>
          </a:xfrm>
          <a:prstGeom prst="rect">
            <a:avLst/>
          </a:prstGeom>
        </p:spPr>
      </p:pic>
    </p:spTree>
    <p:extLst>
      <p:ext uri="{BB962C8B-B14F-4D97-AF65-F5344CB8AC3E}">
        <p14:creationId xmlns:p14="http://schemas.microsoft.com/office/powerpoint/2010/main" val="2734313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99835" y="586526"/>
            <a:ext cx="111252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70C2B4"/>
                </a:solidFill>
                <a:effectLst/>
                <a:uLnTx/>
                <a:uFillTx/>
                <a:latin typeface="Calibri"/>
                <a:ea typeface="+mn-ea"/>
                <a:cs typeface="+mn-cs"/>
              </a:rPr>
              <a:t>PSCI Principles – Human Rights</a:t>
            </a:r>
          </a:p>
        </p:txBody>
      </p:sp>
      <p:sp>
        <p:nvSpPr>
          <p:cNvPr id="5" name="TextBox 4">
            <a:extLst>
              <a:ext uri="{FF2B5EF4-FFF2-40B4-BE49-F238E27FC236}">
                <a16:creationId xmlns:a16="http://schemas.microsoft.com/office/drawing/2014/main" id="{F3B472F1-88A9-5EC1-BCDE-142A39000448}"/>
              </a:ext>
            </a:extLst>
          </p:cNvPr>
          <p:cNvSpPr txBox="1"/>
          <p:nvPr/>
        </p:nvSpPr>
        <p:spPr>
          <a:xfrm>
            <a:off x="693683" y="1564519"/>
            <a:ext cx="9732579" cy="1477328"/>
          </a:xfrm>
          <a:prstGeom prst="rect">
            <a:avLst/>
          </a:prstGeom>
          <a:noFill/>
        </p:spPr>
        <p:txBody>
          <a:bodyPr wrap="square" rtlCol="0">
            <a:spAutoFit/>
          </a:bodyPr>
          <a:lstStyle/>
          <a:p>
            <a:pPr marR="0" lvl="0" defTabSz="914400" rtl="0" eaLnBrk="1" fontAlgn="auto" latinLnBrk="0" hangingPunct="1">
              <a:lnSpc>
                <a:spcPct val="100000"/>
              </a:lnSpc>
              <a:spcBef>
                <a:spcPts val="0"/>
              </a:spcBef>
              <a:spcAft>
                <a:spcPts val="0"/>
              </a:spcAft>
              <a:buClrTx/>
              <a:buSzTx/>
              <a:tabLst/>
              <a:defRPr/>
            </a:pPr>
            <a:r>
              <a:rPr kumimoji="0" lang="it-IT" sz="2400" i="1" u="none" strike="noStrike" kern="1200" cap="none" spc="0" normalizeH="0" baseline="0" noProof="0" dirty="0">
                <a:ln>
                  <a:noFill/>
                </a:ln>
                <a:solidFill>
                  <a:srgbClr val="848484"/>
                </a:solidFill>
                <a:effectLst/>
                <a:uLnTx/>
                <a:uFillTx/>
                <a:latin typeface="Calibri"/>
                <a:ea typeface="+mn-ea"/>
                <a:cs typeface="+mn-cs"/>
              </a:rPr>
              <a:t>‘</a:t>
            </a:r>
            <a:r>
              <a:rPr kumimoji="0" lang="it-IT" sz="2400" i="1" u="none" strike="noStrike" kern="1200" cap="none" spc="0" normalizeH="0" baseline="0" noProof="0" dirty="0">
                <a:ln>
                  <a:noFill/>
                </a:ln>
                <a:effectLst/>
                <a:uLnTx/>
                <a:uFillTx/>
                <a:latin typeface="Calibri"/>
                <a:ea typeface="+mn-ea"/>
                <a:cs typeface="+mn-cs"/>
              </a:rPr>
              <a:t>Human Rights and Labor</a:t>
            </a:r>
            <a:r>
              <a:rPr kumimoji="0" lang="it-IT" sz="2400" i="1" u="none" strike="noStrike" kern="1200" cap="none" spc="0" normalizeH="0" baseline="0" noProof="0" dirty="0">
                <a:ln>
                  <a:noFill/>
                </a:ln>
                <a:solidFill>
                  <a:srgbClr val="848484"/>
                </a:solidFill>
                <a:effectLst/>
                <a:uLnTx/>
                <a:uFillTx/>
                <a:latin typeface="Calibri"/>
                <a:ea typeface="+mn-ea"/>
                <a:cs typeface="+mn-cs"/>
              </a:rPr>
              <a:t>’ </a:t>
            </a:r>
            <a:r>
              <a:rPr kumimoji="0" lang="it-IT" sz="2400" u="none" strike="noStrike" kern="1200" cap="none" spc="0" normalizeH="0" baseline="0" noProof="0" dirty="0">
                <a:ln>
                  <a:noFill/>
                </a:ln>
                <a:solidFill>
                  <a:srgbClr val="848484"/>
                </a:solidFill>
                <a:effectLst/>
                <a:uLnTx/>
                <a:uFillTx/>
                <a:latin typeface="Calibri"/>
                <a:ea typeface="+mn-ea"/>
                <a:cs typeface="+mn-cs"/>
              </a:rPr>
              <a:t>renamed </a:t>
            </a:r>
            <a:r>
              <a:rPr kumimoji="0" lang="it-IT" sz="2400" i="1" u="none" strike="noStrike" kern="1200" cap="none" spc="0" normalizeH="0" baseline="0" noProof="0" dirty="0">
                <a:ln>
                  <a:noFill/>
                </a:ln>
                <a:solidFill>
                  <a:srgbClr val="848484"/>
                </a:solidFill>
                <a:effectLst/>
                <a:uLnTx/>
                <a:uFillTx/>
                <a:latin typeface="Calibri"/>
                <a:ea typeface="+mn-ea"/>
                <a:cs typeface="+mn-cs"/>
              </a:rPr>
              <a:t>‘</a:t>
            </a:r>
            <a:r>
              <a:rPr kumimoji="0" lang="it-IT" sz="2400" i="1" u="none" strike="noStrike" kern="1200" cap="none" spc="0" normalizeH="0" baseline="0" noProof="0" dirty="0">
                <a:ln>
                  <a:noFill/>
                </a:ln>
                <a:solidFill>
                  <a:srgbClr val="70C2B4"/>
                </a:solidFill>
                <a:effectLst/>
                <a:uLnTx/>
                <a:uFillTx/>
                <a:latin typeface="Calibri"/>
                <a:ea typeface="+mn-ea"/>
                <a:cs typeface="+mn-cs"/>
              </a:rPr>
              <a:t>Human Rights</a:t>
            </a:r>
            <a:r>
              <a:rPr kumimoji="0" lang="it-IT" sz="2400" i="1" u="none" strike="noStrike" kern="1200" cap="none" spc="0" normalizeH="0" baseline="0" noProof="0" dirty="0">
                <a:ln>
                  <a:noFill/>
                </a:ln>
                <a:solidFill>
                  <a:srgbClr val="848484"/>
                </a:solidFill>
                <a:effectLst/>
                <a:uLnTx/>
                <a:uFillTx/>
                <a:latin typeface="Calibri"/>
                <a:ea typeface="+mn-ea"/>
                <a:cs typeface="+mn-cs"/>
              </a:rPr>
              <a:t>’ </a:t>
            </a:r>
          </a:p>
          <a:p>
            <a:pPr marL="342900" indent="-342900">
              <a:buFont typeface="Arial" panose="020B0604020202020204" pitchFamily="34" charset="0"/>
              <a:buChar char="•"/>
              <a:defRPr/>
            </a:pPr>
            <a:endParaRPr kumimoji="0" lang="en-GB" sz="2400" b="0" i="0" u="none" strike="noStrike" kern="1200" cap="none" spc="0" normalizeH="0" baseline="0" noProof="0" dirty="0">
              <a:ln>
                <a:noFill/>
              </a:ln>
              <a:solidFill>
                <a:srgbClr val="848484"/>
              </a:solidFill>
              <a:effectLst/>
              <a:uLnTx/>
              <a:uFillTx/>
              <a:latin typeface="Calibri"/>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i="1" u="none" strike="noStrike" kern="1200" cap="none" spc="0" normalizeH="0" baseline="0" noProof="0" dirty="0">
              <a:ln>
                <a:noFill/>
              </a:ln>
              <a:solidFill>
                <a:srgbClr val="848484"/>
              </a:solidFill>
              <a:effectLst/>
              <a:uLnTx/>
              <a:uFillTx/>
              <a:latin typeface="Calibri"/>
              <a:ea typeface="+mn-ea"/>
              <a:cs typeface="+mn-cs"/>
            </a:endParaRPr>
          </a:p>
          <a:p>
            <a:endParaRPr lang="en-GB" dirty="0"/>
          </a:p>
        </p:txBody>
      </p:sp>
      <p:sp>
        <p:nvSpPr>
          <p:cNvPr id="8" name="TextBox 7">
            <a:extLst>
              <a:ext uri="{FF2B5EF4-FFF2-40B4-BE49-F238E27FC236}">
                <a16:creationId xmlns:a16="http://schemas.microsoft.com/office/drawing/2014/main" id="{EDC196A6-7323-1BDA-4AF8-7FBFC3C814AD}"/>
              </a:ext>
            </a:extLst>
          </p:cNvPr>
          <p:cNvSpPr txBox="1"/>
          <p:nvPr/>
        </p:nvSpPr>
        <p:spPr>
          <a:xfrm>
            <a:off x="412177" y="3350125"/>
            <a:ext cx="2633318" cy="5262979"/>
          </a:xfrm>
          <a:prstGeom prst="rect">
            <a:avLst/>
          </a:prstGeom>
          <a:noFill/>
        </p:spPr>
        <p:txBody>
          <a:bodyPr wrap="square" rtlCol="0">
            <a:spAutoFit/>
          </a:bodyPr>
          <a:lstStyle/>
          <a:p>
            <a:pPr algn="ctr"/>
            <a:r>
              <a:rPr kumimoji="0" lang="it-IT" sz="2400" b="1" i="0" u="none" strike="noStrike" kern="1200" cap="none" spc="0" normalizeH="0" baseline="0" noProof="0" dirty="0">
                <a:ln>
                  <a:noFill/>
                </a:ln>
                <a:solidFill>
                  <a:srgbClr val="848484"/>
                </a:solidFill>
                <a:effectLst/>
                <a:uLnTx/>
                <a:uFillTx/>
                <a:latin typeface="Calibri"/>
                <a:ea typeface="+mn-ea"/>
                <a:cs typeface="+mn-cs"/>
              </a:rPr>
              <a:t>Section’s scope expanded to cover more stakeholders</a:t>
            </a:r>
          </a:p>
          <a:p>
            <a:pPr algn="ctr"/>
            <a:endParaRPr lang="en-GB" sz="2400" dirty="0">
              <a:solidFill>
                <a:srgbClr val="ED7D31"/>
              </a:solidFill>
              <a:effectLst/>
              <a:latin typeface="Calibri" panose="020F0502020204030204" pitchFamily="34" charset="0"/>
              <a:ea typeface="SimSun" panose="02010600030101010101" pitchFamily="2" charset="-122"/>
            </a:endParaRPr>
          </a:p>
          <a:p>
            <a:r>
              <a:rPr lang="en-GB" sz="2400" dirty="0">
                <a:solidFill>
                  <a:schemeClr val="tx1">
                    <a:lumMod val="50000"/>
                    <a:lumOff val="50000"/>
                  </a:schemeClr>
                </a:solidFill>
                <a:effectLst/>
                <a:latin typeface="Calibri" panose="020F0502020204030204" pitchFamily="34" charset="0"/>
                <a:ea typeface="SimSun" panose="02010600030101010101" pitchFamily="2" charset="-122"/>
              </a:rPr>
              <a:t>Preamble:</a:t>
            </a:r>
            <a:r>
              <a:rPr lang="en-GB" sz="2400" dirty="0">
                <a:effectLst/>
                <a:latin typeface="Calibri" panose="020F0502020204030204" pitchFamily="34" charset="0"/>
                <a:ea typeface="SimSun" panose="02010600030101010101" pitchFamily="2" charset="-122"/>
              </a:rPr>
              <a:t> “Suppliers shall be committed to</a:t>
            </a:r>
            <a:r>
              <a:rPr lang="en-GB" sz="2400" dirty="0">
                <a:solidFill>
                  <a:srgbClr val="ED7D31"/>
                </a:solidFill>
                <a:effectLst/>
                <a:latin typeface="Calibri" panose="020F0502020204030204" pitchFamily="34" charset="0"/>
                <a:ea typeface="SimSun" panose="02010600030101010101" pitchFamily="2" charset="-122"/>
              </a:rPr>
              <a:t> </a:t>
            </a:r>
            <a:r>
              <a:rPr lang="en-GB" sz="2400" dirty="0">
                <a:solidFill>
                  <a:srgbClr val="70C2B4"/>
                </a:solidFill>
                <a:effectLst/>
                <a:latin typeface="Calibri" panose="020F0502020204030204" pitchFamily="34" charset="0"/>
                <a:ea typeface="SimSun" panose="02010600030101010101" pitchFamily="2" charset="-122"/>
              </a:rPr>
              <a:t>respect the human rights of internal and external stakeholders ensuring</a:t>
            </a:r>
            <a:r>
              <a:rPr lang="en-GB" sz="2400" dirty="0">
                <a:solidFill>
                  <a:srgbClr val="CC006B"/>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to treat them with dignity and respect.”</a:t>
            </a:r>
            <a:endParaRPr lang="en-GB" sz="2400" dirty="0"/>
          </a:p>
        </p:txBody>
      </p:sp>
      <p:sp>
        <p:nvSpPr>
          <p:cNvPr id="9" name="TextBox 8">
            <a:extLst>
              <a:ext uri="{FF2B5EF4-FFF2-40B4-BE49-F238E27FC236}">
                <a16:creationId xmlns:a16="http://schemas.microsoft.com/office/drawing/2014/main" id="{196D932A-9EC3-8907-A75C-CC4EB7DCB111}"/>
              </a:ext>
            </a:extLst>
          </p:cNvPr>
          <p:cNvSpPr txBox="1"/>
          <p:nvPr/>
        </p:nvSpPr>
        <p:spPr>
          <a:xfrm>
            <a:off x="3399175" y="3350125"/>
            <a:ext cx="2995446" cy="6001643"/>
          </a:xfrm>
          <a:prstGeom prst="rect">
            <a:avLst/>
          </a:prstGeom>
          <a:noFill/>
        </p:spPr>
        <p:txBody>
          <a:bodyPr wrap="square" rtlCol="0">
            <a:spAutoFit/>
          </a:bodyPr>
          <a:lstStyle/>
          <a:p>
            <a:pPr algn="ctr"/>
            <a:r>
              <a:rPr lang="en-GB" sz="2400" b="1" dirty="0">
                <a:solidFill>
                  <a:schemeClr val="tx1">
                    <a:lumMod val="50000"/>
                    <a:lumOff val="50000"/>
                  </a:schemeClr>
                </a:solidFill>
                <a:effectLst/>
                <a:latin typeface="Calibri" panose="020F0502020204030204" pitchFamily="34" charset="0"/>
                <a:ea typeface="SimSun" panose="02010600030101010101" pitchFamily="2" charset="-122"/>
              </a:rPr>
              <a:t>New: Commitment to conduct human rights impact assessments </a:t>
            </a:r>
          </a:p>
          <a:p>
            <a:endParaRPr lang="en-GB" sz="2400" dirty="0">
              <a:effectLst/>
              <a:latin typeface="Calibri" panose="020F0502020204030204" pitchFamily="34" charset="0"/>
              <a:ea typeface="SimSun" panose="02010600030101010101" pitchFamily="2" charset="-122"/>
            </a:endParaRPr>
          </a:p>
          <a:p>
            <a:r>
              <a:rPr lang="en-GB" sz="2400" dirty="0">
                <a:solidFill>
                  <a:schemeClr val="tx1">
                    <a:lumMod val="50000"/>
                    <a:lumOff val="50000"/>
                  </a:schemeClr>
                </a:solidFill>
                <a:effectLst/>
                <a:latin typeface="Calibri" panose="020F0502020204030204" pitchFamily="34" charset="0"/>
                <a:ea typeface="SimSun" panose="02010600030101010101" pitchFamily="2" charset="-122"/>
              </a:rPr>
              <a:t>Preamble:</a:t>
            </a:r>
            <a:r>
              <a:rPr lang="en-GB" sz="2400" dirty="0">
                <a:solidFill>
                  <a:srgbClr val="CC006B"/>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a:t>
            </a:r>
            <a:r>
              <a:rPr lang="en-GB" sz="2400" dirty="0">
                <a:solidFill>
                  <a:srgbClr val="70C2B4"/>
                </a:solidFill>
                <a:effectLst/>
                <a:latin typeface="Calibri" panose="020F0502020204030204" pitchFamily="34" charset="0"/>
                <a:ea typeface="SimSun" panose="02010600030101010101" pitchFamily="2" charset="-122"/>
              </a:rPr>
              <a:t>PSCI member companies commit to regularly assess all adverse human rights impacts they may cause or contribute to, through their own business practices, including purchasing and other supply chain practices.</a:t>
            </a:r>
            <a:r>
              <a:rPr lang="en-GB" sz="2400" dirty="0">
                <a:effectLst/>
                <a:latin typeface="Calibri" panose="020F0502020204030204" pitchFamily="34" charset="0"/>
                <a:ea typeface="SimSun" panose="02010600030101010101" pitchFamily="2" charset="-122"/>
              </a:rPr>
              <a:t>” </a:t>
            </a:r>
            <a:endParaRPr lang="en-GB" sz="2400" dirty="0"/>
          </a:p>
        </p:txBody>
      </p:sp>
      <p:sp>
        <p:nvSpPr>
          <p:cNvPr id="11" name="TextBox 10">
            <a:extLst>
              <a:ext uri="{FF2B5EF4-FFF2-40B4-BE49-F238E27FC236}">
                <a16:creationId xmlns:a16="http://schemas.microsoft.com/office/drawing/2014/main" id="{2A6B3AA1-C4EA-8B06-7DB6-FD140B345FA6}"/>
              </a:ext>
            </a:extLst>
          </p:cNvPr>
          <p:cNvSpPr txBox="1"/>
          <p:nvPr/>
        </p:nvSpPr>
        <p:spPr>
          <a:xfrm>
            <a:off x="12270183" y="3335103"/>
            <a:ext cx="2548757" cy="1938992"/>
          </a:xfrm>
          <a:prstGeom prst="rect">
            <a:avLst/>
          </a:prstGeom>
          <a:noFill/>
        </p:spPr>
        <p:txBody>
          <a:bodyPr wrap="square" rtlCol="0">
            <a:spAutoFit/>
          </a:bodyPr>
          <a:lstStyle/>
          <a:p>
            <a:pPr algn="ctr"/>
            <a:r>
              <a:rPr lang="en-GB" sz="2400" b="1" dirty="0">
                <a:solidFill>
                  <a:schemeClr val="tx1">
                    <a:lumMod val="50000"/>
                    <a:lumOff val="50000"/>
                  </a:schemeClr>
                </a:solidFill>
                <a:effectLst/>
                <a:latin typeface="Calibri" panose="020F0502020204030204" pitchFamily="34" charset="0"/>
                <a:ea typeface="SimSun" panose="02010600030101010101" pitchFamily="2" charset="-122"/>
              </a:rPr>
              <a:t>New: Voluntary overtime </a:t>
            </a:r>
          </a:p>
          <a:p>
            <a:endParaRPr lang="en-GB" sz="2400" dirty="0">
              <a:latin typeface="Calibri" panose="020F0502020204030204" pitchFamily="34" charset="0"/>
              <a:ea typeface="SimSun" panose="02010600030101010101" pitchFamily="2" charset="-122"/>
            </a:endParaRPr>
          </a:p>
          <a:p>
            <a:r>
              <a:rPr lang="en-GB" sz="2400" dirty="0">
                <a:effectLst/>
                <a:latin typeface="Calibri" panose="020F0502020204030204" pitchFamily="34" charset="0"/>
                <a:ea typeface="SimSun" panose="02010600030101010101" pitchFamily="2" charset="-122"/>
              </a:rPr>
              <a:t>“</a:t>
            </a:r>
            <a:r>
              <a:rPr lang="en-GB" sz="2400" dirty="0">
                <a:solidFill>
                  <a:srgbClr val="70C2B4"/>
                </a:solidFill>
                <a:effectLst/>
                <a:latin typeface="Calibri" panose="020F0502020204030204" pitchFamily="34" charset="0"/>
                <a:ea typeface="SimSun" panose="02010600030101010101" pitchFamily="2" charset="-122"/>
              </a:rPr>
              <a:t>Overtime work shall be voluntary.</a:t>
            </a:r>
            <a:r>
              <a:rPr lang="en-GB" sz="2400" dirty="0">
                <a:effectLst/>
                <a:latin typeface="Calibri" panose="020F0502020204030204" pitchFamily="34" charset="0"/>
                <a:ea typeface="SimSun" panose="02010600030101010101" pitchFamily="2" charset="-122"/>
              </a:rPr>
              <a:t>”</a:t>
            </a:r>
            <a:endParaRPr lang="en-GB" sz="2400" dirty="0"/>
          </a:p>
        </p:txBody>
      </p:sp>
      <p:sp>
        <p:nvSpPr>
          <p:cNvPr id="13" name="TextBox 12">
            <a:extLst>
              <a:ext uri="{FF2B5EF4-FFF2-40B4-BE49-F238E27FC236}">
                <a16:creationId xmlns:a16="http://schemas.microsoft.com/office/drawing/2014/main" id="{3418133C-6EBB-35A7-3D52-5EECA6119A51}"/>
              </a:ext>
            </a:extLst>
          </p:cNvPr>
          <p:cNvSpPr txBox="1"/>
          <p:nvPr/>
        </p:nvSpPr>
        <p:spPr>
          <a:xfrm>
            <a:off x="6515675" y="3335103"/>
            <a:ext cx="5507415" cy="6792757"/>
          </a:xfrm>
          <a:prstGeom prst="rect">
            <a:avLst/>
          </a:prstGeom>
          <a:noFill/>
        </p:spPr>
        <p:txBody>
          <a:bodyPr wrap="square" rtlCol="0">
            <a:spAutoFit/>
          </a:bodyPr>
          <a:lstStyle/>
          <a:p>
            <a:pPr marL="228600" algn="ctr">
              <a:lnSpc>
                <a:spcPct val="107000"/>
              </a:lnSpc>
            </a:pPr>
            <a:r>
              <a:rPr lang="en-GB" sz="2400" b="1" dirty="0">
                <a:solidFill>
                  <a:schemeClr val="tx1">
                    <a:lumMod val="50000"/>
                    <a:lumOff val="50000"/>
                  </a:schemeClr>
                </a:solidFill>
                <a:effectLst/>
                <a:latin typeface="Calibri" panose="020F0502020204030204" pitchFamily="34" charset="0"/>
                <a:ea typeface="SimSun" panose="02010600030101010101" pitchFamily="2" charset="-122"/>
                <a:cs typeface="Calibri" panose="020F0502020204030204" pitchFamily="34" charset="0"/>
              </a:rPr>
              <a:t>New: Right to collective bargaining</a:t>
            </a:r>
          </a:p>
          <a:p>
            <a:pPr marL="228600">
              <a:lnSpc>
                <a:spcPct val="107000"/>
              </a:lnSpc>
            </a:pPr>
            <a:endParaRPr lang="en-GB" sz="2400" dirty="0">
              <a:solidFill>
                <a:srgbClr val="ED7D31"/>
              </a:solidFill>
              <a:effectLst/>
              <a:latin typeface="Calibri" panose="020F0502020204030204" pitchFamily="34" charset="0"/>
              <a:ea typeface="SimSun" panose="02010600030101010101" pitchFamily="2" charset="-122"/>
              <a:cs typeface="Calibri" panose="020F0502020204030204" pitchFamily="34" charset="0"/>
            </a:endParaRPr>
          </a:p>
          <a:p>
            <a:pPr marL="228600">
              <a:lnSpc>
                <a:spcPct val="107000"/>
              </a:lnSpc>
            </a:pPr>
            <a:r>
              <a:rPr lang="en-GB" sz="2400" dirty="0">
                <a:effectLst/>
                <a:latin typeface="Calibri" panose="020F0502020204030204" pitchFamily="34" charset="0"/>
                <a:ea typeface="SimSun" panose="02010600030101010101" pitchFamily="2" charset="-122"/>
                <a:cs typeface="Calibri" panose="020F0502020204030204" pitchFamily="34" charset="0"/>
              </a:rPr>
              <a:t>“Suppliers shall respect the rights of workers, as set forth in local laws, to associate freely, join or not join </a:t>
            </a:r>
            <a:r>
              <a:rPr lang="en-GB" sz="2400" dirty="0" err="1">
                <a:effectLst/>
                <a:latin typeface="Calibri" panose="020F0502020204030204" pitchFamily="34" charset="0"/>
                <a:ea typeface="SimSun" panose="02010600030101010101" pitchFamily="2" charset="-122"/>
                <a:cs typeface="Calibri" panose="020F0502020204030204" pitchFamily="34" charset="0"/>
              </a:rPr>
              <a:t>labor</a:t>
            </a:r>
            <a:r>
              <a:rPr lang="en-GB" sz="2400" dirty="0">
                <a:effectLst/>
                <a:latin typeface="Calibri" panose="020F0502020204030204" pitchFamily="34" charset="0"/>
                <a:ea typeface="SimSun" panose="02010600030101010101" pitchFamily="2" charset="-122"/>
                <a:cs typeface="Calibri" panose="020F0502020204030204" pitchFamily="34" charset="0"/>
              </a:rPr>
              <a:t> unions, seek representation and join workers’ councils,</a:t>
            </a:r>
            <a:r>
              <a:rPr lang="en-GB" sz="2400" dirty="0">
                <a:solidFill>
                  <a:srgbClr val="CC006B"/>
                </a:solidFill>
                <a:effectLst/>
                <a:latin typeface="Calibri" panose="020F0502020204030204" pitchFamily="34" charset="0"/>
                <a:ea typeface="SimSun" panose="02010600030101010101" pitchFamily="2" charset="-122"/>
                <a:cs typeface="Calibri" panose="020F0502020204030204" pitchFamily="34" charset="0"/>
              </a:rPr>
              <a:t> </a:t>
            </a:r>
            <a:r>
              <a:rPr lang="en-GB" sz="2400" dirty="0">
                <a:solidFill>
                  <a:srgbClr val="70C2B4"/>
                </a:solidFill>
                <a:effectLst/>
                <a:latin typeface="Calibri" panose="020F0502020204030204" pitchFamily="34" charset="0"/>
                <a:ea typeface="SimSun" panose="02010600030101010101" pitchFamily="2" charset="-122"/>
                <a:cs typeface="Calibri" panose="020F0502020204030204" pitchFamily="34" charset="0"/>
              </a:rPr>
              <a:t>as well as to bargain collectively. Where the right to freedom of association and collective bargaining is restricted under law, the employer facilitates, and does not hinder, the development of parallel means for independent and free association and bargaining</a:t>
            </a:r>
            <a:r>
              <a:rPr lang="en-GB" sz="2400" dirty="0">
                <a:solidFill>
                  <a:srgbClr val="CC006B"/>
                </a:solidFill>
                <a:effectLst/>
                <a:latin typeface="Calibri" panose="020F0502020204030204" pitchFamily="34" charset="0"/>
                <a:ea typeface="SimSun" panose="02010600030101010101" pitchFamily="2" charset="-122"/>
                <a:cs typeface="Calibri" panose="020F0502020204030204" pitchFamily="34" charset="0"/>
              </a:rPr>
              <a:t>. </a:t>
            </a:r>
            <a:r>
              <a:rPr lang="en-GB" sz="2400" dirty="0">
                <a:effectLst/>
                <a:latin typeface="Calibri" panose="020F0502020204030204" pitchFamily="34" charset="0"/>
                <a:ea typeface="SimSun" panose="02010600030101010101" pitchFamily="2" charset="-122"/>
                <a:cs typeface="Calibri" panose="020F0502020204030204" pitchFamily="34" charset="0"/>
              </a:rPr>
              <a:t>Workers shall be able to communicate openly with management regarding working conditions </a:t>
            </a:r>
            <a:r>
              <a:rPr lang="en-GB" sz="2400" dirty="0">
                <a:solidFill>
                  <a:srgbClr val="70C2B4"/>
                </a:solidFill>
                <a:effectLst/>
                <a:latin typeface="Calibri" panose="020F0502020204030204" pitchFamily="34" charset="0"/>
                <a:ea typeface="SimSun" panose="02010600030101010101" pitchFamily="2" charset="-122"/>
                <a:cs typeface="Calibri" panose="020F0502020204030204" pitchFamily="34" charset="0"/>
              </a:rPr>
              <a:t>without fear of retaliation</a:t>
            </a:r>
            <a:r>
              <a:rPr lang="en-GB" sz="2400" dirty="0">
                <a:effectLst/>
                <a:latin typeface="Calibri" panose="020F0502020204030204" pitchFamily="34" charset="0"/>
                <a:ea typeface="SimSun" panose="02010600030101010101" pitchFamily="2" charset="-122"/>
                <a:cs typeface="Calibri" panose="020F0502020204030204" pitchFamily="34" charset="0"/>
              </a:rPr>
              <a:t>.”  </a:t>
            </a:r>
            <a:endParaRPr lang="en-GB" sz="2400" dirty="0">
              <a:effectLst/>
              <a:latin typeface="Calibri" panose="020F0502020204030204" pitchFamily="34" charset="0"/>
              <a:ea typeface="SimSun" panose="02010600030101010101" pitchFamily="2" charset="-122"/>
              <a:cs typeface="Arial" panose="020B0604020202020204" pitchFamily="34" charset="0"/>
            </a:endParaRPr>
          </a:p>
        </p:txBody>
      </p:sp>
      <p:sp>
        <p:nvSpPr>
          <p:cNvPr id="14" name="TextBox 13">
            <a:extLst>
              <a:ext uri="{FF2B5EF4-FFF2-40B4-BE49-F238E27FC236}">
                <a16:creationId xmlns:a16="http://schemas.microsoft.com/office/drawing/2014/main" id="{49B2595B-222D-2819-0B31-8FE7FA3C1DB8}"/>
              </a:ext>
            </a:extLst>
          </p:cNvPr>
          <p:cNvSpPr txBox="1"/>
          <p:nvPr/>
        </p:nvSpPr>
        <p:spPr>
          <a:xfrm>
            <a:off x="14776800" y="3335103"/>
            <a:ext cx="3261838" cy="4026552"/>
          </a:xfrm>
          <a:prstGeom prst="rect">
            <a:avLst/>
          </a:prstGeom>
          <a:noFill/>
        </p:spPr>
        <p:txBody>
          <a:bodyPr wrap="square" rtlCol="0">
            <a:spAutoFit/>
          </a:bodyPr>
          <a:lstStyle/>
          <a:p>
            <a:pPr marL="228600" algn="ctr">
              <a:lnSpc>
                <a:spcPct val="107000"/>
              </a:lnSpc>
            </a:pPr>
            <a:r>
              <a:rPr lang="en-GB" sz="2400" b="1" dirty="0">
                <a:solidFill>
                  <a:schemeClr val="tx1">
                    <a:lumMod val="50000"/>
                    <a:lumOff val="50000"/>
                  </a:schemeClr>
                </a:solidFill>
                <a:effectLst/>
                <a:latin typeface="Calibri" panose="020F0502020204030204" pitchFamily="34" charset="0"/>
                <a:ea typeface="SimSun" panose="02010600030101010101" pitchFamily="2" charset="-122"/>
              </a:rPr>
              <a:t>New: Rights of local communities</a:t>
            </a:r>
          </a:p>
          <a:p>
            <a:pPr marL="228600">
              <a:lnSpc>
                <a:spcPct val="107000"/>
              </a:lnSpc>
            </a:pPr>
            <a:endParaRPr lang="en-GB" sz="2400" dirty="0">
              <a:latin typeface="Calibri" panose="020F0502020204030204" pitchFamily="34" charset="0"/>
              <a:ea typeface="SimSun" panose="02010600030101010101" pitchFamily="2" charset="-122"/>
            </a:endParaRPr>
          </a:p>
          <a:p>
            <a:pPr marL="228600">
              <a:lnSpc>
                <a:spcPct val="107000"/>
              </a:lnSpc>
            </a:pPr>
            <a:r>
              <a:rPr lang="en-GB" sz="2400" dirty="0">
                <a:effectLst/>
                <a:latin typeface="Calibri" panose="020F0502020204030204" pitchFamily="34" charset="0"/>
                <a:ea typeface="SimSun" panose="02010600030101010101" pitchFamily="2" charset="-122"/>
              </a:rPr>
              <a:t>“</a:t>
            </a:r>
            <a:r>
              <a:rPr lang="en-GB" sz="2400" dirty="0">
                <a:solidFill>
                  <a:srgbClr val="70C2B4"/>
                </a:solidFill>
                <a:effectLst/>
                <a:latin typeface="Calibri" panose="020F0502020204030204" pitchFamily="34" charset="0"/>
                <a:ea typeface="SimSun" panose="02010600030101010101" pitchFamily="2" charset="-122"/>
              </a:rPr>
              <a:t>Suppliers shall respect the rights of the local communities around their sites including the right to a clean and healthy environment.</a:t>
            </a:r>
            <a:r>
              <a:rPr lang="en-GB" sz="2400" dirty="0">
                <a:effectLst/>
                <a:latin typeface="Calibri" panose="020F0502020204030204" pitchFamily="34" charset="0"/>
                <a:ea typeface="SimSun" panose="02010600030101010101" pitchFamily="2" charset="-122"/>
              </a:rPr>
              <a:t>”</a:t>
            </a:r>
            <a:endParaRPr lang="en-GB" sz="2400" dirty="0">
              <a:effectLst/>
              <a:latin typeface="Calibri" panose="020F0502020204030204" pitchFamily="34" charset="0"/>
              <a:ea typeface="SimSun" panose="02010600030101010101" pitchFamily="2" charset="-122"/>
              <a:cs typeface="Arial" panose="020B060402020202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flipH="1">
            <a:off x="3242347" y="3041847"/>
            <a:ext cx="11490" cy="6806346"/>
          </a:xfrm>
          <a:prstGeom prst="line">
            <a:avLst/>
          </a:prstGeom>
          <a:ln w="28575">
            <a:solidFill>
              <a:srgbClr val="70C2B4"/>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a:off x="6476396" y="3041847"/>
            <a:ext cx="33162" cy="6890429"/>
          </a:xfrm>
          <a:prstGeom prst="line">
            <a:avLst/>
          </a:prstGeom>
          <a:ln w="28575">
            <a:solidFill>
              <a:srgbClr val="70C2B4"/>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F03BCEDD-0FA6-EFB4-E552-734C3D900853}"/>
              </a:ext>
            </a:extLst>
          </p:cNvPr>
          <p:cNvCxnSpPr>
            <a:cxnSpLocks/>
          </p:cNvCxnSpPr>
          <p:nvPr/>
        </p:nvCxnSpPr>
        <p:spPr>
          <a:xfrm>
            <a:off x="12168428" y="3041847"/>
            <a:ext cx="0" cy="6964001"/>
          </a:xfrm>
          <a:prstGeom prst="line">
            <a:avLst/>
          </a:prstGeom>
          <a:ln w="28575">
            <a:solidFill>
              <a:srgbClr val="70C2B4"/>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F963F6-A4A1-E0B1-0BE5-8F2B36528043}"/>
              </a:ext>
            </a:extLst>
          </p:cNvPr>
          <p:cNvCxnSpPr>
            <a:cxnSpLocks/>
          </p:cNvCxnSpPr>
          <p:nvPr/>
        </p:nvCxnSpPr>
        <p:spPr>
          <a:xfrm>
            <a:off x="14869971" y="3041847"/>
            <a:ext cx="0" cy="6964001"/>
          </a:xfrm>
          <a:prstGeom prst="line">
            <a:avLst/>
          </a:prstGeom>
          <a:ln w="28575">
            <a:solidFill>
              <a:srgbClr val="70C2B4"/>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222139" y="9419974"/>
            <a:ext cx="2869324" cy="707886"/>
          </a:xfrm>
          <a:prstGeom prst="rect">
            <a:avLst/>
          </a:prstGeom>
          <a:noFill/>
        </p:spPr>
        <p:txBody>
          <a:bodyPr wrap="square" rtlCol="0">
            <a:spAutoFit/>
          </a:bodyPr>
          <a:lstStyle/>
          <a:p>
            <a:r>
              <a:rPr lang="it-IT" sz="2000" i="1" dirty="0">
                <a:solidFill>
                  <a:schemeClr val="tx1">
                    <a:lumMod val="50000"/>
                    <a:lumOff val="50000"/>
                  </a:schemeClr>
                </a:solidFill>
              </a:rPr>
              <a:t>Text carried over:</a:t>
            </a:r>
            <a:r>
              <a:rPr lang="it-IT" sz="2000" i="1" dirty="0"/>
              <a:t> Black</a:t>
            </a:r>
          </a:p>
          <a:p>
            <a:r>
              <a:rPr lang="it-IT" sz="2000" i="1" dirty="0">
                <a:solidFill>
                  <a:schemeClr val="tx1">
                    <a:lumMod val="50000"/>
                    <a:lumOff val="50000"/>
                  </a:schemeClr>
                </a:solidFill>
              </a:rPr>
              <a:t>New text: </a:t>
            </a:r>
            <a:r>
              <a:rPr lang="it-IT" sz="2000" i="1" dirty="0">
                <a:solidFill>
                  <a:srgbClr val="70C2B4"/>
                </a:solidFill>
              </a:rPr>
              <a:t>Green</a:t>
            </a:r>
            <a:endParaRPr lang="en-GB" sz="2000" i="1" dirty="0">
              <a:solidFill>
                <a:srgbClr val="70C2B4"/>
              </a:solidFill>
            </a:endParaRPr>
          </a:p>
        </p:txBody>
      </p:sp>
      <p:pic>
        <p:nvPicPr>
          <p:cNvPr id="21" name="Picture 20">
            <a:extLst>
              <a:ext uri="{FF2B5EF4-FFF2-40B4-BE49-F238E27FC236}">
                <a16:creationId xmlns:a16="http://schemas.microsoft.com/office/drawing/2014/main" id="{5D6A55D1-52AA-5181-7DE4-BF765CF25BD1}"/>
              </a:ext>
            </a:extLst>
          </p:cNvPr>
          <p:cNvPicPr>
            <a:picLocks noChangeAspect="1"/>
          </p:cNvPicPr>
          <p:nvPr/>
        </p:nvPicPr>
        <p:blipFill rotWithShape="1">
          <a:blip r:embed="rId2"/>
          <a:srcRect l="2555" t="20509" r="2300" b="61518"/>
          <a:stretch/>
        </p:blipFill>
        <p:spPr>
          <a:xfrm>
            <a:off x="8887571" y="380734"/>
            <a:ext cx="9409319" cy="2218812"/>
          </a:xfrm>
          <a:prstGeom prst="rect">
            <a:avLst/>
          </a:prstGeom>
        </p:spPr>
      </p:pic>
    </p:spTree>
    <p:extLst>
      <p:ext uri="{BB962C8B-B14F-4D97-AF65-F5344CB8AC3E}">
        <p14:creationId xmlns:p14="http://schemas.microsoft.com/office/powerpoint/2010/main" val="182494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89325" y="953581"/>
            <a:ext cx="111252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2D9BBC"/>
                </a:solidFill>
                <a:effectLst/>
                <a:uLnTx/>
                <a:uFillTx/>
                <a:latin typeface="Calibri"/>
                <a:ea typeface="+mn-ea"/>
                <a:cs typeface="+mn-cs"/>
              </a:rPr>
              <a:t>PSCI Principles – Environment</a:t>
            </a:r>
          </a:p>
        </p:txBody>
      </p:sp>
      <p:sp>
        <p:nvSpPr>
          <p:cNvPr id="8" name="TextBox 7">
            <a:extLst>
              <a:ext uri="{FF2B5EF4-FFF2-40B4-BE49-F238E27FC236}">
                <a16:creationId xmlns:a16="http://schemas.microsoft.com/office/drawing/2014/main" id="{EDC196A6-7323-1BDA-4AF8-7FBFC3C814AD}"/>
              </a:ext>
            </a:extLst>
          </p:cNvPr>
          <p:cNvSpPr txBox="1"/>
          <p:nvPr/>
        </p:nvSpPr>
        <p:spPr>
          <a:xfrm>
            <a:off x="337961" y="3350125"/>
            <a:ext cx="3352154" cy="4893647"/>
          </a:xfrm>
          <a:prstGeom prst="rect">
            <a:avLst/>
          </a:prstGeom>
          <a:noFill/>
        </p:spPr>
        <p:txBody>
          <a:bodyPr wrap="square" rtlCol="0">
            <a:spAutoFit/>
          </a:bodyPr>
          <a:lstStyle/>
          <a:p>
            <a:pPr algn="ctr"/>
            <a:r>
              <a:rPr kumimoji="0" lang="it-IT" sz="2400" b="1" i="0" u="none" strike="noStrike" kern="1200" cap="none" spc="0" normalizeH="0" baseline="0" noProof="0" dirty="0">
                <a:ln>
                  <a:noFill/>
                </a:ln>
                <a:solidFill>
                  <a:srgbClr val="848484"/>
                </a:solidFill>
                <a:effectLst/>
                <a:uLnTx/>
                <a:uFillTx/>
                <a:latin typeface="Calibri"/>
                <a:ea typeface="+mn-ea"/>
                <a:cs typeface="+mn-cs"/>
              </a:rPr>
              <a:t>Section’s scope expanded to include tier-2 suppliers</a:t>
            </a:r>
          </a:p>
          <a:p>
            <a:pPr algn="ctr"/>
            <a:endParaRPr lang="en-GB" sz="2400" dirty="0">
              <a:solidFill>
                <a:srgbClr val="ED7D31"/>
              </a:solidFill>
              <a:effectLst/>
              <a:latin typeface="Calibri" panose="020F0502020204030204" pitchFamily="34" charset="0"/>
              <a:ea typeface="SimSun" panose="02010600030101010101" pitchFamily="2" charset="-122"/>
            </a:endParaRPr>
          </a:p>
          <a:p>
            <a:r>
              <a:rPr lang="en-GB" sz="2400" dirty="0">
                <a:solidFill>
                  <a:schemeClr val="tx1">
                    <a:lumMod val="50000"/>
                    <a:lumOff val="50000"/>
                  </a:schemeClr>
                </a:solidFill>
                <a:effectLst/>
                <a:latin typeface="Calibri" panose="020F0502020204030204" pitchFamily="34" charset="0"/>
                <a:ea typeface="SimSun" panose="02010600030101010101" pitchFamily="2" charset="-122"/>
              </a:rPr>
              <a:t>Preamble: </a:t>
            </a:r>
            <a:r>
              <a:rPr lang="en-GB" sz="2400" dirty="0">
                <a:effectLst/>
                <a:latin typeface="Calibri" panose="020F0502020204030204" pitchFamily="34" charset="0"/>
                <a:ea typeface="SimSun" panose="02010600030101010101" pitchFamily="2" charset="-122"/>
              </a:rPr>
              <a:t>“Suppliers shall operate in an environmentally responsible and efficient manner to minimize adverse impacts on the environment,</a:t>
            </a:r>
            <a:r>
              <a:rPr lang="en-GB" sz="2400" dirty="0">
                <a:solidFill>
                  <a:srgbClr val="70C2B4"/>
                </a:solidFill>
                <a:effectLst/>
                <a:latin typeface="Calibri" panose="020F0502020204030204" pitchFamily="34" charset="0"/>
                <a:ea typeface="SimSun" panose="02010600030101010101" pitchFamily="2" charset="-122"/>
              </a:rPr>
              <a:t> </a:t>
            </a:r>
            <a:r>
              <a:rPr lang="en-GB" sz="2400" dirty="0">
                <a:solidFill>
                  <a:srgbClr val="2D9BBC"/>
                </a:solidFill>
                <a:effectLst/>
                <a:latin typeface="Calibri" panose="020F0502020204030204" pitchFamily="34" charset="0"/>
                <a:ea typeface="SimSun" panose="02010600030101010101" pitchFamily="2" charset="-122"/>
              </a:rPr>
              <a:t>and to help their own suppliers do the same</a:t>
            </a:r>
            <a:r>
              <a:rPr lang="en-GB" sz="2400" dirty="0">
                <a:effectLst/>
                <a:latin typeface="Calibri" panose="020F0502020204030204" pitchFamily="34" charset="0"/>
                <a:ea typeface="SimSun" panose="02010600030101010101" pitchFamily="2" charset="-122"/>
                <a:cs typeface="Calibri" panose="020F0502020204030204" pitchFamily="34" charset="0"/>
              </a:rPr>
              <a:t>.”</a:t>
            </a:r>
            <a:r>
              <a:rPr lang="en-GB" sz="2400" dirty="0">
                <a:solidFill>
                  <a:srgbClr val="CC006B"/>
                </a:solidFill>
                <a:effectLst/>
                <a:latin typeface="Calibri" panose="020F0502020204030204" pitchFamily="34" charset="0"/>
                <a:ea typeface="SimSun" panose="02010600030101010101" pitchFamily="2" charset="-122"/>
              </a:rPr>
              <a:t> </a:t>
            </a:r>
            <a:endParaRPr lang="en-GB" sz="2400" dirty="0">
              <a:solidFill>
                <a:srgbClr val="CC006B"/>
              </a:solidFill>
            </a:endParaRPr>
          </a:p>
        </p:txBody>
      </p:sp>
      <p:sp>
        <p:nvSpPr>
          <p:cNvPr id="9" name="TextBox 8">
            <a:extLst>
              <a:ext uri="{FF2B5EF4-FFF2-40B4-BE49-F238E27FC236}">
                <a16:creationId xmlns:a16="http://schemas.microsoft.com/office/drawing/2014/main" id="{196D932A-9EC3-8907-A75C-CC4EB7DCB111}"/>
              </a:ext>
            </a:extLst>
          </p:cNvPr>
          <p:cNvSpPr txBox="1"/>
          <p:nvPr/>
        </p:nvSpPr>
        <p:spPr>
          <a:xfrm>
            <a:off x="4076026" y="3350125"/>
            <a:ext cx="3502908" cy="4893647"/>
          </a:xfrm>
          <a:prstGeom prst="rect">
            <a:avLst/>
          </a:prstGeom>
          <a:noFill/>
        </p:spPr>
        <p:txBody>
          <a:bodyPr wrap="square" rtlCol="0">
            <a:spAutoFit/>
          </a:bodyPr>
          <a:lstStyle/>
          <a:p>
            <a:pPr algn="ctr"/>
            <a:r>
              <a:rPr kumimoji="0" lang="it-IT" sz="2400" b="1" i="0" u="none" strike="noStrike" kern="1200" cap="none" spc="0" normalizeH="0" baseline="0" noProof="0" dirty="0">
                <a:ln>
                  <a:noFill/>
                </a:ln>
                <a:solidFill>
                  <a:srgbClr val="848484"/>
                </a:solidFill>
                <a:effectLst/>
                <a:uLnTx/>
                <a:uFillTx/>
                <a:latin typeface="Calibri"/>
                <a:ea typeface="+mn-ea"/>
                <a:cs typeface="+mn-cs"/>
              </a:rPr>
              <a:t>Section’s scope expanded to cover broader environmental impacts</a:t>
            </a:r>
            <a:endParaRPr lang="en-GB" sz="2400" b="1" dirty="0">
              <a:solidFill>
                <a:schemeClr val="tx1">
                  <a:lumMod val="50000"/>
                  <a:lumOff val="50000"/>
                </a:schemeClr>
              </a:solidFill>
              <a:effectLst/>
              <a:latin typeface="Calibri" panose="020F0502020204030204" pitchFamily="34" charset="0"/>
              <a:ea typeface="SimSun" panose="02010600030101010101" pitchFamily="2" charset="-122"/>
            </a:endParaRPr>
          </a:p>
          <a:p>
            <a:endParaRPr lang="en-GB" sz="2400" dirty="0">
              <a:effectLst/>
              <a:latin typeface="Calibri" panose="020F0502020204030204" pitchFamily="34" charset="0"/>
              <a:ea typeface="SimSun" panose="02010600030101010101" pitchFamily="2" charset="-122"/>
            </a:endParaRPr>
          </a:p>
          <a:p>
            <a:r>
              <a:rPr lang="en-GB" sz="2400" dirty="0">
                <a:solidFill>
                  <a:schemeClr val="tx1">
                    <a:lumMod val="50000"/>
                    <a:lumOff val="50000"/>
                  </a:schemeClr>
                </a:solidFill>
                <a:effectLst/>
                <a:latin typeface="Calibri" panose="020F0502020204030204" pitchFamily="34" charset="0"/>
                <a:ea typeface="SimSun" panose="02010600030101010101" pitchFamily="2" charset="-122"/>
              </a:rPr>
              <a:t>Preamble:</a:t>
            </a:r>
            <a:r>
              <a:rPr lang="en-GB" sz="2400" dirty="0">
                <a:solidFill>
                  <a:srgbClr val="CC006B"/>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“Suppliers are encouraged to conserve natural resources,</a:t>
            </a:r>
            <a:r>
              <a:rPr lang="en-GB" sz="2400" dirty="0">
                <a:solidFill>
                  <a:srgbClr val="CC006B"/>
                </a:solidFill>
                <a:effectLst/>
                <a:latin typeface="Calibri" panose="020F0502020204030204" pitchFamily="34" charset="0"/>
                <a:ea typeface="SimSun" panose="02010600030101010101" pitchFamily="2" charset="-122"/>
              </a:rPr>
              <a:t> </a:t>
            </a:r>
            <a:r>
              <a:rPr lang="en-GB" sz="2400" dirty="0">
                <a:solidFill>
                  <a:srgbClr val="2D9BBC"/>
                </a:solidFill>
                <a:effectLst/>
                <a:latin typeface="Calibri" panose="020F0502020204030204" pitchFamily="34" charset="0"/>
                <a:ea typeface="SimSun" panose="02010600030101010101" pitchFamily="2" charset="-122"/>
              </a:rPr>
              <a:t>reduce greenhouse gas (GHG) emissions, preserve biodiversity and clean water, and minimize and control the use of hazardous materials</a:t>
            </a:r>
            <a:r>
              <a:rPr lang="en-GB" sz="2400" dirty="0">
                <a:solidFill>
                  <a:srgbClr val="2D9BBC"/>
                </a:solidFill>
                <a:effectLst/>
                <a:latin typeface="Calibri" panose="020F0502020204030204" pitchFamily="34" charset="0"/>
                <a:ea typeface="SimSun" panose="02010600030101010101" pitchFamily="2" charset="-122"/>
                <a:cs typeface="Calibri" panose="020F0502020204030204" pitchFamily="34" charset="0"/>
              </a:rPr>
              <a:t>.</a:t>
            </a:r>
            <a:r>
              <a:rPr lang="en-GB" sz="2400" dirty="0">
                <a:effectLst/>
                <a:latin typeface="Calibri" panose="020F0502020204030204" pitchFamily="34" charset="0"/>
                <a:ea typeface="SimSun" panose="02010600030101010101" pitchFamily="2" charset="-122"/>
                <a:cs typeface="Calibri" panose="020F0502020204030204" pitchFamily="34" charset="0"/>
              </a:rPr>
              <a:t>”</a:t>
            </a:r>
            <a:r>
              <a:rPr lang="en-GB" sz="2400" dirty="0">
                <a:solidFill>
                  <a:srgbClr val="CC006B"/>
                </a:solidFill>
                <a:effectLst/>
                <a:latin typeface="Calibri" panose="020F0502020204030204" pitchFamily="34" charset="0"/>
                <a:ea typeface="SimSun" panose="02010600030101010101" pitchFamily="2" charset="-122"/>
              </a:rPr>
              <a:t> </a:t>
            </a:r>
            <a:endParaRPr lang="en-GB" sz="2400" dirty="0">
              <a:solidFill>
                <a:srgbClr val="CC006B"/>
              </a:solidFill>
            </a:endParaRPr>
          </a:p>
        </p:txBody>
      </p:sp>
      <p:sp>
        <p:nvSpPr>
          <p:cNvPr id="11" name="TextBox 10">
            <a:extLst>
              <a:ext uri="{FF2B5EF4-FFF2-40B4-BE49-F238E27FC236}">
                <a16:creationId xmlns:a16="http://schemas.microsoft.com/office/drawing/2014/main" id="{2A6B3AA1-C4EA-8B06-7DB6-FD140B345FA6}"/>
              </a:ext>
            </a:extLst>
          </p:cNvPr>
          <p:cNvSpPr txBox="1"/>
          <p:nvPr/>
        </p:nvSpPr>
        <p:spPr>
          <a:xfrm>
            <a:off x="11237727" y="3335103"/>
            <a:ext cx="3581214" cy="4893647"/>
          </a:xfrm>
          <a:prstGeom prst="rect">
            <a:avLst/>
          </a:prstGeom>
          <a:noFill/>
        </p:spPr>
        <p:txBody>
          <a:bodyPr wrap="square" rtlCol="0">
            <a:spAutoFit/>
          </a:bodyPr>
          <a:lstStyle/>
          <a:p>
            <a:pPr algn="ctr"/>
            <a:r>
              <a:rPr lang="en-GB" sz="2400" b="1" dirty="0">
                <a:solidFill>
                  <a:schemeClr val="tx1">
                    <a:lumMod val="50000"/>
                    <a:lumOff val="50000"/>
                  </a:schemeClr>
                </a:solidFill>
                <a:effectLst/>
                <a:latin typeface="Calibri" panose="020F0502020204030204" pitchFamily="34" charset="0"/>
                <a:ea typeface="SimSun" panose="02010600030101010101" pitchFamily="2" charset="-122"/>
              </a:rPr>
              <a:t>Expanded scope: ‘Resource efficiency’</a:t>
            </a:r>
          </a:p>
          <a:p>
            <a:endParaRPr lang="en-GB" sz="2400" dirty="0">
              <a:latin typeface="Calibri" panose="020F0502020204030204" pitchFamily="34" charset="0"/>
              <a:ea typeface="SimSun" panose="02010600030101010101" pitchFamily="2" charset="-122"/>
            </a:endParaRPr>
          </a:p>
          <a:p>
            <a:r>
              <a:rPr lang="en-GB" sz="2400" dirty="0">
                <a:effectLst/>
                <a:latin typeface="Calibri" panose="020F0502020204030204" pitchFamily="34" charset="0"/>
                <a:ea typeface="SimSun" panose="02010600030101010101" pitchFamily="2" charset="-122"/>
              </a:rPr>
              <a:t>“</a:t>
            </a:r>
            <a:r>
              <a:rPr lang="en-GB" sz="2400" dirty="0">
                <a:solidFill>
                  <a:srgbClr val="2D9BBC"/>
                </a:solidFill>
                <a:effectLst/>
                <a:latin typeface="Calibri" panose="020F0502020204030204" pitchFamily="34" charset="0"/>
                <a:ea typeface="SimSun" panose="02010600030101010101" pitchFamily="2" charset="-122"/>
              </a:rPr>
              <a:t>Suppliers shall strive for circularity, designing out waste, taking measures to improve efficiency and reduce the consumption of resources, including water, </a:t>
            </a:r>
            <a:r>
              <a:rPr lang="en-GB" sz="2400" dirty="0" err="1">
                <a:solidFill>
                  <a:srgbClr val="2D9BBC"/>
                </a:solidFill>
                <a:effectLst/>
                <a:latin typeface="Calibri" panose="020F0502020204030204" pitchFamily="34" charset="0"/>
                <a:ea typeface="SimSun" panose="02010600030101010101" pitchFamily="2" charset="-122"/>
              </a:rPr>
              <a:t>favoring</a:t>
            </a:r>
            <a:r>
              <a:rPr lang="en-GB" sz="2400" dirty="0">
                <a:solidFill>
                  <a:srgbClr val="2D9BBC"/>
                </a:solidFill>
                <a:effectLst/>
                <a:latin typeface="Calibri" panose="020F0502020204030204" pitchFamily="34" charset="0"/>
                <a:ea typeface="SimSun" panose="02010600030101010101" pitchFamily="2" charset="-122"/>
              </a:rPr>
              <a:t> renewable and sustainable sources. They shall also take measures to reuse and recycle.</a:t>
            </a:r>
            <a:r>
              <a:rPr lang="en-GB" sz="2400" dirty="0">
                <a:effectLst/>
                <a:latin typeface="Calibri" panose="020F0502020204030204" pitchFamily="34" charset="0"/>
                <a:ea typeface="SimSun" panose="02010600030101010101" pitchFamily="2" charset="-122"/>
              </a:rPr>
              <a:t>”</a:t>
            </a:r>
            <a:endParaRPr lang="en-GB" sz="2400" dirty="0">
              <a:solidFill>
                <a:srgbClr val="CC006B"/>
              </a:solidFill>
            </a:endParaRPr>
          </a:p>
        </p:txBody>
      </p:sp>
      <p:sp>
        <p:nvSpPr>
          <p:cNvPr id="13" name="TextBox 12">
            <a:extLst>
              <a:ext uri="{FF2B5EF4-FFF2-40B4-BE49-F238E27FC236}">
                <a16:creationId xmlns:a16="http://schemas.microsoft.com/office/drawing/2014/main" id="{3418133C-6EBB-35A7-3D52-5EECA6119A51}"/>
              </a:ext>
            </a:extLst>
          </p:cNvPr>
          <p:cNvSpPr txBox="1"/>
          <p:nvPr/>
        </p:nvSpPr>
        <p:spPr>
          <a:xfrm>
            <a:off x="7660121" y="3335103"/>
            <a:ext cx="3277887" cy="4026552"/>
          </a:xfrm>
          <a:prstGeom prst="rect">
            <a:avLst/>
          </a:prstGeom>
          <a:noFill/>
        </p:spPr>
        <p:txBody>
          <a:bodyPr wrap="square" rtlCol="0">
            <a:spAutoFit/>
          </a:bodyPr>
          <a:lstStyle/>
          <a:p>
            <a:pPr marL="228600" algn="ctr">
              <a:lnSpc>
                <a:spcPct val="107000"/>
              </a:lnSpc>
            </a:pPr>
            <a:r>
              <a:rPr lang="en-GB" sz="2400" b="1" dirty="0">
                <a:solidFill>
                  <a:schemeClr val="tx1">
                    <a:lumMod val="50000"/>
                    <a:lumOff val="50000"/>
                  </a:schemeClr>
                </a:solidFill>
                <a:effectLst/>
                <a:latin typeface="Calibri" panose="020F0502020204030204" pitchFamily="34" charset="0"/>
                <a:ea typeface="SimSun" panose="02010600030101010101" pitchFamily="2" charset="-122"/>
                <a:cs typeface="Calibri" panose="020F0502020204030204" pitchFamily="34" charset="0"/>
              </a:rPr>
              <a:t>New: Standalone ‘Climate Change’ subprinciple</a:t>
            </a:r>
          </a:p>
          <a:p>
            <a:pPr marL="228600">
              <a:lnSpc>
                <a:spcPct val="107000"/>
              </a:lnSpc>
            </a:pPr>
            <a:endParaRPr lang="en-GB" sz="2400" dirty="0">
              <a:solidFill>
                <a:srgbClr val="ED7D31"/>
              </a:solidFill>
              <a:effectLst/>
              <a:latin typeface="Calibri" panose="020F0502020204030204" pitchFamily="34" charset="0"/>
              <a:ea typeface="SimSun" panose="02010600030101010101" pitchFamily="2" charset="-122"/>
              <a:cs typeface="Calibri" panose="020F0502020204030204" pitchFamily="34" charset="0"/>
            </a:endParaRPr>
          </a:p>
          <a:p>
            <a:pPr marL="228600">
              <a:lnSpc>
                <a:spcPct val="107000"/>
              </a:lnSpc>
            </a:pPr>
            <a:r>
              <a:rPr lang="en-GB" sz="2400" dirty="0">
                <a:effectLst/>
                <a:latin typeface="Calibri" panose="020F0502020204030204" pitchFamily="34" charset="0"/>
                <a:ea typeface="SimSun" panose="02010600030101010101" pitchFamily="2" charset="-122"/>
                <a:cs typeface="Calibri" panose="020F0502020204030204" pitchFamily="34" charset="0"/>
              </a:rPr>
              <a:t>“</a:t>
            </a:r>
            <a:r>
              <a:rPr lang="en-GB" sz="2400" dirty="0">
                <a:solidFill>
                  <a:srgbClr val="2D9BBC"/>
                </a:solidFill>
                <a:effectLst/>
                <a:latin typeface="Calibri" panose="020F0502020204030204" pitchFamily="34" charset="0"/>
                <a:ea typeface="SimSun" panose="02010600030101010101" pitchFamily="2" charset="-122"/>
              </a:rPr>
              <a:t>Suppliers shall monitor and reduce their GHG emissions and support their suppliers to do the same</a:t>
            </a:r>
            <a:r>
              <a:rPr lang="en-GB" sz="2400" dirty="0">
                <a:solidFill>
                  <a:srgbClr val="2D9BBC"/>
                </a:solidFill>
                <a:effectLst/>
                <a:latin typeface="Calibri" panose="020F0502020204030204" pitchFamily="34" charset="0"/>
                <a:ea typeface="SimSun" panose="02010600030101010101" pitchFamily="2" charset="-122"/>
                <a:cs typeface="Calibri" panose="020F0502020204030204" pitchFamily="34" charset="0"/>
              </a:rPr>
              <a:t>.</a:t>
            </a:r>
            <a:r>
              <a:rPr lang="en-GB" sz="2400" dirty="0">
                <a:effectLst/>
                <a:latin typeface="Calibri" panose="020F0502020204030204" pitchFamily="34" charset="0"/>
                <a:ea typeface="SimSun" panose="02010600030101010101" pitchFamily="2" charset="-122"/>
                <a:cs typeface="Calibri" panose="020F0502020204030204" pitchFamily="34" charset="0"/>
              </a:rPr>
              <a:t>”  </a:t>
            </a:r>
            <a:endParaRPr lang="en-GB" sz="2400" dirty="0">
              <a:effectLst/>
              <a:latin typeface="Calibri" panose="020F0502020204030204" pitchFamily="34" charset="0"/>
              <a:ea typeface="SimSun" panose="02010600030101010101" pitchFamily="2" charset="-122"/>
              <a:cs typeface="Arial" panose="020B0604020202020204" pitchFamily="34" charset="0"/>
            </a:endParaRPr>
          </a:p>
        </p:txBody>
      </p:sp>
      <p:sp>
        <p:nvSpPr>
          <p:cNvPr id="14" name="TextBox 13">
            <a:extLst>
              <a:ext uri="{FF2B5EF4-FFF2-40B4-BE49-F238E27FC236}">
                <a16:creationId xmlns:a16="http://schemas.microsoft.com/office/drawing/2014/main" id="{49B2595B-222D-2819-0B31-8FE7FA3C1DB8}"/>
              </a:ext>
            </a:extLst>
          </p:cNvPr>
          <p:cNvSpPr txBox="1"/>
          <p:nvPr/>
        </p:nvSpPr>
        <p:spPr>
          <a:xfrm>
            <a:off x="14776800" y="3335103"/>
            <a:ext cx="3261838" cy="4026552"/>
          </a:xfrm>
          <a:prstGeom prst="rect">
            <a:avLst/>
          </a:prstGeom>
          <a:noFill/>
        </p:spPr>
        <p:txBody>
          <a:bodyPr wrap="square" rtlCol="0">
            <a:spAutoFit/>
          </a:bodyPr>
          <a:lstStyle/>
          <a:p>
            <a:pPr marL="228600" algn="ctr">
              <a:lnSpc>
                <a:spcPct val="107000"/>
              </a:lnSpc>
            </a:pPr>
            <a:r>
              <a:rPr lang="en-GB" sz="2400" b="1" dirty="0">
                <a:solidFill>
                  <a:schemeClr val="tx1">
                    <a:lumMod val="50000"/>
                    <a:lumOff val="50000"/>
                  </a:schemeClr>
                </a:solidFill>
                <a:effectLst/>
                <a:latin typeface="Calibri" panose="020F0502020204030204" pitchFamily="34" charset="0"/>
                <a:ea typeface="SimSun" panose="02010600030101010101" pitchFamily="2" charset="-122"/>
              </a:rPr>
              <a:t>New: Biodiversity conservation</a:t>
            </a:r>
          </a:p>
          <a:p>
            <a:pPr marL="228600" algn="ctr">
              <a:lnSpc>
                <a:spcPct val="107000"/>
              </a:lnSpc>
            </a:pPr>
            <a:endParaRPr lang="en-GB" sz="2400" dirty="0">
              <a:latin typeface="Calibri" panose="020F0502020204030204" pitchFamily="34" charset="0"/>
              <a:ea typeface="SimSun" panose="02010600030101010101" pitchFamily="2" charset="-122"/>
            </a:endParaRPr>
          </a:p>
          <a:p>
            <a:pPr marL="228600">
              <a:lnSpc>
                <a:spcPct val="107000"/>
              </a:lnSpc>
            </a:pPr>
            <a:r>
              <a:rPr lang="en-GB" sz="2400" dirty="0">
                <a:effectLst/>
                <a:latin typeface="Calibri" panose="020F0502020204030204" pitchFamily="34" charset="0"/>
                <a:ea typeface="SimSun" panose="02010600030101010101" pitchFamily="2" charset="-122"/>
              </a:rPr>
              <a:t>“</a:t>
            </a:r>
            <a:r>
              <a:rPr lang="en-GB" sz="2400" dirty="0">
                <a:solidFill>
                  <a:srgbClr val="2D9BBC"/>
                </a:solidFill>
                <a:effectLst/>
                <a:latin typeface="Calibri" panose="020F0502020204030204" pitchFamily="34" charset="0"/>
                <a:ea typeface="SimSun" panose="02010600030101010101" pitchFamily="2" charset="-122"/>
              </a:rPr>
              <a:t>Suppliers shall understand their impacts on biodiversity, reducing and mitigating their footprint wherever possible.</a:t>
            </a:r>
            <a:r>
              <a:rPr lang="en-GB" sz="2400" dirty="0">
                <a:effectLst/>
                <a:latin typeface="Calibri" panose="020F0502020204030204" pitchFamily="34" charset="0"/>
                <a:ea typeface="SimSun" panose="02010600030101010101" pitchFamily="2" charset="-122"/>
              </a:rPr>
              <a:t>”</a:t>
            </a:r>
            <a:endParaRPr lang="en-GB" sz="3200" dirty="0">
              <a:solidFill>
                <a:srgbClr val="CC006B"/>
              </a:solidFill>
              <a:effectLst/>
              <a:latin typeface="Calibri" panose="020F0502020204030204" pitchFamily="34" charset="0"/>
              <a:ea typeface="SimSun" panose="02010600030101010101" pitchFamily="2" charset="-122"/>
              <a:cs typeface="Arial" panose="020B060402020202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flipH="1">
            <a:off x="3852489" y="3041847"/>
            <a:ext cx="11490" cy="6806346"/>
          </a:xfrm>
          <a:prstGeom prst="line">
            <a:avLst/>
          </a:prstGeom>
          <a:ln w="28575">
            <a:solidFill>
              <a:srgbClr val="2D9BBC"/>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a:off x="7711150" y="3041847"/>
            <a:ext cx="33162" cy="6890429"/>
          </a:xfrm>
          <a:prstGeom prst="line">
            <a:avLst/>
          </a:prstGeom>
          <a:ln w="28575">
            <a:solidFill>
              <a:srgbClr val="2D9BBC"/>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F03BCEDD-0FA6-EFB4-E552-734C3D900853}"/>
              </a:ext>
            </a:extLst>
          </p:cNvPr>
          <p:cNvCxnSpPr>
            <a:cxnSpLocks/>
          </p:cNvCxnSpPr>
          <p:nvPr/>
        </p:nvCxnSpPr>
        <p:spPr>
          <a:xfrm>
            <a:off x="11075352" y="3041847"/>
            <a:ext cx="0" cy="6964001"/>
          </a:xfrm>
          <a:prstGeom prst="line">
            <a:avLst/>
          </a:prstGeom>
          <a:ln w="28575">
            <a:solidFill>
              <a:srgbClr val="2D9BBC"/>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F963F6-A4A1-E0B1-0BE5-8F2B36528043}"/>
              </a:ext>
            </a:extLst>
          </p:cNvPr>
          <p:cNvCxnSpPr>
            <a:cxnSpLocks/>
          </p:cNvCxnSpPr>
          <p:nvPr/>
        </p:nvCxnSpPr>
        <p:spPr>
          <a:xfrm>
            <a:off x="14869971" y="3041847"/>
            <a:ext cx="0" cy="6964001"/>
          </a:xfrm>
          <a:prstGeom prst="line">
            <a:avLst/>
          </a:prstGeom>
          <a:ln w="28575">
            <a:solidFill>
              <a:srgbClr val="2D9BBC"/>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222139" y="9419974"/>
            <a:ext cx="2869324" cy="707886"/>
          </a:xfrm>
          <a:prstGeom prst="rect">
            <a:avLst/>
          </a:prstGeom>
          <a:noFill/>
        </p:spPr>
        <p:txBody>
          <a:bodyPr wrap="square" rtlCol="0">
            <a:spAutoFit/>
          </a:bodyPr>
          <a:lstStyle/>
          <a:p>
            <a:r>
              <a:rPr lang="it-IT" sz="2000" i="1" dirty="0">
                <a:solidFill>
                  <a:schemeClr val="tx1">
                    <a:lumMod val="50000"/>
                    <a:lumOff val="50000"/>
                  </a:schemeClr>
                </a:solidFill>
              </a:rPr>
              <a:t>Text carried over:</a:t>
            </a:r>
            <a:r>
              <a:rPr lang="it-IT" sz="2000" i="1" dirty="0"/>
              <a:t> Black</a:t>
            </a:r>
          </a:p>
          <a:p>
            <a:r>
              <a:rPr lang="it-IT" sz="2000" i="1" dirty="0">
                <a:solidFill>
                  <a:schemeClr val="tx1">
                    <a:lumMod val="50000"/>
                    <a:lumOff val="50000"/>
                  </a:schemeClr>
                </a:solidFill>
              </a:rPr>
              <a:t>New text: </a:t>
            </a:r>
            <a:r>
              <a:rPr lang="it-IT" sz="2000" i="1" dirty="0">
                <a:solidFill>
                  <a:srgbClr val="2D9BBC"/>
                </a:solidFill>
              </a:rPr>
              <a:t>Blue</a:t>
            </a:r>
            <a:endParaRPr lang="en-GB" sz="2000" i="1" dirty="0">
              <a:solidFill>
                <a:srgbClr val="2D9BBC"/>
              </a:solidFill>
            </a:endParaRPr>
          </a:p>
        </p:txBody>
      </p:sp>
      <p:pic>
        <p:nvPicPr>
          <p:cNvPr id="2" name="Picture 1">
            <a:extLst>
              <a:ext uri="{FF2B5EF4-FFF2-40B4-BE49-F238E27FC236}">
                <a16:creationId xmlns:a16="http://schemas.microsoft.com/office/drawing/2014/main" id="{B4352666-C933-45B7-CF32-31D28EEA66A6}"/>
              </a:ext>
            </a:extLst>
          </p:cNvPr>
          <p:cNvPicPr>
            <a:picLocks noChangeAspect="1"/>
          </p:cNvPicPr>
          <p:nvPr/>
        </p:nvPicPr>
        <p:blipFill rotWithShape="1">
          <a:blip r:embed="rId2"/>
          <a:srcRect l="2555" t="59585" r="2300" b="22543"/>
          <a:stretch/>
        </p:blipFill>
        <p:spPr>
          <a:xfrm>
            <a:off x="8756498" y="270153"/>
            <a:ext cx="9373106" cy="2197855"/>
          </a:xfrm>
          <a:prstGeom prst="rect">
            <a:avLst/>
          </a:prstGeom>
        </p:spPr>
      </p:pic>
    </p:spTree>
    <p:extLst>
      <p:ext uri="{BB962C8B-B14F-4D97-AF65-F5344CB8AC3E}">
        <p14:creationId xmlns:p14="http://schemas.microsoft.com/office/powerpoint/2010/main" val="317062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25FE05-5294-4602-BD94-07959534DA7F}"/>
              </a:ext>
            </a:extLst>
          </p:cNvPr>
          <p:cNvSpPr txBox="1"/>
          <p:nvPr/>
        </p:nvSpPr>
        <p:spPr>
          <a:xfrm>
            <a:off x="578422" y="867026"/>
            <a:ext cx="7734868"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DB3914"/>
                </a:solidFill>
                <a:effectLst/>
                <a:uLnTx/>
                <a:uFillTx/>
                <a:latin typeface="Calibri"/>
                <a:ea typeface="+mn-ea"/>
                <a:cs typeface="+mn-cs"/>
              </a:rPr>
              <a:t>PSCI Principles – Health &amp; Safety</a:t>
            </a:r>
          </a:p>
        </p:txBody>
      </p:sp>
      <p:sp>
        <p:nvSpPr>
          <p:cNvPr id="8" name="TextBox 7">
            <a:extLst>
              <a:ext uri="{FF2B5EF4-FFF2-40B4-BE49-F238E27FC236}">
                <a16:creationId xmlns:a16="http://schemas.microsoft.com/office/drawing/2014/main" id="{EDC196A6-7323-1BDA-4AF8-7FBFC3C814AD}"/>
              </a:ext>
            </a:extLst>
          </p:cNvPr>
          <p:cNvSpPr txBox="1"/>
          <p:nvPr/>
        </p:nvSpPr>
        <p:spPr>
          <a:xfrm>
            <a:off x="311530" y="3554302"/>
            <a:ext cx="3816823" cy="489364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rgbClr val="848484"/>
                </a:solidFill>
                <a:effectLst/>
                <a:uLnTx/>
                <a:uFillTx/>
                <a:latin typeface="Calibri"/>
                <a:ea typeface="+mn-ea"/>
                <a:cs typeface="+mn-cs"/>
              </a:rPr>
              <a:t>Section’s scope expanded to include workers’ wellbeing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mn-cs"/>
            </a:endParaRPr>
          </a:p>
          <a:p>
            <a:r>
              <a:rPr lang="en-GB" sz="2400" dirty="0">
                <a:solidFill>
                  <a:schemeClr val="tx1">
                    <a:lumMod val="50000"/>
                    <a:lumOff val="50000"/>
                  </a:schemeClr>
                </a:solidFill>
                <a:effectLst/>
                <a:latin typeface="Calibri" panose="020F0502020204030204" pitchFamily="34" charset="0"/>
                <a:ea typeface="SimSun" panose="02010600030101010101" pitchFamily="2" charset="-122"/>
              </a:rPr>
              <a:t>Preamble: </a:t>
            </a:r>
            <a:r>
              <a:rPr lang="en-GB" sz="2400" dirty="0">
                <a:effectLst/>
                <a:latin typeface="Calibri" panose="020F0502020204030204" pitchFamily="34" charset="0"/>
                <a:ea typeface="SimSun" panose="02010600030101010101" pitchFamily="2" charset="-122"/>
              </a:rPr>
              <a:t>“</a:t>
            </a:r>
            <a:r>
              <a:rPr lang="en-GB" sz="2400" dirty="0">
                <a:effectLst/>
                <a:latin typeface="Calibri" panose="020F0502020204030204" pitchFamily="34" charset="0"/>
                <a:ea typeface="SimSun" panose="02010600030101010101" pitchFamily="2" charset="-122"/>
                <a:cs typeface="Calibri" panose="020F0502020204030204" pitchFamily="34" charset="0"/>
              </a:rPr>
              <a:t>Suppliers shall provide a safe and healthy working environment </a:t>
            </a:r>
            <a:r>
              <a:rPr lang="en-GB" sz="2400" dirty="0">
                <a:solidFill>
                  <a:srgbClr val="DB3914"/>
                </a:solidFill>
                <a:effectLst/>
                <a:latin typeface="Calibri" panose="020F0502020204030204" pitchFamily="34" charset="0"/>
                <a:ea typeface="SimSun" panose="02010600030101010101" pitchFamily="2" charset="-122"/>
                <a:cs typeface="Calibri" panose="020F0502020204030204" pitchFamily="34" charset="0"/>
              </a:rPr>
              <a:t>and support the wellbeing of workers</a:t>
            </a:r>
            <a:r>
              <a:rPr lang="en-GB" sz="2400" dirty="0">
                <a:effectLst/>
                <a:latin typeface="Calibri" panose="020F0502020204030204" pitchFamily="34" charset="0"/>
                <a:ea typeface="SimSun" panose="02010600030101010101" pitchFamily="2" charset="-122"/>
                <a:cs typeface="Calibri" panose="020F0502020204030204" pitchFamily="34" charset="0"/>
              </a:rPr>
              <a:t>.  Health and Safety measures shall extend to contractors and subcontractors on supplier sites.” </a:t>
            </a:r>
            <a:endParaRPr lang="en-GB" sz="2400" dirty="0">
              <a:effectLst/>
              <a:latin typeface="Calibri" panose="020F0502020204030204" pitchFamily="34" charset="0"/>
              <a:ea typeface="SimSu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TextBox 8">
            <a:extLst>
              <a:ext uri="{FF2B5EF4-FFF2-40B4-BE49-F238E27FC236}">
                <a16:creationId xmlns:a16="http://schemas.microsoft.com/office/drawing/2014/main" id="{196D932A-9EC3-8907-A75C-CC4EB7DCB111}"/>
              </a:ext>
            </a:extLst>
          </p:cNvPr>
          <p:cNvSpPr txBox="1"/>
          <p:nvPr/>
        </p:nvSpPr>
        <p:spPr>
          <a:xfrm>
            <a:off x="9012073" y="3554301"/>
            <a:ext cx="5183871"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New: Commitment to conduct general health &amp; safety assessments of the work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a:t>
            </a:r>
            <a:r>
              <a:rPr lang="en-GB" sz="2400" dirty="0">
                <a:solidFill>
                  <a:srgbClr val="DB3914"/>
                </a:solidFill>
                <a:effectLst/>
                <a:latin typeface="Calibri" panose="020F0502020204030204" pitchFamily="34" charset="0"/>
                <a:ea typeface="SimSun" panose="02010600030101010101" pitchFamily="2" charset="-122"/>
              </a:rPr>
              <a:t>Adequate risk assessments and emergency plans shall be in place to ensure the safety of the work environment*.</a:t>
            </a:r>
            <a:r>
              <a:rPr lang="en-GB" sz="2400" dirty="0">
                <a:solidFill>
                  <a:srgbClr val="CC006B"/>
                </a:solidFill>
                <a:effectLst/>
                <a:latin typeface="Calibri" panose="020F0502020204030204" pitchFamily="34" charset="0"/>
                <a:ea typeface="SimSun" panose="02010600030101010101" pitchFamily="2" charset="-122"/>
              </a:rPr>
              <a:t> </a:t>
            </a:r>
            <a:r>
              <a:rPr lang="en-GB" sz="2400" dirty="0">
                <a:effectLst/>
                <a:latin typeface="Calibri" panose="020F0502020204030204" pitchFamily="34" charset="0"/>
                <a:ea typeface="SimSun" panose="02010600030101010101" pitchFamily="2" charset="-122"/>
              </a:rPr>
              <a:t>Safety information relating to hazardous materials – including pharmaceutical compounds and pharmaceutical intermediate materials – shall be available and used to educate, train, and protect workers from hazards. …</a:t>
            </a:r>
            <a:endParaRPr kumimoji="0" lang="en-GB" sz="3200" b="0" i="0" u="none" strike="noStrike" kern="1200" cap="none" spc="0" normalizeH="0" baseline="0" noProof="0" dirty="0">
              <a:ln>
                <a:noFill/>
              </a:ln>
              <a:effectLst/>
              <a:uLnTx/>
              <a:uFillTx/>
              <a:latin typeface="Calibri"/>
              <a:ea typeface="+mn-ea"/>
              <a:cs typeface="+mn-cs"/>
            </a:endParaRPr>
          </a:p>
        </p:txBody>
      </p:sp>
      <p:sp>
        <p:nvSpPr>
          <p:cNvPr id="11" name="TextBox 10">
            <a:extLst>
              <a:ext uri="{FF2B5EF4-FFF2-40B4-BE49-F238E27FC236}">
                <a16:creationId xmlns:a16="http://schemas.microsoft.com/office/drawing/2014/main" id="{2A6B3AA1-C4EA-8B06-7DB6-FD140B345FA6}"/>
              </a:ext>
            </a:extLst>
          </p:cNvPr>
          <p:cNvSpPr txBox="1"/>
          <p:nvPr/>
        </p:nvSpPr>
        <p:spPr>
          <a:xfrm>
            <a:off x="4556993" y="3554302"/>
            <a:ext cx="3756297" cy="45243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mn-cs"/>
              </a:rPr>
              <a:t>Expanded scope: ‘Worker Protection’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“Suppliers shall protect workers from over exposure to chemical, biological, physical hazards*. </a:t>
            </a:r>
            <a:r>
              <a:rPr lang="en-GB" sz="2400" dirty="0">
                <a:solidFill>
                  <a:srgbClr val="DB3914"/>
                </a:solidFill>
                <a:effectLst/>
                <a:latin typeface="Calibri" panose="020F0502020204030204" pitchFamily="34" charset="0"/>
                <a:ea typeface="SimSun" panose="02010600030101010101" pitchFamily="2" charset="-122"/>
              </a:rPr>
              <a:t>Appropriate equipment, facilities and services shall be provided to support worker safety, health, and wellbeing.</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Calibri" panose="020F0502020204030204" pitchFamily="34" charset="0"/>
              </a:rPr>
              <a:t>” </a:t>
            </a:r>
            <a:endParaRPr kumimoji="0" lang="en-GB" sz="3200" b="0" i="0" u="none" strike="noStrike" kern="1200" cap="none" spc="0" normalizeH="0" baseline="0" noProof="0" dirty="0">
              <a:ln>
                <a:noFill/>
              </a:ln>
              <a:solidFill>
                <a:srgbClr val="CC006B"/>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3418133C-6EBB-35A7-3D52-5EECA6119A51}"/>
              </a:ext>
            </a:extLst>
          </p:cNvPr>
          <p:cNvSpPr txBox="1"/>
          <p:nvPr/>
        </p:nvSpPr>
        <p:spPr>
          <a:xfrm>
            <a:off x="14621386" y="3554301"/>
            <a:ext cx="3258004" cy="2841034"/>
          </a:xfrm>
          <a:prstGeom prst="rect">
            <a:avLst/>
          </a:prstGeom>
          <a:noFill/>
        </p:spPr>
        <p:txBody>
          <a:bodyPr wrap="square" rtlCol="0">
            <a:spAutoFit/>
          </a:bodyPr>
          <a:lstStyle/>
          <a:p>
            <a:pPr marL="228600" marR="0" lvl="0" indent="0" algn="ctr"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lumMod val="50000"/>
                    <a:lumOff val="50000"/>
                  </a:prstClr>
                </a:solidFill>
                <a:effectLst/>
                <a:uLnTx/>
                <a:uFillTx/>
                <a:latin typeface="Calibri" panose="020F0502020204030204" pitchFamily="34" charset="0"/>
                <a:ea typeface="SimSun" panose="02010600030101010101" pitchFamily="2" charset="-122"/>
                <a:cs typeface="Calibri" panose="020F0502020204030204" pitchFamily="34" charset="0"/>
              </a:rPr>
              <a:t>New: Culture of safety</a:t>
            </a:r>
          </a:p>
          <a:p>
            <a:pPr marL="22860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ED7D31"/>
              </a:solidFill>
              <a:effectLst/>
              <a:uLnTx/>
              <a:uFillTx/>
              <a:latin typeface="Calibri" panose="020F0502020204030204" pitchFamily="34" charset="0"/>
              <a:ea typeface="SimSun" panose="02010600030101010101" pitchFamily="2" charset="-122"/>
              <a:cs typeface="Calibri" panose="020F0502020204030204" pitchFamily="34" charset="0"/>
            </a:endParaRPr>
          </a:p>
          <a:p>
            <a:pPr marL="228600" marR="0" lvl="0" indent="0" algn="l" defTabSz="914400" rtl="0" eaLnBrk="1" fontAlgn="auto" latinLnBrk="0" hangingPunct="1">
              <a:lnSpc>
                <a:spcPct val="107000"/>
              </a:lnSpc>
              <a:spcBef>
                <a:spcPts val="0"/>
              </a:spcBef>
              <a:spcAft>
                <a:spcPts val="0"/>
              </a:spcAft>
              <a:buClrTx/>
              <a:buSzTx/>
              <a:buFontTx/>
              <a:buNone/>
              <a:tabLst/>
              <a:defRPr/>
            </a:pPr>
            <a:r>
              <a:rPr lang="en-GB" sz="2400" dirty="0">
                <a:effectLst/>
                <a:latin typeface="Calibri" panose="020F0502020204030204" pitchFamily="34" charset="0"/>
                <a:ea typeface="SimSun" panose="02010600030101010101" pitchFamily="2" charset="-122"/>
              </a:rPr>
              <a:t>…</a:t>
            </a:r>
            <a:r>
              <a:rPr lang="en-GB" sz="2400" dirty="0">
                <a:solidFill>
                  <a:srgbClr val="CC006B"/>
                </a:solidFill>
                <a:effectLst/>
                <a:latin typeface="Calibri" panose="020F0502020204030204" pitchFamily="34" charset="0"/>
                <a:ea typeface="SimSun" panose="02010600030101010101" pitchFamily="2" charset="-122"/>
              </a:rPr>
              <a:t> </a:t>
            </a:r>
            <a:r>
              <a:rPr lang="en-GB" sz="2400" dirty="0">
                <a:solidFill>
                  <a:srgbClr val="DB3914"/>
                </a:solidFill>
                <a:effectLst/>
                <a:latin typeface="Calibri" panose="020F0502020204030204" pitchFamily="34" charset="0"/>
                <a:ea typeface="SimSun" panose="02010600030101010101" pitchFamily="2" charset="-122"/>
              </a:rPr>
              <a:t>Suppliers shall demonstrate good housekeeping practice and a culture* of safety.</a:t>
            </a:r>
            <a:r>
              <a:rPr lang="en-GB" sz="2400" dirty="0">
                <a:effectLst/>
                <a:latin typeface="Calibri" panose="020F0502020204030204" pitchFamily="34" charset="0"/>
                <a:ea typeface="SimSun" panose="02010600030101010101" pitchFamily="2" charset="-122"/>
                <a:cs typeface="Calibri" panose="020F0502020204030204" pitchFamily="34" charset="0"/>
              </a:rPr>
              <a:t>” </a:t>
            </a:r>
            <a:endParaRPr kumimoji="0" lang="en-GB" sz="2400" b="0" i="0" u="none" strike="noStrike" kern="1200" cap="none" spc="0" normalizeH="0" baseline="0" noProof="0" dirty="0">
              <a:ln>
                <a:noFill/>
              </a:ln>
              <a:solidFill>
                <a:srgbClr val="CC006B"/>
              </a:solidFill>
              <a:effectLst/>
              <a:uLnTx/>
              <a:uFillTx/>
              <a:latin typeface="Calibri" panose="020F0502020204030204" pitchFamily="34" charset="0"/>
              <a:ea typeface="SimSun" panose="02010600030101010101" pitchFamily="2" charset="-122"/>
              <a:cs typeface="Arial" panose="020B0604020202020204" pitchFamily="34" charset="0"/>
            </a:endParaRPr>
          </a:p>
        </p:txBody>
      </p:sp>
      <p:cxnSp>
        <p:nvCxnSpPr>
          <p:cNvPr id="16" name="Straight Connector 15">
            <a:extLst>
              <a:ext uri="{FF2B5EF4-FFF2-40B4-BE49-F238E27FC236}">
                <a16:creationId xmlns:a16="http://schemas.microsoft.com/office/drawing/2014/main" id="{683C6ECE-BBB0-38D8-E07F-984C6D103317}"/>
              </a:ext>
            </a:extLst>
          </p:cNvPr>
          <p:cNvCxnSpPr>
            <a:cxnSpLocks/>
          </p:cNvCxnSpPr>
          <p:nvPr/>
        </p:nvCxnSpPr>
        <p:spPr>
          <a:xfrm flipH="1">
            <a:off x="8553469" y="3407157"/>
            <a:ext cx="33162" cy="6012817"/>
          </a:xfrm>
          <a:prstGeom prst="line">
            <a:avLst/>
          </a:prstGeom>
          <a:ln w="28575">
            <a:solidFill>
              <a:srgbClr val="DB3914"/>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8BC3C3E9-DAB1-02D5-7EE6-F384D30C4D7D}"/>
              </a:ext>
            </a:extLst>
          </p:cNvPr>
          <p:cNvCxnSpPr>
            <a:cxnSpLocks/>
          </p:cNvCxnSpPr>
          <p:nvPr/>
        </p:nvCxnSpPr>
        <p:spPr>
          <a:xfrm>
            <a:off x="14469285" y="3365116"/>
            <a:ext cx="0" cy="6159961"/>
          </a:xfrm>
          <a:prstGeom prst="line">
            <a:avLst/>
          </a:prstGeom>
          <a:ln w="28575">
            <a:solidFill>
              <a:srgbClr val="DB3914"/>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F03BCEDD-0FA6-EFB4-E552-734C3D900853}"/>
              </a:ext>
            </a:extLst>
          </p:cNvPr>
          <p:cNvCxnSpPr>
            <a:cxnSpLocks/>
          </p:cNvCxnSpPr>
          <p:nvPr/>
        </p:nvCxnSpPr>
        <p:spPr>
          <a:xfrm>
            <a:off x="4206690" y="3407157"/>
            <a:ext cx="0" cy="6012817"/>
          </a:xfrm>
          <a:prstGeom prst="line">
            <a:avLst/>
          </a:prstGeom>
          <a:ln w="28575">
            <a:solidFill>
              <a:srgbClr val="DB3914"/>
            </a:solidFill>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54B9FBD0-A3B6-8C22-7503-A396D7F3A707}"/>
              </a:ext>
            </a:extLst>
          </p:cNvPr>
          <p:cNvSpPr txBox="1"/>
          <p:nvPr/>
        </p:nvSpPr>
        <p:spPr>
          <a:xfrm>
            <a:off x="222139" y="9419974"/>
            <a:ext cx="286932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Text carried over:</a:t>
            </a:r>
            <a:r>
              <a:rPr kumimoji="0" lang="it-IT" sz="2000" b="0" i="1" u="none" strike="noStrike" kern="1200" cap="none" spc="0" normalizeH="0" baseline="0" noProof="0" dirty="0">
                <a:ln>
                  <a:noFill/>
                </a:ln>
                <a:solidFill>
                  <a:prstClr val="black"/>
                </a:solidFill>
                <a:effectLst/>
                <a:uLnTx/>
                <a:uFillTx/>
                <a:latin typeface="Calibri"/>
                <a:ea typeface="+mn-ea"/>
                <a:cs typeface="+mn-cs"/>
              </a:rPr>
              <a:t> Black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lumMod val="50000"/>
                    <a:lumOff val="50000"/>
                  </a:prstClr>
                </a:solidFill>
                <a:effectLst/>
                <a:uLnTx/>
                <a:uFillTx/>
                <a:latin typeface="Calibri"/>
                <a:ea typeface="+mn-ea"/>
                <a:cs typeface="+mn-cs"/>
              </a:rPr>
              <a:t>New text: </a:t>
            </a:r>
            <a:r>
              <a:rPr kumimoji="0" lang="it-IT" sz="2000" b="0" i="1" u="none" strike="noStrike" kern="1200" cap="none" spc="0" normalizeH="0" baseline="0" noProof="0" dirty="0">
                <a:ln>
                  <a:noFill/>
                </a:ln>
                <a:solidFill>
                  <a:srgbClr val="DB3914"/>
                </a:solidFill>
                <a:effectLst/>
                <a:uLnTx/>
                <a:uFillTx/>
                <a:latin typeface="Calibri"/>
                <a:ea typeface="+mn-ea"/>
                <a:cs typeface="+mn-cs"/>
              </a:rPr>
              <a:t>Red</a:t>
            </a:r>
            <a:endParaRPr kumimoji="0" lang="en-GB" sz="2000" b="0" i="1" u="none" strike="noStrike" kern="1200" cap="none" spc="0" normalizeH="0" baseline="0" noProof="0" dirty="0">
              <a:ln>
                <a:noFill/>
              </a:ln>
              <a:solidFill>
                <a:srgbClr val="DB3914"/>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A2D26299-DF84-6307-4CB8-743A43CEB827}"/>
              </a:ext>
            </a:extLst>
          </p:cNvPr>
          <p:cNvPicPr>
            <a:picLocks noChangeAspect="1"/>
          </p:cNvPicPr>
          <p:nvPr/>
        </p:nvPicPr>
        <p:blipFill rotWithShape="1">
          <a:blip r:embed="rId2"/>
          <a:srcRect l="2555" t="40299" r="2300" b="42333"/>
          <a:stretch/>
        </p:blipFill>
        <p:spPr>
          <a:xfrm>
            <a:off x="8586631" y="525029"/>
            <a:ext cx="9606599" cy="2188973"/>
          </a:xfrm>
          <a:prstGeom prst="rect">
            <a:avLst/>
          </a:prstGeom>
        </p:spPr>
      </p:pic>
    </p:spTree>
    <p:extLst>
      <p:ext uri="{BB962C8B-B14F-4D97-AF65-F5344CB8AC3E}">
        <p14:creationId xmlns:p14="http://schemas.microsoft.com/office/powerpoint/2010/main" val="3619095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ster">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941AD160AA9046874E18E555156D16" ma:contentTypeVersion="16" ma:contentTypeDescription="Create a new document." ma:contentTypeScope="" ma:versionID="c002c9f889f26ab850f6501d563ab696">
  <xsd:schema xmlns:xsd="http://www.w3.org/2001/XMLSchema" xmlns:xs="http://www.w3.org/2001/XMLSchema" xmlns:p="http://schemas.microsoft.com/office/2006/metadata/properties" xmlns:ns2="d32fd3c1-a9d2-4671-b626-c319eff835f4" xmlns:ns3="f9762f0b-dbab-4e0d-8164-1983497044fa" targetNamespace="http://schemas.microsoft.com/office/2006/metadata/properties" ma:root="true" ma:fieldsID="d586ecc61994cf3ca7f1ff326b310e33" ns2:_="" ns3:_="">
    <xsd:import namespace="d32fd3c1-a9d2-4671-b626-c319eff835f4"/>
    <xsd:import namespace="f9762f0b-dbab-4e0d-8164-1983497044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69a95d3-e58b-4f70-ab4d-06c410fb921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672ceb4-a6eb-4bef-81b8-b395ee78e47c}" ma:internalName="TaxCatchAll" ma:showField="CatchAllData" ma:web="f9762f0b-dbab-4e0d-8164-1983497044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32fd3c1-a9d2-4671-b626-c319eff835f4">
      <Terms xmlns="http://schemas.microsoft.com/office/infopath/2007/PartnerControls"/>
    </lcf76f155ced4ddcb4097134ff3c332f>
    <TaxCatchAll xmlns="f9762f0b-dbab-4e0d-8164-1983497044fa" xsi:nil="true"/>
  </documentManagement>
</p:properties>
</file>

<file path=customXml/itemProps1.xml><?xml version="1.0" encoding="utf-8"?>
<ds:datastoreItem xmlns:ds="http://schemas.openxmlformats.org/officeDocument/2006/customXml" ds:itemID="{50D177C5-1A0A-4E7A-A9FD-35AB5404C2DC}">
  <ds:schemaRefs>
    <ds:schemaRef ds:uri="d32fd3c1-a9d2-4671-b626-c319eff835f4"/>
    <ds:schemaRef ds:uri="f9762f0b-dbab-4e0d-8164-1983497044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E29E113-60AB-4C99-ABA8-CE7D96A3AD4C}">
  <ds:schemaRefs>
    <ds:schemaRef ds:uri="http://schemas.microsoft.com/sharepoint/v3/contenttype/forms"/>
  </ds:schemaRefs>
</ds:datastoreItem>
</file>

<file path=customXml/itemProps3.xml><?xml version="1.0" encoding="utf-8"?>
<ds:datastoreItem xmlns:ds="http://schemas.openxmlformats.org/officeDocument/2006/customXml" ds:itemID="{A465D246-23B1-4868-8B2B-7BD181062DEB}">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32fd3c1-a9d2-4671-b626-c319eff835f4"/>
    <ds:schemaRef ds:uri="http://purl.org/dc/dcmitype/"/>
    <ds:schemaRef ds:uri="http://schemas.microsoft.com/office/infopath/2007/PartnerControls"/>
    <ds:schemaRef ds:uri="f9762f0b-dbab-4e0d-8164-1983497044fa"/>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642</TotalTime>
  <Words>1443</Words>
  <Application>Microsoft Office PowerPoint</Application>
  <PresentationFormat>Custom</PresentationFormat>
  <Paragraphs>134</Paragraphs>
  <Slides>11</Slides>
  <Notes>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11</vt:i4>
      </vt:variant>
    </vt:vector>
  </HeadingPairs>
  <TitlesOfParts>
    <vt:vector size="16" baseType="lpstr">
      <vt:lpstr>Arial</vt:lpstr>
      <vt:lpstr>Wingdings</vt:lpstr>
      <vt:lpstr>Calibri</vt:lpstr>
      <vt:lpstr>Office Theme</vt:lpstr>
      <vt:lpstr>Master</vt:lpstr>
      <vt:lpstr>The revised PSCI Principles Key changes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PSCI spring meeting 2023</dc:title>
  <dc:creator>Hazel Rowley</dc:creator>
  <cp:lastModifiedBy>Marie Pillon</cp:lastModifiedBy>
  <cp:revision>22</cp:revision>
  <dcterms:created xsi:type="dcterms:W3CDTF">2006-08-16T00:00:00Z</dcterms:created>
  <dcterms:modified xsi:type="dcterms:W3CDTF">2023-06-14T15:03:22Z</dcterms:modified>
  <dc:identifier>DAFf-dpZz6E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0x01010006941AD160AA9046874E18E555156D16</vt:lpwstr>
  </property>
  <property fmtid="{D5CDD505-2E9C-101B-9397-08002B2CF9AE}" pid="3" name="MediaServiceImageTags">
    <vt:lpwstr/>
  </property>
</Properties>
</file>