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7"/>
  </p:notesMasterIdLst>
  <p:sldIdLst>
    <p:sldId id="292" r:id="rId5"/>
    <p:sldId id="296" r:id="rId6"/>
    <p:sldId id="297" r:id="rId7"/>
    <p:sldId id="269" r:id="rId8"/>
    <p:sldId id="389" r:id="rId9"/>
    <p:sldId id="278" r:id="rId10"/>
    <p:sldId id="390" r:id="rId11"/>
    <p:sldId id="391" r:id="rId12"/>
    <p:sldId id="386" r:id="rId13"/>
    <p:sldId id="387" r:id="rId14"/>
    <p:sldId id="388" r:id="rId15"/>
    <p:sldId id="392" r:id="rId16"/>
    <p:sldId id="394" r:id="rId17"/>
    <p:sldId id="393" r:id="rId18"/>
    <p:sldId id="395" r:id="rId19"/>
    <p:sldId id="396" r:id="rId20"/>
    <p:sldId id="398" r:id="rId21"/>
    <p:sldId id="399" r:id="rId22"/>
    <p:sldId id="400" r:id="rId23"/>
    <p:sldId id="401" r:id="rId24"/>
    <p:sldId id="397" r:id="rId25"/>
    <p:sldId id="295"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ppler, Kelly [JJCUS]" initials="KK[" lastIdx="1" clrIdx="0">
    <p:extLst>
      <p:ext uri="{19B8F6BF-5375-455C-9EA6-DF929625EA0E}">
        <p15:presenceInfo xmlns:p15="http://schemas.microsoft.com/office/powerpoint/2012/main" userId="S-1-5-21-1614895754-2146847981-1606980848-52000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86" d="100"/>
          <a:sy n="86" d="100"/>
        </p:scale>
        <p:origin x="4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E160F-DCE8-43F1-89DA-20D9AF0A601D}" type="datetimeFigureOut">
              <a:rPr lang="en-GB" smtClean="0"/>
              <a:t>20/02/2019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D9A596-0CEE-4986-AF4A-ACFD388A4FB1}" type="slidenum">
              <a:rPr lang="en-GB" smtClean="0"/>
              <a:t>‹#›</a:t>
            </a:fld>
            <a:endParaRPr lang="en-GB"/>
          </a:p>
        </p:txBody>
      </p:sp>
    </p:spTree>
    <p:extLst>
      <p:ext uri="{BB962C8B-B14F-4D97-AF65-F5344CB8AC3E}">
        <p14:creationId xmlns:p14="http://schemas.microsoft.com/office/powerpoint/2010/main" val="4067800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questions were consolidated, language refreshed, some content moved to be more streamlined, non value added questions deleted </a:t>
            </a:r>
          </a:p>
        </p:txBody>
      </p:sp>
      <p:sp>
        <p:nvSpPr>
          <p:cNvPr id="4" name="Slide Number Placeholder 3"/>
          <p:cNvSpPr>
            <a:spLocks noGrp="1"/>
          </p:cNvSpPr>
          <p:nvPr>
            <p:ph type="sldNum" sz="quarter" idx="10"/>
          </p:nvPr>
        </p:nvSpPr>
        <p:spPr/>
        <p:txBody>
          <a:bodyPr/>
          <a:lstStyle/>
          <a:p>
            <a:fld id="{4A98DC8E-831F-4F4F-AA07-8C6ED19D89E3}" type="slidenum">
              <a:rPr lang="en-US" smtClean="0"/>
              <a:t>4</a:t>
            </a:fld>
            <a:endParaRPr lang="en-US"/>
          </a:p>
        </p:txBody>
      </p:sp>
    </p:spTree>
    <p:extLst>
      <p:ext uri="{BB962C8B-B14F-4D97-AF65-F5344CB8AC3E}">
        <p14:creationId xmlns:p14="http://schemas.microsoft.com/office/powerpoint/2010/main" val="15735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0000" y="1680001"/>
            <a:ext cx="10363200" cy="1470025"/>
          </a:xfrm>
          <a:noFill/>
        </p:spPr>
        <p:txBody>
          <a:bodyPr>
            <a:normAutofit/>
          </a:bodyPr>
          <a:lstStyle>
            <a:lvl1pPr algn="l">
              <a:lnSpc>
                <a:spcPct val="90000"/>
              </a:lnSpc>
              <a:defRPr sz="4267" spc="0">
                <a:solidFill>
                  <a:srgbClr val="F86524"/>
                </a:solidFill>
              </a:defRPr>
            </a:lvl1pPr>
          </a:lstStyle>
          <a:p>
            <a:r>
              <a:rPr lang="en-US" dirty="0"/>
              <a:t>The Pharmaceutical </a:t>
            </a:r>
            <a:br>
              <a:rPr lang="en-US" dirty="0"/>
            </a:br>
            <a:r>
              <a:rPr lang="en-US" dirty="0"/>
              <a:t>Supply Chain Initiative (PSCI):</a:t>
            </a:r>
          </a:p>
        </p:txBody>
      </p:sp>
      <p:sp>
        <p:nvSpPr>
          <p:cNvPr id="3" name="Subtitle 2"/>
          <p:cNvSpPr>
            <a:spLocks noGrp="1"/>
          </p:cNvSpPr>
          <p:nvPr>
            <p:ph type="subTitle" idx="1" hasCustomPrompt="1"/>
          </p:nvPr>
        </p:nvSpPr>
        <p:spPr>
          <a:xfrm>
            <a:off x="600000" y="3360001"/>
            <a:ext cx="8534400" cy="1014713"/>
          </a:xfrm>
        </p:spPr>
        <p:txBody>
          <a:bodyPr>
            <a:normAutofit/>
          </a:bodyPr>
          <a:lstStyle>
            <a:lvl1pPr marL="0" indent="0" algn="l">
              <a:buNone/>
              <a:defRPr sz="2667" spc="400" baseline="0">
                <a:solidFill>
                  <a:srgbClr val="848489"/>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GB" dirty="0"/>
              <a:t>CLICK TO EDIT</a:t>
            </a:r>
            <a:endParaRPr lang="en-US" dirty="0"/>
          </a:p>
        </p:txBody>
      </p:sp>
      <p:sp>
        <p:nvSpPr>
          <p:cNvPr id="4" name="Date Placeholder 3"/>
          <p:cNvSpPr>
            <a:spLocks noGrp="1"/>
          </p:cNvSpPr>
          <p:nvPr>
            <p:ph type="dt" sz="half" idx="10"/>
          </p:nvPr>
        </p:nvSpPr>
        <p:spPr>
          <a:xfrm>
            <a:off x="490348" y="6356351"/>
            <a:ext cx="952597" cy="365125"/>
          </a:xfrm>
        </p:spPr>
        <p:txBody>
          <a:bodyPr/>
          <a:lstStyle>
            <a:lvl1pPr>
              <a:defRPr/>
            </a:lvl1pPr>
          </a:lstStyle>
          <a:p>
            <a:fld id="{8B34B41C-536F-469E-9E22-BD8889A4B405}" type="datetimeFigureOut">
              <a:rPr lang="en-GB" smtClean="0"/>
              <a:t>20/02/2019</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p>
            <a:fld id="{C0EECBF1-A96E-47D0-9D01-C10C0944743F}" type="slidenum">
              <a:rPr lang="en-GB" smtClean="0"/>
              <a:t>‹#›</a:t>
            </a:fld>
            <a:endParaRPr lang="en-GB"/>
          </a:p>
        </p:txBody>
      </p:sp>
      <p:sp>
        <p:nvSpPr>
          <p:cNvPr id="9" name="TextBox 19">
            <a:extLst>
              <a:ext uri="{FF2B5EF4-FFF2-40B4-BE49-F238E27FC236}">
                <a16:creationId xmlns:a16="http://schemas.microsoft.com/office/drawing/2014/main" id="{94F3BAAE-B8FA-46CC-B014-6DF031D5D5C9}"/>
              </a:ext>
            </a:extLst>
          </p:cNvPr>
          <p:cNvSpPr txBox="1"/>
          <p:nvPr/>
        </p:nvSpPr>
        <p:spPr>
          <a:xfrm>
            <a:off x="5402147" y="6344171"/>
            <a:ext cx="2660549" cy="35900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defRPr/>
            </a:pPr>
            <a:r>
              <a:rPr lang="en-US" sz="1733" b="1" dirty="0">
                <a:solidFill>
                  <a:schemeClr val="accent1"/>
                </a:solidFill>
              </a:rPr>
              <a:t>@PSCInitiative</a:t>
            </a:r>
          </a:p>
        </p:txBody>
      </p:sp>
      <p:pic>
        <p:nvPicPr>
          <p:cNvPr id="10" name="Picture 9">
            <a:extLst>
              <a:ext uri="{FF2B5EF4-FFF2-40B4-BE49-F238E27FC236}">
                <a16:creationId xmlns:a16="http://schemas.microsoft.com/office/drawing/2014/main" id="{926FA54E-C543-49FF-B54D-81E7FE23B496}"/>
              </a:ext>
            </a:extLst>
          </p:cNvPr>
          <p:cNvPicPr>
            <a:picLocks noChangeAspect="1"/>
          </p:cNvPicPr>
          <p:nvPr/>
        </p:nvPicPr>
        <p:blipFill>
          <a:blip r:embed="rId2"/>
          <a:stretch>
            <a:fillRect/>
          </a:stretch>
        </p:blipFill>
        <p:spPr>
          <a:xfrm>
            <a:off x="5569895" y="6349927"/>
            <a:ext cx="384095" cy="384095"/>
          </a:xfrm>
          <a:prstGeom prst="rect">
            <a:avLst/>
          </a:prstGeom>
        </p:spPr>
      </p:pic>
      <p:pic>
        <p:nvPicPr>
          <p:cNvPr id="11" name="Picture 10">
            <a:extLst>
              <a:ext uri="{FF2B5EF4-FFF2-40B4-BE49-F238E27FC236}">
                <a16:creationId xmlns:a16="http://schemas.microsoft.com/office/drawing/2014/main" id="{2003343E-E3BF-4353-9AB0-726BD8E52BD1}"/>
              </a:ext>
            </a:extLst>
          </p:cNvPr>
          <p:cNvPicPr>
            <a:picLocks noChangeAspect="1"/>
          </p:cNvPicPr>
          <p:nvPr/>
        </p:nvPicPr>
        <p:blipFill>
          <a:blip r:embed="rId3"/>
          <a:stretch>
            <a:fillRect/>
          </a:stretch>
        </p:blipFill>
        <p:spPr>
          <a:xfrm>
            <a:off x="342222" y="325871"/>
            <a:ext cx="3463687" cy="867011"/>
          </a:xfrm>
          <a:prstGeom prst="rect">
            <a:avLst/>
          </a:prstGeom>
        </p:spPr>
      </p:pic>
    </p:spTree>
    <p:extLst>
      <p:ext uri="{BB962C8B-B14F-4D97-AF65-F5344CB8AC3E}">
        <p14:creationId xmlns:p14="http://schemas.microsoft.com/office/powerpoint/2010/main" val="919209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p:nvSpPr>
        <p:spPr>
          <a:xfrm>
            <a:off x="0" y="1"/>
            <a:ext cx="12192000" cy="1417639"/>
          </a:xfrm>
          <a:prstGeom prst="rect">
            <a:avLst/>
          </a:prstGeom>
          <a:solidFill>
            <a:srgbClr val="F5F5F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 name="Title 1"/>
          <p:cNvSpPr>
            <a:spLocks noGrp="1"/>
          </p:cNvSpPr>
          <p:nvPr>
            <p:ph type="title" hasCustomPrompt="1"/>
          </p:nvPr>
        </p:nvSpPr>
        <p:spPr/>
        <p:txBody>
          <a:bodyPr>
            <a:normAutofit/>
          </a:bodyPr>
          <a:lstStyle>
            <a:lvl1pPr>
              <a:defRPr sz="2400">
                <a:latin typeface="+mn-lt"/>
              </a:defRPr>
            </a:lvl1pPr>
          </a:lstStyle>
          <a:p>
            <a:r>
              <a:rPr lang="en-US" sz="2667" spc="400" dirty="0"/>
              <a:t>CLICK TO EDIT</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p:txBody>
      </p:sp>
      <p:sp>
        <p:nvSpPr>
          <p:cNvPr id="4" name="Date Placeholder 3"/>
          <p:cNvSpPr>
            <a:spLocks noGrp="1"/>
          </p:cNvSpPr>
          <p:nvPr>
            <p:ph type="dt" sz="half" idx="10"/>
          </p:nvPr>
        </p:nvSpPr>
        <p:spPr/>
        <p:txBody>
          <a:bodyPr/>
          <a:lstStyle>
            <a:lvl1pPr>
              <a:defRPr sz="1333"/>
            </a:lvl1pPr>
          </a:lstStyle>
          <a:p>
            <a:fld id="{8B34B41C-536F-469E-9E22-BD8889A4B405}" type="datetimeFigureOut">
              <a:rPr lang="en-GB" smtClean="0"/>
              <a:t>20/02/2019</a:t>
            </a:fld>
            <a:endParaRPr lang="en-GB"/>
          </a:p>
        </p:txBody>
      </p:sp>
      <p:sp>
        <p:nvSpPr>
          <p:cNvPr id="5" name="Footer Placeholder 4"/>
          <p:cNvSpPr>
            <a:spLocks noGrp="1"/>
          </p:cNvSpPr>
          <p:nvPr>
            <p:ph type="ftr" sz="quarter" idx="11"/>
          </p:nvPr>
        </p:nvSpPr>
        <p:spPr/>
        <p:txBody>
          <a:bodyPr/>
          <a:lstStyle>
            <a:lvl1pPr>
              <a:defRPr sz="1333"/>
            </a:lvl1pPr>
          </a:lstStyle>
          <a:p>
            <a:endParaRPr lang="en-GB"/>
          </a:p>
        </p:txBody>
      </p:sp>
      <p:sp>
        <p:nvSpPr>
          <p:cNvPr id="6" name="Slide Number Placeholder 5"/>
          <p:cNvSpPr>
            <a:spLocks noGrp="1"/>
          </p:cNvSpPr>
          <p:nvPr>
            <p:ph type="sldNum" sz="quarter" idx="12"/>
          </p:nvPr>
        </p:nvSpPr>
        <p:spPr/>
        <p:txBody>
          <a:bodyPr/>
          <a:lstStyle>
            <a:lvl1pPr>
              <a:defRPr sz="1333"/>
            </a:lvl1pPr>
          </a:lstStyle>
          <a:p>
            <a:fld id="{C0EECBF1-A96E-47D0-9D01-C10C0944743F}" type="slidenum">
              <a:rPr lang="en-GB" smtClean="0"/>
              <a:t>‹#›</a:t>
            </a:fld>
            <a:endParaRPr lang="en-GB"/>
          </a:p>
        </p:txBody>
      </p:sp>
      <p:cxnSp>
        <p:nvCxnSpPr>
          <p:cNvPr id="11" name="Straight Connector 10"/>
          <p:cNvCxnSpPr/>
          <p:nvPr/>
        </p:nvCxnSpPr>
        <p:spPr>
          <a:xfrm>
            <a:off x="-164289" y="6343759"/>
            <a:ext cx="12192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5400000">
            <a:off x="1277410" y="6504497"/>
            <a:ext cx="300455"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9">
            <a:extLst>
              <a:ext uri="{FF2B5EF4-FFF2-40B4-BE49-F238E27FC236}">
                <a16:creationId xmlns:a16="http://schemas.microsoft.com/office/drawing/2014/main" id="{C658DF8A-FF90-4E3C-9B21-0CE89E4BA288}"/>
              </a:ext>
            </a:extLst>
          </p:cNvPr>
          <p:cNvSpPr txBox="1"/>
          <p:nvPr/>
        </p:nvSpPr>
        <p:spPr>
          <a:xfrm>
            <a:off x="5402147" y="6344171"/>
            <a:ext cx="2660549" cy="35900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defRPr/>
            </a:pPr>
            <a:r>
              <a:rPr lang="en-US" sz="1733" b="1" dirty="0">
                <a:solidFill>
                  <a:schemeClr val="accent1"/>
                </a:solidFill>
              </a:rPr>
              <a:t>@PSCInitiative</a:t>
            </a:r>
          </a:p>
        </p:txBody>
      </p:sp>
      <p:pic>
        <p:nvPicPr>
          <p:cNvPr id="16" name="Picture 15">
            <a:extLst>
              <a:ext uri="{FF2B5EF4-FFF2-40B4-BE49-F238E27FC236}">
                <a16:creationId xmlns:a16="http://schemas.microsoft.com/office/drawing/2014/main" id="{205DEF77-DAC2-4FB4-B3C6-EC00B5E38A9A}"/>
              </a:ext>
            </a:extLst>
          </p:cNvPr>
          <p:cNvPicPr>
            <a:picLocks noChangeAspect="1"/>
          </p:cNvPicPr>
          <p:nvPr/>
        </p:nvPicPr>
        <p:blipFill>
          <a:blip r:embed="rId2"/>
          <a:stretch>
            <a:fillRect/>
          </a:stretch>
        </p:blipFill>
        <p:spPr>
          <a:xfrm>
            <a:off x="5569895" y="6349927"/>
            <a:ext cx="384095" cy="384095"/>
          </a:xfrm>
          <a:prstGeom prst="rect">
            <a:avLst/>
          </a:prstGeom>
        </p:spPr>
      </p:pic>
      <p:pic>
        <p:nvPicPr>
          <p:cNvPr id="10" name="Picture 9">
            <a:extLst>
              <a:ext uri="{FF2B5EF4-FFF2-40B4-BE49-F238E27FC236}">
                <a16:creationId xmlns:a16="http://schemas.microsoft.com/office/drawing/2014/main" id="{7A117112-6A44-4A0D-9AFC-FA63DC4AD168}"/>
              </a:ext>
            </a:extLst>
          </p:cNvPr>
          <p:cNvPicPr>
            <a:picLocks noChangeAspect="1"/>
          </p:cNvPicPr>
          <p:nvPr/>
        </p:nvPicPr>
        <p:blipFill>
          <a:blip r:embed="rId3"/>
          <a:stretch>
            <a:fillRect/>
          </a:stretch>
        </p:blipFill>
        <p:spPr>
          <a:xfrm>
            <a:off x="8084213" y="383518"/>
            <a:ext cx="3481788" cy="871541"/>
          </a:xfrm>
          <a:prstGeom prst="rect">
            <a:avLst/>
          </a:prstGeom>
        </p:spPr>
      </p:pic>
    </p:spTree>
    <p:extLst>
      <p:ext uri="{BB962C8B-B14F-4D97-AF65-F5344CB8AC3E}">
        <p14:creationId xmlns:p14="http://schemas.microsoft.com/office/powerpoint/2010/main" val="170289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8B34B41C-536F-469E-9E22-BD8889A4B405}" type="datetimeFigureOut">
              <a:rPr lang="en-GB" smtClean="0"/>
              <a:t>20/02/2019</a:t>
            </a:fld>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p>
            <a:fld id="{C0EECBF1-A96E-47D0-9D01-C10C0944743F}" type="slidenum">
              <a:rPr lang="en-GB" smtClean="0"/>
              <a:t>‹#›</a:t>
            </a:fld>
            <a:endParaRPr lang="en-GB"/>
          </a:p>
        </p:txBody>
      </p:sp>
      <p:sp>
        <p:nvSpPr>
          <p:cNvPr id="7" name="TextBox 19">
            <a:extLst>
              <a:ext uri="{FF2B5EF4-FFF2-40B4-BE49-F238E27FC236}">
                <a16:creationId xmlns:a16="http://schemas.microsoft.com/office/drawing/2014/main" id="{1BEBCE4D-A344-43F9-9A37-53FC6E859E93}"/>
              </a:ext>
            </a:extLst>
          </p:cNvPr>
          <p:cNvSpPr txBox="1"/>
          <p:nvPr/>
        </p:nvSpPr>
        <p:spPr>
          <a:xfrm>
            <a:off x="5402147" y="6344171"/>
            <a:ext cx="2660549" cy="35900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defRPr/>
            </a:pPr>
            <a:r>
              <a:rPr lang="en-US" sz="1733" b="1" dirty="0">
                <a:solidFill>
                  <a:schemeClr val="accent1"/>
                </a:solidFill>
              </a:rPr>
              <a:t>@PSCInitiative</a:t>
            </a:r>
          </a:p>
        </p:txBody>
      </p:sp>
      <p:pic>
        <p:nvPicPr>
          <p:cNvPr id="8" name="Picture 7">
            <a:extLst>
              <a:ext uri="{FF2B5EF4-FFF2-40B4-BE49-F238E27FC236}">
                <a16:creationId xmlns:a16="http://schemas.microsoft.com/office/drawing/2014/main" id="{84708A7F-9EE0-4BDC-A70D-14F8252777A2}"/>
              </a:ext>
            </a:extLst>
          </p:cNvPr>
          <p:cNvPicPr>
            <a:picLocks noChangeAspect="1"/>
          </p:cNvPicPr>
          <p:nvPr/>
        </p:nvPicPr>
        <p:blipFill>
          <a:blip r:embed="rId2"/>
          <a:stretch>
            <a:fillRect/>
          </a:stretch>
        </p:blipFill>
        <p:spPr>
          <a:xfrm>
            <a:off x="5569895" y="6349927"/>
            <a:ext cx="384095" cy="384095"/>
          </a:xfrm>
          <a:prstGeom prst="rect">
            <a:avLst/>
          </a:prstGeom>
        </p:spPr>
      </p:pic>
    </p:spTree>
    <p:extLst>
      <p:ext uri="{BB962C8B-B14F-4D97-AF65-F5344CB8AC3E}">
        <p14:creationId xmlns:p14="http://schemas.microsoft.com/office/powerpoint/2010/main" val="218896528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0000" y="274639"/>
            <a:ext cx="10972800" cy="1143000"/>
          </a:xfrm>
          <a:prstGeom prst="rect">
            <a:avLst/>
          </a:prstGeom>
        </p:spPr>
        <p:txBody>
          <a:bodyPr vert="horz" lIns="91440" tIns="45720" rIns="91440" bIns="45720" rtlCol="0" anchor="ctr">
            <a:normAutofit/>
          </a:bodyPr>
          <a:lstStyle/>
          <a:p>
            <a:r>
              <a:rPr lang="en-US" sz="2667" spc="400" dirty="0"/>
              <a:t>CLICK TO EDIT</a:t>
            </a:r>
          </a:p>
        </p:txBody>
      </p:sp>
      <p:sp>
        <p:nvSpPr>
          <p:cNvPr id="3" name="Text Placeholder 2"/>
          <p:cNvSpPr>
            <a:spLocks noGrp="1"/>
          </p:cNvSpPr>
          <p:nvPr>
            <p:ph type="body" idx="1"/>
          </p:nvPr>
        </p:nvSpPr>
        <p:spPr>
          <a:xfrm>
            <a:off x="600000" y="1600201"/>
            <a:ext cx="10972800" cy="452596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p:txBody>
      </p:sp>
      <p:sp>
        <p:nvSpPr>
          <p:cNvPr id="4" name="Date Placeholder 3"/>
          <p:cNvSpPr>
            <a:spLocks noGrp="1"/>
          </p:cNvSpPr>
          <p:nvPr>
            <p:ph type="dt" sz="half" idx="2"/>
          </p:nvPr>
        </p:nvSpPr>
        <p:spPr>
          <a:xfrm>
            <a:off x="490348" y="6356351"/>
            <a:ext cx="952597" cy="365125"/>
          </a:xfrm>
          <a:prstGeom prst="rect">
            <a:avLst/>
          </a:prstGeom>
        </p:spPr>
        <p:txBody>
          <a:bodyPr vert="horz" lIns="91440" tIns="45720" rIns="91440" bIns="45720" rtlCol="0" anchor="ctr"/>
          <a:lstStyle>
            <a:lvl1pPr algn="l">
              <a:defRPr sz="1333" spc="400">
                <a:solidFill>
                  <a:schemeClr val="tx1">
                    <a:tint val="75000"/>
                  </a:schemeClr>
                </a:solidFill>
              </a:defRPr>
            </a:lvl1pPr>
          </a:lstStyle>
          <a:p>
            <a:fld id="{8B34B41C-536F-469E-9E22-BD8889A4B405}" type="datetimeFigureOut">
              <a:rPr lang="en-GB" smtClean="0"/>
              <a:t>20/02/2019</a:t>
            </a:fld>
            <a:endParaRPr lang="en-GB"/>
          </a:p>
        </p:txBody>
      </p:sp>
      <p:sp>
        <p:nvSpPr>
          <p:cNvPr id="5" name="Footer Placeholder 4"/>
          <p:cNvSpPr>
            <a:spLocks noGrp="1"/>
          </p:cNvSpPr>
          <p:nvPr>
            <p:ph type="ftr" sz="quarter" idx="3"/>
          </p:nvPr>
        </p:nvSpPr>
        <p:spPr>
          <a:xfrm>
            <a:off x="1442945" y="6356351"/>
            <a:ext cx="8979656" cy="365125"/>
          </a:xfrm>
          <a:prstGeom prst="rect">
            <a:avLst/>
          </a:prstGeom>
        </p:spPr>
        <p:txBody>
          <a:bodyPr vert="horz" lIns="91440" tIns="45720" rIns="91440" bIns="45720" rtlCol="0" anchor="ctr"/>
          <a:lstStyle>
            <a:lvl1pPr algn="l">
              <a:defRPr sz="1333" spc="4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756509" y="6356351"/>
            <a:ext cx="945144" cy="365125"/>
          </a:xfrm>
          <a:prstGeom prst="rect">
            <a:avLst/>
          </a:prstGeom>
        </p:spPr>
        <p:txBody>
          <a:bodyPr vert="horz" lIns="91440" tIns="45720" rIns="91440" bIns="45720" rtlCol="0" anchor="ctr"/>
          <a:lstStyle>
            <a:lvl1pPr algn="r">
              <a:defRPr sz="1333">
                <a:solidFill>
                  <a:schemeClr val="tx1">
                    <a:tint val="75000"/>
                  </a:schemeClr>
                </a:solidFill>
              </a:defRPr>
            </a:lvl1pPr>
          </a:lstStyle>
          <a:p>
            <a:fld id="{C0EECBF1-A96E-47D0-9D01-C10C0944743F}" type="slidenum">
              <a:rPr lang="en-GB" smtClean="0"/>
              <a:t>‹#›</a:t>
            </a:fld>
            <a:endParaRPr lang="en-GB"/>
          </a:p>
        </p:txBody>
      </p:sp>
    </p:spTree>
    <p:extLst>
      <p:ext uri="{BB962C8B-B14F-4D97-AF65-F5344CB8AC3E}">
        <p14:creationId xmlns:p14="http://schemas.microsoft.com/office/powerpoint/2010/main" val="1272656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609585" rtl="0" eaLnBrk="1" latinLnBrk="0" hangingPunct="1">
        <a:spcBef>
          <a:spcPct val="0"/>
        </a:spcBef>
        <a:buNone/>
        <a:defRPr sz="2400" b="0" i="0" kern="1200" spc="267">
          <a:solidFill>
            <a:srgbClr val="F86524"/>
          </a:solidFill>
          <a:latin typeface="Calibri"/>
          <a:ea typeface="+mj-ea"/>
          <a:cs typeface="Calibri"/>
        </a:defRPr>
      </a:lvl1pPr>
    </p:titleStyle>
    <p:bodyStyle>
      <a:lvl1pPr marL="457189" indent="-457189" algn="l" defTabSz="609585" rtl="0" eaLnBrk="1" latinLnBrk="0" hangingPunct="1">
        <a:spcBef>
          <a:spcPct val="20000"/>
        </a:spcBef>
        <a:buClr>
          <a:srgbClr val="F86524"/>
        </a:buClr>
        <a:buSzPct val="100000"/>
        <a:buFont typeface="Wingdings" charset="2"/>
        <a:buChar char="§"/>
        <a:defRPr sz="2133" kern="1200">
          <a:solidFill>
            <a:srgbClr val="848489"/>
          </a:solidFill>
          <a:latin typeface="+mn-lt"/>
          <a:ea typeface="+mn-ea"/>
          <a:cs typeface="+mn-cs"/>
        </a:defRPr>
      </a:lvl1pPr>
      <a:lvl2pPr marL="990575" indent="-380990" algn="l" defTabSz="609585" rtl="0" eaLnBrk="1" latinLnBrk="0" hangingPunct="1">
        <a:spcBef>
          <a:spcPct val="20000"/>
        </a:spcBef>
        <a:buFont typeface="Arial"/>
        <a:buChar char="–"/>
        <a:defRPr sz="2133" kern="1200">
          <a:solidFill>
            <a:srgbClr val="848489"/>
          </a:solidFill>
          <a:latin typeface="+mn-lt"/>
          <a:ea typeface="+mn-ea"/>
          <a:cs typeface="+mn-cs"/>
        </a:defRPr>
      </a:lvl2pPr>
      <a:lvl3pPr marL="1523962" indent="-304792" algn="l" defTabSz="609585" rtl="0" eaLnBrk="1" latinLnBrk="0" hangingPunct="1">
        <a:spcBef>
          <a:spcPct val="20000"/>
        </a:spcBef>
        <a:buFont typeface="Arial"/>
        <a:buChar char="•"/>
        <a:defRPr sz="2133" kern="1200">
          <a:solidFill>
            <a:srgbClr val="848489"/>
          </a:solidFill>
          <a:latin typeface="+mn-lt"/>
          <a:ea typeface="+mn-ea"/>
          <a:cs typeface="+mn-cs"/>
        </a:defRPr>
      </a:lvl3pPr>
      <a:lvl4pPr marL="2133547" indent="-304792" algn="l" defTabSz="609585" rtl="0" eaLnBrk="1" latinLnBrk="0" hangingPunct="1">
        <a:spcBef>
          <a:spcPct val="20000"/>
        </a:spcBef>
        <a:buFont typeface="Arial"/>
        <a:buChar char="–"/>
        <a:defRPr sz="2400"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400"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pscinitiative.org/auditCollaboration"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0000" y="1680001"/>
            <a:ext cx="10667768" cy="1470025"/>
          </a:xfrm>
        </p:spPr>
        <p:txBody>
          <a:bodyPr/>
          <a:lstStyle/>
          <a:p>
            <a:r>
              <a:rPr lang="en-GB" dirty="0"/>
              <a:t>PSCI SAQ &amp; AUDIT REPORT TEMPLATE UPDATE</a:t>
            </a:r>
          </a:p>
        </p:txBody>
      </p:sp>
      <p:sp>
        <p:nvSpPr>
          <p:cNvPr id="3" name="Subtitle 2"/>
          <p:cNvSpPr>
            <a:spLocks noGrp="1"/>
          </p:cNvSpPr>
          <p:nvPr>
            <p:ph type="subTitle" idx="1"/>
          </p:nvPr>
        </p:nvSpPr>
        <p:spPr>
          <a:xfrm>
            <a:off x="600000" y="3067769"/>
            <a:ext cx="10285715" cy="2626021"/>
          </a:xfrm>
        </p:spPr>
        <p:txBody>
          <a:bodyPr>
            <a:normAutofit lnSpcReduction="10000"/>
          </a:bodyPr>
          <a:lstStyle/>
          <a:p>
            <a:r>
              <a:rPr lang="en-GB" dirty="0"/>
              <a:t>KELLY KAPPLER &amp; LYDIA ELLIOTT</a:t>
            </a:r>
          </a:p>
          <a:p>
            <a:r>
              <a:rPr lang="en-GB" dirty="0"/>
              <a:t>20 FEBRUARY 2019 </a:t>
            </a:r>
          </a:p>
          <a:p>
            <a:endParaRPr lang="en-GB" dirty="0"/>
          </a:p>
          <a:p>
            <a:endParaRPr lang="en-GB" dirty="0"/>
          </a:p>
          <a:p>
            <a:pPr algn="ctr"/>
            <a:r>
              <a:rPr lang="en-GB" sz="2000" i="1" dirty="0"/>
              <a:t>Questions will be taken at the end of the webinar.</a:t>
            </a:r>
          </a:p>
          <a:p>
            <a:pPr algn="ctr"/>
            <a:r>
              <a:rPr lang="en-GB" sz="2000" i="1" dirty="0"/>
              <a:t>Please utilize the chat feature to ask questions</a:t>
            </a:r>
          </a:p>
        </p:txBody>
      </p:sp>
    </p:spTree>
    <p:extLst>
      <p:ext uri="{BB962C8B-B14F-4D97-AF65-F5344CB8AC3E}">
        <p14:creationId xmlns:p14="http://schemas.microsoft.com/office/powerpoint/2010/main" val="2235639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ECD62-FE58-46EA-8DC2-21ED534AC1AB}"/>
              </a:ext>
            </a:extLst>
          </p:cNvPr>
          <p:cNvSpPr>
            <a:spLocks noGrp="1"/>
          </p:cNvSpPr>
          <p:nvPr>
            <p:ph type="title"/>
          </p:nvPr>
        </p:nvSpPr>
        <p:spPr/>
        <p:txBody>
          <a:bodyPr/>
          <a:lstStyle/>
          <a:p>
            <a:r>
              <a:rPr lang="en-US" dirty="0"/>
              <a:t>MOTIVATIONS SAQ/AUDIT TOOL REFRESH</a:t>
            </a:r>
          </a:p>
        </p:txBody>
      </p:sp>
      <p:sp>
        <p:nvSpPr>
          <p:cNvPr id="3" name="Content Placeholder 2">
            <a:extLst>
              <a:ext uri="{FF2B5EF4-FFF2-40B4-BE49-F238E27FC236}">
                <a16:creationId xmlns:a16="http://schemas.microsoft.com/office/drawing/2014/main" id="{218962C6-CE76-4C62-96FD-881676962DE3}"/>
              </a:ext>
            </a:extLst>
          </p:cNvPr>
          <p:cNvSpPr>
            <a:spLocks noGrp="1"/>
          </p:cNvSpPr>
          <p:nvPr>
            <p:ph idx="1"/>
          </p:nvPr>
        </p:nvSpPr>
        <p:spPr/>
        <p:txBody>
          <a:bodyPr/>
          <a:lstStyle/>
          <a:p>
            <a:r>
              <a:rPr lang="en-US" dirty="0"/>
              <a:t>2018 – 2020 PSCI Strategy</a:t>
            </a:r>
          </a:p>
          <a:p>
            <a:r>
              <a:rPr lang="en-US" dirty="0"/>
              <a:t>New key issues to incorporate</a:t>
            </a:r>
          </a:p>
          <a:p>
            <a:r>
              <a:rPr lang="en-US" dirty="0"/>
              <a:t>Continuous improvement</a:t>
            </a:r>
          </a:p>
          <a:p>
            <a:r>
              <a:rPr lang="en-US" dirty="0"/>
              <a:t>Ability to track/trend findings </a:t>
            </a:r>
            <a:br>
              <a:rPr lang="en-US" dirty="0"/>
            </a:br>
            <a:r>
              <a:rPr lang="en-US" dirty="0"/>
              <a:t>(input to enhance capability priorities, respond to inquiries, </a:t>
            </a:r>
            <a:r>
              <a:rPr lang="en-US" dirty="0" err="1"/>
              <a:t>etc</a:t>
            </a:r>
            <a:r>
              <a:rPr lang="en-US" dirty="0"/>
              <a:t>)</a:t>
            </a:r>
          </a:p>
          <a:p>
            <a:r>
              <a:rPr lang="en-US" dirty="0"/>
              <a:t>Balance thoroughness of audit with time required to complete so many questions</a:t>
            </a:r>
          </a:p>
          <a:p>
            <a:r>
              <a:rPr lang="en-US" dirty="0"/>
              <a:t>Provide auditor guidance for questions </a:t>
            </a:r>
          </a:p>
        </p:txBody>
      </p:sp>
      <p:sp>
        <p:nvSpPr>
          <p:cNvPr id="6" name="Slide Number Placeholder 5">
            <a:extLst>
              <a:ext uri="{FF2B5EF4-FFF2-40B4-BE49-F238E27FC236}">
                <a16:creationId xmlns:a16="http://schemas.microsoft.com/office/drawing/2014/main" id="{B4EEE056-A312-472F-B3CF-7E82B9032AAF}"/>
              </a:ext>
            </a:extLst>
          </p:cNvPr>
          <p:cNvSpPr>
            <a:spLocks noGrp="1"/>
          </p:cNvSpPr>
          <p:nvPr>
            <p:ph type="sldNum" sz="quarter" idx="12"/>
          </p:nvPr>
        </p:nvSpPr>
        <p:spPr/>
        <p:txBody>
          <a:bodyPr/>
          <a:lstStyle/>
          <a:p>
            <a:fld id="{6B78A4E6-14EE-3648-AEF8-2B252C21E463}" type="slidenum">
              <a:rPr lang="en-US" smtClean="0"/>
              <a:pPr/>
              <a:t>2</a:t>
            </a:fld>
            <a:endParaRPr lang="en-US" dirty="0"/>
          </a:p>
        </p:txBody>
      </p:sp>
    </p:spTree>
    <p:extLst>
      <p:ext uri="{BB962C8B-B14F-4D97-AF65-F5344CB8AC3E}">
        <p14:creationId xmlns:p14="http://schemas.microsoft.com/office/powerpoint/2010/main" val="2061365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853BB-6006-448E-B9AB-6DB2AE40D0D2}"/>
              </a:ext>
            </a:extLst>
          </p:cNvPr>
          <p:cNvSpPr>
            <a:spLocks noGrp="1"/>
          </p:cNvSpPr>
          <p:nvPr>
            <p:ph type="title"/>
          </p:nvPr>
        </p:nvSpPr>
        <p:spPr/>
        <p:txBody>
          <a:bodyPr/>
          <a:lstStyle/>
          <a:p>
            <a:r>
              <a:rPr lang="en-US" dirty="0"/>
              <a:t>NEW TOPICS TO INCORPORATE IN SAQ</a:t>
            </a:r>
          </a:p>
        </p:txBody>
      </p:sp>
      <p:sp>
        <p:nvSpPr>
          <p:cNvPr id="6" name="Slide Number Placeholder 5">
            <a:extLst>
              <a:ext uri="{FF2B5EF4-FFF2-40B4-BE49-F238E27FC236}">
                <a16:creationId xmlns:a16="http://schemas.microsoft.com/office/drawing/2014/main" id="{A383CEB5-A749-4931-B91B-3FB843E645C3}"/>
              </a:ext>
            </a:extLst>
          </p:cNvPr>
          <p:cNvSpPr>
            <a:spLocks noGrp="1"/>
          </p:cNvSpPr>
          <p:nvPr>
            <p:ph type="sldNum" sz="quarter" idx="12"/>
          </p:nvPr>
        </p:nvSpPr>
        <p:spPr/>
        <p:txBody>
          <a:bodyPr/>
          <a:lstStyle/>
          <a:p>
            <a:fld id="{6B78A4E6-14EE-3648-AEF8-2B252C21E463}" type="slidenum">
              <a:rPr lang="en-US" smtClean="0"/>
              <a:pPr/>
              <a:t>3</a:t>
            </a:fld>
            <a:endParaRPr lang="en-US" dirty="0"/>
          </a:p>
        </p:txBody>
      </p:sp>
      <p:grpSp>
        <p:nvGrpSpPr>
          <p:cNvPr id="10" name="Group 9">
            <a:extLst>
              <a:ext uri="{FF2B5EF4-FFF2-40B4-BE49-F238E27FC236}">
                <a16:creationId xmlns:a16="http://schemas.microsoft.com/office/drawing/2014/main" id="{4C7C2B3F-3EEC-41C3-88E2-09199DE8CD85}"/>
              </a:ext>
            </a:extLst>
          </p:cNvPr>
          <p:cNvGrpSpPr/>
          <p:nvPr/>
        </p:nvGrpSpPr>
        <p:grpSpPr>
          <a:xfrm>
            <a:off x="0" y="1792651"/>
            <a:ext cx="12192001" cy="4490346"/>
            <a:chOff x="0" y="1325992"/>
            <a:chExt cx="12192001" cy="4490346"/>
          </a:xfrm>
        </p:grpSpPr>
        <p:pic>
          <p:nvPicPr>
            <p:cNvPr id="7" name="Picture 6">
              <a:extLst>
                <a:ext uri="{FF2B5EF4-FFF2-40B4-BE49-F238E27FC236}">
                  <a16:creationId xmlns:a16="http://schemas.microsoft.com/office/drawing/2014/main" id="{5FFAD93A-AD98-400E-866A-A20F3B2E0EEC}"/>
                </a:ext>
              </a:extLst>
            </p:cNvPr>
            <p:cNvPicPr>
              <a:picLocks noChangeAspect="1"/>
            </p:cNvPicPr>
            <p:nvPr/>
          </p:nvPicPr>
          <p:blipFill rotWithShape="1">
            <a:blip r:embed="rId2"/>
            <a:srcRect t="17951" b="15629"/>
            <a:stretch/>
          </p:blipFill>
          <p:spPr>
            <a:xfrm>
              <a:off x="0" y="1325992"/>
              <a:ext cx="12192000" cy="4358372"/>
            </a:xfrm>
            <a:prstGeom prst="rect">
              <a:avLst/>
            </a:prstGeom>
          </p:spPr>
        </p:pic>
        <p:sp>
          <p:nvSpPr>
            <p:cNvPr id="8" name="Rectangle 7">
              <a:extLst>
                <a:ext uri="{FF2B5EF4-FFF2-40B4-BE49-F238E27FC236}">
                  <a16:creationId xmlns:a16="http://schemas.microsoft.com/office/drawing/2014/main" id="{D9FF67BE-DEA4-4E14-A479-7B068BA228E3}"/>
                </a:ext>
              </a:extLst>
            </p:cNvPr>
            <p:cNvSpPr/>
            <p:nvPr/>
          </p:nvSpPr>
          <p:spPr>
            <a:xfrm>
              <a:off x="6495069" y="4986779"/>
              <a:ext cx="5696932" cy="82955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52B4BEB-C2AC-4308-A012-BC0AF26A100E}"/>
                </a:ext>
              </a:extLst>
            </p:cNvPr>
            <p:cNvSpPr/>
            <p:nvPr/>
          </p:nvSpPr>
          <p:spPr>
            <a:xfrm>
              <a:off x="0" y="4986779"/>
              <a:ext cx="3685880" cy="82955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116242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p:cNvSpPr txBox="1"/>
          <p:nvPr/>
        </p:nvSpPr>
        <p:spPr>
          <a:xfrm>
            <a:off x="2688514" y="3181053"/>
            <a:ext cx="2207996" cy="2633093"/>
          </a:xfrm>
          <a:prstGeom prst="rect">
            <a:avLst/>
          </a:prstGeom>
          <a:noFill/>
        </p:spPr>
        <p:txBody>
          <a:bodyPr wrap="square" rtlCol="0">
            <a:spAutoFit/>
          </a:bodyPr>
          <a:lstStyle/>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Freely chosen </a:t>
            </a:r>
            <a:r>
              <a:rPr lang="en-US" sz="1467" dirty="0">
                <a:solidFill>
                  <a:schemeClr val="tx1">
                    <a:lumMod val="65000"/>
                    <a:lumOff val="35000"/>
                  </a:schemeClr>
                </a:solidFill>
              </a:rPr>
              <a:t>employment</a:t>
            </a: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No child labor</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dirty="0">
                <a:solidFill>
                  <a:schemeClr val="tx1">
                    <a:lumMod val="65000"/>
                    <a:lumOff val="35000"/>
                  </a:schemeClr>
                </a:solidFill>
              </a:rPr>
              <a:t>Legal treatment of </a:t>
            </a:r>
            <a:r>
              <a:rPr lang="en-US" sz="1467" b="1" dirty="0">
                <a:solidFill>
                  <a:schemeClr val="tx1">
                    <a:lumMod val="65000"/>
                    <a:lumOff val="35000"/>
                  </a:schemeClr>
                </a:solidFill>
              </a:rPr>
              <a:t>young workers</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Non-discrimination</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Fair treatment</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Legal wages, benefits &amp; working hours</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Freedom </a:t>
            </a:r>
            <a:r>
              <a:rPr lang="en-US" sz="1467" dirty="0">
                <a:solidFill>
                  <a:schemeClr val="tx1">
                    <a:lumMod val="65000"/>
                    <a:lumOff val="35000"/>
                  </a:schemeClr>
                </a:solidFill>
              </a:rPr>
              <a:t>of association</a:t>
            </a:r>
          </a:p>
        </p:txBody>
      </p:sp>
      <p:sp>
        <p:nvSpPr>
          <p:cNvPr id="2" name="Title 1"/>
          <p:cNvSpPr>
            <a:spLocks noGrp="1"/>
          </p:cNvSpPr>
          <p:nvPr>
            <p:ph type="title"/>
          </p:nvPr>
        </p:nvSpPr>
        <p:spPr/>
        <p:txBody>
          <a:bodyPr/>
          <a:lstStyle/>
          <a:p>
            <a:r>
              <a:rPr lang="en-US" dirty="0"/>
              <a:t>THE PSCI PRINCIPLES</a:t>
            </a:r>
          </a:p>
        </p:txBody>
      </p:sp>
      <p:sp>
        <p:nvSpPr>
          <p:cNvPr id="7" name="Slide Number Placeholder 6"/>
          <p:cNvSpPr>
            <a:spLocks noGrp="1"/>
          </p:cNvSpPr>
          <p:nvPr>
            <p:ph type="sldNum" sz="quarter" idx="12"/>
          </p:nvPr>
        </p:nvSpPr>
        <p:spPr/>
        <p:txBody>
          <a:bodyPr/>
          <a:lstStyle/>
          <a:p>
            <a:fld id="{6B78A4E6-14EE-3648-AEF8-2B252C21E463}" type="slidenum">
              <a:rPr lang="en-US" smtClean="0"/>
              <a:t>4</a:t>
            </a:fld>
            <a:endParaRPr lang="en-US"/>
          </a:p>
        </p:txBody>
      </p:sp>
      <p:pic>
        <p:nvPicPr>
          <p:cNvPr id="8" name="Picture 7" descr="environment-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8668" y="1555956"/>
            <a:ext cx="1063955" cy="1043229"/>
          </a:xfrm>
          <a:prstGeom prst="rect">
            <a:avLst/>
          </a:prstGeom>
        </p:spPr>
      </p:pic>
      <p:pic>
        <p:nvPicPr>
          <p:cNvPr id="9" name="Picture 8" descr="ethics-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399" y="1552504"/>
            <a:ext cx="1036320" cy="1050137"/>
          </a:xfrm>
          <a:prstGeom prst="rect">
            <a:avLst/>
          </a:prstGeom>
        </p:spPr>
      </p:pic>
      <p:pic>
        <p:nvPicPr>
          <p:cNvPr id="10" name="Picture 9" descr="h&amp;s-1.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77874" y="1581228"/>
            <a:ext cx="1050137" cy="1043229"/>
          </a:xfrm>
          <a:prstGeom prst="rect">
            <a:avLst/>
          </a:prstGeom>
        </p:spPr>
      </p:pic>
      <p:pic>
        <p:nvPicPr>
          <p:cNvPr id="11" name="Picture 10" descr="labor-1.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63885" y="1555956"/>
            <a:ext cx="1036320" cy="1043229"/>
          </a:xfrm>
          <a:prstGeom prst="rect">
            <a:avLst/>
          </a:prstGeom>
        </p:spPr>
      </p:pic>
      <p:pic>
        <p:nvPicPr>
          <p:cNvPr id="12" name="Picture 11" descr="managementsystems-1.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55027" y="1598914"/>
            <a:ext cx="963656" cy="957316"/>
          </a:xfrm>
          <a:prstGeom prst="rect">
            <a:avLst/>
          </a:prstGeom>
        </p:spPr>
      </p:pic>
      <p:sp>
        <p:nvSpPr>
          <p:cNvPr id="13" name="TextBox 12"/>
          <p:cNvSpPr txBox="1"/>
          <p:nvPr/>
        </p:nvSpPr>
        <p:spPr>
          <a:xfrm>
            <a:off x="1171092" y="2727079"/>
            <a:ext cx="756937" cy="266676"/>
          </a:xfrm>
          <a:prstGeom prst="rect">
            <a:avLst/>
          </a:prstGeom>
          <a:noFill/>
        </p:spPr>
        <p:txBody>
          <a:bodyPr wrap="none" rtlCol="0">
            <a:spAutoFit/>
          </a:bodyPr>
          <a:lstStyle/>
          <a:p>
            <a:pPr algn="ctr"/>
            <a:r>
              <a:rPr lang="en-US" sz="1133" b="1" kern="800" spc="200" dirty="0">
                <a:solidFill>
                  <a:srgbClr val="F86524"/>
                </a:solidFill>
                <a:latin typeface="+mj-lt"/>
                <a:cs typeface="Calibri Light"/>
              </a:rPr>
              <a:t>ETHICS</a:t>
            </a:r>
            <a:endParaRPr lang="en-US" sz="1133" b="1" kern="800" spc="200" dirty="0">
              <a:latin typeface="+mj-lt"/>
              <a:cs typeface="Calibri Light"/>
            </a:endParaRPr>
          </a:p>
        </p:txBody>
      </p:sp>
      <p:sp>
        <p:nvSpPr>
          <p:cNvPr id="14" name="TextBox 13"/>
          <p:cNvSpPr txBox="1"/>
          <p:nvPr/>
        </p:nvSpPr>
        <p:spPr>
          <a:xfrm>
            <a:off x="5170914" y="2727079"/>
            <a:ext cx="1638782" cy="274562"/>
          </a:xfrm>
          <a:prstGeom prst="rect">
            <a:avLst/>
          </a:prstGeom>
          <a:noFill/>
        </p:spPr>
        <p:txBody>
          <a:bodyPr wrap="none" rtlCol="0">
            <a:spAutoFit/>
          </a:bodyPr>
          <a:lstStyle/>
          <a:p>
            <a:pPr algn="ctr">
              <a:lnSpc>
                <a:spcPct val="110000"/>
              </a:lnSpc>
            </a:pPr>
            <a:r>
              <a:rPr lang="en-US" sz="1133" b="1" kern="800" spc="200" dirty="0">
                <a:solidFill>
                  <a:srgbClr val="F86524"/>
                </a:solidFill>
                <a:cs typeface="Calibri Light"/>
              </a:rPr>
              <a:t>HEALTH &amp; SAFETY</a:t>
            </a:r>
          </a:p>
        </p:txBody>
      </p:sp>
      <p:sp>
        <p:nvSpPr>
          <p:cNvPr id="15" name="TextBox 14"/>
          <p:cNvSpPr txBox="1"/>
          <p:nvPr/>
        </p:nvSpPr>
        <p:spPr>
          <a:xfrm>
            <a:off x="7521481" y="2727079"/>
            <a:ext cx="1398332" cy="274562"/>
          </a:xfrm>
          <a:prstGeom prst="rect">
            <a:avLst/>
          </a:prstGeom>
          <a:noFill/>
        </p:spPr>
        <p:txBody>
          <a:bodyPr wrap="none" rtlCol="0">
            <a:spAutoFit/>
          </a:bodyPr>
          <a:lstStyle/>
          <a:p>
            <a:pPr algn="ctr">
              <a:lnSpc>
                <a:spcPct val="110000"/>
              </a:lnSpc>
            </a:pPr>
            <a:r>
              <a:rPr lang="en-US" sz="1133" b="1" kern="800" spc="200" dirty="0">
                <a:solidFill>
                  <a:srgbClr val="F86524"/>
                </a:solidFill>
                <a:latin typeface="+mj-lt"/>
                <a:cs typeface="Calibri Light"/>
              </a:rPr>
              <a:t>ENVIRONMENT</a:t>
            </a:r>
          </a:p>
        </p:txBody>
      </p:sp>
      <p:sp>
        <p:nvSpPr>
          <p:cNvPr id="16" name="TextBox 15"/>
          <p:cNvSpPr txBox="1"/>
          <p:nvPr/>
        </p:nvSpPr>
        <p:spPr>
          <a:xfrm>
            <a:off x="3420409" y="2727079"/>
            <a:ext cx="723275" cy="274562"/>
          </a:xfrm>
          <a:prstGeom prst="rect">
            <a:avLst/>
          </a:prstGeom>
          <a:noFill/>
        </p:spPr>
        <p:txBody>
          <a:bodyPr wrap="none" rtlCol="0">
            <a:spAutoFit/>
          </a:bodyPr>
          <a:lstStyle/>
          <a:p>
            <a:pPr lvl="0" algn="ctr">
              <a:lnSpc>
                <a:spcPct val="110000"/>
              </a:lnSpc>
            </a:pPr>
            <a:r>
              <a:rPr lang="en-US" sz="1133" b="1" kern="800" spc="200" dirty="0">
                <a:solidFill>
                  <a:srgbClr val="F86524"/>
                </a:solidFill>
                <a:latin typeface="+mj-lt"/>
                <a:cs typeface="Calibri Light"/>
              </a:rPr>
              <a:t>LABOR</a:t>
            </a:r>
          </a:p>
        </p:txBody>
      </p:sp>
      <p:sp>
        <p:nvSpPr>
          <p:cNvPr id="17" name="TextBox 16"/>
          <p:cNvSpPr txBox="1"/>
          <p:nvPr/>
        </p:nvSpPr>
        <p:spPr>
          <a:xfrm>
            <a:off x="9418409" y="2727079"/>
            <a:ext cx="2062167" cy="263918"/>
          </a:xfrm>
          <a:prstGeom prst="rect">
            <a:avLst/>
          </a:prstGeom>
          <a:noFill/>
        </p:spPr>
        <p:txBody>
          <a:bodyPr wrap="none" rtlCol="0">
            <a:spAutoFit/>
          </a:bodyPr>
          <a:lstStyle/>
          <a:p>
            <a:pPr algn="ctr">
              <a:lnSpc>
                <a:spcPct val="110000"/>
              </a:lnSpc>
            </a:pPr>
            <a:r>
              <a:rPr lang="en-US" sz="1067" b="1" kern="800" spc="200" dirty="0">
                <a:solidFill>
                  <a:srgbClr val="F86524"/>
                </a:solidFill>
                <a:latin typeface="+mj-lt"/>
                <a:cs typeface="Calibri Light"/>
              </a:rPr>
              <a:t>MANAGEMENT SYSTEMS</a:t>
            </a:r>
          </a:p>
        </p:txBody>
      </p:sp>
      <p:sp>
        <p:nvSpPr>
          <p:cNvPr id="18" name="Oval 17"/>
          <p:cNvSpPr>
            <a:spLocks noChangeAspect="1"/>
          </p:cNvSpPr>
          <p:nvPr/>
        </p:nvSpPr>
        <p:spPr>
          <a:xfrm>
            <a:off x="925559" y="1453571"/>
            <a:ext cx="1248000" cy="1248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9" name="Oval 18"/>
          <p:cNvSpPr>
            <a:spLocks noChangeAspect="1"/>
          </p:cNvSpPr>
          <p:nvPr/>
        </p:nvSpPr>
        <p:spPr>
          <a:xfrm>
            <a:off x="3150543" y="1453571"/>
            <a:ext cx="1248000" cy="1248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0" name="Oval 19"/>
          <p:cNvSpPr>
            <a:spLocks noChangeAspect="1"/>
          </p:cNvSpPr>
          <p:nvPr/>
        </p:nvSpPr>
        <p:spPr>
          <a:xfrm>
            <a:off x="5375527" y="1453571"/>
            <a:ext cx="1248000" cy="1248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1" name="Oval 20"/>
          <p:cNvSpPr>
            <a:spLocks noChangeAspect="1"/>
          </p:cNvSpPr>
          <p:nvPr/>
        </p:nvSpPr>
        <p:spPr>
          <a:xfrm>
            <a:off x="7600511" y="1453571"/>
            <a:ext cx="1248000" cy="1248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2" name="Oval 21"/>
          <p:cNvSpPr>
            <a:spLocks noChangeAspect="1"/>
          </p:cNvSpPr>
          <p:nvPr/>
        </p:nvSpPr>
        <p:spPr>
          <a:xfrm>
            <a:off x="9825492" y="1453571"/>
            <a:ext cx="1248000" cy="1248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cxnSp>
        <p:nvCxnSpPr>
          <p:cNvPr id="23" name="Straight Connector 22"/>
          <p:cNvCxnSpPr/>
          <p:nvPr/>
        </p:nvCxnSpPr>
        <p:spPr>
          <a:xfrm>
            <a:off x="2299932" y="2077571"/>
            <a:ext cx="768000" cy="0"/>
          </a:xfrm>
          <a:prstGeom prst="line">
            <a:avLst/>
          </a:prstGeom>
          <a:ln>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a:off x="4524916" y="2077571"/>
            <a:ext cx="768000" cy="0"/>
          </a:xfrm>
          <a:prstGeom prst="line">
            <a:avLst/>
          </a:prstGeom>
          <a:ln>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6756687" y="2077571"/>
            <a:ext cx="768000" cy="0"/>
          </a:xfrm>
          <a:prstGeom prst="line">
            <a:avLst/>
          </a:prstGeom>
          <a:ln>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a:off x="8980496" y="2077571"/>
            <a:ext cx="768000" cy="0"/>
          </a:xfrm>
          <a:prstGeom prst="line">
            <a:avLst/>
          </a:prstGeom>
          <a:ln>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465073" y="3181052"/>
            <a:ext cx="2207996" cy="1555875"/>
          </a:xfrm>
          <a:prstGeom prst="rect">
            <a:avLst/>
          </a:prstGeom>
          <a:noFill/>
        </p:spPr>
        <p:txBody>
          <a:bodyPr wrap="square" rtlCol="0">
            <a:spAutoFit/>
          </a:bodyPr>
          <a:lstStyle/>
          <a:p>
            <a:pPr marL="158396" indent="-158396">
              <a:lnSpc>
                <a:spcPts val="1467"/>
              </a:lnSpc>
              <a:spcAft>
                <a:spcPts val="800"/>
              </a:spcAft>
              <a:buClr>
                <a:srgbClr val="F86524"/>
              </a:buClr>
              <a:buFont typeface="Wingdings" charset="2"/>
              <a:buChar char="§"/>
            </a:pPr>
            <a:r>
              <a:rPr lang="en-US" sz="1467" dirty="0">
                <a:solidFill>
                  <a:schemeClr val="tx1">
                    <a:lumMod val="65000"/>
                    <a:lumOff val="35000"/>
                  </a:schemeClr>
                </a:solidFill>
              </a:rPr>
              <a:t>Business </a:t>
            </a:r>
            <a:r>
              <a:rPr lang="en-US" sz="1467" b="1" dirty="0">
                <a:solidFill>
                  <a:schemeClr val="tx1">
                    <a:lumMod val="65000"/>
                    <a:lumOff val="35000"/>
                  </a:schemeClr>
                </a:solidFill>
              </a:rPr>
              <a:t>integrity</a:t>
            </a:r>
            <a:r>
              <a:rPr lang="en-US" sz="1467" dirty="0">
                <a:solidFill>
                  <a:schemeClr val="tx1">
                    <a:lumMod val="65000"/>
                    <a:lumOff val="35000"/>
                  </a:schemeClr>
                </a:solidFill>
              </a:rPr>
              <a:t> &amp; </a:t>
            </a:r>
            <a:r>
              <a:rPr lang="en-US" sz="1467" b="1" dirty="0">
                <a:solidFill>
                  <a:schemeClr val="tx1">
                    <a:lumMod val="65000"/>
                    <a:lumOff val="35000"/>
                  </a:schemeClr>
                </a:solidFill>
              </a:rPr>
              <a:t>fair competition</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dirty="0">
                <a:solidFill>
                  <a:schemeClr val="tx1">
                    <a:lumMod val="65000"/>
                    <a:lumOff val="35000"/>
                  </a:schemeClr>
                </a:solidFill>
              </a:rPr>
              <a:t>Identification of </a:t>
            </a:r>
            <a:r>
              <a:rPr lang="en-US" sz="1467" b="1" dirty="0">
                <a:solidFill>
                  <a:schemeClr val="tx1">
                    <a:lumMod val="65000"/>
                    <a:lumOff val="35000"/>
                  </a:schemeClr>
                </a:solidFill>
              </a:rPr>
              <a:t>concerns</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Animal welfare</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Privacy</a:t>
            </a:r>
            <a:r>
              <a:rPr lang="en-US" sz="1467" dirty="0">
                <a:solidFill>
                  <a:schemeClr val="tx1">
                    <a:lumMod val="65000"/>
                    <a:lumOff val="35000"/>
                  </a:schemeClr>
                </a:solidFill>
              </a:rPr>
              <a:t> </a:t>
            </a:r>
          </a:p>
        </p:txBody>
      </p:sp>
      <p:sp>
        <p:nvSpPr>
          <p:cNvPr id="34" name="TextBox 33"/>
          <p:cNvSpPr txBox="1"/>
          <p:nvPr/>
        </p:nvSpPr>
        <p:spPr>
          <a:xfrm>
            <a:off x="4911955" y="3181052"/>
            <a:ext cx="2207996" cy="2530501"/>
          </a:xfrm>
          <a:prstGeom prst="rect">
            <a:avLst/>
          </a:prstGeom>
          <a:noFill/>
        </p:spPr>
        <p:txBody>
          <a:bodyPr wrap="square" rtlCol="0">
            <a:spAutoFit/>
          </a:bodyPr>
          <a:lstStyle/>
          <a:p>
            <a:pPr marL="158396" indent="-158396">
              <a:lnSpc>
                <a:spcPts val="1467"/>
              </a:lnSpc>
              <a:spcAft>
                <a:spcPts val="800"/>
              </a:spcAft>
              <a:buClr>
                <a:srgbClr val="F86524"/>
              </a:buClr>
              <a:buFont typeface="Wingdings" charset="2"/>
              <a:buChar char="§"/>
            </a:pPr>
            <a:r>
              <a:rPr lang="en-US" sz="1467" dirty="0">
                <a:solidFill>
                  <a:schemeClr val="tx1">
                    <a:lumMod val="65000"/>
                    <a:lumOff val="35000"/>
                  </a:schemeClr>
                </a:solidFill>
              </a:rPr>
              <a:t>Worker </a:t>
            </a:r>
            <a:r>
              <a:rPr lang="en-US" sz="1467" b="1" dirty="0">
                <a:solidFill>
                  <a:schemeClr val="tx1">
                    <a:lumMod val="65000"/>
                    <a:lumOff val="35000"/>
                  </a:schemeClr>
                </a:solidFill>
              </a:rPr>
              <a:t>protection</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Safe </a:t>
            </a:r>
            <a:r>
              <a:rPr lang="en-US" sz="1467" dirty="0">
                <a:solidFill>
                  <a:schemeClr val="tx1">
                    <a:lumMod val="65000"/>
                    <a:lumOff val="35000"/>
                  </a:schemeClr>
                </a:solidFill>
              </a:rPr>
              <a:t>work conditions</a:t>
            </a: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Process safety</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Proper control </a:t>
            </a:r>
            <a:r>
              <a:rPr lang="en-US" sz="1467" dirty="0">
                <a:solidFill>
                  <a:schemeClr val="tx1">
                    <a:lumMod val="65000"/>
                    <a:lumOff val="35000"/>
                  </a:schemeClr>
                </a:solidFill>
              </a:rPr>
              <a:t>of hazardous substances</a:t>
            </a: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Emergency </a:t>
            </a:r>
            <a:r>
              <a:rPr lang="en-US" sz="1467" dirty="0">
                <a:solidFill>
                  <a:schemeClr val="tx1">
                    <a:lumMod val="65000"/>
                    <a:lumOff val="35000"/>
                  </a:schemeClr>
                </a:solidFill>
              </a:rPr>
              <a:t>preparedness &amp; response</a:t>
            </a:r>
          </a:p>
          <a:p>
            <a:pPr marL="158396" indent="-158396">
              <a:lnSpc>
                <a:spcPts val="1467"/>
              </a:lnSpc>
              <a:spcAft>
                <a:spcPts val="800"/>
              </a:spcAft>
              <a:buClr>
                <a:srgbClr val="F86524"/>
              </a:buClr>
              <a:buFont typeface="Wingdings" charset="2"/>
              <a:buChar char="§"/>
            </a:pPr>
            <a:r>
              <a:rPr lang="en-US" sz="1467" dirty="0">
                <a:solidFill>
                  <a:schemeClr val="tx1">
                    <a:lumMod val="65000"/>
                    <a:lumOff val="35000"/>
                  </a:schemeClr>
                </a:solidFill>
              </a:rPr>
              <a:t>Communication of </a:t>
            </a:r>
            <a:r>
              <a:rPr lang="en-US" sz="1467" b="1" dirty="0">
                <a:solidFill>
                  <a:schemeClr val="tx1">
                    <a:lumMod val="65000"/>
                    <a:lumOff val="35000"/>
                  </a:schemeClr>
                </a:solidFill>
              </a:rPr>
              <a:t>hazard information</a:t>
            </a:r>
          </a:p>
        </p:txBody>
      </p:sp>
      <p:sp>
        <p:nvSpPr>
          <p:cNvPr id="35" name="TextBox 34"/>
          <p:cNvSpPr txBox="1"/>
          <p:nvPr/>
        </p:nvSpPr>
        <p:spPr>
          <a:xfrm>
            <a:off x="7135397" y="3181052"/>
            <a:ext cx="2207996" cy="2235548"/>
          </a:xfrm>
          <a:prstGeom prst="rect">
            <a:avLst/>
          </a:prstGeom>
          <a:noFill/>
        </p:spPr>
        <p:txBody>
          <a:bodyPr wrap="square" rtlCol="0">
            <a:spAutoFit/>
          </a:bodyPr>
          <a:lstStyle/>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Legal </a:t>
            </a:r>
            <a:r>
              <a:rPr lang="en-US" sz="1467" dirty="0">
                <a:solidFill>
                  <a:schemeClr val="tx1">
                    <a:lumMod val="65000"/>
                    <a:lumOff val="35000"/>
                  </a:schemeClr>
                </a:solidFill>
              </a:rPr>
              <a:t>environmental authorizations</a:t>
            </a: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Management </a:t>
            </a:r>
            <a:r>
              <a:rPr lang="en-US" sz="1467" dirty="0">
                <a:solidFill>
                  <a:schemeClr val="tx1">
                    <a:lumMod val="65000"/>
                    <a:lumOff val="35000"/>
                  </a:schemeClr>
                </a:solidFill>
              </a:rPr>
              <a:t>of waste &amp; emissions</a:t>
            </a:r>
          </a:p>
          <a:p>
            <a:pPr marL="158396" indent="-158396">
              <a:lnSpc>
                <a:spcPts val="1467"/>
              </a:lnSpc>
              <a:spcAft>
                <a:spcPts val="800"/>
              </a:spcAft>
              <a:buClr>
                <a:srgbClr val="F86524"/>
              </a:buClr>
              <a:buFont typeface="Wingdings" charset="2"/>
              <a:buChar char="§"/>
            </a:pPr>
            <a:r>
              <a:rPr lang="en-US" sz="1467" dirty="0">
                <a:solidFill>
                  <a:schemeClr val="tx1">
                    <a:lumMod val="65000"/>
                    <a:lumOff val="35000"/>
                  </a:schemeClr>
                </a:solidFill>
              </a:rPr>
              <a:t>Spills &amp; releases </a:t>
            </a:r>
            <a:r>
              <a:rPr lang="en-US" sz="1467" b="1" dirty="0">
                <a:solidFill>
                  <a:schemeClr val="tx1">
                    <a:lumMod val="65000"/>
                    <a:lumOff val="35000"/>
                  </a:schemeClr>
                </a:solidFill>
              </a:rPr>
              <a:t>prevention</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Water conservation</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Manage </a:t>
            </a:r>
            <a:r>
              <a:rPr lang="en-US" sz="1467" dirty="0">
                <a:solidFill>
                  <a:schemeClr val="tx1">
                    <a:lumMod val="65000"/>
                    <a:lumOff val="35000"/>
                  </a:schemeClr>
                </a:solidFill>
              </a:rPr>
              <a:t>pharmaceutical waste-water discharge</a:t>
            </a:r>
          </a:p>
        </p:txBody>
      </p:sp>
      <p:sp>
        <p:nvSpPr>
          <p:cNvPr id="36" name="TextBox 35"/>
          <p:cNvSpPr txBox="1"/>
          <p:nvPr/>
        </p:nvSpPr>
        <p:spPr>
          <a:xfrm>
            <a:off x="9358837" y="3181052"/>
            <a:ext cx="2211143" cy="2145780"/>
          </a:xfrm>
          <a:prstGeom prst="rect">
            <a:avLst/>
          </a:prstGeom>
          <a:noFill/>
        </p:spPr>
        <p:txBody>
          <a:bodyPr wrap="square" rtlCol="0">
            <a:spAutoFit/>
          </a:bodyPr>
          <a:lstStyle/>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Commitment </a:t>
            </a:r>
            <a:r>
              <a:rPr lang="en-US" sz="1467" dirty="0">
                <a:solidFill>
                  <a:schemeClr val="tx1">
                    <a:lumMod val="65000"/>
                    <a:lumOff val="35000"/>
                  </a:schemeClr>
                </a:solidFill>
              </a:rPr>
              <a:t>&amp;</a:t>
            </a:r>
            <a:r>
              <a:rPr lang="en-US" sz="1467" b="1" dirty="0">
                <a:solidFill>
                  <a:schemeClr val="tx1">
                    <a:lumMod val="65000"/>
                    <a:lumOff val="35000"/>
                  </a:schemeClr>
                </a:solidFill>
              </a:rPr>
              <a:t> accountability</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Legal</a:t>
            </a:r>
            <a:r>
              <a:rPr lang="en-US" sz="1467" dirty="0">
                <a:solidFill>
                  <a:schemeClr val="tx1">
                    <a:lumMod val="65000"/>
                    <a:lumOff val="35000"/>
                  </a:schemeClr>
                </a:solidFill>
              </a:rPr>
              <a:t> &amp; </a:t>
            </a:r>
            <a:r>
              <a:rPr lang="en-US" sz="1467" b="1" dirty="0">
                <a:solidFill>
                  <a:schemeClr val="tx1">
                    <a:lumMod val="65000"/>
                    <a:lumOff val="35000"/>
                  </a:schemeClr>
                </a:solidFill>
              </a:rPr>
              <a:t>customer </a:t>
            </a:r>
            <a:r>
              <a:rPr lang="en-US" sz="1467" dirty="0">
                <a:solidFill>
                  <a:schemeClr val="tx1">
                    <a:lumMod val="65000"/>
                    <a:lumOff val="35000"/>
                  </a:schemeClr>
                </a:solidFill>
              </a:rPr>
              <a:t>requirements</a:t>
            </a: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Risk management</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Documentation</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Training &amp; competency</a:t>
            </a:r>
            <a:endParaRPr lang="en-US" sz="1467" dirty="0">
              <a:solidFill>
                <a:schemeClr val="tx1">
                  <a:lumMod val="65000"/>
                  <a:lumOff val="35000"/>
                </a:schemeClr>
              </a:solidFill>
            </a:endParaRPr>
          </a:p>
          <a:p>
            <a:pPr marL="158396" indent="-158396">
              <a:lnSpc>
                <a:spcPts val="1467"/>
              </a:lnSpc>
              <a:spcAft>
                <a:spcPts val="800"/>
              </a:spcAft>
              <a:buClr>
                <a:srgbClr val="F86524"/>
              </a:buClr>
              <a:buFont typeface="Wingdings" charset="2"/>
              <a:buChar char="§"/>
            </a:pPr>
            <a:r>
              <a:rPr lang="en-US" sz="1467" b="1" dirty="0">
                <a:solidFill>
                  <a:schemeClr val="tx1">
                    <a:lumMod val="65000"/>
                    <a:lumOff val="35000"/>
                  </a:schemeClr>
                </a:solidFill>
              </a:rPr>
              <a:t>Continual improvement</a:t>
            </a:r>
          </a:p>
        </p:txBody>
      </p:sp>
      <p:cxnSp>
        <p:nvCxnSpPr>
          <p:cNvPr id="37" name="Straight Connector 36"/>
          <p:cNvCxnSpPr/>
          <p:nvPr/>
        </p:nvCxnSpPr>
        <p:spPr>
          <a:xfrm flipH="1" flipV="1">
            <a:off x="2658658" y="3181053"/>
            <a:ext cx="4581" cy="2633457"/>
          </a:xfrm>
          <a:prstGeom prst="line">
            <a:avLst/>
          </a:prstGeom>
          <a:ln w="12700" cmpd="sng">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p:nvPr/>
        </p:nvCxnSpPr>
        <p:spPr>
          <a:xfrm flipH="1" flipV="1">
            <a:off x="4866654" y="3181053"/>
            <a:ext cx="4581" cy="2633457"/>
          </a:xfrm>
          <a:prstGeom prst="line">
            <a:avLst/>
          </a:prstGeom>
          <a:ln w="12700" cmpd="sng">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flipH="1" flipV="1">
            <a:off x="7115930" y="3181053"/>
            <a:ext cx="4581" cy="2633457"/>
          </a:xfrm>
          <a:prstGeom prst="line">
            <a:avLst/>
          </a:prstGeom>
          <a:ln w="12700" cmpd="sng">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cxnSp>
        <p:nvCxnSpPr>
          <p:cNvPr id="42" name="Straight Connector 41"/>
          <p:cNvCxnSpPr/>
          <p:nvPr/>
        </p:nvCxnSpPr>
        <p:spPr>
          <a:xfrm flipH="1" flipV="1">
            <a:off x="9314570" y="3181053"/>
            <a:ext cx="4581" cy="2633457"/>
          </a:xfrm>
          <a:prstGeom prst="line">
            <a:avLst/>
          </a:prstGeom>
          <a:ln w="12700" cmpd="sng">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47DC633F-A56D-4DBF-BE96-6A8125B62486}"/>
              </a:ext>
            </a:extLst>
          </p:cNvPr>
          <p:cNvSpPr txBox="1"/>
          <p:nvPr/>
        </p:nvSpPr>
        <p:spPr>
          <a:xfrm>
            <a:off x="311492" y="5980124"/>
            <a:ext cx="1988440" cy="307777"/>
          </a:xfrm>
          <a:prstGeom prst="rect">
            <a:avLst/>
          </a:prstGeom>
          <a:noFill/>
        </p:spPr>
        <p:txBody>
          <a:bodyPr wrap="square" rtlCol="0">
            <a:spAutoFit/>
          </a:bodyPr>
          <a:lstStyle/>
          <a:p>
            <a:pPr marL="228594" indent="-228594">
              <a:buFont typeface="Wingdings" panose="05000000000000000000" pitchFamily="2" charset="2"/>
              <a:buChar char="§"/>
            </a:pPr>
            <a:r>
              <a:rPr lang="en-US" sz="1400" dirty="0">
                <a:solidFill>
                  <a:schemeClr val="accent3">
                    <a:lumMod val="75000"/>
                  </a:schemeClr>
                </a:solidFill>
              </a:rPr>
              <a:t>Bribery &amp; corruption</a:t>
            </a:r>
          </a:p>
        </p:txBody>
      </p:sp>
      <p:sp>
        <p:nvSpPr>
          <p:cNvPr id="39" name="TextBox 38">
            <a:extLst>
              <a:ext uri="{FF2B5EF4-FFF2-40B4-BE49-F238E27FC236}">
                <a16:creationId xmlns:a16="http://schemas.microsoft.com/office/drawing/2014/main" id="{AE6652F0-F708-4F1E-BD72-63C03846912B}"/>
              </a:ext>
            </a:extLst>
          </p:cNvPr>
          <p:cNvSpPr txBox="1"/>
          <p:nvPr/>
        </p:nvSpPr>
        <p:spPr>
          <a:xfrm>
            <a:off x="2621958" y="5981957"/>
            <a:ext cx="2475793" cy="307777"/>
          </a:xfrm>
          <a:prstGeom prst="rect">
            <a:avLst/>
          </a:prstGeom>
          <a:noFill/>
        </p:spPr>
        <p:txBody>
          <a:bodyPr wrap="square" rtlCol="0">
            <a:spAutoFit/>
          </a:bodyPr>
          <a:lstStyle/>
          <a:p>
            <a:pPr marL="228594" indent="-228594">
              <a:buFont typeface="Wingdings" panose="05000000000000000000" pitchFamily="2" charset="2"/>
              <a:buChar char="§"/>
            </a:pPr>
            <a:r>
              <a:rPr lang="en-US" sz="1400" dirty="0">
                <a:solidFill>
                  <a:schemeClr val="accent3">
                    <a:lumMod val="75000"/>
                  </a:schemeClr>
                </a:solidFill>
              </a:rPr>
              <a:t>Freely chosen employment</a:t>
            </a:r>
          </a:p>
        </p:txBody>
      </p:sp>
      <p:sp>
        <p:nvSpPr>
          <p:cNvPr id="43" name="TextBox 42">
            <a:extLst>
              <a:ext uri="{FF2B5EF4-FFF2-40B4-BE49-F238E27FC236}">
                <a16:creationId xmlns:a16="http://schemas.microsoft.com/office/drawing/2014/main" id="{199BD157-758C-4717-BFB1-9B8720843DDB}"/>
              </a:ext>
            </a:extLst>
          </p:cNvPr>
          <p:cNvSpPr txBox="1"/>
          <p:nvPr/>
        </p:nvSpPr>
        <p:spPr>
          <a:xfrm>
            <a:off x="7049376" y="5972772"/>
            <a:ext cx="2475793" cy="307777"/>
          </a:xfrm>
          <a:prstGeom prst="rect">
            <a:avLst/>
          </a:prstGeom>
          <a:noFill/>
        </p:spPr>
        <p:txBody>
          <a:bodyPr wrap="square" rtlCol="0">
            <a:spAutoFit/>
          </a:bodyPr>
          <a:lstStyle/>
          <a:p>
            <a:pPr marL="228594" indent="-228594">
              <a:buFont typeface="Wingdings" panose="05000000000000000000" pitchFamily="2" charset="2"/>
              <a:buChar char="§"/>
            </a:pPr>
            <a:r>
              <a:rPr lang="en-US" sz="1400" dirty="0">
                <a:solidFill>
                  <a:schemeClr val="accent3">
                    <a:lumMod val="75000"/>
                  </a:schemeClr>
                </a:solidFill>
              </a:rPr>
              <a:t>Anti-Microbial Resistance</a:t>
            </a:r>
          </a:p>
        </p:txBody>
      </p:sp>
    </p:spTree>
    <p:extLst>
      <p:ext uri="{BB962C8B-B14F-4D97-AF65-F5344CB8AC3E}">
        <p14:creationId xmlns:p14="http://schemas.microsoft.com/office/powerpoint/2010/main" val="1868396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dissolve">
                                      <p:cBhvr>
                                        <p:cTn id="7" dur="5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dissolve">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dissolve">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dissolve">
                                      <p:cBhvr>
                                        <p:cTn id="2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22A5C-2E7A-4813-9B5F-D2B915EAD5E8}"/>
              </a:ext>
            </a:extLst>
          </p:cNvPr>
          <p:cNvSpPr>
            <a:spLocks noGrp="1"/>
          </p:cNvSpPr>
          <p:nvPr>
            <p:ph type="title"/>
          </p:nvPr>
        </p:nvSpPr>
        <p:spPr/>
        <p:txBody>
          <a:bodyPr/>
          <a:lstStyle/>
          <a:p>
            <a:r>
              <a:rPr lang="en-US" dirty="0"/>
              <a:t>FINDING CRITICALITIES</a:t>
            </a:r>
          </a:p>
        </p:txBody>
      </p:sp>
      <p:sp>
        <p:nvSpPr>
          <p:cNvPr id="3" name="Content Placeholder 2">
            <a:extLst>
              <a:ext uri="{FF2B5EF4-FFF2-40B4-BE49-F238E27FC236}">
                <a16:creationId xmlns:a16="http://schemas.microsoft.com/office/drawing/2014/main" id="{1CB6C532-8C69-432D-810A-A1213A46DC2E}"/>
              </a:ext>
            </a:extLst>
          </p:cNvPr>
          <p:cNvSpPr>
            <a:spLocks noGrp="1"/>
          </p:cNvSpPr>
          <p:nvPr>
            <p:ph idx="1"/>
          </p:nvPr>
        </p:nvSpPr>
        <p:spPr/>
        <p:txBody>
          <a:bodyPr>
            <a:normAutofit lnSpcReduction="10000"/>
          </a:bodyPr>
          <a:lstStyle/>
          <a:p>
            <a:r>
              <a:rPr lang="en-US" dirty="0">
                <a:solidFill>
                  <a:srgbClr val="FF0000"/>
                </a:solidFill>
              </a:rPr>
              <a:t>Critical Findings</a:t>
            </a:r>
            <a:r>
              <a:rPr lang="en-US" dirty="0"/>
              <a:t>: Are very high risk findings that require immediate action to protect human life, the health of employees or the environment; May result in loss of license to operate or serious damage to reputation; Require immediate corrective action by the supplier; Need to be communicated to the audit sponsor prior to audit report finalization.</a:t>
            </a:r>
          </a:p>
          <a:p>
            <a:r>
              <a:rPr lang="en-US" dirty="0">
                <a:solidFill>
                  <a:srgbClr val="FF0000"/>
                </a:solidFill>
              </a:rPr>
              <a:t>Other Findings</a:t>
            </a:r>
            <a:r>
              <a:rPr lang="en-US" dirty="0"/>
              <a:t>: Are all other major or minor audit findings, which need to be corrected by the supplier in an appropriate period of time.</a:t>
            </a:r>
          </a:p>
          <a:p>
            <a:endParaRPr lang="en-US" dirty="0"/>
          </a:p>
          <a:p>
            <a:r>
              <a:rPr lang="en-US" dirty="0"/>
              <a:t>Major Findings: Findings that may pose major impacts to workers, the community, or the environment. Findings that may pose major regulatory non-compliances or illustrate systemic program gaps.</a:t>
            </a:r>
          </a:p>
          <a:p>
            <a:r>
              <a:rPr lang="en-US" dirty="0"/>
              <a:t>Minor Findings: Findings that may pose minor impacts to workers, the community, the environment. Findings that may pose minor regulatory non-compliances.</a:t>
            </a:r>
          </a:p>
          <a:p>
            <a:r>
              <a:rPr lang="en-US" dirty="0"/>
              <a:t>Non-Finding remarks: Are where the auditor wishes to raise an important comment, but this comment would not constitute any type of finding.</a:t>
            </a:r>
          </a:p>
        </p:txBody>
      </p:sp>
      <p:sp>
        <p:nvSpPr>
          <p:cNvPr id="5" name="Footer Placeholder 4">
            <a:extLst>
              <a:ext uri="{FF2B5EF4-FFF2-40B4-BE49-F238E27FC236}">
                <a16:creationId xmlns:a16="http://schemas.microsoft.com/office/drawing/2014/main" id="{DBD78036-2DB3-4444-B512-41CFC476D09B}"/>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738657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HIGHLIGHTS &amp; ROLL OUT</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78A4E6-14EE-3648-AEF8-2B252C21E463}" type="slidenum">
              <a:rPr lang="en-US" smtClean="0"/>
              <a:t>6</a:t>
            </a:fld>
            <a:endParaRPr lang="en-US"/>
          </a:p>
        </p:txBody>
      </p:sp>
      <p:sp>
        <p:nvSpPr>
          <p:cNvPr id="8" name="Content Placeholder 3"/>
          <p:cNvSpPr>
            <a:spLocks noGrp="1"/>
          </p:cNvSpPr>
          <p:nvPr>
            <p:ph idx="1"/>
          </p:nvPr>
        </p:nvSpPr>
        <p:spPr>
          <a:xfrm>
            <a:off x="5960975" y="1600203"/>
            <a:ext cx="5422952" cy="598403"/>
          </a:xfrm>
        </p:spPr>
        <p:txBody>
          <a:bodyPr>
            <a:normAutofit/>
          </a:bodyPr>
          <a:lstStyle/>
          <a:p>
            <a:pPr marL="0" indent="0" algn="ctr">
              <a:buNone/>
            </a:pPr>
            <a:r>
              <a:rPr lang="en-US" sz="2400" dirty="0"/>
              <a:t>Introducing the updated SAQ/Audit tools</a:t>
            </a:r>
          </a:p>
        </p:txBody>
      </p:sp>
      <p:sp>
        <p:nvSpPr>
          <p:cNvPr id="10" name="Pentagon 9"/>
          <p:cNvSpPr/>
          <p:nvPr/>
        </p:nvSpPr>
        <p:spPr>
          <a:xfrm>
            <a:off x="5960975" y="2198606"/>
            <a:ext cx="5994899" cy="4127999"/>
          </a:xfrm>
          <a:custGeom>
            <a:avLst/>
            <a:gdLst>
              <a:gd name="connsiteX0" fmla="*/ 0 w 5677384"/>
              <a:gd name="connsiteY0" fmla="*/ 0 h 2978029"/>
              <a:gd name="connsiteX1" fmla="*/ 4188370 w 5677384"/>
              <a:gd name="connsiteY1" fmla="*/ 0 h 2978029"/>
              <a:gd name="connsiteX2" fmla="*/ 5677384 w 5677384"/>
              <a:gd name="connsiteY2" fmla="*/ 1489015 h 2978029"/>
              <a:gd name="connsiteX3" fmla="*/ 4188370 w 5677384"/>
              <a:gd name="connsiteY3" fmla="*/ 2978029 h 2978029"/>
              <a:gd name="connsiteX4" fmla="*/ 0 w 5677384"/>
              <a:gd name="connsiteY4" fmla="*/ 2978029 h 2978029"/>
              <a:gd name="connsiteX5" fmla="*/ 0 w 5677384"/>
              <a:gd name="connsiteY5" fmla="*/ 0 h 2978029"/>
              <a:gd name="connsiteX0" fmla="*/ 0 w 4862267"/>
              <a:gd name="connsiteY0" fmla="*/ 0 h 2978029"/>
              <a:gd name="connsiteX1" fmla="*/ 4188370 w 4862267"/>
              <a:gd name="connsiteY1" fmla="*/ 0 h 2978029"/>
              <a:gd name="connsiteX2" fmla="*/ 4862267 w 4862267"/>
              <a:gd name="connsiteY2" fmla="*/ 1489015 h 2978029"/>
              <a:gd name="connsiteX3" fmla="*/ 4188370 w 4862267"/>
              <a:gd name="connsiteY3" fmla="*/ 2978029 h 2978029"/>
              <a:gd name="connsiteX4" fmla="*/ 0 w 4862267"/>
              <a:gd name="connsiteY4" fmla="*/ 2978029 h 2978029"/>
              <a:gd name="connsiteX5" fmla="*/ 0 w 4862267"/>
              <a:gd name="connsiteY5" fmla="*/ 0 h 2978029"/>
              <a:gd name="connsiteX0" fmla="*/ 0 w 4729574"/>
              <a:gd name="connsiteY0" fmla="*/ 0 h 2978029"/>
              <a:gd name="connsiteX1" fmla="*/ 4188370 w 4729574"/>
              <a:gd name="connsiteY1" fmla="*/ 0 h 2978029"/>
              <a:gd name="connsiteX2" fmla="*/ 4729574 w 4729574"/>
              <a:gd name="connsiteY2" fmla="*/ 1489015 h 2978029"/>
              <a:gd name="connsiteX3" fmla="*/ 4188370 w 4729574"/>
              <a:gd name="connsiteY3" fmla="*/ 2978029 h 2978029"/>
              <a:gd name="connsiteX4" fmla="*/ 0 w 4729574"/>
              <a:gd name="connsiteY4" fmla="*/ 2978029 h 2978029"/>
              <a:gd name="connsiteX5" fmla="*/ 0 w 4729574"/>
              <a:gd name="connsiteY5" fmla="*/ 0 h 2978029"/>
              <a:gd name="connsiteX0" fmla="*/ 0 w 4644271"/>
              <a:gd name="connsiteY0" fmla="*/ 0 h 2978029"/>
              <a:gd name="connsiteX1" fmla="*/ 4188370 w 4644271"/>
              <a:gd name="connsiteY1" fmla="*/ 0 h 2978029"/>
              <a:gd name="connsiteX2" fmla="*/ 4644271 w 4644271"/>
              <a:gd name="connsiteY2" fmla="*/ 1489015 h 2978029"/>
              <a:gd name="connsiteX3" fmla="*/ 4188370 w 4644271"/>
              <a:gd name="connsiteY3" fmla="*/ 2978029 h 2978029"/>
              <a:gd name="connsiteX4" fmla="*/ 0 w 4644271"/>
              <a:gd name="connsiteY4" fmla="*/ 2978029 h 2978029"/>
              <a:gd name="connsiteX5" fmla="*/ 0 w 4644271"/>
              <a:gd name="connsiteY5" fmla="*/ 0 h 2978029"/>
              <a:gd name="connsiteX0" fmla="*/ 0 w 4567247"/>
              <a:gd name="connsiteY0" fmla="*/ 0 h 2978029"/>
              <a:gd name="connsiteX1" fmla="*/ 4188370 w 4567247"/>
              <a:gd name="connsiteY1" fmla="*/ 0 h 2978029"/>
              <a:gd name="connsiteX2" fmla="*/ 4567247 w 4567247"/>
              <a:gd name="connsiteY2" fmla="*/ 1479899 h 2978029"/>
              <a:gd name="connsiteX3" fmla="*/ 4188370 w 4567247"/>
              <a:gd name="connsiteY3" fmla="*/ 2978029 h 2978029"/>
              <a:gd name="connsiteX4" fmla="*/ 0 w 4567247"/>
              <a:gd name="connsiteY4" fmla="*/ 2978029 h 2978029"/>
              <a:gd name="connsiteX5" fmla="*/ 0 w 4567247"/>
              <a:gd name="connsiteY5" fmla="*/ 0 h 2978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67247" h="2978029">
                <a:moveTo>
                  <a:pt x="0" y="0"/>
                </a:moveTo>
                <a:lnTo>
                  <a:pt x="4188370" y="0"/>
                </a:lnTo>
                <a:lnTo>
                  <a:pt x="4567247" y="1479899"/>
                </a:lnTo>
                <a:lnTo>
                  <a:pt x="4188370" y="2978029"/>
                </a:lnTo>
                <a:lnTo>
                  <a:pt x="0" y="2978029"/>
                </a:lnTo>
                <a:lnTo>
                  <a:pt x="0" y="0"/>
                </a:lnTo>
                <a:close/>
              </a:path>
            </a:pathLst>
          </a:custGeom>
          <a:gradFill flip="none" rotWithShape="1">
            <a:gsLst>
              <a:gs pos="37000">
                <a:srgbClr val="F86524"/>
              </a:gs>
              <a:gs pos="100000">
                <a:srgbClr val="CC006A"/>
              </a:gs>
            </a:gsLst>
            <a:lin ang="29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1" name="TextBox 10"/>
          <p:cNvSpPr txBox="1"/>
          <p:nvPr/>
        </p:nvSpPr>
        <p:spPr>
          <a:xfrm>
            <a:off x="6287038" y="2453031"/>
            <a:ext cx="3625223" cy="420564"/>
          </a:xfrm>
          <a:prstGeom prst="rect">
            <a:avLst/>
          </a:prstGeom>
          <a:noFill/>
        </p:spPr>
        <p:txBody>
          <a:bodyPr wrap="none" rtlCol="0">
            <a:spAutoFit/>
          </a:bodyPr>
          <a:lstStyle/>
          <a:p>
            <a:pPr marL="0" lvl="2"/>
            <a:r>
              <a:rPr lang="en-US" sz="2133" b="1" dirty="0">
                <a:solidFill>
                  <a:schemeClr val="bg1"/>
                </a:solidFill>
              </a:rPr>
              <a:t>Multi forum roll out including:</a:t>
            </a:r>
          </a:p>
        </p:txBody>
      </p:sp>
      <p:sp>
        <p:nvSpPr>
          <p:cNvPr id="12" name="TextBox 11"/>
          <p:cNvSpPr txBox="1"/>
          <p:nvPr/>
        </p:nvSpPr>
        <p:spPr>
          <a:xfrm>
            <a:off x="6287037" y="2966914"/>
            <a:ext cx="5272339" cy="2728567"/>
          </a:xfrm>
          <a:prstGeom prst="rect">
            <a:avLst/>
          </a:prstGeom>
          <a:noFill/>
        </p:spPr>
        <p:txBody>
          <a:bodyPr wrap="square" rtlCol="0">
            <a:spAutoFit/>
          </a:bodyPr>
          <a:lstStyle/>
          <a:p>
            <a:pPr marL="283193" indent="-283193">
              <a:spcAft>
                <a:spcPts val="1333"/>
              </a:spcAft>
              <a:buFont typeface="Wingdings" charset="2"/>
              <a:buChar char="ü"/>
            </a:pPr>
            <a:r>
              <a:rPr lang="en-US" sz="2133" b="1" dirty="0">
                <a:solidFill>
                  <a:schemeClr val="bg1"/>
                </a:solidFill>
              </a:rPr>
              <a:t>Announce at Fall 2018 AGM</a:t>
            </a:r>
          </a:p>
          <a:p>
            <a:pPr marL="380990" indent="-380990">
              <a:spcAft>
                <a:spcPts val="1333"/>
              </a:spcAft>
              <a:buFont typeface="Wingdings" panose="05000000000000000000" pitchFamily="2" charset="2"/>
              <a:buChar char="ü"/>
            </a:pPr>
            <a:r>
              <a:rPr lang="en-US" sz="2133" b="1" dirty="0">
                <a:solidFill>
                  <a:schemeClr val="bg1"/>
                </a:solidFill>
              </a:rPr>
              <a:t>Host webinar announcing to member companies &amp; PSCI approved audit firms</a:t>
            </a:r>
          </a:p>
          <a:p>
            <a:pPr marL="990575" lvl="1" indent="-380990">
              <a:spcAft>
                <a:spcPts val="1333"/>
              </a:spcAft>
              <a:buFont typeface="Wingdings" panose="05000000000000000000" pitchFamily="2" charset="2"/>
              <a:buChar char="q"/>
            </a:pPr>
            <a:r>
              <a:rPr lang="en-US" sz="2133" b="1" dirty="0">
                <a:solidFill>
                  <a:schemeClr val="bg1"/>
                </a:solidFill>
              </a:rPr>
              <a:t>Auditor guidance notes</a:t>
            </a:r>
          </a:p>
          <a:p>
            <a:pPr marL="380990" indent="-380990">
              <a:spcAft>
                <a:spcPts val="1333"/>
              </a:spcAft>
              <a:buFont typeface="Wingdings" panose="05000000000000000000" pitchFamily="2" charset="2"/>
              <a:buChar char="q"/>
            </a:pPr>
            <a:r>
              <a:rPr lang="en-US" sz="2133" b="1" dirty="0">
                <a:solidFill>
                  <a:schemeClr val="bg1"/>
                </a:solidFill>
              </a:rPr>
              <a:t>Include in annual report</a:t>
            </a:r>
          </a:p>
          <a:p>
            <a:pPr marL="283193" indent="-283193">
              <a:spcAft>
                <a:spcPts val="1333"/>
              </a:spcAft>
              <a:buFont typeface="Wingdings" charset="2"/>
              <a:buChar char="ü"/>
            </a:pPr>
            <a:endParaRPr lang="en-US" sz="2133" b="1" dirty="0">
              <a:solidFill>
                <a:schemeClr val="bg1"/>
              </a:solidFill>
            </a:endParaRPr>
          </a:p>
        </p:txBody>
      </p:sp>
      <p:sp>
        <p:nvSpPr>
          <p:cNvPr id="3" name="TextBox 2">
            <a:extLst>
              <a:ext uri="{FF2B5EF4-FFF2-40B4-BE49-F238E27FC236}">
                <a16:creationId xmlns:a16="http://schemas.microsoft.com/office/drawing/2014/main" id="{90113A1D-8943-47E7-AD25-6256B8A56666}"/>
              </a:ext>
            </a:extLst>
          </p:cNvPr>
          <p:cNvSpPr txBox="1"/>
          <p:nvPr/>
        </p:nvSpPr>
        <p:spPr>
          <a:xfrm>
            <a:off x="632625" y="4371707"/>
            <a:ext cx="4769825" cy="1938992"/>
          </a:xfrm>
          <a:prstGeom prst="rect">
            <a:avLst/>
          </a:prstGeom>
          <a:noFill/>
        </p:spPr>
        <p:txBody>
          <a:bodyPr wrap="square" rtlCol="0">
            <a:spAutoFit/>
          </a:bodyPr>
          <a:lstStyle/>
          <a:p>
            <a:r>
              <a:rPr lang="en-US" sz="2400" dirty="0">
                <a:solidFill>
                  <a:schemeClr val="bg1">
                    <a:lumMod val="50000"/>
                  </a:schemeClr>
                </a:solidFill>
              </a:rPr>
              <a:t>Update tools:</a:t>
            </a:r>
          </a:p>
          <a:p>
            <a:pPr marL="380990" indent="-380990">
              <a:buFontTx/>
              <a:buChar char="-"/>
            </a:pPr>
            <a:r>
              <a:rPr lang="en-US" sz="2400" dirty="0">
                <a:solidFill>
                  <a:schemeClr val="bg1">
                    <a:lumMod val="50000"/>
                  </a:schemeClr>
                </a:solidFill>
              </a:rPr>
              <a:t>Full version</a:t>
            </a:r>
          </a:p>
          <a:p>
            <a:pPr marL="380990" indent="-380990">
              <a:buFontTx/>
              <a:buChar char="-"/>
            </a:pPr>
            <a:r>
              <a:rPr lang="en-US" sz="2400" dirty="0">
                <a:solidFill>
                  <a:schemeClr val="bg1">
                    <a:lumMod val="50000"/>
                  </a:schemeClr>
                </a:solidFill>
              </a:rPr>
              <a:t>Abbreviated version</a:t>
            </a:r>
          </a:p>
          <a:p>
            <a:pPr marL="380990" indent="-380990">
              <a:buFontTx/>
              <a:buChar char="-"/>
            </a:pPr>
            <a:r>
              <a:rPr lang="en-US" sz="2400" dirty="0">
                <a:solidFill>
                  <a:schemeClr val="bg1">
                    <a:lumMod val="50000"/>
                  </a:schemeClr>
                </a:solidFill>
              </a:rPr>
              <a:t>Word</a:t>
            </a:r>
          </a:p>
          <a:p>
            <a:pPr marL="380990" indent="-380990">
              <a:buFontTx/>
              <a:buChar char="-"/>
            </a:pPr>
            <a:r>
              <a:rPr lang="en-US" sz="2400" dirty="0">
                <a:solidFill>
                  <a:schemeClr val="bg1">
                    <a:lumMod val="50000"/>
                  </a:schemeClr>
                </a:solidFill>
              </a:rPr>
              <a:t>Excel</a:t>
            </a:r>
          </a:p>
        </p:txBody>
      </p:sp>
      <p:sp>
        <p:nvSpPr>
          <p:cNvPr id="13" name="Content Placeholder 2">
            <a:extLst>
              <a:ext uri="{FF2B5EF4-FFF2-40B4-BE49-F238E27FC236}">
                <a16:creationId xmlns:a16="http://schemas.microsoft.com/office/drawing/2014/main" id="{D7A46327-C87F-4788-9BE2-C71B0C6B9F2B}"/>
              </a:ext>
            </a:extLst>
          </p:cNvPr>
          <p:cNvSpPr txBox="1">
            <a:spLocks/>
          </p:cNvSpPr>
          <p:nvPr/>
        </p:nvSpPr>
        <p:spPr>
          <a:xfrm>
            <a:off x="600000" y="1600201"/>
            <a:ext cx="10972800" cy="4525963"/>
          </a:xfrm>
          <a:prstGeom prst="rect">
            <a:avLst/>
          </a:prstGeom>
        </p:spPr>
        <p:txBody>
          <a:bodyPr vert="horz" lIns="121920" tIns="60960" rIns="121920" bIns="60960" rtlCol="0">
            <a:normAutofit/>
          </a:bodyPr>
          <a:lst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400" dirty="0"/>
              <a:t>Highlights:</a:t>
            </a:r>
          </a:p>
          <a:p>
            <a:r>
              <a:rPr lang="en-US" sz="2400" dirty="0"/>
              <a:t>Additional focus</a:t>
            </a:r>
          </a:p>
          <a:p>
            <a:pPr lvl="1"/>
            <a:r>
              <a:rPr lang="en-US" sz="2400" dirty="0"/>
              <a:t>PIE/AMR</a:t>
            </a:r>
          </a:p>
          <a:p>
            <a:pPr lvl="1"/>
            <a:r>
              <a:rPr lang="en-US" sz="2400" dirty="0"/>
              <a:t>Human rights</a:t>
            </a:r>
          </a:p>
          <a:p>
            <a:r>
              <a:rPr lang="en-US" sz="2400" dirty="0"/>
              <a:t>Auditor guidance</a:t>
            </a:r>
          </a:p>
          <a:p>
            <a:r>
              <a:rPr lang="en-US" sz="2400" dirty="0"/>
              <a:t>Risk focused </a:t>
            </a:r>
          </a:p>
          <a:p>
            <a:pPr marL="0" indent="0">
              <a:buNone/>
            </a:pPr>
            <a:endParaRPr lang="en-US" sz="2400" dirty="0"/>
          </a:p>
          <a:p>
            <a:endParaRPr lang="en-US" sz="2400" dirty="0"/>
          </a:p>
        </p:txBody>
      </p:sp>
    </p:spTree>
    <p:extLst>
      <p:ext uri="{BB962C8B-B14F-4D97-AF65-F5344CB8AC3E}">
        <p14:creationId xmlns:p14="http://schemas.microsoft.com/office/powerpoint/2010/main" val="11523185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22A5C-2E7A-4813-9B5F-D2B915EAD5E8}"/>
              </a:ext>
            </a:extLst>
          </p:cNvPr>
          <p:cNvSpPr>
            <a:spLocks noGrp="1"/>
          </p:cNvSpPr>
          <p:nvPr>
            <p:ph type="title"/>
          </p:nvPr>
        </p:nvSpPr>
        <p:spPr/>
        <p:txBody>
          <a:bodyPr/>
          <a:lstStyle/>
          <a:p>
            <a:r>
              <a:rPr lang="en-US" dirty="0"/>
              <a:t>FINDING CRITICALITIES - EXCEL</a:t>
            </a:r>
          </a:p>
        </p:txBody>
      </p:sp>
      <p:sp>
        <p:nvSpPr>
          <p:cNvPr id="4" name="Date Placeholder 3">
            <a:extLst>
              <a:ext uri="{FF2B5EF4-FFF2-40B4-BE49-F238E27FC236}">
                <a16:creationId xmlns:a16="http://schemas.microsoft.com/office/drawing/2014/main" id="{38EB8CDF-6578-477A-8ACE-2CDE28AACB0E}"/>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BD78036-2DB3-4444-B512-41CFC476D09B}"/>
              </a:ext>
            </a:extLst>
          </p:cNvPr>
          <p:cNvSpPr>
            <a:spLocks noGrp="1"/>
          </p:cNvSpPr>
          <p:nvPr>
            <p:ph type="ftr" sz="quarter" idx="11"/>
          </p:nvPr>
        </p:nvSpPr>
        <p:spPr/>
        <p:txBody>
          <a:bodyPr/>
          <a:lstStyle/>
          <a:p>
            <a:endParaRPr lang="en-US" dirty="0"/>
          </a:p>
        </p:txBody>
      </p:sp>
      <p:pic>
        <p:nvPicPr>
          <p:cNvPr id="6" name="Picture 5">
            <a:extLst>
              <a:ext uri="{FF2B5EF4-FFF2-40B4-BE49-F238E27FC236}">
                <a16:creationId xmlns:a16="http://schemas.microsoft.com/office/drawing/2014/main" id="{73A0A302-0C6F-466F-A6FA-72BA6ABAA6DE}"/>
              </a:ext>
            </a:extLst>
          </p:cNvPr>
          <p:cNvPicPr>
            <a:picLocks noChangeAspect="1"/>
          </p:cNvPicPr>
          <p:nvPr/>
        </p:nvPicPr>
        <p:blipFill>
          <a:blip r:embed="rId2"/>
          <a:stretch>
            <a:fillRect/>
          </a:stretch>
        </p:blipFill>
        <p:spPr>
          <a:xfrm>
            <a:off x="252553" y="1556204"/>
            <a:ext cx="10972800" cy="2998965"/>
          </a:xfrm>
          <a:prstGeom prst="rect">
            <a:avLst/>
          </a:prstGeom>
          <a:ln>
            <a:solidFill>
              <a:schemeClr val="bg1">
                <a:lumMod val="85000"/>
              </a:schemeClr>
            </a:solidFill>
          </a:ln>
        </p:spPr>
      </p:pic>
      <p:pic>
        <p:nvPicPr>
          <p:cNvPr id="7" name="Picture 6">
            <a:extLst>
              <a:ext uri="{FF2B5EF4-FFF2-40B4-BE49-F238E27FC236}">
                <a16:creationId xmlns:a16="http://schemas.microsoft.com/office/drawing/2014/main" id="{30FCE3E7-FA93-4B53-A094-B6D454E0E822}"/>
              </a:ext>
            </a:extLst>
          </p:cNvPr>
          <p:cNvPicPr>
            <a:picLocks noChangeAspect="1"/>
          </p:cNvPicPr>
          <p:nvPr/>
        </p:nvPicPr>
        <p:blipFill>
          <a:blip r:embed="rId3"/>
          <a:stretch>
            <a:fillRect/>
          </a:stretch>
        </p:blipFill>
        <p:spPr>
          <a:xfrm>
            <a:off x="966647" y="3055687"/>
            <a:ext cx="11090235" cy="3054127"/>
          </a:xfrm>
          <a:prstGeom prst="rect">
            <a:avLst/>
          </a:prstGeom>
          <a:ln>
            <a:solidFill>
              <a:schemeClr val="bg1">
                <a:lumMod val="85000"/>
              </a:schemeClr>
            </a:solidFill>
          </a:ln>
        </p:spPr>
      </p:pic>
    </p:spTree>
    <p:extLst>
      <p:ext uri="{BB962C8B-B14F-4D97-AF65-F5344CB8AC3E}">
        <p14:creationId xmlns:p14="http://schemas.microsoft.com/office/powerpoint/2010/main" val="172638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96C46-DCC3-4CAC-9B63-45410135A311}"/>
              </a:ext>
            </a:extLst>
          </p:cNvPr>
          <p:cNvSpPr>
            <a:spLocks noGrp="1"/>
          </p:cNvSpPr>
          <p:nvPr>
            <p:ph type="title"/>
          </p:nvPr>
        </p:nvSpPr>
        <p:spPr/>
        <p:txBody>
          <a:bodyPr/>
          <a:lstStyle/>
          <a:p>
            <a:r>
              <a:rPr lang="en-US" dirty="0"/>
              <a:t>FINDING CRITICALITIES – WORD </a:t>
            </a:r>
          </a:p>
        </p:txBody>
      </p:sp>
      <p:sp>
        <p:nvSpPr>
          <p:cNvPr id="4" name="Date Placeholder 3">
            <a:extLst>
              <a:ext uri="{FF2B5EF4-FFF2-40B4-BE49-F238E27FC236}">
                <a16:creationId xmlns:a16="http://schemas.microsoft.com/office/drawing/2014/main" id="{3E358BE5-69E2-4F2F-B559-60ACBA2D454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FC5D19A3-2E7A-4888-915A-8264880F70AA}"/>
              </a:ext>
            </a:extLst>
          </p:cNvPr>
          <p:cNvSpPr>
            <a:spLocks noGrp="1"/>
          </p:cNvSpPr>
          <p:nvPr>
            <p:ph type="ftr" sz="quarter" idx="11"/>
          </p:nvPr>
        </p:nvSpPr>
        <p:spPr/>
        <p:txBody>
          <a:bodyPr/>
          <a:lstStyle/>
          <a:p>
            <a:endParaRPr lang="en-US" dirty="0"/>
          </a:p>
        </p:txBody>
      </p:sp>
      <p:pic>
        <p:nvPicPr>
          <p:cNvPr id="6" name="Picture 5">
            <a:extLst>
              <a:ext uri="{FF2B5EF4-FFF2-40B4-BE49-F238E27FC236}">
                <a16:creationId xmlns:a16="http://schemas.microsoft.com/office/drawing/2014/main" id="{1200B3DE-C7A5-4286-91D4-BF78BFEDBB4B}"/>
              </a:ext>
            </a:extLst>
          </p:cNvPr>
          <p:cNvPicPr>
            <a:picLocks noChangeAspect="1"/>
          </p:cNvPicPr>
          <p:nvPr/>
        </p:nvPicPr>
        <p:blipFill>
          <a:blip r:embed="rId2"/>
          <a:stretch>
            <a:fillRect/>
          </a:stretch>
        </p:blipFill>
        <p:spPr>
          <a:xfrm>
            <a:off x="1948697" y="1457089"/>
            <a:ext cx="7968152" cy="5264388"/>
          </a:xfrm>
          <a:prstGeom prst="rect">
            <a:avLst/>
          </a:prstGeom>
        </p:spPr>
      </p:pic>
    </p:spTree>
    <p:extLst>
      <p:ext uri="{BB962C8B-B14F-4D97-AF65-F5344CB8AC3E}">
        <p14:creationId xmlns:p14="http://schemas.microsoft.com/office/powerpoint/2010/main" val="4100464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4DA5C-4442-4028-855B-F1787A967848}"/>
              </a:ext>
            </a:extLst>
          </p:cNvPr>
          <p:cNvSpPr>
            <a:spLocks noGrp="1"/>
          </p:cNvSpPr>
          <p:nvPr>
            <p:ph type="title"/>
          </p:nvPr>
        </p:nvSpPr>
        <p:spPr/>
        <p:txBody>
          <a:bodyPr/>
          <a:lstStyle/>
          <a:p>
            <a:r>
              <a:rPr lang="en-US" dirty="0"/>
              <a:t>EXAMPLE 1</a:t>
            </a:r>
          </a:p>
        </p:txBody>
      </p:sp>
      <p:sp>
        <p:nvSpPr>
          <p:cNvPr id="4" name="Date Placeholder 3">
            <a:extLst>
              <a:ext uri="{FF2B5EF4-FFF2-40B4-BE49-F238E27FC236}">
                <a16:creationId xmlns:a16="http://schemas.microsoft.com/office/drawing/2014/main" id="{6AF67789-BA05-4FB4-8608-BBB89A694A8E}"/>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7A776D6D-28C6-4074-AE32-8E477C560460}"/>
              </a:ext>
            </a:extLst>
          </p:cNvPr>
          <p:cNvSpPr>
            <a:spLocks noGrp="1"/>
          </p:cNvSpPr>
          <p:nvPr>
            <p:ph type="ftr" sz="quarter" idx="11"/>
          </p:nvPr>
        </p:nvSpPr>
        <p:spPr/>
        <p:txBody>
          <a:bodyPr/>
          <a:lstStyle/>
          <a:p>
            <a:endParaRPr lang="en-US" dirty="0"/>
          </a:p>
        </p:txBody>
      </p:sp>
      <p:pic>
        <p:nvPicPr>
          <p:cNvPr id="6" name="Picture 5">
            <a:extLst>
              <a:ext uri="{FF2B5EF4-FFF2-40B4-BE49-F238E27FC236}">
                <a16:creationId xmlns:a16="http://schemas.microsoft.com/office/drawing/2014/main" id="{F67779D8-D4D8-48DF-9DE1-B86E7736E34A}"/>
              </a:ext>
            </a:extLst>
          </p:cNvPr>
          <p:cNvPicPr>
            <a:picLocks noChangeAspect="1"/>
          </p:cNvPicPr>
          <p:nvPr/>
        </p:nvPicPr>
        <p:blipFill rotWithShape="1">
          <a:blip r:embed="rId2"/>
          <a:srcRect l="12661" t="18351" r="15081" b="11684"/>
          <a:stretch/>
        </p:blipFill>
        <p:spPr>
          <a:xfrm>
            <a:off x="1527921" y="1487923"/>
            <a:ext cx="8809704" cy="4798143"/>
          </a:xfrm>
          <a:prstGeom prst="rect">
            <a:avLst/>
          </a:prstGeom>
        </p:spPr>
      </p:pic>
      <p:sp>
        <p:nvSpPr>
          <p:cNvPr id="7" name="Callout: Line 6">
            <a:extLst>
              <a:ext uri="{FF2B5EF4-FFF2-40B4-BE49-F238E27FC236}">
                <a16:creationId xmlns:a16="http://schemas.microsoft.com/office/drawing/2014/main" id="{ACAE69DA-3BA5-42F8-8E72-C0B52D524BE4}"/>
              </a:ext>
            </a:extLst>
          </p:cNvPr>
          <p:cNvSpPr/>
          <p:nvPr/>
        </p:nvSpPr>
        <p:spPr>
          <a:xfrm>
            <a:off x="10207625" y="3732359"/>
            <a:ext cx="1439431" cy="1143000"/>
          </a:xfrm>
          <a:prstGeom prst="borderCallout1">
            <a:avLst>
              <a:gd name="adj1" fmla="val 18750"/>
              <a:gd name="adj2" fmla="val -8333"/>
              <a:gd name="adj3" fmla="val -58005"/>
              <a:gd name="adj4" fmla="val -61433"/>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t>Auditor guidance</a:t>
            </a:r>
          </a:p>
        </p:txBody>
      </p:sp>
      <p:sp>
        <p:nvSpPr>
          <p:cNvPr id="8" name="Callout: Line 7">
            <a:extLst>
              <a:ext uri="{FF2B5EF4-FFF2-40B4-BE49-F238E27FC236}">
                <a16:creationId xmlns:a16="http://schemas.microsoft.com/office/drawing/2014/main" id="{B1BB5321-9D59-453C-8228-0953E5B03468}"/>
              </a:ext>
            </a:extLst>
          </p:cNvPr>
          <p:cNvSpPr/>
          <p:nvPr/>
        </p:nvSpPr>
        <p:spPr>
          <a:xfrm>
            <a:off x="697820" y="3110246"/>
            <a:ext cx="2239344" cy="1313973"/>
          </a:xfrm>
          <a:prstGeom prst="borderCallout1">
            <a:avLst>
              <a:gd name="adj1" fmla="val 37737"/>
              <a:gd name="adj2" fmla="val 107850"/>
              <a:gd name="adj3" fmla="val 83386"/>
              <a:gd name="adj4" fmla="val 14431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t>Refreshed list to logical order, expanded</a:t>
            </a:r>
          </a:p>
        </p:txBody>
      </p:sp>
    </p:spTree>
    <p:extLst>
      <p:ext uri="{BB962C8B-B14F-4D97-AF65-F5344CB8AC3E}">
        <p14:creationId xmlns:p14="http://schemas.microsoft.com/office/powerpoint/2010/main" val="808916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9453C-0EFC-4B9F-8E63-EA64CE680099}"/>
              </a:ext>
            </a:extLst>
          </p:cNvPr>
          <p:cNvSpPr>
            <a:spLocks noGrp="1"/>
          </p:cNvSpPr>
          <p:nvPr>
            <p:ph type="title"/>
          </p:nvPr>
        </p:nvSpPr>
        <p:spPr/>
        <p:txBody>
          <a:bodyPr/>
          <a:lstStyle/>
          <a:p>
            <a:r>
              <a:rPr lang="en-US" dirty="0"/>
              <a:t>EXAMPLE 2</a:t>
            </a:r>
          </a:p>
        </p:txBody>
      </p:sp>
      <p:sp>
        <p:nvSpPr>
          <p:cNvPr id="4" name="Date Placeholder 3">
            <a:extLst>
              <a:ext uri="{FF2B5EF4-FFF2-40B4-BE49-F238E27FC236}">
                <a16:creationId xmlns:a16="http://schemas.microsoft.com/office/drawing/2014/main" id="{9B504112-5191-412B-A906-ADAACB3C637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EB201F5E-88CE-4433-827E-FDF0D6FE306B}"/>
              </a:ext>
            </a:extLst>
          </p:cNvPr>
          <p:cNvSpPr>
            <a:spLocks noGrp="1"/>
          </p:cNvSpPr>
          <p:nvPr>
            <p:ph type="ftr" sz="quarter" idx="11"/>
          </p:nvPr>
        </p:nvSpPr>
        <p:spPr/>
        <p:txBody>
          <a:bodyPr/>
          <a:lstStyle/>
          <a:p>
            <a:endParaRPr lang="en-US" dirty="0"/>
          </a:p>
        </p:txBody>
      </p:sp>
      <p:pic>
        <p:nvPicPr>
          <p:cNvPr id="6" name="Picture 5">
            <a:extLst>
              <a:ext uri="{FF2B5EF4-FFF2-40B4-BE49-F238E27FC236}">
                <a16:creationId xmlns:a16="http://schemas.microsoft.com/office/drawing/2014/main" id="{85EFE70B-CB1B-4776-B2C4-7DAD26BEC9B1}"/>
              </a:ext>
            </a:extLst>
          </p:cNvPr>
          <p:cNvPicPr>
            <a:picLocks noChangeAspect="1"/>
          </p:cNvPicPr>
          <p:nvPr/>
        </p:nvPicPr>
        <p:blipFill>
          <a:blip r:embed="rId2"/>
          <a:stretch>
            <a:fillRect/>
          </a:stretch>
        </p:blipFill>
        <p:spPr>
          <a:xfrm>
            <a:off x="2133070" y="1461061"/>
            <a:ext cx="7993625" cy="3428980"/>
          </a:xfrm>
          <a:prstGeom prst="rect">
            <a:avLst/>
          </a:prstGeom>
        </p:spPr>
      </p:pic>
      <p:sp>
        <p:nvSpPr>
          <p:cNvPr id="8" name="Callout: Line 7">
            <a:extLst>
              <a:ext uri="{FF2B5EF4-FFF2-40B4-BE49-F238E27FC236}">
                <a16:creationId xmlns:a16="http://schemas.microsoft.com/office/drawing/2014/main" id="{D58911C7-6E07-4D8D-BE9F-1046F93E1696}"/>
              </a:ext>
            </a:extLst>
          </p:cNvPr>
          <p:cNvSpPr/>
          <p:nvPr/>
        </p:nvSpPr>
        <p:spPr>
          <a:xfrm>
            <a:off x="210896" y="3070060"/>
            <a:ext cx="2055704" cy="1586245"/>
          </a:xfrm>
          <a:prstGeom prst="borderCallout1">
            <a:avLst>
              <a:gd name="adj1" fmla="val 48274"/>
              <a:gd name="adj2" fmla="val 104502"/>
              <a:gd name="adj3" fmla="val -78126"/>
              <a:gd name="adj4" fmla="val 153573"/>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t>Separated waste and wastewater questions</a:t>
            </a:r>
          </a:p>
        </p:txBody>
      </p:sp>
      <p:pic>
        <p:nvPicPr>
          <p:cNvPr id="9" name="Picture 8">
            <a:extLst>
              <a:ext uri="{FF2B5EF4-FFF2-40B4-BE49-F238E27FC236}">
                <a16:creationId xmlns:a16="http://schemas.microsoft.com/office/drawing/2014/main" id="{C0198AEB-C057-4CD0-91B2-6C1598927F25}"/>
              </a:ext>
            </a:extLst>
          </p:cNvPr>
          <p:cNvPicPr>
            <a:picLocks noChangeAspect="1"/>
          </p:cNvPicPr>
          <p:nvPr/>
        </p:nvPicPr>
        <p:blipFill>
          <a:blip r:embed="rId3"/>
          <a:stretch>
            <a:fillRect/>
          </a:stretch>
        </p:blipFill>
        <p:spPr>
          <a:xfrm>
            <a:off x="4310742" y="4841572"/>
            <a:ext cx="7871657" cy="1879904"/>
          </a:xfrm>
          <a:prstGeom prst="rect">
            <a:avLst/>
          </a:prstGeom>
          <a:ln>
            <a:solidFill>
              <a:schemeClr val="accent1"/>
            </a:solidFill>
          </a:ln>
        </p:spPr>
      </p:pic>
      <p:sp>
        <p:nvSpPr>
          <p:cNvPr id="10" name="Callout: Line 9">
            <a:extLst>
              <a:ext uri="{FF2B5EF4-FFF2-40B4-BE49-F238E27FC236}">
                <a16:creationId xmlns:a16="http://schemas.microsoft.com/office/drawing/2014/main" id="{A51ABA08-CCDC-4F50-9532-A18BF96903D2}"/>
              </a:ext>
            </a:extLst>
          </p:cNvPr>
          <p:cNvSpPr/>
          <p:nvPr/>
        </p:nvSpPr>
        <p:spPr>
          <a:xfrm>
            <a:off x="10126695" y="2846780"/>
            <a:ext cx="2055704" cy="1586245"/>
          </a:xfrm>
          <a:prstGeom prst="borderCallout1">
            <a:avLst>
              <a:gd name="adj1" fmla="val -36892"/>
              <a:gd name="adj2" fmla="val -30889"/>
              <a:gd name="adj3" fmla="val 55493"/>
              <a:gd name="adj4" fmla="val -5874"/>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t>Extensive auditor guidance</a:t>
            </a:r>
          </a:p>
        </p:txBody>
      </p:sp>
    </p:spTree>
    <p:extLst>
      <p:ext uri="{BB962C8B-B14F-4D97-AF65-F5344CB8AC3E}">
        <p14:creationId xmlns:p14="http://schemas.microsoft.com/office/powerpoint/2010/main" val="3046773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B407-C861-4FF2-8673-7C5295F71BD0}"/>
              </a:ext>
            </a:extLst>
          </p:cNvPr>
          <p:cNvSpPr>
            <a:spLocks noGrp="1"/>
          </p:cNvSpPr>
          <p:nvPr>
            <p:ph type="title"/>
          </p:nvPr>
        </p:nvSpPr>
        <p:spPr/>
        <p:txBody>
          <a:bodyPr/>
          <a:lstStyle/>
          <a:p>
            <a:r>
              <a:rPr lang="en-US" dirty="0"/>
              <a:t>THE UPDATED TOOLS</a:t>
            </a:r>
          </a:p>
        </p:txBody>
      </p:sp>
      <p:sp>
        <p:nvSpPr>
          <p:cNvPr id="3" name="Content Placeholder 2">
            <a:extLst>
              <a:ext uri="{FF2B5EF4-FFF2-40B4-BE49-F238E27FC236}">
                <a16:creationId xmlns:a16="http://schemas.microsoft.com/office/drawing/2014/main" id="{1F51C9D3-C74E-44C5-977E-3A15088B6E13}"/>
              </a:ext>
            </a:extLst>
          </p:cNvPr>
          <p:cNvSpPr>
            <a:spLocks noGrp="1"/>
          </p:cNvSpPr>
          <p:nvPr>
            <p:ph idx="1"/>
          </p:nvPr>
        </p:nvSpPr>
        <p:spPr>
          <a:xfrm>
            <a:off x="599999" y="1600201"/>
            <a:ext cx="10759299" cy="4525963"/>
          </a:xfrm>
        </p:spPr>
        <p:txBody>
          <a:bodyPr>
            <a:normAutofit/>
          </a:bodyPr>
          <a:lstStyle/>
          <a:p>
            <a:pPr marL="0" indent="0">
              <a:buNone/>
            </a:pPr>
            <a:r>
              <a:rPr lang="en-US" sz="2000" dirty="0"/>
              <a:t>The new tools have been updated from a few perspectives:</a:t>
            </a:r>
          </a:p>
          <a:p>
            <a:pPr marL="0" indent="0">
              <a:buNone/>
            </a:pPr>
            <a:endParaRPr lang="en-US" sz="900" dirty="0"/>
          </a:p>
          <a:p>
            <a:r>
              <a:rPr lang="en-US" sz="2000" dirty="0"/>
              <a:t>New content</a:t>
            </a:r>
          </a:p>
          <a:p>
            <a:pPr lvl="1"/>
            <a:r>
              <a:rPr lang="en-US" sz="2000" dirty="0"/>
              <a:t>Revised questions</a:t>
            </a:r>
          </a:p>
          <a:p>
            <a:pPr lvl="1"/>
            <a:r>
              <a:rPr lang="en-US" sz="2000" dirty="0"/>
              <a:t>Auditor guidance</a:t>
            </a:r>
          </a:p>
          <a:p>
            <a:pPr lvl="1"/>
            <a:endParaRPr lang="en-US" sz="900" dirty="0"/>
          </a:p>
          <a:p>
            <a:r>
              <a:rPr lang="en-US" sz="2000" dirty="0"/>
              <a:t>New functionality</a:t>
            </a:r>
          </a:p>
          <a:p>
            <a:pPr lvl="1"/>
            <a:r>
              <a:rPr lang="en-US" sz="2000" dirty="0"/>
              <a:t>Driven by revisions</a:t>
            </a:r>
          </a:p>
          <a:p>
            <a:pPr lvl="1"/>
            <a:r>
              <a:rPr lang="en-US" sz="2000" dirty="0"/>
              <a:t>Driven by feedback from member companies and approved auditors</a:t>
            </a:r>
          </a:p>
          <a:p>
            <a:pPr marL="609585" lvl="1" indent="0">
              <a:buNone/>
            </a:pPr>
            <a:endParaRPr lang="en-US" sz="2000" dirty="0"/>
          </a:p>
          <a:p>
            <a:pPr marL="609585" lvl="1" indent="0">
              <a:buNone/>
            </a:pPr>
            <a:endParaRPr lang="en-US" sz="2000" dirty="0"/>
          </a:p>
          <a:p>
            <a:pPr marL="0" indent="0" algn="ctr">
              <a:buNone/>
            </a:pPr>
            <a:r>
              <a:rPr lang="en-US" sz="2000" b="1" i="1" dirty="0">
                <a:solidFill>
                  <a:schemeClr val="accent1"/>
                </a:solidFill>
              </a:rPr>
              <a:t>I’m now going to take you through the key updates to the tools </a:t>
            </a:r>
          </a:p>
        </p:txBody>
      </p:sp>
      <p:sp>
        <p:nvSpPr>
          <p:cNvPr id="4" name="Date Placeholder 3">
            <a:extLst>
              <a:ext uri="{FF2B5EF4-FFF2-40B4-BE49-F238E27FC236}">
                <a16:creationId xmlns:a16="http://schemas.microsoft.com/office/drawing/2014/main" id="{DA83D06F-8953-42BC-A815-E7B9FFDDBAFB}"/>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6372CA81-4698-4D5D-9931-C92C09A353B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583247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7064D-AB6F-4D37-A740-F1F2D3D418D0}"/>
              </a:ext>
            </a:extLst>
          </p:cNvPr>
          <p:cNvSpPr>
            <a:spLocks noGrp="1"/>
          </p:cNvSpPr>
          <p:nvPr>
            <p:ph type="title"/>
          </p:nvPr>
        </p:nvSpPr>
        <p:spPr/>
        <p:txBody>
          <a:bodyPr/>
          <a:lstStyle/>
          <a:p>
            <a:r>
              <a:rPr lang="en-GB" dirty="0"/>
              <a:t>WHERE TO FIND THE NEW TOOLS</a:t>
            </a:r>
          </a:p>
        </p:txBody>
      </p:sp>
      <p:sp>
        <p:nvSpPr>
          <p:cNvPr id="3" name="Content Placeholder 2">
            <a:extLst>
              <a:ext uri="{FF2B5EF4-FFF2-40B4-BE49-F238E27FC236}">
                <a16:creationId xmlns:a16="http://schemas.microsoft.com/office/drawing/2014/main" id="{6233F415-59CE-4158-BBC7-70F557050438}"/>
              </a:ext>
            </a:extLst>
          </p:cNvPr>
          <p:cNvSpPr>
            <a:spLocks noGrp="1"/>
          </p:cNvSpPr>
          <p:nvPr>
            <p:ph idx="1"/>
          </p:nvPr>
        </p:nvSpPr>
        <p:spPr>
          <a:xfrm>
            <a:off x="599999" y="1600202"/>
            <a:ext cx="10146557" cy="1001596"/>
          </a:xfrm>
        </p:spPr>
        <p:txBody>
          <a:bodyPr>
            <a:normAutofit/>
          </a:bodyPr>
          <a:lstStyle/>
          <a:p>
            <a:pPr marL="0" indent="0">
              <a:buNone/>
            </a:pPr>
            <a:r>
              <a:rPr lang="en-GB" sz="2000" dirty="0"/>
              <a:t>Audit tools are on the PSCI website in the way we work section, under audit collaboration:</a:t>
            </a:r>
          </a:p>
          <a:p>
            <a:r>
              <a:rPr lang="en-GB" sz="2000" dirty="0">
                <a:hlinkClick r:id="rId2"/>
              </a:rPr>
              <a:t>https://pscinitiative.org/auditCollaboration</a:t>
            </a:r>
            <a:r>
              <a:rPr lang="en-GB" sz="2000" dirty="0"/>
              <a:t> </a:t>
            </a:r>
          </a:p>
        </p:txBody>
      </p:sp>
      <p:sp>
        <p:nvSpPr>
          <p:cNvPr id="6" name="Rectangle 5">
            <a:extLst>
              <a:ext uri="{FF2B5EF4-FFF2-40B4-BE49-F238E27FC236}">
                <a16:creationId xmlns:a16="http://schemas.microsoft.com/office/drawing/2014/main" id="{C791A249-32A9-420C-BDFF-0B88120D8EE6}"/>
              </a:ext>
            </a:extLst>
          </p:cNvPr>
          <p:cNvSpPr/>
          <p:nvPr/>
        </p:nvSpPr>
        <p:spPr>
          <a:xfrm>
            <a:off x="0" y="6052008"/>
            <a:ext cx="4072379" cy="80599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7FDB43FF-953F-4F6A-9D3A-6300064789E6}"/>
              </a:ext>
            </a:extLst>
          </p:cNvPr>
          <p:cNvPicPr>
            <a:picLocks noChangeAspect="1"/>
          </p:cNvPicPr>
          <p:nvPr/>
        </p:nvPicPr>
        <p:blipFill>
          <a:blip r:embed="rId3"/>
          <a:stretch>
            <a:fillRect/>
          </a:stretch>
        </p:blipFill>
        <p:spPr>
          <a:xfrm>
            <a:off x="3940402" y="2754821"/>
            <a:ext cx="7937369" cy="3985074"/>
          </a:xfrm>
          <a:prstGeom prst="rect">
            <a:avLst/>
          </a:prstGeom>
          <a:ln>
            <a:solidFill>
              <a:schemeClr val="bg1">
                <a:lumMod val="75000"/>
              </a:schemeClr>
            </a:solidFill>
          </a:ln>
        </p:spPr>
      </p:pic>
      <p:sp>
        <p:nvSpPr>
          <p:cNvPr id="4" name="Rectangle 3">
            <a:extLst>
              <a:ext uri="{FF2B5EF4-FFF2-40B4-BE49-F238E27FC236}">
                <a16:creationId xmlns:a16="http://schemas.microsoft.com/office/drawing/2014/main" id="{C897ADB0-3F57-4C65-9A36-663074371222}"/>
              </a:ext>
            </a:extLst>
          </p:cNvPr>
          <p:cNvSpPr/>
          <p:nvPr/>
        </p:nvSpPr>
        <p:spPr>
          <a:xfrm>
            <a:off x="314229" y="4021393"/>
            <a:ext cx="4622101" cy="271850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r>
              <a:rPr lang="en-GB" sz="1600" dirty="0"/>
              <a:t>Tools that have been updated:</a:t>
            </a:r>
          </a:p>
          <a:p>
            <a:endParaRPr lang="en-GB" sz="500" dirty="0"/>
          </a:p>
          <a:p>
            <a:r>
              <a:rPr lang="en-GB" sz="1600" b="1" dirty="0"/>
              <a:t>1) Full PSCI SAQ &amp; Audit Report Template </a:t>
            </a:r>
            <a:r>
              <a:rPr lang="en-GB" sz="1600" dirty="0"/>
              <a:t>for Core Suppliers, External Manufacturers, Component and Material Suppliers</a:t>
            </a:r>
          </a:p>
          <a:p>
            <a:pPr marL="742950" lvl="1" indent="-285750">
              <a:buFont typeface="Arial" panose="020B0604020202020204" pitchFamily="34" charset="0"/>
              <a:buChar char="•"/>
            </a:pPr>
            <a:r>
              <a:rPr lang="en-GB" sz="1600" dirty="0"/>
              <a:t>Word version</a:t>
            </a:r>
          </a:p>
          <a:p>
            <a:pPr marL="742950" lvl="1" indent="-285750">
              <a:buFont typeface="Arial" panose="020B0604020202020204" pitchFamily="34" charset="0"/>
              <a:buChar char="•"/>
            </a:pPr>
            <a:r>
              <a:rPr lang="en-GB" sz="1600" dirty="0"/>
              <a:t>Excel version</a:t>
            </a:r>
          </a:p>
          <a:p>
            <a:endParaRPr lang="en-GB" sz="500" dirty="0"/>
          </a:p>
          <a:p>
            <a:r>
              <a:rPr lang="en-GB" sz="1600" b="1" dirty="0"/>
              <a:t>2) Abbreviated PSCI SAQ &amp; Audit Report Template </a:t>
            </a:r>
            <a:r>
              <a:rPr lang="en-GB" sz="1600" dirty="0"/>
              <a:t>for Service Providers &amp; General Manufacturers</a:t>
            </a:r>
          </a:p>
          <a:p>
            <a:pPr marL="742950" lvl="1" indent="-285750">
              <a:buFont typeface="Arial" panose="020B0604020202020204" pitchFamily="34" charset="0"/>
              <a:buChar char="•"/>
            </a:pPr>
            <a:r>
              <a:rPr lang="en-GB" sz="1600" dirty="0"/>
              <a:t>Word version</a:t>
            </a:r>
          </a:p>
          <a:p>
            <a:pPr marL="742950" lvl="1" indent="-285750">
              <a:buFont typeface="Arial" panose="020B0604020202020204" pitchFamily="34" charset="0"/>
              <a:buChar char="•"/>
            </a:pPr>
            <a:r>
              <a:rPr lang="en-GB" sz="1600" dirty="0"/>
              <a:t>Excel version</a:t>
            </a:r>
          </a:p>
        </p:txBody>
      </p:sp>
      <p:cxnSp>
        <p:nvCxnSpPr>
          <p:cNvPr id="8" name="Straight Arrow Connector 7">
            <a:extLst>
              <a:ext uri="{FF2B5EF4-FFF2-40B4-BE49-F238E27FC236}">
                <a16:creationId xmlns:a16="http://schemas.microsoft.com/office/drawing/2014/main" id="{8565AA6B-F0F8-4B05-9109-70E26150FA86}"/>
              </a:ext>
            </a:extLst>
          </p:cNvPr>
          <p:cNvCxnSpPr>
            <a:cxnSpLocks/>
            <a:stCxn id="9" idx="2"/>
          </p:cNvCxnSpPr>
          <p:nvPr/>
        </p:nvCxnSpPr>
        <p:spPr>
          <a:xfrm flipH="1" flipV="1">
            <a:off x="4936329" y="4232635"/>
            <a:ext cx="1341922" cy="203202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7" name="Oval 6">
            <a:extLst>
              <a:ext uri="{FF2B5EF4-FFF2-40B4-BE49-F238E27FC236}">
                <a16:creationId xmlns:a16="http://schemas.microsoft.com/office/drawing/2014/main" id="{E799F187-5C88-4BE9-8D63-3BC1255D3E2B}"/>
              </a:ext>
            </a:extLst>
          </p:cNvPr>
          <p:cNvSpPr/>
          <p:nvPr/>
        </p:nvSpPr>
        <p:spPr>
          <a:xfrm>
            <a:off x="6278252" y="5024487"/>
            <a:ext cx="179109" cy="509047"/>
          </a:xfrm>
          <a:prstGeom prst="ellipse">
            <a:avLst/>
          </a:prstGeom>
          <a:ln>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sp>
        <p:nvSpPr>
          <p:cNvPr id="9" name="Oval 8">
            <a:extLst>
              <a:ext uri="{FF2B5EF4-FFF2-40B4-BE49-F238E27FC236}">
                <a16:creationId xmlns:a16="http://schemas.microsoft.com/office/drawing/2014/main" id="{EC41A5C2-48D9-4F29-A5BE-7D2CCF83A863}"/>
              </a:ext>
            </a:extLst>
          </p:cNvPr>
          <p:cNvSpPr/>
          <p:nvPr/>
        </p:nvSpPr>
        <p:spPr>
          <a:xfrm>
            <a:off x="6278251" y="5945957"/>
            <a:ext cx="179109" cy="637404"/>
          </a:xfrm>
          <a:prstGeom prst="ellipse">
            <a:avLst/>
          </a:prstGeom>
          <a:ln>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cxnSp>
        <p:nvCxnSpPr>
          <p:cNvPr id="11" name="Straight Arrow Connector 10">
            <a:extLst>
              <a:ext uri="{FF2B5EF4-FFF2-40B4-BE49-F238E27FC236}">
                <a16:creationId xmlns:a16="http://schemas.microsoft.com/office/drawing/2014/main" id="{C3C9BDE8-7846-42BA-A94E-C82671CFBB61}"/>
              </a:ext>
            </a:extLst>
          </p:cNvPr>
          <p:cNvCxnSpPr>
            <a:cxnSpLocks/>
            <a:stCxn id="7" idx="2"/>
          </p:cNvCxnSpPr>
          <p:nvPr/>
        </p:nvCxnSpPr>
        <p:spPr>
          <a:xfrm flipH="1" flipV="1">
            <a:off x="4936328" y="4232634"/>
            <a:ext cx="1341924" cy="104637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3835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E8FAB-99A3-43E7-8D9D-C0C993AB6ECC}"/>
              </a:ext>
            </a:extLst>
          </p:cNvPr>
          <p:cNvSpPr>
            <a:spLocks noGrp="1"/>
          </p:cNvSpPr>
          <p:nvPr>
            <p:ph type="title"/>
          </p:nvPr>
        </p:nvSpPr>
        <p:spPr/>
        <p:txBody>
          <a:bodyPr/>
          <a:lstStyle/>
          <a:p>
            <a:r>
              <a:rPr lang="en-GB" dirty="0"/>
              <a:t>WORD VERSIONS – </a:t>
            </a:r>
            <a:r>
              <a:rPr lang="en-GB" i="1" dirty="0"/>
              <a:t>Findings classifications</a:t>
            </a:r>
          </a:p>
        </p:txBody>
      </p:sp>
      <p:sp>
        <p:nvSpPr>
          <p:cNvPr id="3" name="Content Placeholder 2">
            <a:extLst>
              <a:ext uri="{FF2B5EF4-FFF2-40B4-BE49-F238E27FC236}">
                <a16:creationId xmlns:a16="http://schemas.microsoft.com/office/drawing/2014/main" id="{B9C442CE-F7C7-448D-AEFB-A7AB57BFF0EF}"/>
              </a:ext>
            </a:extLst>
          </p:cNvPr>
          <p:cNvSpPr>
            <a:spLocks noGrp="1"/>
          </p:cNvSpPr>
          <p:nvPr>
            <p:ph idx="1"/>
          </p:nvPr>
        </p:nvSpPr>
        <p:spPr>
          <a:xfrm>
            <a:off x="600000" y="1600201"/>
            <a:ext cx="4499901" cy="4525963"/>
          </a:xfrm>
        </p:spPr>
        <p:txBody>
          <a:bodyPr>
            <a:normAutofit/>
          </a:bodyPr>
          <a:lstStyle/>
          <a:p>
            <a:r>
              <a:rPr lang="en-GB" sz="2000" b="1" dirty="0"/>
              <a:t>Findings classifications</a:t>
            </a:r>
            <a:r>
              <a:rPr lang="en-GB" sz="2000" dirty="0"/>
              <a:t>, only the relevant executive summary should be filled in, depending on the findings classification required</a:t>
            </a:r>
          </a:p>
          <a:p>
            <a:pPr lvl="1"/>
            <a:r>
              <a:rPr lang="en-GB" sz="1800" dirty="0"/>
              <a:t>Critical / Major / Minor</a:t>
            </a:r>
          </a:p>
          <a:p>
            <a:pPr lvl="1"/>
            <a:r>
              <a:rPr lang="en-GB" sz="1800" dirty="0"/>
              <a:t>Critical / Other</a:t>
            </a:r>
          </a:p>
          <a:p>
            <a:pPr marL="0" indent="0">
              <a:buNone/>
            </a:pPr>
            <a:endParaRPr lang="en-GB" sz="2000" dirty="0"/>
          </a:p>
        </p:txBody>
      </p:sp>
      <p:pic>
        <p:nvPicPr>
          <p:cNvPr id="4" name="Picture 3">
            <a:extLst>
              <a:ext uri="{FF2B5EF4-FFF2-40B4-BE49-F238E27FC236}">
                <a16:creationId xmlns:a16="http://schemas.microsoft.com/office/drawing/2014/main" id="{1B91E64A-7D8E-408D-92E4-4160DDAD1CE7}"/>
              </a:ext>
            </a:extLst>
          </p:cNvPr>
          <p:cNvPicPr>
            <a:picLocks noChangeAspect="1"/>
          </p:cNvPicPr>
          <p:nvPr/>
        </p:nvPicPr>
        <p:blipFill>
          <a:blip r:embed="rId2"/>
          <a:stretch>
            <a:fillRect/>
          </a:stretch>
        </p:blipFill>
        <p:spPr>
          <a:xfrm>
            <a:off x="5222448" y="2625676"/>
            <a:ext cx="6108570" cy="3500488"/>
          </a:xfrm>
          <a:prstGeom prst="rect">
            <a:avLst/>
          </a:prstGeom>
        </p:spPr>
      </p:pic>
      <p:cxnSp>
        <p:nvCxnSpPr>
          <p:cNvPr id="6" name="Straight Arrow Connector 5">
            <a:extLst>
              <a:ext uri="{FF2B5EF4-FFF2-40B4-BE49-F238E27FC236}">
                <a16:creationId xmlns:a16="http://schemas.microsoft.com/office/drawing/2014/main" id="{69C084E4-32E7-4BC0-8422-CF63F1E9B3CA}"/>
              </a:ext>
            </a:extLst>
          </p:cNvPr>
          <p:cNvCxnSpPr>
            <a:cxnSpLocks/>
            <a:endCxn id="4" idx="1"/>
          </p:cNvCxnSpPr>
          <p:nvPr/>
        </p:nvCxnSpPr>
        <p:spPr>
          <a:xfrm>
            <a:off x="3657600" y="3429000"/>
            <a:ext cx="1564848" cy="9469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2252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E8FAB-99A3-43E7-8D9D-C0C993AB6ECC}"/>
              </a:ext>
            </a:extLst>
          </p:cNvPr>
          <p:cNvSpPr>
            <a:spLocks noGrp="1"/>
          </p:cNvSpPr>
          <p:nvPr>
            <p:ph type="title"/>
          </p:nvPr>
        </p:nvSpPr>
        <p:spPr/>
        <p:txBody>
          <a:bodyPr/>
          <a:lstStyle/>
          <a:p>
            <a:r>
              <a:rPr lang="en-GB" dirty="0"/>
              <a:t>WORD VERSIONS – </a:t>
            </a:r>
            <a:r>
              <a:rPr lang="en-GB" i="1" dirty="0"/>
              <a:t>Auditor guidance</a:t>
            </a:r>
          </a:p>
        </p:txBody>
      </p:sp>
      <p:sp>
        <p:nvSpPr>
          <p:cNvPr id="3" name="Content Placeholder 2">
            <a:extLst>
              <a:ext uri="{FF2B5EF4-FFF2-40B4-BE49-F238E27FC236}">
                <a16:creationId xmlns:a16="http://schemas.microsoft.com/office/drawing/2014/main" id="{B9C442CE-F7C7-448D-AEFB-A7AB57BFF0EF}"/>
              </a:ext>
            </a:extLst>
          </p:cNvPr>
          <p:cNvSpPr>
            <a:spLocks noGrp="1"/>
          </p:cNvSpPr>
          <p:nvPr>
            <p:ph idx="1"/>
          </p:nvPr>
        </p:nvSpPr>
        <p:spPr>
          <a:xfrm>
            <a:off x="599999" y="1600201"/>
            <a:ext cx="10972799" cy="4525963"/>
          </a:xfrm>
        </p:spPr>
        <p:txBody>
          <a:bodyPr>
            <a:normAutofit/>
          </a:bodyPr>
          <a:lstStyle/>
          <a:p>
            <a:r>
              <a:rPr lang="en-GB" sz="2000" b="1" dirty="0"/>
              <a:t>Auditor guidance</a:t>
            </a:r>
            <a:r>
              <a:rPr lang="en-GB" sz="2000" dirty="0"/>
              <a:t>, the updated auditor guidance has been added to the tool using endnotes.</a:t>
            </a:r>
          </a:p>
        </p:txBody>
      </p:sp>
      <p:grpSp>
        <p:nvGrpSpPr>
          <p:cNvPr id="5" name="Group 4">
            <a:extLst>
              <a:ext uri="{FF2B5EF4-FFF2-40B4-BE49-F238E27FC236}">
                <a16:creationId xmlns:a16="http://schemas.microsoft.com/office/drawing/2014/main" id="{C434D20F-0E8D-4996-8FE6-AB0C154DEE52}"/>
              </a:ext>
            </a:extLst>
          </p:cNvPr>
          <p:cNvGrpSpPr/>
          <p:nvPr/>
        </p:nvGrpSpPr>
        <p:grpSpPr>
          <a:xfrm>
            <a:off x="1069756" y="2797404"/>
            <a:ext cx="10248794" cy="2420836"/>
            <a:chOff x="1512412" y="4011613"/>
            <a:chExt cx="9167175" cy="2165350"/>
          </a:xfrm>
        </p:grpSpPr>
        <p:pic>
          <p:nvPicPr>
            <p:cNvPr id="6" name="Picture 5">
              <a:extLst>
                <a:ext uri="{FF2B5EF4-FFF2-40B4-BE49-F238E27FC236}">
                  <a16:creationId xmlns:a16="http://schemas.microsoft.com/office/drawing/2014/main" id="{58D0C1D4-62F8-4FF9-A8B7-B04104261C70}"/>
                </a:ext>
              </a:extLst>
            </p:cNvPr>
            <p:cNvPicPr>
              <a:picLocks noChangeAspect="1"/>
            </p:cNvPicPr>
            <p:nvPr/>
          </p:nvPicPr>
          <p:blipFill rotWithShape="1">
            <a:blip r:embed="rId2"/>
            <a:srcRect l="23264" t="73332" r="14709" b="11446"/>
            <a:stretch/>
          </p:blipFill>
          <p:spPr>
            <a:xfrm>
              <a:off x="1512412" y="4011613"/>
              <a:ext cx="9167175" cy="2165350"/>
            </a:xfrm>
            <a:prstGeom prst="rect">
              <a:avLst/>
            </a:prstGeom>
          </p:spPr>
        </p:pic>
        <p:pic>
          <p:nvPicPr>
            <p:cNvPr id="7" name="Picture 2" descr="Image result for cursor">
              <a:extLst>
                <a:ext uri="{FF2B5EF4-FFF2-40B4-BE49-F238E27FC236}">
                  <a16:creationId xmlns:a16="http://schemas.microsoft.com/office/drawing/2014/main" id="{8CBFF3D6-3F8B-41E5-AD5E-7CC0044449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9185" y="5761038"/>
              <a:ext cx="365463" cy="365125"/>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Rectangle 7">
            <a:extLst>
              <a:ext uri="{FF2B5EF4-FFF2-40B4-BE49-F238E27FC236}">
                <a16:creationId xmlns:a16="http://schemas.microsoft.com/office/drawing/2014/main" id="{5C33A89A-BF55-4522-97E0-7C8F4FC82D64}"/>
              </a:ext>
            </a:extLst>
          </p:cNvPr>
          <p:cNvSpPr/>
          <p:nvPr/>
        </p:nvSpPr>
        <p:spPr>
          <a:xfrm>
            <a:off x="1069755" y="5344008"/>
            <a:ext cx="10245551" cy="51266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To view the guidance for a question hover over the ‘AUDITOR GUIDANCE’ note against that question</a:t>
            </a:r>
          </a:p>
        </p:txBody>
      </p:sp>
      <p:sp>
        <p:nvSpPr>
          <p:cNvPr id="9" name="Rectangle 8">
            <a:extLst>
              <a:ext uri="{FF2B5EF4-FFF2-40B4-BE49-F238E27FC236}">
                <a16:creationId xmlns:a16="http://schemas.microsoft.com/office/drawing/2014/main" id="{3129CF96-AE64-4DFC-9FE2-9D0009C38CE0}"/>
              </a:ext>
            </a:extLst>
          </p:cNvPr>
          <p:cNvSpPr/>
          <p:nvPr/>
        </p:nvSpPr>
        <p:spPr>
          <a:xfrm>
            <a:off x="876693" y="2797404"/>
            <a:ext cx="10696105" cy="3300479"/>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C768E014-D10E-4F89-9D5E-9B9F55C446D9}"/>
              </a:ext>
            </a:extLst>
          </p:cNvPr>
          <p:cNvSpPr txBox="1"/>
          <p:nvPr/>
        </p:nvSpPr>
        <p:spPr>
          <a:xfrm>
            <a:off x="815508" y="2397294"/>
            <a:ext cx="3652797" cy="400110"/>
          </a:xfrm>
          <a:prstGeom prst="rect">
            <a:avLst/>
          </a:prstGeom>
          <a:noFill/>
        </p:spPr>
        <p:txBody>
          <a:bodyPr wrap="square" rtlCol="0">
            <a:spAutoFit/>
          </a:bodyPr>
          <a:lstStyle/>
          <a:p>
            <a:r>
              <a:rPr lang="en-GB" sz="2000" b="1" dirty="0">
                <a:solidFill>
                  <a:schemeClr val="accent1"/>
                </a:solidFill>
              </a:rPr>
              <a:t>1) To view the guidance pop-up</a:t>
            </a:r>
          </a:p>
        </p:txBody>
      </p:sp>
    </p:spTree>
    <p:extLst>
      <p:ext uri="{BB962C8B-B14F-4D97-AF65-F5344CB8AC3E}">
        <p14:creationId xmlns:p14="http://schemas.microsoft.com/office/powerpoint/2010/main" val="407338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E8FAB-99A3-43E7-8D9D-C0C993AB6ECC}"/>
              </a:ext>
            </a:extLst>
          </p:cNvPr>
          <p:cNvSpPr>
            <a:spLocks noGrp="1"/>
          </p:cNvSpPr>
          <p:nvPr>
            <p:ph type="title"/>
          </p:nvPr>
        </p:nvSpPr>
        <p:spPr/>
        <p:txBody>
          <a:bodyPr/>
          <a:lstStyle/>
          <a:p>
            <a:r>
              <a:rPr lang="en-GB" dirty="0"/>
              <a:t>WORD VERSIONS – </a:t>
            </a:r>
            <a:r>
              <a:rPr lang="en-GB" i="1" dirty="0"/>
              <a:t>Auditor guidance</a:t>
            </a:r>
            <a:endParaRPr lang="en-GB" dirty="0"/>
          </a:p>
        </p:txBody>
      </p:sp>
      <p:sp>
        <p:nvSpPr>
          <p:cNvPr id="9" name="Rectangle 8">
            <a:extLst>
              <a:ext uri="{FF2B5EF4-FFF2-40B4-BE49-F238E27FC236}">
                <a16:creationId xmlns:a16="http://schemas.microsoft.com/office/drawing/2014/main" id="{3129CF96-AE64-4DFC-9FE2-9D0009C38CE0}"/>
              </a:ext>
            </a:extLst>
          </p:cNvPr>
          <p:cNvSpPr/>
          <p:nvPr/>
        </p:nvSpPr>
        <p:spPr>
          <a:xfrm>
            <a:off x="876693" y="2005552"/>
            <a:ext cx="10696105" cy="4103017"/>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C768E014-D10E-4F89-9D5E-9B9F55C446D9}"/>
              </a:ext>
            </a:extLst>
          </p:cNvPr>
          <p:cNvSpPr txBox="1"/>
          <p:nvPr/>
        </p:nvSpPr>
        <p:spPr>
          <a:xfrm>
            <a:off x="815508" y="1605442"/>
            <a:ext cx="3747065" cy="400110"/>
          </a:xfrm>
          <a:prstGeom prst="rect">
            <a:avLst/>
          </a:prstGeom>
          <a:noFill/>
        </p:spPr>
        <p:txBody>
          <a:bodyPr wrap="square" rtlCol="0">
            <a:spAutoFit/>
          </a:bodyPr>
          <a:lstStyle/>
          <a:p>
            <a:r>
              <a:rPr lang="en-GB" sz="2000" b="1" dirty="0">
                <a:solidFill>
                  <a:schemeClr val="accent1"/>
                </a:solidFill>
              </a:rPr>
              <a:t>2) To view the full guidance text</a:t>
            </a:r>
          </a:p>
        </p:txBody>
      </p:sp>
      <p:pic>
        <p:nvPicPr>
          <p:cNvPr id="12" name="Picture 11">
            <a:extLst>
              <a:ext uri="{FF2B5EF4-FFF2-40B4-BE49-F238E27FC236}">
                <a16:creationId xmlns:a16="http://schemas.microsoft.com/office/drawing/2014/main" id="{250711AD-457C-4E03-94B3-5437785C8D5D}"/>
              </a:ext>
            </a:extLst>
          </p:cNvPr>
          <p:cNvPicPr>
            <a:picLocks noChangeAspect="1"/>
          </p:cNvPicPr>
          <p:nvPr/>
        </p:nvPicPr>
        <p:blipFill>
          <a:blip r:embed="rId2"/>
          <a:stretch>
            <a:fillRect/>
          </a:stretch>
        </p:blipFill>
        <p:spPr>
          <a:xfrm>
            <a:off x="1144768" y="2193355"/>
            <a:ext cx="9563100" cy="1447800"/>
          </a:xfrm>
          <a:prstGeom prst="rect">
            <a:avLst/>
          </a:prstGeom>
        </p:spPr>
      </p:pic>
      <p:grpSp>
        <p:nvGrpSpPr>
          <p:cNvPr id="13" name="Group 12">
            <a:extLst>
              <a:ext uri="{FF2B5EF4-FFF2-40B4-BE49-F238E27FC236}">
                <a16:creationId xmlns:a16="http://schemas.microsoft.com/office/drawing/2014/main" id="{CC49B168-1F7E-4D26-903C-EA917CCBDD7A}"/>
              </a:ext>
            </a:extLst>
          </p:cNvPr>
          <p:cNvGrpSpPr/>
          <p:nvPr/>
        </p:nvGrpSpPr>
        <p:grpSpPr>
          <a:xfrm>
            <a:off x="1144768" y="4041265"/>
            <a:ext cx="6622065" cy="1633671"/>
            <a:chOff x="1305877" y="5137607"/>
            <a:chExt cx="6622065" cy="1633671"/>
          </a:xfrm>
        </p:grpSpPr>
        <p:pic>
          <p:nvPicPr>
            <p:cNvPr id="14" name="Picture 13">
              <a:extLst>
                <a:ext uri="{FF2B5EF4-FFF2-40B4-BE49-F238E27FC236}">
                  <a16:creationId xmlns:a16="http://schemas.microsoft.com/office/drawing/2014/main" id="{982093FC-4F32-4D73-9A67-18CCD192FAF4}"/>
                </a:ext>
              </a:extLst>
            </p:cNvPr>
            <p:cNvPicPr>
              <a:picLocks noChangeAspect="1"/>
            </p:cNvPicPr>
            <p:nvPr/>
          </p:nvPicPr>
          <p:blipFill rotWithShape="1">
            <a:blip r:embed="rId3"/>
            <a:srcRect t="68277" r="30786" b="1737"/>
            <a:stretch/>
          </p:blipFill>
          <p:spPr>
            <a:xfrm>
              <a:off x="1328737" y="5137607"/>
              <a:ext cx="6599205" cy="1633671"/>
            </a:xfrm>
            <a:prstGeom prst="rect">
              <a:avLst/>
            </a:prstGeom>
            <a:ln>
              <a:solidFill>
                <a:schemeClr val="bg1">
                  <a:lumMod val="75000"/>
                </a:schemeClr>
              </a:solidFill>
            </a:ln>
          </p:spPr>
        </p:pic>
        <p:sp>
          <p:nvSpPr>
            <p:cNvPr id="15" name="Oval 14">
              <a:extLst>
                <a:ext uri="{FF2B5EF4-FFF2-40B4-BE49-F238E27FC236}">
                  <a16:creationId xmlns:a16="http://schemas.microsoft.com/office/drawing/2014/main" id="{E5561688-94EC-4208-9AFF-9497D7A95989}"/>
                </a:ext>
              </a:extLst>
            </p:cNvPr>
            <p:cNvSpPr/>
            <p:nvPr/>
          </p:nvSpPr>
          <p:spPr>
            <a:xfrm>
              <a:off x="1305877" y="5254468"/>
              <a:ext cx="137478" cy="137478"/>
            </a:xfrm>
            <a:prstGeom prst="ellipse">
              <a:avLst/>
            </a:prstGeom>
            <a:solidFill>
              <a:srgbClr val="FF0000">
                <a:alpha val="30196"/>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2" descr="Image result for cursor">
              <a:extLst>
                <a:ext uri="{FF2B5EF4-FFF2-40B4-BE49-F238E27FC236}">
                  <a16:creationId xmlns:a16="http://schemas.microsoft.com/office/drawing/2014/main" id="{166348C3-AAF6-4E6E-A2BF-84BEE673AA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123" y="5353687"/>
              <a:ext cx="365463" cy="365125"/>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Oval 16">
            <a:extLst>
              <a:ext uri="{FF2B5EF4-FFF2-40B4-BE49-F238E27FC236}">
                <a16:creationId xmlns:a16="http://schemas.microsoft.com/office/drawing/2014/main" id="{4D9798A3-8D7D-4FCD-B06F-22F46FF53F2A}"/>
              </a:ext>
            </a:extLst>
          </p:cNvPr>
          <p:cNvSpPr/>
          <p:nvPr/>
        </p:nvSpPr>
        <p:spPr>
          <a:xfrm>
            <a:off x="9067723" y="3050793"/>
            <a:ext cx="137478" cy="137478"/>
          </a:xfrm>
          <a:prstGeom prst="ellipse">
            <a:avLst/>
          </a:prstGeom>
          <a:solidFill>
            <a:srgbClr val="FF0000">
              <a:alpha val="30196"/>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2" descr="Image result for cursor">
            <a:extLst>
              <a:ext uri="{FF2B5EF4-FFF2-40B4-BE49-F238E27FC236}">
                <a16:creationId xmlns:a16="http://schemas.microsoft.com/office/drawing/2014/main" id="{6EDE436D-25ED-4102-BA61-DDB919C3D1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32969" y="3150012"/>
            <a:ext cx="365463" cy="365125"/>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a:extLst>
              <a:ext uri="{FF2B5EF4-FFF2-40B4-BE49-F238E27FC236}">
                <a16:creationId xmlns:a16="http://schemas.microsoft.com/office/drawing/2014/main" id="{C903BE6B-A2DE-4403-AFD5-E11300AE66F3}"/>
              </a:ext>
            </a:extLst>
          </p:cNvPr>
          <p:cNvSpPr/>
          <p:nvPr/>
        </p:nvSpPr>
        <p:spPr>
          <a:xfrm>
            <a:off x="7766833" y="3950396"/>
            <a:ext cx="3548473" cy="1815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r>
              <a:rPr lang="en-GB" dirty="0"/>
              <a:t>To access the full auditor guidance, double click the letter next to ‘AUDITOR GUIDANCE’. This will take you directly to the end note in the auditor guidance section at the end of the document.</a:t>
            </a:r>
          </a:p>
        </p:txBody>
      </p:sp>
      <p:cxnSp>
        <p:nvCxnSpPr>
          <p:cNvPr id="21" name="Straight Arrow Connector 20">
            <a:extLst>
              <a:ext uri="{FF2B5EF4-FFF2-40B4-BE49-F238E27FC236}">
                <a16:creationId xmlns:a16="http://schemas.microsoft.com/office/drawing/2014/main" id="{75ABD950-3375-4ACD-B474-86AA3412BC9F}"/>
              </a:ext>
            </a:extLst>
          </p:cNvPr>
          <p:cNvCxnSpPr>
            <a:stCxn id="19" idx="0"/>
            <a:endCxn id="18" idx="2"/>
          </p:cNvCxnSpPr>
          <p:nvPr/>
        </p:nvCxnSpPr>
        <p:spPr>
          <a:xfrm flipH="1" flipV="1">
            <a:off x="9315701" y="3515137"/>
            <a:ext cx="225369" cy="43525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682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345F8-CBC4-40C8-9322-2FBA07E44BE6}"/>
              </a:ext>
            </a:extLst>
          </p:cNvPr>
          <p:cNvSpPr>
            <a:spLocks noGrp="1"/>
          </p:cNvSpPr>
          <p:nvPr>
            <p:ph type="title"/>
          </p:nvPr>
        </p:nvSpPr>
        <p:spPr/>
        <p:txBody>
          <a:bodyPr/>
          <a:lstStyle/>
          <a:p>
            <a:r>
              <a:rPr lang="en-GB" dirty="0"/>
              <a:t>EXCEL VERSIONS </a:t>
            </a:r>
            <a:r>
              <a:rPr lang="en-GB" i="1" dirty="0"/>
              <a:t>– Findings classifications </a:t>
            </a:r>
          </a:p>
        </p:txBody>
      </p:sp>
      <p:sp>
        <p:nvSpPr>
          <p:cNvPr id="4" name="Content Placeholder 2">
            <a:extLst>
              <a:ext uri="{FF2B5EF4-FFF2-40B4-BE49-F238E27FC236}">
                <a16:creationId xmlns:a16="http://schemas.microsoft.com/office/drawing/2014/main" id="{A5459790-C588-4CBC-932C-E695A461DC6C}"/>
              </a:ext>
            </a:extLst>
          </p:cNvPr>
          <p:cNvSpPr txBox="1">
            <a:spLocks/>
          </p:cNvSpPr>
          <p:nvPr/>
        </p:nvSpPr>
        <p:spPr>
          <a:xfrm>
            <a:off x="600000" y="1600201"/>
            <a:ext cx="10972800" cy="4525963"/>
          </a:xfrm>
          <a:prstGeom prst="rect">
            <a:avLst/>
          </a:prstGeom>
        </p:spPr>
        <p:txBody>
          <a:bodyPr vert="horz" lIns="91440" tIns="45720" rIns="91440" bIns="45720" rtlCol="0">
            <a:normAutofit/>
          </a:bodyPr>
          <a:lstStyle>
            <a:lvl1pPr marL="457189" indent="-457189" algn="l" defTabSz="609585" rtl="0" eaLnBrk="1" latinLnBrk="0" hangingPunct="1">
              <a:spcBef>
                <a:spcPct val="20000"/>
              </a:spcBef>
              <a:buClr>
                <a:srgbClr val="F86524"/>
              </a:buClr>
              <a:buSzPct val="100000"/>
              <a:buFont typeface="Wingdings" charset="2"/>
              <a:buChar char="§"/>
              <a:defRPr sz="2133" kern="1200">
                <a:solidFill>
                  <a:srgbClr val="848489"/>
                </a:solidFill>
                <a:latin typeface="+mn-lt"/>
                <a:ea typeface="+mn-ea"/>
                <a:cs typeface="+mn-cs"/>
              </a:defRPr>
            </a:lvl1pPr>
            <a:lvl2pPr marL="990575" indent="-380990" algn="l" defTabSz="609585" rtl="0" eaLnBrk="1" latinLnBrk="0" hangingPunct="1">
              <a:spcBef>
                <a:spcPct val="20000"/>
              </a:spcBef>
              <a:buFont typeface="Arial"/>
              <a:buChar char="–"/>
              <a:defRPr sz="2133" kern="1200">
                <a:solidFill>
                  <a:srgbClr val="848489"/>
                </a:solidFill>
                <a:latin typeface="+mn-lt"/>
                <a:ea typeface="+mn-ea"/>
                <a:cs typeface="+mn-cs"/>
              </a:defRPr>
            </a:lvl2pPr>
            <a:lvl3pPr marL="1523962" indent="-304792" algn="l" defTabSz="609585" rtl="0" eaLnBrk="1" latinLnBrk="0" hangingPunct="1">
              <a:spcBef>
                <a:spcPct val="20000"/>
              </a:spcBef>
              <a:buFont typeface="Arial"/>
              <a:buChar char="•"/>
              <a:defRPr sz="2133" kern="1200">
                <a:solidFill>
                  <a:srgbClr val="848489"/>
                </a:solidFill>
                <a:latin typeface="+mn-lt"/>
                <a:ea typeface="+mn-ea"/>
                <a:cs typeface="+mn-cs"/>
              </a:defRPr>
            </a:lvl3pPr>
            <a:lvl4pPr marL="2133547" indent="-304792" algn="l" defTabSz="609585" rtl="0" eaLnBrk="1" latinLnBrk="0" hangingPunct="1">
              <a:spcBef>
                <a:spcPct val="20000"/>
              </a:spcBef>
              <a:buFont typeface="Arial"/>
              <a:buChar char="–"/>
              <a:defRPr sz="2400"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400"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r>
              <a:rPr lang="en-GB" sz="2000" b="1" dirty="0"/>
              <a:t>Findings classifications</a:t>
            </a:r>
            <a:r>
              <a:rPr lang="en-GB" sz="2000" dirty="0"/>
              <a:t>, in the excel version the classification method needs to be selected before starting the evaluation </a:t>
            </a:r>
            <a:r>
              <a:rPr lang="en-GB" sz="2000" b="1" u="sng" dirty="0">
                <a:solidFill>
                  <a:schemeClr val="accent1"/>
                </a:solidFill>
              </a:rPr>
              <a:t>and must not be changed in the process</a:t>
            </a:r>
            <a:r>
              <a:rPr lang="en-GB" sz="2000" dirty="0">
                <a:solidFill>
                  <a:schemeClr val="tx1">
                    <a:lumMod val="50000"/>
                    <a:lumOff val="50000"/>
                  </a:schemeClr>
                </a:solidFill>
              </a:rPr>
              <a:t>.</a:t>
            </a:r>
            <a:r>
              <a:rPr lang="en-GB" sz="2000" dirty="0"/>
              <a:t> Select the findings classification required from the summary table on the ‘Overview &amp; Guidance’ tab it will update automatically to: </a:t>
            </a:r>
          </a:p>
          <a:p>
            <a:pPr lvl="1"/>
            <a:r>
              <a:rPr lang="en-GB" sz="1800" dirty="0"/>
              <a:t>Critical / Major / Minor</a:t>
            </a:r>
          </a:p>
          <a:p>
            <a:pPr lvl="1"/>
            <a:r>
              <a:rPr lang="en-GB" sz="1800" dirty="0"/>
              <a:t>Critical / Other</a:t>
            </a:r>
          </a:p>
          <a:p>
            <a:pPr marL="0" indent="0">
              <a:buFont typeface="Wingdings" charset="2"/>
              <a:buNone/>
            </a:pPr>
            <a:endParaRPr lang="en-GB" sz="2000" dirty="0"/>
          </a:p>
        </p:txBody>
      </p:sp>
      <p:pic>
        <p:nvPicPr>
          <p:cNvPr id="5" name="Picture 4">
            <a:extLst>
              <a:ext uri="{FF2B5EF4-FFF2-40B4-BE49-F238E27FC236}">
                <a16:creationId xmlns:a16="http://schemas.microsoft.com/office/drawing/2014/main" id="{C6CFE51C-B6A4-4986-854A-DB8583B660E2}"/>
              </a:ext>
            </a:extLst>
          </p:cNvPr>
          <p:cNvPicPr>
            <a:picLocks noChangeAspect="1"/>
          </p:cNvPicPr>
          <p:nvPr/>
        </p:nvPicPr>
        <p:blipFill rotWithShape="1">
          <a:blip r:embed="rId2"/>
          <a:srcRect l="17433" t="79000" r="36028" b="3532"/>
          <a:stretch/>
        </p:blipFill>
        <p:spPr>
          <a:xfrm>
            <a:off x="2601451" y="3352327"/>
            <a:ext cx="9409863" cy="3399459"/>
          </a:xfrm>
          <a:prstGeom prst="rect">
            <a:avLst/>
          </a:prstGeom>
          <a:ln>
            <a:solidFill>
              <a:schemeClr val="bg1">
                <a:lumMod val="75000"/>
              </a:schemeClr>
            </a:solidFill>
          </a:ln>
        </p:spPr>
      </p:pic>
      <p:sp>
        <p:nvSpPr>
          <p:cNvPr id="6" name="Rectangle 5">
            <a:extLst>
              <a:ext uri="{FF2B5EF4-FFF2-40B4-BE49-F238E27FC236}">
                <a16:creationId xmlns:a16="http://schemas.microsoft.com/office/drawing/2014/main" id="{3AF4339B-DA66-408A-B8E5-526A44C8768E}"/>
              </a:ext>
            </a:extLst>
          </p:cNvPr>
          <p:cNvSpPr/>
          <p:nvPr/>
        </p:nvSpPr>
        <p:spPr>
          <a:xfrm>
            <a:off x="0" y="6052008"/>
            <a:ext cx="2601451" cy="80599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8" name="Straight Arrow Connector 7">
            <a:extLst>
              <a:ext uri="{FF2B5EF4-FFF2-40B4-BE49-F238E27FC236}">
                <a16:creationId xmlns:a16="http://schemas.microsoft.com/office/drawing/2014/main" id="{49AA5FA5-676D-4397-BD6A-BB0057FB0BF9}"/>
              </a:ext>
            </a:extLst>
          </p:cNvPr>
          <p:cNvCxnSpPr/>
          <p:nvPr/>
        </p:nvCxnSpPr>
        <p:spPr>
          <a:xfrm>
            <a:off x="1838227" y="3242821"/>
            <a:ext cx="763224" cy="104637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1013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0FA07-F4E6-46F4-B11D-2998BA64C3DA}"/>
              </a:ext>
            </a:extLst>
          </p:cNvPr>
          <p:cNvSpPr>
            <a:spLocks noGrp="1"/>
          </p:cNvSpPr>
          <p:nvPr>
            <p:ph type="title"/>
          </p:nvPr>
        </p:nvSpPr>
        <p:spPr/>
        <p:txBody>
          <a:bodyPr/>
          <a:lstStyle/>
          <a:p>
            <a:r>
              <a:rPr lang="en-GB" dirty="0"/>
              <a:t>EXCEL VERSIONS </a:t>
            </a:r>
            <a:r>
              <a:rPr lang="en-GB" i="1" dirty="0"/>
              <a:t>– Auditor guidance</a:t>
            </a:r>
            <a:endParaRPr lang="en-GB" dirty="0"/>
          </a:p>
        </p:txBody>
      </p:sp>
      <p:sp>
        <p:nvSpPr>
          <p:cNvPr id="3" name="Content Placeholder 2">
            <a:extLst>
              <a:ext uri="{FF2B5EF4-FFF2-40B4-BE49-F238E27FC236}">
                <a16:creationId xmlns:a16="http://schemas.microsoft.com/office/drawing/2014/main" id="{C43F59D0-20D2-4268-A8AB-87282F5ECD4F}"/>
              </a:ext>
            </a:extLst>
          </p:cNvPr>
          <p:cNvSpPr>
            <a:spLocks noGrp="1"/>
          </p:cNvSpPr>
          <p:nvPr>
            <p:ph idx="1"/>
          </p:nvPr>
        </p:nvSpPr>
        <p:spPr>
          <a:xfrm>
            <a:off x="600000" y="1600201"/>
            <a:ext cx="10972800" cy="1143001"/>
          </a:xfrm>
        </p:spPr>
        <p:txBody>
          <a:bodyPr/>
          <a:lstStyle/>
          <a:p>
            <a:r>
              <a:rPr lang="en-GB" b="1" dirty="0"/>
              <a:t>Auditor guidance</a:t>
            </a:r>
            <a:r>
              <a:rPr lang="en-GB" dirty="0"/>
              <a:t>, the additional auditor guidance that has been added is included in an ‘Additional Auditor Guidance’ column (K) in the excel tool. </a:t>
            </a:r>
          </a:p>
        </p:txBody>
      </p:sp>
      <p:pic>
        <p:nvPicPr>
          <p:cNvPr id="4" name="Picture 3">
            <a:extLst>
              <a:ext uri="{FF2B5EF4-FFF2-40B4-BE49-F238E27FC236}">
                <a16:creationId xmlns:a16="http://schemas.microsoft.com/office/drawing/2014/main" id="{BB989EFC-89AF-404F-B80D-2891AC97BB1F}"/>
              </a:ext>
            </a:extLst>
          </p:cNvPr>
          <p:cNvPicPr>
            <a:picLocks noChangeAspect="1"/>
          </p:cNvPicPr>
          <p:nvPr/>
        </p:nvPicPr>
        <p:blipFill>
          <a:blip r:embed="rId2"/>
          <a:stretch>
            <a:fillRect/>
          </a:stretch>
        </p:blipFill>
        <p:spPr>
          <a:xfrm>
            <a:off x="215098" y="3099613"/>
            <a:ext cx="11761804" cy="2687652"/>
          </a:xfrm>
          <a:prstGeom prst="rect">
            <a:avLst/>
          </a:prstGeom>
          <a:ln>
            <a:solidFill>
              <a:schemeClr val="bg1">
                <a:lumMod val="75000"/>
              </a:schemeClr>
            </a:solidFill>
          </a:ln>
        </p:spPr>
      </p:pic>
      <p:cxnSp>
        <p:nvCxnSpPr>
          <p:cNvPr id="6" name="Straight Arrow Connector 5">
            <a:extLst>
              <a:ext uri="{FF2B5EF4-FFF2-40B4-BE49-F238E27FC236}">
                <a16:creationId xmlns:a16="http://schemas.microsoft.com/office/drawing/2014/main" id="{587AFF4D-872E-4282-9150-BA8E690D95AA}"/>
              </a:ext>
            </a:extLst>
          </p:cNvPr>
          <p:cNvCxnSpPr>
            <a:cxnSpLocks/>
          </p:cNvCxnSpPr>
          <p:nvPr/>
        </p:nvCxnSpPr>
        <p:spPr>
          <a:xfrm>
            <a:off x="6956981" y="2337847"/>
            <a:ext cx="499621" cy="286928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410168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E145A-2B57-4756-811B-3BF48D8D23BC}"/>
              </a:ext>
            </a:extLst>
          </p:cNvPr>
          <p:cNvSpPr>
            <a:spLocks noGrp="1"/>
          </p:cNvSpPr>
          <p:nvPr>
            <p:ph type="title"/>
          </p:nvPr>
        </p:nvSpPr>
        <p:spPr/>
        <p:txBody>
          <a:bodyPr/>
          <a:lstStyle/>
          <a:p>
            <a:r>
              <a:rPr lang="en-GB" dirty="0"/>
              <a:t>EXCEL VERSIONS </a:t>
            </a:r>
            <a:r>
              <a:rPr lang="en-GB" i="1" dirty="0"/>
              <a:t>– Additional findings</a:t>
            </a:r>
            <a:endParaRPr lang="en-GB" dirty="0"/>
          </a:p>
        </p:txBody>
      </p:sp>
      <p:sp>
        <p:nvSpPr>
          <p:cNvPr id="3" name="Content Placeholder 2">
            <a:extLst>
              <a:ext uri="{FF2B5EF4-FFF2-40B4-BE49-F238E27FC236}">
                <a16:creationId xmlns:a16="http://schemas.microsoft.com/office/drawing/2014/main" id="{92998F70-B7E6-4B91-B623-B1800045C285}"/>
              </a:ext>
            </a:extLst>
          </p:cNvPr>
          <p:cNvSpPr>
            <a:spLocks noGrp="1"/>
          </p:cNvSpPr>
          <p:nvPr>
            <p:ph idx="1"/>
          </p:nvPr>
        </p:nvSpPr>
        <p:spPr>
          <a:xfrm>
            <a:off x="600000" y="1600201"/>
            <a:ext cx="10972800" cy="1143001"/>
          </a:xfrm>
        </p:spPr>
        <p:txBody>
          <a:bodyPr/>
          <a:lstStyle/>
          <a:p>
            <a:r>
              <a:rPr lang="en-GB" b="1" dirty="0"/>
              <a:t>Space for additional findings</a:t>
            </a:r>
            <a:r>
              <a:rPr lang="en-GB" dirty="0"/>
              <a:t>, this is provided at the end of every section. This is aimed at including space for auditors to provide additional findings against a topic, like Environment that do not fit against a specific question. </a:t>
            </a:r>
          </a:p>
        </p:txBody>
      </p:sp>
      <p:pic>
        <p:nvPicPr>
          <p:cNvPr id="4" name="Picture 3">
            <a:extLst>
              <a:ext uri="{FF2B5EF4-FFF2-40B4-BE49-F238E27FC236}">
                <a16:creationId xmlns:a16="http://schemas.microsoft.com/office/drawing/2014/main" id="{CEA0B97B-233A-4A05-B28F-EF138E41E34E}"/>
              </a:ext>
            </a:extLst>
          </p:cNvPr>
          <p:cNvPicPr>
            <a:picLocks noChangeAspect="1"/>
          </p:cNvPicPr>
          <p:nvPr/>
        </p:nvPicPr>
        <p:blipFill rotWithShape="1">
          <a:blip r:embed="rId2"/>
          <a:srcRect l="5301" t="3365"/>
          <a:stretch/>
        </p:blipFill>
        <p:spPr>
          <a:xfrm>
            <a:off x="923827" y="2943656"/>
            <a:ext cx="10517344" cy="3276776"/>
          </a:xfrm>
          <a:prstGeom prst="rect">
            <a:avLst/>
          </a:prstGeom>
          <a:ln>
            <a:solidFill>
              <a:schemeClr val="bg1">
                <a:lumMod val="75000"/>
              </a:schemeClr>
            </a:solidFill>
          </a:ln>
        </p:spPr>
      </p:pic>
      <p:cxnSp>
        <p:nvCxnSpPr>
          <p:cNvPr id="6" name="Straight Arrow Connector 5">
            <a:extLst>
              <a:ext uri="{FF2B5EF4-FFF2-40B4-BE49-F238E27FC236}">
                <a16:creationId xmlns:a16="http://schemas.microsoft.com/office/drawing/2014/main" id="{3CBF6829-F3B7-4BBE-BC51-F996909FE0F6}"/>
              </a:ext>
            </a:extLst>
          </p:cNvPr>
          <p:cNvCxnSpPr>
            <a:stCxn id="3" idx="2"/>
          </p:cNvCxnSpPr>
          <p:nvPr/>
        </p:nvCxnSpPr>
        <p:spPr>
          <a:xfrm flipH="1">
            <a:off x="3412503" y="2743202"/>
            <a:ext cx="2673897" cy="196077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927605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E145A-2B57-4756-811B-3BF48D8D23BC}"/>
              </a:ext>
            </a:extLst>
          </p:cNvPr>
          <p:cNvSpPr>
            <a:spLocks noGrp="1"/>
          </p:cNvSpPr>
          <p:nvPr>
            <p:ph type="title"/>
          </p:nvPr>
        </p:nvSpPr>
        <p:spPr/>
        <p:txBody>
          <a:bodyPr/>
          <a:lstStyle/>
          <a:p>
            <a:r>
              <a:rPr lang="en-GB" dirty="0"/>
              <a:t>EXCEL VERSIONS </a:t>
            </a:r>
            <a:r>
              <a:rPr lang="en-GB" i="1" dirty="0"/>
              <a:t>– Reviewer comments </a:t>
            </a:r>
            <a:endParaRPr lang="en-GB" dirty="0"/>
          </a:p>
        </p:txBody>
      </p:sp>
      <p:sp>
        <p:nvSpPr>
          <p:cNvPr id="3" name="Content Placeholder 2">
            <a:extLst>
              <a:ext uri="{FF2B5EF4-FFF2-40B4-BE49-F238E27FC236}">
                <a16:creationId xmlns:a16="http://schemas.microsoft.com/office/drawing/2014/main" id="{92998F70-B7E6-4B91-B623-B1800045C285}"/>
              </a:ext>
            </a:extLst>
          </p:cNvPr>
          <p:cNvSpPr>
            <a:spLocks noGrp="1"/>
          </p:cNvSpPr>
          <p:nvPr>
            <p:ph idx="1"/>
          </p:nvPr>
        </p:nvSpPr>
        <p:spPr/>
        <p:txBody>
          <a:bodyPr/>
          <a:lstStyle/>
          <a:p>
            <a:r>
              <a:rPr lang="en-GB" b="1" dirty="0"/>
              <a:t>Reviewer comments</a:t>
            </a:r>
            <a:r>
              <a:rPr lang="en-GB" dirty="0"/>
              <a:t>, we’ve included an additional column (O) at the very right of each form for reviewer responses.  This is intended to be a column where a reviewer can comment against questions if they have comments. </a:t>
            </a:r>
          </a:p>
        </p:txBody>
      </p:sp>
      <p:pic>
        <p:nvPicPr>
          <p:cNvPr id="5" name="Picture 4">
            <a:extLst>
              <a:ext uri="{FF2B5EF4-FFF2-40B4-BE49-F238E27FC236}">
                <a16:creationId xmlns:a16="http://schemas.microsoft.com/office/drawing/2014/main" id="{CFC31120-C85C-4512-A95D-07DD4898D4DC}"/>
              </a:ext>
            </a:extLst>
          </p:cNvPr>
          <p:cNvPicPr>
            <a:picLocks noChangeAspect="1"/>
          </p:cNvPicPr>
          <p:nvPr/>
        </p:nvPicPr>
        <p:blipFill rotWithShape="1">
          <a:blip r:embed="rId2"/>
          <a:srcRect t="13427" r="1237" b="4448"/>
          <a:stretch/>
        </p:blipFill>
        <p:spPr>
          <a:xfrm>
            <a:off x="1134270" y="3214541"/>
            <a:ext cx="9763115" cy="2762054"/>
          </a:xfrm>
          <a:prstGeom prst="rect">
            <a:avLst/>
          </a:prstGeom>
          <a:ln>
            <a:solidFill>
              <a:schemeClr val="bg1">
                <a:lumMod val="75000"/>
              </a:schemeClr>
            </a:solidFill>
          </a:ln>
        </p:spPr>
      </p:pic>
      <p:cxnSp>
        <p:nvCxnSpPr>
          <p:cNvPr id="8" name="Straight Arrow Connector 7">
            <a:extLst>
              <a:ext uri="{FF2B5EF4-FFF2-40B4-BE49-F238E27FC236}">
                <a16:creationId xmlns:a16="http://schemas.microsoft.com/office/drawing/2014/main" id="{BF0339F4-65F0-4C17-98FF-4FA61B2072CA}"/>
              </a:ext>
            </a:extLst>
          </p:cNvPr>
          <p:cNvCxnSpPr/>
          <p:nvPr/>
        </p:nvCxnSpPr>
        <p:spPr>
          <a:xfrm>
            <a:off x="7532016" y="2300140"/>
            <a:ext cx="1018095" cy="131032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785699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E145A-2B57-4756-811B-3BF48D8D23BC}"/>
              </a:ext>
            </a:extLst>
          </p:cNvPr>
          <p:cNvSpPr>
            <a:spLocks noGrp="1"/>
          </p:cNvSpPr>
          <p:nvPr>
            <p:ph type="title"/>
          </p:nvPr>
        </p:nvSpPr>
        <p:spPr/>
        <p:txBody>
          <a:bodyPr/>
          <a:lstStyle/>
          <a:p>
            <a:r>
              <a:rPr lang="en-GB" dirty="0"/>
              <a:t>EXCEL VERSIONS </a:t>
            </a:r>
            <a:r>
              <a:rPr lang="en-GB" i="1" dirty="0"/>
              <a:t>– CAP sheet updated</a:t>
            </a:r>
            <a:endParaRPr lang="en-GB" dirty="0"/>
          </a:p>
        </p:txBody>
      </p:sp>
      <p:sp>
        <p:nvSpPr>
          <p:cNvPr id="3" name="Content Placeholder 2">
            <a:extLst>
              <a:ext uri="{FF2B5EF4-FFF2-40B4-BE49-F238E27FC236}">
                <a16:creationId xmlns:a16="http://schemas.microsoft.com/office/drawing/2014/main" id="{92998F70-B7E6-4B91-B623-B1800045C285}"/>
              </a:ext>
            </a:extLst>
          </p:cNvPr>
          <p:cNvSpPr>
            <a:spLocks noGrp="1"/>
          </p:cNvSpPr>
          <p:nvPr>
            <p:ph idx="1"/>
          </p:nvPr>
        </p:nvSpPr>
        <p:spPr/>
        <p:txBody>
          <a:bodyPr/>
          <a:lstStyle/>
          <a:p>
            <a:r>
              <a:rPr lang="en-GB" b="1" dirty="0"/>
              <a:t>CAP sheet updated</a:t>
            </a:r>
            <a:r>
              <a:rPr lang="en-GB" dirty="0"/>
              <a:t>, we’ve removed the Macro from the CAP sheet.  The CAP sheet functionality is similar, but there are a few minor changes to how it works.  Now findings can be filtered using the option menu at the top of the table.</a:t>
            </a:r>
          </a:p>
        </p:txBody>
      </p:sp>
      <p:grpSp>
        <p:nvGrpSpPr>
          <p:cNvPr id="4" name="Group 3">
            <a:extLst>
              <a:ext uri="{FF2B5EF4-FFF2-40B4-BE49-F238E27FC236}">
                <a16:creationId xmlns:a16="http://schemas.microsoft.com/office/drawing/2014/main" id="{50AF091A-93A5-4ED5-BEA8-E4E06A57D0CC}"/>
              </a:ext>
            </a:extLst>
          </p:cNvPr>
          <p:cNvGrpSpPr/>
          <p:nvPr/>
        </p:nvGrpSpPr>
        <p:grpSpPr>
          <a:xfrm>
            <a:off x="1159420" y="2989272"/>
            <a:ext cx="7185252" cy="3319454"/>
            <a:chOff x="5604060" y="2459177"/>
            <a:chExt cx="5749740" cy="2656274"/>
          </a:xfrm>
        </p:grpSpPr>
        <p:pic>
          <p:nvPicPr>
            <p:cNvPr id="7" name="Picture 6">
              <a:extLst>
                <a:ext uri="{FF2B5EF4-FFF2-40B4-BE49-F238E27FC236}">
                  <a16:creationId xmlns:a16="http://schemas.microsoft.com/office/drawing/2014/main" id="{05879E76-82E7-4BDA-A6CB-2DE9B2F7D150}"/>
                </a:ext>
              </a:extLst>
            </p:cNvPr>
            <p:cNvPicPr>
              <a:picLocks noChangeAspect="1"/>
            </p:cNvPicPr>
            <p:nvPr/>
          </p:nvPicPr>
          <p:blipFill>
            <a:blip r:embed="rId2"/>
            <a:stretch>
              <a:fillRect/>
            </a:stretch>
          </p:blipFill>
          <p:spPr>
            <a:xfrm>
              <a:off x="5604060" y="2459177"/>
              <a:ext cx="5749740" cy="2656274"/>
            </a:xfrm>
            <a:prstGeom prst="rect">
              <a:avLst/>
            </a:prstGeom>
            <a:ln>
              <a:solidFill>
                <a:schemeClr val="bg1">
                  <a:lumMod val="75000"/>
                </a:schemeClr>
              </a:solidFill>
            </a:ln>
          </p:spPr>
        </p:pic>
        <p:sp>
          <p:nvSpPr>
            <p:cNvPr id="8" name="Oval 7">
              <a:extLst>
                <a:ext uri="{FF2B5EF4-FFF2-40B4-BE49-F238E27FC236}">
                  <a16:creationId xmlns:a16="http://schemas.microsoft.com/office/drawing/2014/main" id="{10F302E5-5DED-4077-9C6B-698E0B99B6E5}"/>
                </a:ext>
              </a:extLst>
            </p:cNvPr>
            <p:cNvSpPr/>
            <p:nvPr/>
          </p:nvSpPr>
          <p:spPr>
            <a:xfrm>
              <a:off x="8873752" y="4081555"/>
              <a:ext cx="137478" cy="137478"/>
            </a:xfrm>
            <a:prstGeom prst="ellipse">
              <a:avLst/>
            </a:prstGeom>
            <a:solidFill>
              <a:srgbClr val="FF0000">
                <a:alpha val="30196"/>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1" name="Straight Arrow Connector 10">
            <a:extLst>
              <a:ext uri="{FF2B5EF4-FFF2-40B4-BE49-F238E27FC236}">
                <a16:creationId xmlns:a16="http://schemas.microsoft.com/office/drawing/2014/main" id="{737CFC4D-B9A2-40F9-89EA-069CAB5FD83C}"/>
              </a:ext>
            </a:extLst>
          </p:cNvPr>
          <p:cNvCxnSpPr>
            <a:cxnSpLocks/>
          </p:cNvCxnSpPr>
          <p:nvPr/>
        </p:nvCxnSpPr>
        <p:spPr>
          <a:xfrm>
            <a:off x="4336330" y="2648932"/>
            <a:ext cx="0" cy="270549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1BA9F5C5-8307-4E32-B36D-C808B5D61DB1}"/>
              </a:ext>
            </a:extLst>
          </p:cNvPr>
          <p:cNvCxnSpPr>
            <a:cxnSpLocks/>
          </p:cNvCxnSpPr>
          <p:nvPr/>
        </p:nvCxnSpPr>
        <p:spPr>
          <a:xfrm flipH="1">
            <a:off x="5520938" y="4402318"/>
            <a:ext cx="3066882" cy="68603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4" name="Rectangle 13">
            <a:extLst>
              <a:ext uri="{FF2B5EF4-FFF2-40B4-BE49-F238E27FC236}">
                <a16:creationId xmlns:a16="http://schemas.microsoft.com/office/drawing/2014/main" id="{598BB82B-8B4C-4724-903F-D471336135CD}"/>
              </a:ext>
            </a:extLst>
          </p:cNvPr>
          <p:cNvSpPr/>
          <p:nvPr/>
        </p:nvSpPr>
        <p:spPr>
          <a:xfrm>
            <a:off x="8568925" y="3959258"/>
            <a:ext cx="2997577" cy="96153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r>
              <a:rPr lang="en-GB" dirty="0"/>
              <a:t>In order to go back to reset the view, select this button</a:t>
            </a:r>
          </a:p>
        </p:txBody>
      </p:sp>
    </p:spTree>
    <p:extLst>
      <p:ext uri="{BB962C8B-B14F-4D97-AF65-F5344CB8AC3E}">
        <p14:creationId xmlns:p14="http://schemas.microsoft.com/office/powerpoint/2010/main" val="17494170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345F8-CBC4-40C8-9322-2FBA07E44BE6}"/>
              </a:ext>
            </a:extLst>
          </p:cNvPr>
          <p:cNvSpPr>
            <a:spLocks noGrp="1"/>
          </p:cNvSpPr>
          <p:nvPr>
            <p:ph type="title"/>
          </p:nvPr>
        </p:nvSpPr>
        <p:spPr/>
        <p:txBody>
          <a:bodyPr/>
          <a:lstStyle/>
          <a:p>
            <a:r>
              <a:rPr lang="en-GB" dirty="0"/>
              <a:t>EXCEL VERSIONS </a:t>
            </a:r>
            <a:r>
              <a:rPr lang="en-GB" i="1" dirty="0"/>
              <a:t>– Other updates</a:t>
            </a:r>
          </a:p>
        </p:txBody>
      </p:sp>
      <p:sp>
        <p:nvSpPr>
          <p:cNvPr id="4" name="Content Placeholder 2">
            <a:extLst>
              <a:ext uri="{FF2B5EF4-FFF2-40B4-BE49-F238E27FC236}">
                <a16:creationId xmlns:a16="http://schemas.microsoft.com/office/drawing/2014/main" id="{A5459790-C588-4CBC-932C-E695A461DC6C}"/>
              </a:ext>
            </a:extLst>
          </p:cNvPr>
          <p:cNvSpPr txBox="1">
            <a:spLocks/>
          </p:cNvSpPr>
          <p:nvPr/>
        </p:nvSpPr>
        <p:spPr>
          <a:xfrm>
            <a:off x="600000" y="1600201"/>
            <a:ext cx="10972800" cy="4525963"/>
          </a:xfrm>
          <a:prstGeom prst="rect">
            <a:avLst/>
          </a:prstGeom>
        </p:spPr>
        <p:txBody>
          <a:bodyPr vert="horz" lIns="91440" tIns="45720" rIns="91440" bIns="45720" rtlCol="0">
            <a:normAutofit/>
          </a:bodyPr>
          <a:lstStyle>
            <a:lvl1pPr marL="457189" indent="-457189" algn="l" defTabSz="609585" rtl="0" eaLnBrk="1" latinLnBrk="0" hangingPunct="1">
              <a:spcBef>
                <a:spcPct val="20000"/>
              </a:spcBef>
              <a:buClr>
                <a:srgbClr val="F86524"/>
              </a:buClr>
              <a:buSzPct val="100000"/>
              <a:buFont typeface="Wingdings" charset="2"/>
              <a:buChar char="§"/>
              <a:defRPr sz="2133" kern="1200">
                <a:solidFill>
                  <a:srgbClr val="848489"/>
                </a:solidFill>
                <a:latin typeface="+mn-lt"/>
                <a:ea typeface="+mn-ea"/>
                <a:cs typeface="+mn-cs"/>
              </a:defRPr>
            </a:lvl1pPr>
            <a:lvl2pPr marL="990575" indent="-380990" algn="l" defTabSz="609585" rtl="0" eaLnBrk="1" latinLnBrk="0" hangingPunct="1">
              <a:spcBef>
                <a:spcPct val="20000"/>
              </a:spcBef>
              <a:buFont typeface="Arial"/>
              <a:buChar char="–"/>
              <a:defRPr sz="2133" kern="1200">
                <a:solidFill>
                  <a:srgbClr val="848489"/>
                </a:solidFill>
                <a:latin typeface="+mn-lt"/>
                <a:ea typeface="+mn-ea"/>
                <a:cs typeface="+mn-cs"/>
              </a:defRPr>
            </a:lvl2pPr>
            <a:lvl3pPr marL="1523962" indent="-304792" algn="l" defTabSz="609585" rtl="0" eaLnBrk="1" latinLnBrk="0" hangingPunct="1">
              <a:spcBef>
                <a:spcPct val="20000"/>
              </a:spcBef>
              <a:buFont typeface="Arial"/>
              <a:buChar char="•"/>
              <a:defRPr sz="2133" kern="1200">
                <a:solidFill>
                  <a:srgbClr val="848489"/>
                </a:solidFill>
                <a:latin typeface="+mn-lt"/>
                <a:ea typeface="+mn-ea"/>
                <a:cs typeface="+mn-cs"/>
              </a:defRPr>
            </a:lvl3pPr>
            <a:lvl4pPr marL="2133547" indent="-304792" algn="l" defTabSz="609585" rtl="0" eaLnBrk="1" latinLnBrk="0" hangingPunct="1">
              <a:spcBef>
                <a:spcPct val="20000"/>
              </a:spcBef>
              <a:buFont typeface="Arial"/>
              <a:buChar char="–"/>
              <a:defRPr sz="2400"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400"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r>
              <a:rPr lang="en-GB" sz="2000" b="1" dirty="0"/>
              <a:t>Excel unlocked, </a:t>
            </a:r>
            <a:r>
              <a:rPr lang="en-GB" sz="2000" dirty="0"/>
              <a:t>some of the restrictions caused issues when using it, so we’ve unlocked the excel sheets in order to make using them simpler.</a:t>
            </a:r>
          </a:p>
          <a:p>
            <a:endParaRPr lang="en-GB" sz="500" dirty="0"/>
          </a:p>
          <a:p>
            <a:pPr marL="0" indent="0">
              <a:buNone/>
            </a:pPr>
            <a:r>
              <a:rPr lang="en-GB" sz="2000" b="1" dirty="0">
                <a:solidFill>
                  <a:schemeClr val="accent1"/>
                </a:solidFill>
              </a:rPr>
              <a:t>	Please take care not to:</a:t>
            </a:r>
          </a:p>
          <a:p>
            <a:pPr lvl="1"/>
            <a:r>
              <a:rPr lang="en-GB" sz="2000" b="1" dirty="0">
                <a:solidFill>
                  <a:schemeClr val="accent1"/>
                </a:solidFill>
              </a:rPr>
              <a:t>Change any questions, </a:t>
            </a:r>
            <a:r>
              <a:rPr lang="en-GB" sz="2000" dirty="0">
                <a:solidFill>
                  <a:schemeClr val="accent1"/>
                </a:solidFill>
              </a:rPr>
              <a:t>similarly to the word version</a:t>
            </a:r>
          </a:p>
          <a:p>
            <a:pPr lvl="1"/>
            <a:r>
              <a:rPr lang="en-GB" sz="2000" b="1" dirty="0">
                <a:solidFill>
                  <a:schemeClr val="accent1"/>
                </a:solidFill>
              </a:rPr>
              <a:t>If combining sheets keep to the original sheet names, </a:t>
            </a:r>
            <a:r>
              <a:rPr lang="en-GB" sz="2000" i="1" dirty="0">
                <a:solidFill>
                  <a:schemeClr val="accent1"/>
                </a:solidFill>
              </a:rPr>
              <a:t>or the CAP sheet won’t work correctly</a:t>
            </a:r>
          </a:p>
          <a:p>
            <a:endParaRPr lang="en-GB" sz="2000" b="1" dirty="0"/>
          </a:p>
          <a:p>
            <a:endParaRPr lang="en-GB" sz="2000" b="1" dirty="0"/>
          </a:p>
          <a:p>
            <a:r>
              <a:rPr lang="en-GB" sz="2000" b="1" dirty="0"/>
              <a:t>Spell check updated, </a:t>
            </a:r>
            <a:r>
              <a:rPr lang="en-GB" sz="2000" dirty="0"/>
              <a:t>we’ve removed the spell check Macro, as it was causing compatibility issues.  Users now need to</a:t>
            </a:r>
            <a:r>
              <a:rPr lang="en-GB" sz="2000" b="1" dirty="0"/>
              <a:t> </a:t>
            </a:r>
            <a:r>
              <a:rPr lang="en-GB" sz="2000" dirty="0"/>
              <a:t>need to spell check using F7.  This is clearly indicated at the top of each sheet where the spell check macro button used to be.</a:t>
            </a:r>
          </a:p>
        </p:txBody>
      </p:sp>
      <p:sp>
        <p:nvSpPr>
          <p:cNvPr id="6" name="Rectangle 5">
            <a:extLst>
              <a:ext uri="{FF2B5EF4-FFF2-40B4-BE49-F238E27FC236}">
                <a16:creationId xmlns:a16="http://schemas.microsoft.com/office/drawing/2014/main" id="{3AF4339B-DA66-408A-B8E5-526A44C8768E}"/>
              </a:ext>
            </a:extLst>
          </p:cNvPr>
          <p:cNvSpPr/>
          <p:nvPr/>
        </p:nvSpPr>
        <p:spPr>
          <a:xfrm>
            <a:off x="0" y="6052008"/>
            <a:ext cx="2601451" cy="80599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9099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914400" y="2693989"/>
            <a:ext cx="10363200" cy="1470025"/>
          </a:xfrm>
          <a:prstGeom prst="rect">
            <a:avLst/>
          </a:prstGeom>
        </p:spPr>
        <p:txBody>
          <a:bodyPr/>
          <a:lstStyle>
            <a:lvl1pPr algn="l" defTabSz="457200" rtl="0" eaLnBrk="1" latinLnBrk="0" hangingPunct="1">
              <a:spcBef>
                <a:spcPct val="0"/>
              </a:spcBef>
              <a:buNone/>
              <a:defRPr sz="1800" b="0" i="0" kern="1200" spc="200">
                <a:solidFill>
                  <a:srgbClr val="F86524"/>
                </a:solidFill>
                <a:latin typeface="Calibri"/>
                <a:ea typeface="+mj-ea"/>
                <a:cs typeface="Calibri"/>
              </a:defRPr>
            </a:lvl1pPr>
          </a:lstStyle>
          <a:p>
            <a:pPr algn="ctr"/>
            <a:r>
              <a:rPr lang="en-GB" sz="4267" dirty="0"/>
              <a:t>Questions</a:t>
            </a:r>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r="53662"/>
          <a:stretch/>
        </p:blipFill>
        <p:spPr>
          <a:xfrm>
            <a:off x="1" y="2293782"/>
            <a:ext cx="2901353" cy="3740463"/>
          </a:xfrm>
          <a:prstGeom prst="rect">
            <a:avLst/>
          </a:prstGeom>
        </p:spPr>
      </p:pic>
      <p:sp>
        <p:nvSpPr>
          <p:cNvPr id="2" name="Date Placeholder 1">
            <a:extLst>
              <a:ext uri="{FF2B5EF4-FFF2-40B4-BE49-F238E27FC236}">
                <a16:creationId xmlns:a16="http://schemas.microsoft.com/office/drawing/2014/main" id="{C8F721D9-FB8D-4FB6-82E6-6DF4035F2315}"/>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285FD741-288A-440A-8E31-4CBD8B741F45}"/>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376809313"/>
      </p:ext>
    </p:extLst>
  </p:cSld>
  <p:clrMapOvr>
    <a:masterClrMapping/>
  </p:clrMapOvr>
</p:sld>
</file>

<file path=ppt/theme/theme1.xml><?xml version="1.0" encoding="utf-8"?>
<a:theme xmlns:a="http://schemas.openxmlformats.org/drawingml/2006/main" name="PSCI Blank Presentation Template 2018">
  <a:themeElements>
    <a:clrScheme name="Custom 2">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KeywordTaxHTField xmlns="95a63e05-cc99-4830-ab51-9b59e76fcc47">
      <Terms xmlns="http://schemas.microsoft.com/office/infopath/2007/PartnerControls"/>
    </TaxKeywordTaxHTField>
    <TaxCatchAll xmlns="95a63e05-cc99-4830-ab51-9b59e76fcc47"/>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2555B8D2B3CF84E84137A6AB9B12CB0" ma:contentTypeVersion="13" ma:contentTypeDescription="Create a new document." ma:contentTypeScope="" ma:versionID="f0a3dec57b7dd05c4d9c87d88e3c3805">
  <xsd:schema xmlns:xsd="http://www.w3.org/2001/XMLSchema" xmlns:xs="http://www.w3.org/2001/XMLSchema" xmlns:p="http://schemas.microsoft.com/office/2006/metadata/properties" xmlns:ns2="95a63e05-cc99-4830-ab51-9b59e76fcc47" xmlns:ns3="78c1c958-3137-4384-98aa-7cde4a92a0ad" targetNamespace="http://schemas.microsoft.com/office/2006/metadata/properties" ma:root="true" ma:fieldsID="56ad4aedd270ac5a57412de4a6f60ecd" ns2:_="" ns3:_="">
    <xsd:import namespace="95a63e05-cc99-4830-ab51-9b59e76fcc47"/>
    <xsd:import namespace="78c1c958-3137-4384-98aa-7cde4a92a0ad"/>
    <xsd:element name="properties">
      <xsd:complexType>
        <xsd:sequence>
          <xsd:element name="documentManagement">
            <xsd:complexType>
              <xsd:all>
                <xsd:element ref="ns2:TaxKeywordTaxHTField" minOccurs="0"/>
                <xsd:element ref="ns2:TaxCatchAll" minOccurs="0"/>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63e05-cc99-4830-ab51-9b59e76fcc47" elementFormDefault="qualified">
    <xsd:import namespace="http://schemas.microsoft.com/office/2006/documentManagement/types"/>
    <xsd:import namespace="http://schemas.microsoft.com/office/infopath/2007/PartnerControls"/>
    <xsd:element name="TaxKeywordTaxHTField" ma:index="9" nillable="true" ma:taxonomy="true" ma:internalName="TaxKeywordTaxHTField" ma:taxonomyFieldName="TaxKeyword" ma:displayName="Enterprise Keywords" ma:fieldId="{23f27201-bee3-471e-b2e7-b64fd8b7ca38}" ma:taxonomyMulti="true" ma:sspId="669a95d3-e58b-4f70-ab4d-06c410fb921e" ma:termSetId="00000000-0000-0000-0000-000000000000" ma:anchorId="00000000-0000-0000-0000-000000000000" ma:open="true" ma:isKeyword="true">
      <xsd:complexType>
        <xsd:sequence>
          <xsd:element ref="pc:Terms" minOccurs="0" maxOccurs="1"/>
        </xsd:sequence>
      </xsd:complexType>
    </xsd:element>
    <xsd:element name="TaxCatchAll" ma:index="10" nillable="true" ma:displayName="Taxonomy Catch All Column" ma:description="" ma:hidden="true" ma:list="{a31b71f5-1efe-4a6b-ab6b-efcac651cebe}" ma:internalName="TaxCatchAll" ma:showField="CatchAllData" ma:web="95a63e05-cc99-4830-ab51-9b59e76fcc47">
      <xsd:complexType>
        <xsd:complexContent>
          <xsd:extension base="dms:MultiChoiceLookup">
            <xsd:sequence>
              <xsd:element name="Value" type="dms:Lookup" maxOccurs="unbounded" minOccurs="0" nillable="true"/>
            </xsd:sequence>
          </xsd:extension>
        </xsd:complexContent>
      </xsd:complexType>
    </xsd:element>
    <xsd:element name="SharedWithUsers" ma:index="11"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description="" ma:internalName="SharedWithDetails" ma:readOnly="true">
      <xsd:simpleType>
        <xsd:restriction base="dms:Note">
          <xsd:maxLength value="255"/>
        </xsd:restriction>
      </xsd:simpleType>
    </xsd:element>
    <xsd:element name="LastSharedByUser" ma:index="13" nillable="true" ma:displayName="Last Shared By User" ma:description="" ma:internalName="LastSharedByUser" ma:readOnly="true">
      <xsd:simpleType>
        <xsd:restriction base="dms:Note">
          <xsd:maxLength value="255"/>
        </xsd:restriction>
      </xsd:simpleType>
    </xsd:element>
    <xsd:element name="LastSharedByTime" ma:index="14"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8c1c958-3137-4384-98aa-7cde4a92a0ad"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hidden="true" ma:internalName="MediaServiceDateTaken" ma:readOnly="true">
      <xsd:simpleType>
        <xsd:restriction base="dms:Text"/>
      </xsd:simpleType>
    </xsd:element>
    <xsd:element name="MediaServiceAutoTags" ma:index="18" nillable="true" ma:displayName="MediaServiceAutoTags" ma:internalName="MediaServiceAutoTags" ma:readOnly="true">
      <xsd:simpleType>
        <xsd:restriction base="dms:Text"/>
      </xsd:simpleType>
    </xsd:element>
    <xsd:element name="MediaServiceOCR" ma:index="19" nillable="true" ma:displayName="MediaServiceOCR"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C95069-6123-4A54-BCA1-8874EF863F34}">
  <ds:schemaRefs>
    <ds:schemaRef ds:uri="http://schemas.microsoft.com/sharepoint/v3/contenttype/forms"/>
  </ds:schemaRefs>
</ds:datastoreItem>
</file>

<file path=customXml/itemProps2.xml><?xml version="1.0" encoding="utf-8"?>
<ds:datastoreItem xmlns:ds="http://schemas.openxmlformats.org/officeDocument/2006/customXml" ds:itemID="{5BC2F47D-2CAE-4084-A0BD-74E4D9CDE91E}">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95a63e05-cc99-4830-ab51-9b59e76fcc47"/>
    <ds:schemaRef ds:uri="http://purl.org/dc/elements/1.1/"/>
    <ds:schemaRef ds:uri="http://schemas.microsoft.com/office/2006/metadata/properties"/>
    <ds:schemaRef ds:uri="78c1c958-3137-4384-98aa-7cde4a92a0ad"/>
    <ds:schemaRef ds:uri="http://www.w3.org/XML/1998/namespace"/>
  </ds:schemaRefs>
</ds:datastoreItem>
</file>

<file path=customXml/itemProps3.xml><?xml version="1.0" encoding="utf-8"?>
<ds:datastoreItem xmlns:ds="http://schemas.openxmlformats.org/officeDocument/2006/customXml" ds:itemID="{CA6EF237-79D4-49B1-8E21-5457B4D14D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a63e05-cc99-4830-ab51-9b59e76fcc47"/>
    <ds:schemaRef ds:uri="78c1c958-3137-4384-98aa-7cde4a92a0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PSCI Blank Presentation Template 2018</Template>
  <TotalTime>167</TotalTime>
  <Words>1007</Words>
  <Application>Microsoft Office PowerPoint</Application>
  <PresentationFormat>Widescreen</PresentationFormat>
  <Paragraphs>150</Paragraphs>
  <Slides>22</Slides>
  <Notes>1</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Wingdings</vt:lpstr>
      <vt:lpstr>PSCI Blank Presentation Template 2018</vt:lpstr>
      <vt:lpstr>PSCI SAQ &amp; AUDIT REPORT TEMPLATE UPDATE</vt:lpstr>
      <vt:lpstr>MOTIVATIONS SAQ/AUDIT TOOL REFRESH</vt:lpstr>
      <vt:lpstr>NEW TOPICS TO INCORPORATE IN SAQ</vt:lpstr>
      <vt:lpstr>THE PSCI PRINCIPLES</vt:lpstr>
      <vt:lpstr>FINDING CRITICALITIES</vt:lpstr>
      <vt:lpstr>HIGHLIGHTS &amp; ROLL OUT</vt:lpstr>
      <vt:lpstr>FINDING CRITICALITIES - EXCEL</vt:lpstr>
      <vt:lpstr>FINDING CRITICALITIES – WORD </vt:lpstr>
      <vt:lpstr>EXAMPLE 1</vt:lpstr>
      <vt:lpstr>EXAMPLE 2</vt:lpstr>
      <vt:lpstr>THE UPDATED TOOLS</vt:lpstr>
      <vt:lpstr>WHERE TO FIND THE NEW TOOLS</vt:lpstr>
      <vt:lpstr>WORD VERSIONS – Findings classifications</vt:lpstr>
      <vt:lpstr>WORD VERSIONS – Auditor guidance</vt:lpstr>
      <vt:lpstr>WORD VERSIONS – Auditor guidance</vt:lpstr>
      <vt:lpstr>EXCEL VERSIONS – Findings classifications </vt:lpstr>
      <vt:lpstr>EXCEL VERSIONS – Auditor guidance</vt:lpstr>
      <vt:lpstr>EXCEL VERSIONS – Additional findings</vt:lpstr>
      <vt:lpstr>EXCEL VERSIONS – Reviewer comments </vt:lpstr>
      <vt:lpstr>EXCEL VERSIONS – CAP sheet updated</vt:lpstr>
      <vt:lpstr>EXCEL VERSIONS – Other updates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PSCI SAQ &amp; AUDIT REPORT TEMPLATE UPDATE</dc:title>
  <dc:creator>Charles Eardley</dc:creator>
  <cp:lastModifiedBy>Valentina Okolo</cp:lastModifiedBy>
  <cp:revision>11</cp:revision>
  <dcterms:created xsi:type="dcterms:W3CDTF">2019-02-15T10:55:00Z</dcterms:created>
  <dcterms:modified xsi:type="dcterms:W3CDTF">2019-02-20T14:48:51Z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0x010100D2555B8D2B3CF84E84137A6AB9B12CB0</vt:lpwstr>
  </property>
  <property fmtid="{D5CDD505-2E9C-101B-9397-08002B2CF9AE}" pid="3" name="AuthorIds_UIVersion_512">
    <vt:lpwstr>13</vt:lpwstr>
  </property>
  <property fmtid="{D5CDD505-2E9C-101B-9397-08002B2CF9AE}" pid="4" name="TaxKeyword">
    <vt:lpwstr/>
  </property>
</Properties>
</file>