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13770" r:id="rId2"/>
    <p:sldId id="287" r:id="rId3"/>
    <p:sldId id="13914" r:id="rId4"/>
    <p:sldId id="13915" r:id="rId5"/>
    <p:sldId id="13916" r:id="rId6"/>
    <p:sldId id="13917" r:id="rId7"/>
    <p:sldId id="13918" r:id="rId8"/>
    <p:sldId id="13919" r:id="rId9"/>
    <p:sldId id="13920" r:id="rId10"/>
    <p:sldId id="13921" r:id="rId11"/>
    <p:sldId id="14013" r:id="rId12"/>
    <p:sldId id="14014" r:id="rId13"/>
    <p:sldId id="13922" r:id="rId14"/>
    <p:sldId id="13923" r:id="rId15"/>
    <p:sldId id="14015" r:id="rId16"/>
    <p:sldId id="13924" r:id="rId17"/>
    <p:sldId id="13925" r:id="rId18"/>
    <p:sldId id="1374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Roderick" id="{4308482F-90F8-4D3B-B67D-4BBCED7B353B}">
          <p14:sldIdLst>
            <p14:sldId id="13770"/>
            <p14:sldId id="287"/>
            <p14:sldId id="13914"/>
            <p14:sldId id="13915"/>
            <p14:sldId id="13916"/>
            <p14:sldId id="13917"/>
            <p14:sldId id="13918"/>
            <p14:sldId id="13919"/>
            <p14:sldId id="13920"/>
            <p14:sldId id="13921"/>
            <p14:sldId id="14013"/>
            <p14:sldId id="14014"/>
            <p14:sldId id="13922"/>
            <p14:sldId id="13923"/>
            <p14:sldId id="14015"/>
            <p14:sldId id="13924"/>
            <p14:sldId id="13925"/>
            <p14:sldId id="1374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79F4FB-CAB3-4BDB-B054-C036613D31A1}" type="datetimeFigureOut">
              <a:rPr lang="en-US" smtClean="0"/>
              <a:t>10/28/2022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A41A53-67A0-417E-9B5C-D70920C85C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9393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674FFDB-E6E7-494C-8DA1-5857F3259AD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6336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.png"/><Relationship Id="rId3" Type="http://schemas.openxmlformats.org/officeDocument/2006/relationships/image" Target="../media/image5.png"/><Relationship Id="rId7" Type="http://schemas.openxmlformats.org/officeDocument/2006/relationships/image" Target="../media/image8.svg"/><Relationship Id="rId12" Type="http://schemas.openxmlformats.org/officeDocument/2006/relationships/hyperlink" Target="https://www.linkedin.com/company/pharmaceutical-supply-chain-initiative-psci-/" TargetMode="External"/><Relationship Id="rId2" Type="http://schemas.openxmlformats.org/officeDocument/2006/relationships/hyperlink" Target="mailto:info@pscinitiative.org" TargetMode="External"/><Relationship Id="rId16" Type="http://schemas.openxmlformats.org/officeDocument/2006/relationships/image" Target="../media/image14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hyperlink" Target="https://pscinitiative.org/home" TargetMode="External"/><Relationship Id="rId15" Type="http://schemas.openxmlformats.org/officeDocument/2006/relationships/hyperlink" Target="https://twitter.com/pscinitiative?lang=en" TargetMode="External"/><Relationship Id="rId10" Type="http://schemas.openxmlformats.org/officeDocument/2006/relationships/image" Target="../media/image11.png"/><Relationship Id="rId4" Type="http://schemas.openxmlformats.org/officeDocument/2006/relationships/image" Target="../media/image6.svg"/><Relationship Id="rId9" Type="http://schemas.openxmlformats.org/officeDocument/2006/relationships/image" Target="../media/image10.svg"/><Relationship Id="rId14" Type="http://schemas.openxmlformats.org/officeDocument/2006/relationships/image" Target="../media/image13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907E948-0CEE-4B77-8253-3A5ABBF478E0}"/>
              </a:ext>
            </a:extLst>
          </p:cNvPr>
          <p:cNvSpPr/>
          <p:nvPr userDrawn="1"/>
        </p:nvSpPr>
        <p:spPr>
          <a:xfrm>
            <a:off x="0" y="3429000"/>
            <a:ext cx="12192000" cy="85165"/>
          </a:xfrm>
          <a:prstGeom prst="rect">
            <a:avLst/>
          </a:prstGeom>
          <a:gradFill flip="none" rotWithShape="1">
            <a:gsLst>
              <a:gs pos="60000">
                <a:srgbClr val="F8652E">
                  <a:lumMod val="100000"/>
                </a:srgbClr>
              </a:gs>
              <a:gs pos="100000">
                <a:srgbClr val="CC006A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40CE1F-6D74-47AF-B1EA-5A442AFFF0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3841" y="1600200"/>
            <a:ext cx="10029825" cy="1812132"/>
          </a:xfrm>
          <a:prstGeom prst="rect">
            <a:avLst/>
          </a:prstGeom>
        </p:spPr>
        <p:txBody>
          <a:bodyPr anchor="b"/>
          <a:lstStyle>
            <a:lvl1pPr algn="l">
              <a:defRPr sz="48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95C81D-524F-4E3F-B2CC-152C1250FA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4314" y="3602038"/>
            <a:ext cx="10029825" cy="1655762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848484"/>
                </a:solidFill>
                <a:latin typeface="+mj-ea"/>
                <a:ea typeface="+mj-ea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C72E7E-2FCE-4DB3-8F28-3DE34716BD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3841" y="336478"/>
            <a:ext cx="3139591" cy="78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219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7536BF-C09B-4F75-B90F-B0558AD3A2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D80610-9258-447D-931D-CD3B03CA943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32A3812-B6B4-447A-83EB-C1A24195E88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000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D1D58F0-E72F-442E-90F8-674C4F7F6E2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4249332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E46A01B-3A9C-4E88-A021-D2CCC2E177A7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8048664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F7E49A3-FC4E-443F-8E81-90CAAF2BD0B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49263" y="2859088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CB596C2F-423B-41C2-8838-E65DE5B445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47927" y="2886122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BC5C9B29-92FD-4373-9045-545B8C23970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248595" y="2868707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2518DC8-A9E2-4877-A68D-3D3F50661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809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7D710-6D3E-4A64-A61E-72279415B0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103C3-FFBF-4163-AE58-7E2DE373DB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48986-16FC-4C36-9D1A-F16320749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4792" y="6334124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B0C23-35BC-45EF-A93C-BBD9CFE17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538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943703-866A-43F3-82E8-F54687C87C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0849" y="1845698"/>
            <a:ext cx="6016625" cy="400050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rgbClr val="8484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CURRENT SECTION TITLE</a:t>
            </a:r>
            <a:endParaRPr lang="en-GB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B9A9E67B-94F5-4966-A382-2587EFC4865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0850" y="302798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848484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FECBA655-7408-471A-A727-5AE7A41F5A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0850" y="421027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848484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14010C29-4BEA-4DE3-A5A1-62F9262EF0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0850" y="4801424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848484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4FB1937-A18E-4750-93BA-6A70820DB3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0850" y="243684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848484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0876152E-AFF8-4C65-8ED3-90FEE0A10BB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0850" y="361913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rgbClr val="848484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4E51928-222D-634A-9BB0-0581CA2E58D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538534" y="1409700"/>
            <a:ext cx="5653465" cy="54483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A97C1F00-2290-72CA-7C07-0C7B2FFC4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182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AEA5-8B59-4F9E-9599-4249FDDCB1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3962" y="485775"/>
            <a:ext cx="10515600" cy="67230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4F03F-86C1-4141-B65B-868E8F71F8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3962" y="1572828"/>
            <a:ext cx="536628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AF4925-2C28-4625-92C2-98E9DF71B4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81546"/>
            <a:ext cx="5543550" cy="435133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7256CA-D170-404C-8FDA-9046D0839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AC84C9-2F8B-42B0-B53A-2F9443028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250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54FB2-3605-47DB-ACD1-F1121E1634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77863"/>
            <a:ext cx="10515600" cy="6699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4964BC-4568-4645-BF4F-F6E3EF52888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48412" y="1438275"/>
            <a:ext cx="5314213" cy="1000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639EA1-262D-4593-A42A-B64D4E7AD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8412" y="2505075"/>
            <a:ext cx="5314213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614A7D-8070-45FD-83E1-F317B4AF87A2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399251" y="1438275"/>
            <a:ext cx="5314213" cy="1000125"/>
          </a:xfrm>
          <a:solidFill>
            <a:srgbClr val="F5F5F5"/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704E7C-62D9-4BE6-A26A-BEE84F5F91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51" y="2505075"/>
            <a:ext cx="5314213" cy="368458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68C514-23E1-4AEB-A607-A28CC7E74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7">
            <a:extLst>
              <a:ext uri="{FF2B5EF4-FFF2-40B4-BE49-F238E27FC236}">
                <a16:creationId xmlns:a16="http://schemas.microsoft.com/office/drawing/2014/main" id="{7391082B-0CA1-45F3-93D4-FAA42307E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226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F3E36-1C26-440F-B78F-DB7D0B2CF4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299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99DB2018-2F6B-43D1-9637-D31DCA745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ext Placeholder 10">
            <a:extLst>
              <a:ext uri="{FF2B5EF4-FFF2-40B4-BE49-F238E27FC236}">
                <a16:creationId xmlns:a16="http://schemas.microsoft.com/office/drawing/2014/main" id="{5D586430-4885-168A-555A-B58F4CE1497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0000" y="1424788"/>
            <a:ext cx="11263464" cy="400050"/>
          </a:xfrm>
        </p:spPr>
        <p:txBody>
          <a:bodyPr>
            <a:noAutofit/>
          </a:bodyPr>
          <a:lstStyle>
            <a:lvl1pPr marL="0" indent="0">
              <a:buNone/>
              <a:defRPr sz="1800" b="0">
                <a:solidFill>
                  <a:srgbClr val="8484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2712C14E-B9C4-1B1A-09D3-6501061DE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8306" y="6382975"/>
            <a:ext cx="615158" cy="277000"/>
          </a:xfr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597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4C05E8-EACC-4032-83C3-8DC441DEA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083D711E-CB96-4C98-8C99-C2E95388E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</p:spPr>
        <p:txBody>
          <a:bodyPr/>
          <a:lstStyle/>
          <a:p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9687527-18E0-4D82-B6F0-D1A4CFA721C7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AE568EB-F628-46FB-BE1D-F02F4C5237FC}"/>
              </a:ext>
            </a:extLst>
          </p:cNvPr>
          <p:cNvSpPr txBox="1"/>
          <p:nvPr userDrawn="1"/>
        </p:nvSpPr>
        <p:spPr>
          <a:xfrm>
            <a:off x="450000" y="638297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59E95865-949B-4527-A79A-382C0A3AECE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90317" y="6447452"/>
            <a:ext cx="182302" cy="14804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A62D644-F520-47B5-9329-EEB10D020A9A}"/>
              </a:ext>
            </a:extLst>
          </p:cNvPr>
          <p:cNvSpPr txBox="1"/>
          <p:nvPr userDrawn="1"/>
        </p:nvSpPr>
        <p:spPr>
          <a:xfrm>
            <a:off x="9909864" y="6382976"/>
            <a:ext cx="1331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848484"/>
                </a:solidFill>
                <a:latin typeface="+mj-lt"/>
              </a:rPr>
              <a:t>@</a:t>
            </a:r>
            <a:r>
              <a:rPr lang="en-GB" sz="1200" err="1">
                <a:solidFill>
                  <a:srgbClr val="848484"/>
                </a:solidFill>
                <a:latin typeface="+mj-lt"/>
              </a:rPr>
              <a:t>PSCInitiative</a:t>
            </a:r>
            <a:endParaRPr lang="en-GB" sz="1200">
              <a:solidFill>
                <a:srgbClr val="848484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51390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>
            <a:extLst>
              <a:ext uri="{FF2B5EF4-FFF2-40B4-BE49-F238E27FC236}">
                <a16:creationId xmlns:a16="http://schemas.microsoft.com/office/drawing/2014/main" id="{95F93B73-B91F-4CC1-BECE-3FE1FCD1F0AB}"/>
              </a:ext>
            </a:extLst>
          </p:cNvPr>
          <p:cNvSpPr txBox="1"/>
          <p:nvPr userDrawn="1"/>
        </p:nvSpPr>
        <p:spPr>
          <a:xfrm>
            <a:off x="450000" y="439877"/>
            <a:ext cx="104870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rPr>
              <a:t>CONTACT</a:t>
            </a:r>
          </a:p>
        </p:txBody>
      </p:sp>
      <p:sp>
        <p:nvSpPr>
          <p:cNvPr id="24" name="Footer Placeholder 2">
            <a:extLst>
              <a:ext uri="{FF2B5EF4-FFF2-40B4-BE49-F238E27FC236}">
                <a16:creationId xmlns:a16="http://schemas.microsoft.com/office/drawing/2014/main" id="{0A7F0A4E-C924-4B1D-A667-38D77F918D8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13112" y="6338913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25" name="Slide Number Placeholder 3">
            <a:extLst>
              <a:ext uri="{FF2B5EF4-FFF2-40B4-BE49-F238E27FC236}">
                <a16:creationId xmlns:a16="http://schemas.microsoft.com/office/drawing/2014/main" id="{D6B9C805-2A32-4143-9786-5F3AA56AA47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098306" y="6382975"/>
            <a:ext cx="615158" cy="277000"/>
          </a:xfrm>
        </p:spPr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145CD49-92EE-41C0-816A-EC6C59FC39F1}"/>
              </a:ext>
            </a:extLst>
          </p:cNvPr>
          <p:cNvSpPr txBox="1"/>
          <p:nvPr userDrawn="1"/>
        </p:nvSpPr>
        <p:spPr>
          <a:xfrm>
            <a:off x="478535" y="4215255"/>
            <a:ext cx="5436489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>
                <a:solidFill>
                  <a:srgbClr val="5A5A5A"/>
                </a:solidFill>
              </a:rPr>
              <a:t>PSCI Secretariat</a:t>
            </a:r>
          </a:p>
          <a:p>
            <a:r>
              <a:rPr lang="en-US" sz="1100">
                <a:solidFill>
                  <a:srgbClr val="5A5A5A"/>
                </a:solidFill>
              </a:rPr>
              <a:t>Carnstone Partners Ltd</a:t>
            </a:r>
          </a:p>
          <a:p>
            <a:r>
              <a:rPr lang="en-US" sz="1100">
                <a:solidFill>
                  <a:srgbClr val="5A5A5A"/>
                </a:solidFill>
              </a:rPr>
              <a:t>Durham House</a:t>
            </a:r>
          </a:p>
          <a:p>
            <a:r>
              <a:rPr lang="en-US" sz="1100">
                <a:solidFill>
                  <a:srgbClr val="5A5A5A"/>
                </a:solidFill>
              </a:rPr>
              <a:t>Durham House Street</a:t>
            </a:r>
          </a:p>
          <a:p>
            <a:r>
              <a:rPr lang="en-US" sz="1100">
                <a:solidFill>
                  <a:srgbClr val="5A5A5A"/>
                </a:solidFill>
              </a:rPr>
              <a:t>London</a:t>
            </a:r>
          </a:p>
          <a:p>
            <a:r>
              <a:rPr lang="en-US" sz="1100">
                <a:solidFill>
                  <a:srgbClr val="5A5A5A"/>
                </a:solidFill>
              </a:rPr>
              <a:t>WC2N 6HG</a:t>
            </a:r>
          </a:p>
          <a:p>
            <a:endParaRPr lang="en-US" sz="1100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100" b="1" u="sng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US" sz="1100" b="1" u="sng" kern="1200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100" b="1" u="sng" kern="1200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100" b="0" u="none" kern="1200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latin typeface="+mn-lt"/>
                <a:ea typeface="+mn-ea"/>
                <a:cs typeface="+mn-cs"/>
              </a:rPr>
              <a:t>+44 (0) 7342 990241</a:t>
            </a:r>
            <a:endParaRPr lang="en-US" sz="1100">
              <a:solidFill>
                <a:srgbClr val="848489"/>
              </a:solidFill>
            </a:endParaRPr>
          </a:p>
          <a:p>
            <a:endParaRPr lang="en-US" sz="1100">
              <a:solidFill>
                <a:srgbClr val="5A5A5A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866D567-4584-4D76-B047-A232C4DEAF05}"/>
              </a:ext>
            </a:extLst>
          </p:cNvPr>
          <p:cNvSpPr txBox="1"/>
          <p:nvPr userDrawn="1"/>
        </p:nvSpPr>
        <p:spPr>
          <a:xfrm>
            <a:off x="3895724" y="4537228"/>
            <a:ext cx="41147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About the Secretariat</a:t>
            </a:r>
          </a:p>
          <a:p>
            <a:r>
              <a:rPr lang="en-GB" sz="1100" b="0" i="0" u="none" strike="noStrike" kern="1200" baseline="0" err="1">
                <a:solidFill>
                  <a:srgbClr val="5A5A5A"/>
                </a:solidFill>
                <a:latin typeface="+mn-lt"/>
                <a:ea typeface="+mn-ea"/>
                <a:cs typeface="+mn-cs"/>
              </a:rPr>
              <a:t>Carnstone</a:t>
            </a:r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 Partners Ltd is an independent management consultancy,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specialising in corporate responsibility and sustainability, with a long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track record in running industry groups.</a:t>
            </a:r>
            <a:endParaRPr lang="en-GB" sz="1100">
              <a:solidFill>
                <a:srgbClr val="5A5A5A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EB78B6DF-18E8-4E37-A832-283B5B5E738A}"/>
              </a:ext>
            </a:extLst>
          </p:cNvPr>
          <p:cNvSpPr/>
          <p:nvPr userDrawn="1"/>
        </p:nvSpPr>
        <p:spPr>
          <a:xfrm>
            <a:off x="478535" y="3725041"/>
            <a:ext cx="4949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5A5A5A"/>
                </a:solidFill>
              </a:rPr>
              <a:t>For more information about the PSCI please contact: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B331D68-C40D-47BB-A57A-037F31F0510B}"/>
              </a:ext>
            </a:extLst>
          </p:cNvPr>
          <p:cNvSpPr/>
          <p:nvPr userDrawn="1"/>
        </p:nvSpPr>
        <p:spPr>
          <a:xfrm>
            <a:off x="478535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9DCDBE3-D3B8-4501-BFB6-9268F49D9C3D}"/>
              </a:ext>
            </a:extLst>
          </p:cNvPr>
          <p:cNvSpPr/>
          <p:nvPr userDrawn="1"/>
        </p:nvSpPr>
        <p:spPr>
          <a:xfrm>
            <a:off x="9715499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4EE8B1D-0974-461B-B323-446C38B584F7}"/>
              </a:ext>
            </a:extLst>
          </p:cNvPr>
          <p:cNvSpPr/>
          <p:nvPr userDrawn="1"/>
        </p:nvSpPr>
        <p:spPr>
          <a:xfrm>
            <a:off x="7406258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A29178A-4ED6-4443-9B4F-F395E566AC3A}"/>
              </a:ext>
            </a:extLst>
          </p:cNvPr>
          <p:cNvSpPr/>
          <p:nvPr userDrawn="1"/>
        </p:nvSpPr>
        <p:spPr>
          <a:xfrm>
            <a:off x="5097017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3549B394-CCF4-4419-B9C4-D7730DF8F6ED}"/>
              </a:ext>
            </a:extLst>
          </p:cNvPr>
          <p:cNvSpPr/>
          <p:nvPr userDrawn="1"/>
        </p:nvSpPr>
        <p:spPr>
          <a:xfrm>
            <a:off x="2787776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Graphic 40">
            <a:extLst>
              <a:ext uri="{FF2B5EF4-FFF2-40B4-BE49-F238E27FC236}">
                <a16:creationId xmlns:a16="http://schemas.microsoft.com/office/drawing/2014/main" id="{2FB5BAAA-0478-4EBF-BDA2-CEC9D7E84F5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47183" y="1773228"/>
            <a:ext cx="467318" cy="390196"/>
          </a:xfrm>
          <a:prstGeom prst="rect">
            <a:avLst/>
          </a:prstGeom>
        </p:spPr>
      </p:pic>
      <p:sp>
        <p:nvSpPr>
          <p:cNvPr id="42" name="TextBox 41">
            <a:extLst>
              <a:ext uri="{FF2B5EF4-FFF2-40B4-BE49-F238E27FC236}">
                <a16:creationId xmlns:a16="http://schemas.microsoft.com/office/drawing/2014/main" id="{29EB3BFC-7BFD-4AE6-980C-2F1656C090E3}"/>
              </a:ext>
            </a:extLst>
          </p:cNvPr>
          <p:cNvSpPr txBox="1"/>
          <p:nvPr userDrawn="1"/>
        </p:nvSpPr>
        <p:spPr>
          <a:xfrm>
            <a:off x="827626" y="2415238"/>
            <a:ext cx="12997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43" name="Graphic 42">
            <a:extLst>
              <a:ext uri="{FF2B5EF4-FFF2-40B4-BE49-F238E27FC236}">
                <a16:creationId xmlns:a16="http://schemas.microsoft.com/office/drawing/2014/main" id="{B6263DCB-7020-4368-AA0C-86E9BAAC559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530629" y="1773228"/>
            <a:ext cx="512257" cy="390196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7A4168B9-928A-42DB-A493-47E449CE39DF}"/>
              </a:ext>
            </a:extLst>
          </p:cNvPr>
          <p:cNvSpPr txBox="1"/>
          <p:nvPr userDrawn="1"/>
        </p:nvSpPr>
        <p:spPr>
          <a:xfrm>
            <a:off x="2923892" y="2415238"/>
            <a:ext cx="17257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45" name="Graphic 44">
            <a:extLst>
              <a:ext uri="{FF2B5EF4-FFF2-40B4-BE49-F238E27FC236}">
                <a16:creationId xmlns:a16="http://schemas.microsoft.com/office/drawing/2014/main" id="{963462C6-57A1-4E92-AC44-189EDEDD36B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900901" y="1773228"/>
            <a:ext cx="390196" cy="390196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A3B9B9A1-BDA6-4405-AA37-84257DF7CABF}"/>
              </a:ext>
            </a:extLst>
          </p:cNvPr>
          <p:cNvSpPr txBox="1"/>
          <p:nvPr userDrawn="1"/>
        </p:nvSpPr>
        <p:spPr>
          <a:xfrm>
            <a:off x="5283875" y="2339067"/>
            <a:ext cx="16658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400" b="1" u="heavy" kern="1200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latin typeface="+mn-lt"/>
                <a:ea typeface="+mn-ea"/>
                <a:cs typeface="+mn-cs"/>
              </a:rPr>
              <a:t>Rosie Towe: </a:t>
            </a:r>
            <a:endParaRPr lang="en-US" sz="1400" b="1" u="heavy" kern="1200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  <a:latin typeface="+mn-lt"/>
              <a:ea typeface="+mn-ea"/>
              <a:cs typeface="+mn-cs"/>
            </a:endParaRPr>
          </a:p>
          <a:p>
            <a:pPr algn="ctr"/>
            <a:r>
              <a:rPr lang="pl-PL" sz="1400" b="1" u="heavy" kern="1200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latin typeface="+mn-lt"/>
                <a:ea typeface="+mn-ea"/>
                <a:cs typeface="+mn-cs"/>
              </a:rPr>
              <a:t>+44 (0) 7342 990241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>
              <a:solidFill>
                <a:srgbClr val="5A5A5A"/>
              </a:solidFill>
            </a:endParaRP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AF962F21-5F67-4786-B8B8-420E06894E15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207778" y="1785950"/>
            <a:ext cx="394924" cy="377474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1DBA1A9D-7ADA-40D4-8D47-D8A16CCEC3B2}"/>
              </a:ext>
            </a:extLst>
          </p:cNvPr>
          <p:cNvSpPr txBox="1"/>
          <p:nvPr userDrawn="1"/>
        </p:nvSpPr>
        <p:spPr>
          <a:xfrm>
            <a:off x="8159018" y="2415238"/>
            <a:ext cx="4924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1CA4995E-6AEF-4E2C-B6DE-A705834BCFD2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478708" y="1768023"/>
            <a:ext cx="486892" cy="395401"/>
          </a:xfrm>
          <a:prstGeom prst="rect">
            <a:avLst/>
          </a:prstGeom>
        </p:spPr>
      </p:pic>
      <p:sp>
        <p:nvSpPr>
          <p:cNvPr id="50" name="TextBox 49">
            <a:extLst>
              <a:ext uri="{FF2B5EF4-FFF2-40B4-BE49-F238E27FC236}">
                <a16:creationId xmlns:a16="http://schemas.microsoft.com/office/drawing/2014/main" id="{ACBA1C4A-BC45-43D8-A1E9-383CBBDF7E94}"/>
              </a:ext>
            </a:extLst>
          </p:cNvPr>
          <p:cNvSpPr txBox="1"/>
          <p:nvPr userDrawn="1"/>
        </p:nvSpPr>
        <p:spPr>
          <a:xfrm>
            <a:off x="10073280" y="2409644"/>
            <a:ext cx="12151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@PSCInitiative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096D533F-450E-4F1E-AFEF-F10EE3B2FAD4}"/>
              </a:ext>
            </a:extLst>
          </p:cNvPr>
          <p:cNvSpPr txBox="1"/>
          <p:nvPr userDrawn="1"/>
        </p:nvSpPr>
        <p:spPr>
          <a:xfrm>
            <a:off x="450000" y="439877"/>
            <a:ext cx="104870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rPr>
              <a:t>CONTACT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D5072C5A-BB21-4624-AB5A-BF43A8910DAB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009108" y="5360182"/>
            <a:ext cx="2201912" cy="303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525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sv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0CDFCA-D4E1-4E23-9CD6-3534EAA07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537860"/>
            <a:ext cx="11263464" cy="627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SLIDE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817C39-CA57-4DDF-AD8D-067C1F8B24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000" y="1444754"/>
            <a:ext cx="11263464" cy="4732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4E656B-5AF6-43FE-B586-5B3CA78AA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A6B9CE-B65A-4902-B375-7FB23099C9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8306" y="6382975"/>
            <a:ext cx="615158" cy="277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9A6E26D-F8E1-4DBB-A9B3-96F52948EE2F}"/>
              </a:ext>
            </a:extLst>
          </p:cNvPr>
          <p:cNvCxnSpPr>
            <a:cxnSpLocks/>
          </p:cNvCxnSpPr>
          <p:nvPr userDrawn="1"/>
        </p:nvCxnSpPr>
        <p:spPr>
          <a:xfrm>
            <a:off x="-123217" y="1165825"/>
            <a:ext cx="12394465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F5B76F-9CB5-484C-BD0B-51279481DA03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817B15B7-9362-4697-A656-4DBF016E529D}"/>
              </a:ext>
            </a:extLst>
          </p:cNvPr>
          <p:cNvSpPr txBox="1"/>
          <p:nvPr userDrawn="1"/>
        </p:nvSpPr>
        <p:spPr>
          <a:xfrm>
            <a:off x="450000" y="638297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CB3449FF-42DD-42BF-BFE6-A4AFD82C2AD9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790317" y="6447452"/>
            <a:ext cx="182302" cy="1480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7C1924-6293-4993-936C-CA01D4CA0948}"/>
              </a:ext>
            </a:extLst>
          </p:cNvPr>
          <p:cNvSpPr txBox="1"/>
          <p:nvPr userDrawn="1"/>
        </p:nvSpPr>
        <p:spPr>
          <a:xfrm>
            <a:off x="9909864" y="6382976"/>
            <a:ext cx="140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848484"/>
                </a:solidFill>
                <a:latin typeface="+mj-lt"/>
              </a:rPr>
              <a:t>@PSCInitiative</a:t>
            </a:r>
          </a:p>
        </p:txBody>
      </p:sp>
    </p:spTree>
    <p:extLst>
      <p:ext uri="{BB962C8B-B14F-4D97-AF65-F5344CB8AC3E}">
        <p14:creationId xmlns:p14="http://schemas.microsoft.com/office/powerpoint/2010/main" val="2202067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F8652E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F8652E"/>
        </a:buClr>
        <a:buFont typeface="Wingdings" panose="05000000000000000000" pitchFamily="2" charset="2"/>
        <a:buChar char="§"/>
        <a:defRPr sz="2200" kern="1200">
          <a:solidFill>
            <a:srgbClr val="84848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Calibri Light" panose="020F0302020204030204" pitchFamily="34" charset="0"/>
        <a:buChar char="-"/>
        <a:defRPr sz="2200" kern="1200">
          <a:solidFill>
            <a:srgbClr val="84848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sv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0217BA6-F206-860F-6979-FD59C72928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业务连续性计划 </a:t>
            </a:r>
            <a:r>
              <a:rPr lang="en-US" altLang="zh-CN" sz="2400" dirty="0">
                <a:latin typeface="+mj-ea"/>
                <a:ea typeface="+mj-ea"/>
              </a:rPr>
              <a:t>Business Continuity Plans</a:t>
            </a:r>
            <a:endParaRPr lang="zh-CN" altLang="en-US" sz="2400" dirty="0">
              <a:latin typeface="+mj-ea"/>
              <a:ea typeface="+mj-ea"/>
            </a:endParaRPr>
          </a:p>
        </p:txBody>
      </p:sp>
      <p:sp>
        <p:nvSpPr>
          <p:cNvPr id="10" name="Subtitle 9">
            <a:extLst>
              <a:ext uri="{FF2B5EF4-FFF2-40B4-BE49-F238E27FC236}">
                <a16:creationId xmlns:a16="http://schemas.microsoft.com/office/drawing/2014/main" id="{570F740A-FD4B-0E91-244B-AE8790030A5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zh-CN">
                <a:latin typeface="+mn-lt"/>
              </a:rPr>
              <a:t>员文权</a:t>
            </a:r>
            <a:r>
              <a:rPr lang="en-US" altLang="zh-CN">
                <a:latin typeface="+mn-lt"/>
              </a:rPr>
              <a:t> | </a:t>
            </a:r>
            <a:r>
              <a:rPr lang="zh-CN" altLang="zh-CN">
                <a:latin typeface="+mn-lt"/>
              </a:rPr>
              <a:t>技术总监</a:t>
            </a:r>
            <a:r>
              <a:rPr lang="en-US" altLang="zh-CN">
                <a:latin typeface="+mn-lt"/>
              </a:rPr>
              <a:t> | </a:t>
            </a:r>
            <a:r>
              <a:rPr lang="zh-CN" altLang="en-US">
                <a:latin typeface="+mn-lt"/>
              </a:rPr>
              <a:t>上海翊员科技有限公司</a:t>
            </a:r>
            <a:r>
              <a:rPr lang="en-GB" altLang="zh-CN">
                <a:latin typeface="+mn-lt"/>
              </a:rPr>
              <a:t> </a:t>
            </a:r>
          </a:p>
          <a:p>
            <a:r>
              <a:rPr lang="en-US" altLang="zh-CN"/>
              <a:t>Roderick | Technical director | Shanghai STRM Technology Co., Ltd.</a:t>
            </a:r>
            <a:endParaRPr lang="zh-CN" altLang="en-US"/>
          </a:p>
          <a:p>
            <a:pPr marL="0" lvl="0" indent="0" algn="l"/>
            <a:endParaRPr lang="zh-CN" altLang="en-US" sz="1800" b="0" i="0" u="none">
              <a:solidFill>
                <a:srgbClr val="848484"/>
              </a:solidFill>
              <a:latin typeface="+mn-lt"/>
            </a:endParaRPr>
          </a:p>
        </p:txBody>
      </p:sp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107F783E-E1C4-E924-4C03-FA901FFE87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300" y="6730"/>
            <a:ext cx="34417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12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FDA7C-06BE-430B-BDE2-59F0FD580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个人经历介绍 </a:t>
            </a:r>
            <a:r>
              <a:rPr lang="en-US" altLang="zh-CN" sz="2400"/>
              <a:t>Speaker Bio </a:t>
            </a:r>
            <a:endParaRPr lang="en-GB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3B8B37-D2F2-43FE-A8BC-14871E9A17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 Bold"/>
              <a:ea typeface="微软雅黑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1CB0D0-9895-49DA-8D5F-AED0A25C4E6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0000" y="1424788"/>
            <a:ext cx="7131418" cy="4744518"/>
          </a:xfrm>
        </p:spPr>
        <p:txBody>
          <a:bodyPr>
            <a:normAutofit/>
          </a:bodyPr>
          <a:lstStyle/>
          <a:p>
            <a:pPr marL="228600" indent="-228600">
              <a:buFont typeface="Wingdings" panose="05000000000000000000" pitchFamily="2" charset="2"/>
              <a:buChar char="§"/>
            </a:pPr>
            <a:r>
              <a:rPr lang="zh-CN" altLang="en-US" sz="2000">
                <a:latin typeface="+mj-ea"/>
                <a:ea typeface="+mj-ea"/>
                <a:cs typeface="+mn-cs"/>
              </a:rPr>
              <a:t>姓名：员文权</a:t>
            </a:r>
            <a:r>
              <a:rPr lang="en-US" altLang="zh-CN" sz="2000">
                <a:latin typeface="+mj-ea"/>
                <a:ea typeface="+mj-ea"/>
                <a:cs typeface="+mn-cs"/>
              </a:rPr>
              <a:t>(Roderick Yuan)</a:t>
            </a:r>
            <a:endParaRPr lang="en-GB" sz="2000">
              <a:latin typeface="+mj-ea"/>
              <a:ea typeface="+mj-ea"/>
              <a:cs typeface="+mn-cs"/>
            </a:endParaRPr>
          </a:p>
          <a:p>
            <a:pPr marL="228600" indent="-228600">
              <a:buFont typeface="Wingdings" panose="05000000000000000000" pitchFamily="2" charset="2"/>
              <a:buChar char="§"/>
            </a:pPr>
            <a:r>
              <a:rPr lang="zh-CN" altLang="en-US" sz="2000">
                <a:latin typeface="+mj-ea"/>
                <a:ea typeface="+mj-ea"/>
                <a:cs typeface="+mn-cs"/>
              </a:rPr>
              <a:t>职位：技术总监</a:t>
            </a:r>
            <a:endParaRPr lang="en-GB" sz="2000">
              <a:latin typeface="+mj-ea"/>
              <a:ea typeface="+mj-ea"/>
              <a:cs typeface="+mn-cs"/>
            </a:endParaRPr>
          </a:p>
          <a:p>
            <a:pPr marL="228600" indent="-228600">
              <a:buFont typeface="Wingdings" panose="05000000000000000000" pitchFamily="2" charset="2"/>
              <a:buChar char="§"/>
            </a:pPr>
            <a:r>
              <a:rPr lang="zh-CN" altLang="en-US" sz="2000">
                <a:latin typeface="+mj-ea"/>
                <a:ea typeface="+mj-ea"/>
                <a:cs typeface="+mn-cs"/>
              </a:rPr>
              <a:t>公司：上海翊员科技有限公司</a:t>
            </a:r>
            <a:endParaRPr lang="en-GB" altLang="zh-CN" sz="2000">
              <a:latin typeface="+mj-ea"/>
              <a:ea typeface="+mj-ea"/>
              <a:cs typeface="+mn-cs"/>
            </a:endParaRPr>
          </a:p>
          <a:p>
            <a:pPr marL="228600" indent="-228600">
              <a:buFont typeface="Wingdings" panose="05000000000000000000" pitchFamily="2" charset="2"/>
              <a:buChar char="§"/>
            </a:pPr>
            <a:r>
              <a:rPr lang="zh-CN" altLang="en-US" sz="2000">
                <a:latin typeface="+mj-ea"/>
                <a:ea typeface="+mj-ea"/>
                <a:cs typeface="+mn-cs"/>
              </a:rPr>
              <a:t>联系方式</a:t>
            </a:r>
            <a:r>
              <a:rPr lang="en-GB" sz="2000">
                <a:latin typeface="+mj-ea"/>
                <a:ea typeface="+mj-ea"/>
                <a:cs typeface="+mn-cs"/>
              </a:rPr>
              <a:t> </a:t>
            </a:r>
            <a:r>
              <a:rPr lang="zh-CN" altLang="en-US" sz="2000">
                <a:latin typeface="+mj-ea"/>
                <a:ea typeface="+mj-ea"/>
                <a:cs typeface="+mn-cs"/>
              </a:rPr>
              <a:t>：</a:t>
            </a:r>
            <a:r>
              <a:rPr lang="en-US" altLang="zh-CN" sz="2000">
                <a:latin typeface="+mj-ea"/>
                <a:ea typeface="+mj-ea"/>
                <a:cs typeface="+mn-cs"/>
              </a:rPr>
              <a:t>15921404040</a:t>
            </a:r>
          </a:p>
          <a:p>
            <a:pPr marL="0" indent="0">
              <a:buNone/>
            </a:pPr>
            <a:r>
              <a:rPr lang="en-GB" sz="2000">
                <a:latin typeface="+mj-ea"/>
                <a:ea typeface="+mj-ea"/>
              </a:rPr>
              <a:t>------------------------------------------------------</a:t>
            </a:r>
          </a:p>
          <a:p>
            <a:pPr marL="228600" indent="-228600">
              <a:buFont typeface="Wingdings" panose="05000000000000000000" pitchFamily="2" charset="2"/>
              <a:buChar char="§"/>
            </a:pPr>
            <a:r>
              <a:rPr lang="zh-CN" altLang="en-US" sz="2000">
                <a:latin typeface="+mj-ea"/>
                <a:ea typeface="+mj-ea"/>
                <a:cs typeface="+mn-cs"/>
              </a:rPr>
              <a:t>背景：</a:t>
            </a:r>
            <a:endParaRPr lang="en-US" altLang="zh-CN" sz="2000">
              <a:latin typeface="+mj-ea"/>
              <a:ea typeface="+mj-ea"/>
              <a:cs typeface="+mn-cs"/>
            </a:endParaRPr>
          </a:p>
          <a:p>
            <a:pPr marL="0" indent="0">
              <a:buNone/>
            </a:pPr>
            <a:r>
              <a:rPr lang="zh-CN" altLang="en-US" sz="2000">
                <a:latin typeface="+mj-ea"/>
                <a:ea typeface="+mj-ea"/>
              </a:rPr>
              <a:t>曾任辉瑞全球</a:t>
            </a:r>
            <a:r>
              <a:rPr lang="en-US" altLang="zh-CN" sz="2000">
                <a:latin typeface="+mj-ea"/>
                <a:ea typeface="+mj-ea"/>
              </a:rPr>
              <a:t>EHS</a:t>
            </a:r>
            <a:r>
              <a:rPr lang="zh-CN" altLang="en-US" sz="2000">
                <a:latin typeface="+mj-ea"/>
                <a:ea typeface="+mj-ea"/>
              </a:rPr>
              <a:t>部门高级</a:t>
            </a:r>
            <a:r>
              <a:rPr lang="en-US" altLang="zh-CN" sz="2000">
                <a:latin typeface="+mj-ea"/>
                <a:ea typeface="+mj-ea"/>
              </a:rPr>
              <a:t>EHS</a:t>
            </a:r>
            <a:r>
              <a:rPr lang="zh-CN" altLang="en-US" sz="2000">
                <a:latin typeface="+mj-ea"/>
                <a:ea typeface="+mj-ea"/>
              </a:rPr>
              <a:t>经理，并为辉瑞内部工艺安全专家，并曾就职于拜耳等多家全球知名跨国公司。</a:t>
            </a:r>
          </a:p>
          <a:p>
            <a:pPr marL="0" indent="0">
              <a:buNone/>
            </a:pPr>
            <a:r>
              <a:rPr lang="zh-CN" altLang="en-US" sz="2000">
                <a:latin typeface="+mj-ea"/>
                <a:ea typeface="+mj-ea"/>
              </a:rPr>
              <a:t>擅长工艺安全、体系建立及优化、供应链</a:t>
            </a:r>
            <a:r>
              <a:rPr lang="en-US" altLang="zh-CN" sz="2000">
                <a:latin typeface="+mj-ea"/>
                <a:ea typeface="+mj-ea"/>
              </a:rPr>
              <a:t>EHS</a:t>
            </a:r>
            <a:r>
              <a:rPr lang="zh-CN" altLang="en-US" sz="2000">
                <a:latin typeface="+mj-ea"/>
                <a:ea typeface="+mj-ea"/>
              </a:rPr>
              <a:t>管理及业务连续性管理。</a:t>
            </a:r>
            <a:endParaRPr lang="en-US" altLang="zh-CN" sz="2000">
              <a:latin typeface="+mj-ea"/>
              <a:ea typeface="+mj-ea"/>
            </a:endParaRPr>
          </a:p>
          <a:p>
            <a:pPr marL="0" indent="0">
              <a:buNone/>
            </a:pPr>
            <a:r>
              <a:rPr lang="zh-CN" altLang="en-US" sz="2000">
                <a:latin typeface="+mj-ea"/>
                <a:ea typeface="+mj-ea"/>
              </a:rPr>
              <a:t>美国注册安全工程师</a:t>
            </a:r>
            <a:r>
              <a:rPr lang="en-US" altLang="zh-CN" sz="2000">
                <a:latin typeface="+mj-ea"/>
                <a:ea typeface="+mj-ea"/>
              </a:rPr>
              <a:t>(CSP)</a:t>
            </a:r>
            <a:r>
              <a:rPr lang="zh-CN" altLang="en-US" sz="2000">
                <a:latin typeface="+mj-ea"/>
                <a:ea typeface="+mj-ea"/>
              </a:rPr>
              <a:t>，美国</a:t>
            </a:r>
            <a:r>
              <a:rPr lang="en-US" altLang="zh-CN" sz="2000">
                <a:latin typeface="+mj-ea"/>
                <a:ea typeface="+mj-ea"/>
              </a:rPr>
              <a:t>CCPS</a:t>
            </a:r>
            <a:r>
              <a:rPr lang="zh-CN" altLang="en-US" sz="2000">
                <a:latin typeface="+mj-ea"/>
                <a:ea typeface="+mj-ea"/>
              </a:rPr>
              <a:t>认证工艺安全专家，注册功能安全专家</a:t>
            </a:r>
            <a:r>
              <a:rPr lang="en-US" altLang="zh-CN" sz="2000">
                <a:latin typeface="+mj-ea"/>
                <a:ea typeface="+mj-ea"/>
              </a:rPr>
              <a:t>(CFSE)</a:t>
            </a:r>
            <a:r>
              <a:rPr lang="zh-CN" altLang="en-US" sz="2000">
                <a:latin typeface="+mj-ea"/>
                <a:ea typeface="+mj-ea"/>
              </a:rPr>
              <a:t>，美国注册工业卫生师</a:t>
            </a:r>
            <a:r>
              <a:rPr lang="en-US" altLang="zh-CN" sz="2000">
                <a:latin typeface="+mj-ea"/>
                <a:ea typeface="+mj-ea"/>
              </a:rPr>
              <a:t>(CIH)</a:t>
            </a:r>
            <a:r>
              <a:rPr lang="zh-CN" altLang="en-US" sz="2000">
                <a:latin typeface="+mj-ea"/>
                <a:ea typeface="+mj-ea"/>
              </a:rPr>
              <a:t>，美国注册危险物质管理师</a:t>
            </a:r>
            <a:r>
              <a:rPr lang="en-US" altLang="zh-CN" sz="2000">
                <a:latin typeface="+mj-ea"/>
                <a:ea typeface="+mj-ea"/>
              </a:rPr>
              <a:t>(CHMM)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9C6DF842-0445-44E1-BB2D-D703B7C5BE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2800" y="2105047"/>
            <a:ext cx="2836588" cy="3384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6BAC5F0A-E275-12A6-05D4-D69FCF574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8306" y="6382975"/>
            <a:ext cx="615158" cy="277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0991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AD55D-AAE7-4862-B3DD-2E15C63BD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>
                <a:latin typeface="+mj-ea"/>
              </a:rPr>
              <a:t>议程 </a:t>
            </a:r>
            <a:r>
              <a:rPr lang="en-US" altLang="zh-CN" sz="2400">
                <a:latin typeface="+mj-ea"/>
              </a:rPr>
              <a:t>Agenda</a:t>
            </a:r>
            <a:endParaRPr lang="zh-CN" altLang="en-US" sz="2400">
              <a:latin typeface="+mj-ea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9D9017-EACF-4AC5-8882-21797768F7D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 altLang="en-US">
                <a:latin typeface="+mj-ea"/>
                <a:ea typeface="+mj-ea"/>
              </a:rPr>
              <a:t>业务连续性计划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CE52A2-C0BA-4F5F-B959-F1ED4951A32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 altLang="en-US">
                <a:latin typeface="+mj-ea"/>
                <a:ea typeface="+mj-ea"/>
              </a:rPr>
              <a:t>什么是业务连续性？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8B829D-5EAE-48EC-BACE-782F759CA5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zh-CN" altLang="en-US">
                <a:latin typeface="+mj-ea"/>
                <a:ea typeface="+mj-ea"/>
              </a:rPr>
              <a:t>审计常见问题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1D73567-6FC3-4DDE-A9EE-25AC38DCE7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zh-CN" altLang="en-US">
                <a:latin typeface="+mj-ea"/>
                <a:ea typeface="+mj-ea"/>
              </a:rPr>
              <a:t>业务连续性计划实践</a:t>
            </a:r>
          </a:p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F97A99C-AEAC-4122-A46C-8724642665A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>
                <a:latin typeface="+mj-ea"/>
                <a:ea typeface="+mj-ea"/>
              </a:rPr>
              <a:t>业务连续性管理的重要性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AC2DE38-B003-44A4-9574-6437AD6EF26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zh-CN" altLang="en-US">
                <a:latin typeface="+mj-ea"/>
                <a:ea typeface="+mj-ea"/>
              </a:rPr>
              <a:t>与应急响应之间的关系</a:t>
            </a:r>
          </a:p>
        </p:txBody>
      </p:sp>
    </p:spTree>
    <p:extLst>
      <p:ext uri="{BB962C8B-B14F-4D97-AF65-F5344CB8AC3E}">
        <p14:creationId xmlns:p14="http://schemas.microsoft.com/office/powerpoint/2010/main" val="1969819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84350-34FE-477E-AC1B-D5CE7B65B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关于翊员科技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C72183-130C-4971-B852-7B56F10CE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8306" y="6382975"/>
            <a:ext cx="615158" cy="277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37" name="Rectangle 25">
            <a:extLst>
              <a:ext uri="{FF2B5EF4-FFF2-40B4-BE49-F238E27FC236}">
                <a16:creationId xmlns:a16="http://schemas.microsoft.com/office/drawing/2014/main" id="{2350786A-C2E0-4DD2-8F16-57529C7534F0}"/>
              </a:ext>
            </a:extLst>
          </p:cNvPr>
          <p:cNvSpPr>
            <a:spLocks/>
          </p:cNvSpPr>
          <p:nvPr/>
        </p:nvSpPr>
        <p:spPr bwMode="auto">
          <a:xfrm>
            <a:off x="316231" y="1563984"/>
            <a:ext cx="2197354" cy="53265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415488" rIns="44234" bIns="88468"/>
          <a:lstStyle/>
          <a:p>
            <a:pPr marL="0" marR="0" lvl="0" indent="0" algn="ctr" defTabSz="9144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1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宋体"/>
              <a:cs typeface="Segoe UI" pitchFamily="34" charset="0"/>
              <a:sym typeface="Segoe UI" pitchFamily="34" charset="0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7BA147F7-3496-45E2-B4F2-96C892778C2C}"/>
              </a:ext>
            </a:extLst>
          </p:cNvPr>
          <p:cNvSpPr/>
          <p:nvPr/>
        </p:nvSpPr>
        <p:spPr>
          <a:xfrm>
            <a:off x="316232" y="1669175"/>
            <a:ext cx="2197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过程安全管理</a:t>
            </a:r>
          </a:p>
        </p:txBody>
      </p:sp>
      <p:sp>
        <p:nvSpPr>
          <p:cNvPr id="19" name="Rectangle 25">
            <a:extLst>
              <a:ext uri="{FF2B5EF4-FFF2-40B4-BE49-F238E27FC236}">
                <a16:creationId xmlns:a16="http://schemas.microsoft.com/office/drawing/2014/main" id="{F46A7D84-0815-42C6-BA39-084734A88E60}"/>
              </a:ext>
            </a:extLst>
          </p:cNvPr>
          <p:cNvSpPr>
            <a:spLocks/>
          </p:cNvSpPr>
          <p:nvPr/>
        </p:nvSpPr>
        <p:spPr bwMode="auto">
          <a:xfrm>
            <a:off x="2557452" y="1563984"/>
            <a:ext cx="2167053" cy="53265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415488" rIns="44234" bIns="88468"/>
          <a:lstStyle/>
          <a:p>
            <a:pPr marL="0" marR="0" lvl="0" indent="0" algn="ctr" defTabSz="9144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1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宋体"/>
              <a:cs typeface="Segoe UI" pitchFamily="34" charset="0"/>
              <a:sym typeface="Segoe UI" pitchFamily="34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D2548E40-78D7-460A-AA49-C7B9FD151F76}"/>
              </a:ext>
            </a:extLst>
          </p:cNvPr>
          <p:cNvSpPr/>
          <p:nvPr/>
        </p:nvSpPr>
        <p:spPr>
          <a:xfrm>
            <a:off x="2582462" y="1693202"/>
            <a:ext cx="204254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工艺危害分析 </a:t>
            </a:r>
            <a:r>
              <a:rPr kumimoji="0" lang="en-US" altLang="zh-CN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(PHA)</a:t>
            </a:r>
          </a:p>
        </p:txBody>
      </p:sp>
      <p:sp>
        <p:nvSpPr>
          <p:cNvPr id="25" name="Rectangle 25">
            <a:extLst>
              <a:ext uri="{FF2B5EF4-FFF2-40B4-BE49-F238E27FC236}">
                <a16:creationId xmlns:a16="http://schemas.microsoft.com/office/drawing/2014/main" id="{BDD09CD0-253F-42F6-BB42-3DACDF6CF43A}"/>
              </a:ext>
            </a:extLst>
          </p:cNvPr>
          <p:cNvSpPr>
            <a:spLocks/>
          </p:cNvSpPr>
          <p:nvPr/>
        </p:nvSpPr>
        <p:spPr bwMode="auto">
          <a:xfrm>
            <a:off x="4772364" y="1559593"/>
            <a:ext cx="2197356" cy="53265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415488" rIns="44234" bIns="88468"/>
          <a:lstStyle/>
          <a:p>
            <a:pPr marL="0" marR="0" lvl="0" indent="0" algn="ctr" defTabSz="9144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1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宋体"/>
              <a:cs typeface="Segoe UI" pitchFamily="34" charset="0"/>
              <a:sym typeface="Segoe UI" pitchFamily="34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9843D78B-530D-47B3-ACCA-3F7C18CC47BB}"/>
              </a:ext>
            </a:extLst>
          </p:cNvPr>
          <p:cNvSpPr/>
          <p:nvPr/>
        </p:nvSpPr>
        <p:spPr>
          <a:xfrm>
            <a:off x="4790948" y="1649623"/>
            <a:ext cx="217877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火灾与爆炸预防</a:t>
            </a:r>
          </a:p>
        </p:txBody>
      </p:sp>
      <p:sp>
        <p:nvSpPr>
          <p:cNvPr id="29" name="Rectangle 25">
            <a:extLst>
              <a:ext uri="{FF2B5EF4-FFF2-40B4-BE49-F238E27FC236}">
                <a16:creationId xmlns:a16="http://schemas.microsoft.com/office/drawing/2014/main" id="{6BD14225-AE56-47CB-9D37-397C29826978}"/>
              </a:ext>
            </a:extLst>
          </p:cNvPr>
          <p:cNvSpPr>
            <a:spLocks/>
          </p:cNvSpPr>
          <p:nvPr/>
        </p:nvSpPr>
        <p:spPr bwMode="auto">
          <a:xfrm>
            <a:off x="7032818" y="1551593"/>
            <a:ext cx="2167052" cy="53265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415488" rIns="44234" bIns="88468"/>
          <a:lstStyle/>
          <a:p>
            <a:pPr marL="0" marR="0" lvl="0" indent="0" algn="ctr" defTabSz="9144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1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宋体"/>
              <a:cs typeface="Segoe UI" pitchFamily="34" charset="0"/>
              <a:sym typeface="Segoe UI" pitchFamily="34" charset="0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id="{62F3D02D-8000-48C8-AD3D-3ED9DBA3A9FC}"/>
              </a:ext>
            </a:extLst>
          </p:cNvPr>
          <p:cNvSpPr/>
          <p:nvPr/>
        </p:nvSpPr>
        <p:spPr>
          <a:xfrm>
            <a:off x="7051676" y="1656784"/>
            <a:ext cx="209256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供应链</a:t>
            </a:r>
            <a:r>
              <a:rPr kumimoji="0" lang="en-US" altLang="zh-CN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EHS</a:t>
            </a: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管理</a:t>
            </a:r>
          </a:p>
        </p:txBody>
      </p:sp>
      <p:sp>
        <p:nvSpPr>
          <p:cNvPr id="32" name="Rectangle 25">
            <a:extLst>
              <a:ext uri="{FF2B5EF4-FFF2-40B4-BE49-F238E27FC236}">
                <a16:creationId xmlns:a16="http://schemas.microsoft.com/office/drawing/2014/main" id="{111052D6-18E0-4C7D-9193-CC0B65B970FF}"/>
              </a:ext>
            </a:extLst>
          </p:cNvPr>
          <p:cNvSpPr>
            <a:spLocks/>
          </p:cNvSpPr>
          <p:nvPr/>
        </p:nvSpPr>
        <p:spPr bwMode="auto">
          <a:xfrm>
            <a:off x="9278032" y="1551593"/>
            <a:ext cx="2174131" cy="53265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cap="flat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415488" rIns="44234" bIns="88468"/>
          <a:lstStyle/>
          <a:p>
            <a:pPr marL="0" marR="0" lvl="0" indent="0" algn="ctr" defTabSz="9144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1" i="1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UI" pitchFamily="34" charset="0"/>
              <a:ea typeface="宋体"/>
              <a:cs typeface="Segoe UI" pitchFamily="34" charset="0"/>
              <a:sym typeface="Segoe UI" pitchFamily="34" charset="0"/>
            </a:endParaRPr>
          </a:p>
        </p:txBody>
      </p:sp>
      <p:sp>
        <p:nvSpPr>
          <p:cNvPr id="33" name="矩形​​ 5">
            <a:extLst>
              <a:ext uri="{FF2B5EF4-FFF2-40B4-BE49-F238E27FC236}">
                <a16:creationId xmlns:a16="http://schemas.microsoft.com/office/drawing/2014/main" id="{827B397C-FD5B-46FE-91FB-6FD8DB5083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78032" y="2122272"/>
            <a:ext cx="2174131" cy="245234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51" tIns="25176" rIns="50351" bIns="25176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  <a:sym typeface="Arial" pitchFamily="34" charset="0"/>
            </a:endParaRPr>
          </a:p>
        </p:txBody>
      </p:sp>
      <p:sp>
        <p:nvSpPr>
          <p:cNvPr id="34" name="TextBox 6">
            <a:extLst>
              <a:ext uri="{FF2B5EF4-FFF2-40B4-BE49-F238E27FC236}">
                <a16:creationId xmlns:a16="http://schemas.microsoft.com/office/drawing/2014/main" id="{3EBBF5BD-A8B0-4E07-ABE7-352CE4B177D3}"/>
              </a:ext>
            </a:extLst>
          </p:cNvPr>
          <p:cNvSpPr txBox="1"/>
          <p:nvPr/>
        </p:nvSpPr>
        <p:spPr>
          <a:xfrm>
            <a:off x="9278034" y="2233007"/>
            <a:ext cx="2092565" cy="2266835"/>
          </a:xfrm>
          <a:prstGeom prst="rect">
            <a:avLst/>
          </a:prstGeom>
          <a:noFill/>
        </p:spPr>
        <p:txBody>
          <a:bodyPr wrap="square" lIns="50351" tIns="25176" rIns="50351" bIns="25176" rtlCol="0">
            <a:spAutoFit/>
          </a:bodyPr>
          <a:lstStyle/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商业韧性总体提升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业务连续性管理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现状评估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业务影响分析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损失预防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端到端的供应链管理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业务中断恢复管理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B5D01D55-06D9-4256-B1CA-50DE4496B3E7}"/>
              </a:ext>
            </a:extLst>
          </p:cNvPr>
          <p:cNvSpPr/>
          <p:nvPr/>
        </p:nvSpPr>
        <p:spPr>
          <a:xfrm>
            <a:off x="9278032" y="1649633"/>
            <a:ext cx="217413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商业韧性</a:t>
            </a:r>
          </a:p>
        </p:txBody>
      </p:sp>
      <p:sp>
        <p:nvSpPr>
          <p:cNvPr id="49" name="矩形​​ 5">
            <a:extLst>
              <a:ext uri="{FF2B5EF4-FFF2-40B4-BE49-F238E27FC236}">
                <a16:creationId xmlns:a16="http://schemas.microsoft.com/office/drawing/2014/main" id="{7F7EEB52-937C-47AC-B521-C7D37FD8FE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6231" y="2105769"/>
            <a:ext cx="2197353" cy="245234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51" tIns="25176" rIns="50351" bIns="25176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  <a:sym typeface="Arial" pitchFamily="34" charset="0"/>
            </a:endParaRPr>
          </a:p>
        </p:txBody>
      </p:sp>
      <p:sp>
        <p:nvSpPr>
          <p:cNvPr id="50" name="TextBox 6">
            <a:extLst>
              <a:ext uri="{FF2B5EF4-FFF2-40B4-BE49-F238E27FC236}">
                <a16:creationId xmlns:a16="http://schemas.microsoft.com/office/drawing/2014/main" id="{882045B2-9F07-44E5-B370-A82F8F4E3284}"/>
              </a:ext>
            </a:extLst>
          </p:cNvPr>
          <p:cNvSpPr txBox="1"/>
          <p:nvPr/>
        </p:nvSpPr>
        <p:spPr>
          <a:xfrm>
            <a:off x="339455" y="2216504"/>
            <a:ext cx="2174129" cy="1774392"/>
          </a:xfrm>
          <a:prstGeom prst="rect">
            <a:avLst/>
          </a:prstGeom>
          <a:noFill/>
        </p:spPr>
        <p:txBody>
          <a:bodyPr wrap="square" lIns="50351" tIns="25176" rIns="50351" bIns="25176" rtlCol="0">
            <a:spAutoFit/>
          </a:bodyPr>
          <a:lstStyle/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建立</a:t>
            </a: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/</a:t>
            </a: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优化过程安全管理体系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过程安全管理体系可持续提升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过程安全管理审计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过程安全管理培训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" name="矩形​​ 5">
            <a:extLst>
              <a:ext uri="{FF2B5EF4-FFF2-40B4-BE49-F238E27FC236}">
                <a16:creationId xmlns:a16="http://schemas.microsoft.com/office/drawing/2014/main" id="{39C6A0E8-7D69-412A-BD47-4998BB5FD0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4366" y="2105769"/>
            <a:ext cx="2174131" cy="245234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51" tIns="25176" rIns="50351" bIns="25176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  <a:sym typeface="Arial" pitchFamily="34" charset="0"/>
            </a:endParaRPr>
          </a:p>
        </p:txBody>
      </p:sp>
      <p:sp>
        <p:nvSpPr>
          <p:cNvPr id="52" name="TextBox 6">
            <a:extLst>
              <a:ext uri="{FF2B5EF4-FFF2-40B4-BE49-F238E27FC236}">
                <a16:creationId xmlns:a16="http://schemas.microsoft.com/office/drawing/2014/main" id="{5B43F8EB-65F0-48DC-8DF2-704EF607BF5E}"/>
              </a:ext>
            </a:extLst>
          </p:cNvPr>
          <p:cNvSpPr txBox="1"/>
          <p:nvPr/>
        </p:nvSpPr>
        <p:spPr>
          <a:xfrm>
            <a:off x="2554368" y="2216504"/>
            <a:ext cx="2092565" cy="2112947"/>
          </a:xfrm>
          <a:prstGeom prst="rect">
            <a:avLst/>
          </a:prstGeom>
          <a:noFill/>
        </p:spPr>
        <p:txBody>
          <a:bodyPr wrap="square" lIns="50351" tIns="25176" rIns="50351" bIns="25176" rtlCol="0">
            <a:spAutoFit/>
          </a:bodyPr>
          <a:lstStyle/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危害与可操作性分析 </a:t>
            </a: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(HAZOP)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保护层分析 </a:t>
            </a: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(LOPA)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SIL</a:t>
            </a: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定级及验证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粉尘爆炸专项分析</a:t>
            </a: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(DHA)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定量风险评价</a:t>
            </a: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(QRA)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3" name="矩形​​ 5">
            <a:extLst>
              <a:ext uri="{FF2B5EF4-FFF2-40B4-BE49-F238E27FC236}">
                <a16:creationId xmlns:a16="http://schemas.microsoft.com/office/drawing/2014/main" id="{4A23B9E5-AEFD-4594-BDE8-87B27868FF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5588" y="2105769"/>
            <a:ext cx="2174131" cy="245234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51" tIns="25176" rIns="50351" bIns="25176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  <a:sym typeface="Arial" pitchFamily="34" charset="0"/>
            </a:endParaRPr>
          </a:p>
        </p:txBody>
      </p:sp>
      <p:sp>
        <p:nvSpPr>
          <p:cNvPr id="54" name="TextBox 6">
            <a:extLst>
              <a:ext uri="{FF2B5EF4-FFF2-40B4-BE49-F238E27FC236}">
                <a16:creationId xmlns:a16="http://schemas.microsoft.com/office/drawing/2014/main" id="{CD07D038-DAD4-4319-98D7-C6B23F20D91A}"/>
              </a:ext>
            </a:extLst>
          </p:cNvPr>
          <p:cNvSpPr txBox="1"/>
          <p:nvPr/>
        </p:nvSpPr>
        <p:spPr>
          <a:xfrm>
            <a:off x="4795590" y="2216504"/>
            <a:ext cx="2092565" cy="1928281"/>
          </a:xfrm>
          <a:prstGeom prst="rect">
            <a:avLst/>
          </a:prstGeom>
          <a:noFill/>
        </p:spPr>
        <p:txBody>
          <a:bodyPr wrap="square" lIns="50351" tIns="25176" rIns="50351" bIns="25176" rtlCol="0">
            <a:spAutoFit/>
          </a:bodyPr>
          <a:lstStyle/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防爆区域划分</a:t>
            </a: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(HAC)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静电危害识别与控制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粉尘爆炸专项分析</a:t>
            </a: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(DHA)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火灾风险评估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危险化学品管理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泄压设施工程解决方案</a:t>
            </a:r>
          </a:p>
        </p:txBody>
      </p:sp>
      <p:sp>
        <p:nvSpPr>
          <p:cNvPr id="55" name="矩形​​ 5">
            <a:extLst>
              <a:ext uri="{FF2B5EF4-FFF2-40B4-BE49-F238E27FC236}">
                <a16:creationId xmlns:a16="http://schemas.microsoft.com/office/drawing/2014/main" id="{E834172F-A793-4F08-9030-91788E26EE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6810" y="2110882"/>
            <a:ext cx="2174131" cy="245234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51" tIns="25176" rIns="50351" bIns="25176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  <a:sym typeface="Arial" pitchFamily="34" charset="0"/>
            </a:endParaRPr>
          </a:p>
        </p:txBody>
      </p:sp>
      <p:sp>
        <p:nvSpPr>
          <p:cNvPr id="56" name="TextBox 6">
            <a:extLst>
              <a:ext uri="{FF2B5EF4-FFF2-40B4-BE49-F238E27FC236}">
                <a16:creationId xmlns:a16="http://schemas.microsoft.com/office/drawing/2014/main" id="{9C76E889-ABE7-4AFB-AA5E-27FF73B3851D}"/>
              </a:ext>
            </a:extLst>
          </p:cNvPr>
          <p:cNvSpPr txBox="1"/>
          <p:nvPr/>
        </p:nvSpPr>
        <p:spPr>
          <a:xfrm>
            <a:off x="7077592" y="2236107"/>
            <a:ext cx="2092565" cy="1928281"/>
          </a:xfrm>
          <a:prstGeom prst="rect">
            <a:avLst/>
          </a:prstGeom>
          <a:noFill/>
        </p:spPr>
        <p:txBody>
          <a:bodyPr wrap="square" lIns="50351" tIns="25176" rIns="50351" bIns="25176" rtlCol="0">
            <a:spAutoFit/>
          </a:bodyPr>
          <a:lstStyle/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EHS</a:t>
            </a: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管理审计与提升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过程安全审计与提升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职业健康审计与提升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损失预防审计与提升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业务连续性审计与提升</a:t>
            </a:r>
          </a:p>
          <a:p>
            <a:pPr marL="171458" marR="0" lvl="0" indent="-17145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EHS</a:t>
            </a: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培训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C01BE1D4-61C8-4310-A800-580F19BD501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2811" y="4953764"/>
            <a:ext cx="1979352" cy="705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435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84350-34FE-477E-AC1B-D5CE7B65B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业务连续性的重要性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C72183-130C-4971-B852-7B56F10CE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8306" y="6382975"/>
            <a:ext cx="615158" cy="277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7" name="Rectangle 18">
            <a:extLst>
              <a:ext uri="{FF2B5EF4-FFF2-40B4-BE49-F238E27FC236}">
                <a16:creationId xmlns:a16="http://schemas.microsoft.com/office/drawing/2014/main" id="{19DB0B7E-0B61-4BB6-BD50-C633B63B3D51}"/>
              </a:ext>
            </a:extLst>
          </p:cNvPr>
          <p:cNvSpPr/>
          <p:nvPr/>
        </p:nvSpPr>
        <p:spPr bwMode="auto">
          <a:xfrm>
            <a:off x="436616" y="1598613"/>
            <a:ext cx="2598478" cy="328062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>
            <a:innerShdw dist="38100" dir="5400000">
              <a:prstClr val="black">
                <a:alpha val="2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  <a:sym typeface="Arial" charset="0"/>
            </a:endParaRPr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E38C48C2-A2C2-47C9-A190-9A0488AFB10C}"/>
              </a:ext>
            </a:extLst>
          </p:cNvPr>
          <p:cNvSpPr>
            <a:spLocks/>
          </p:cNvSpPr>
          <p:nvPr/>
        </p:nvSpPr>
        <p:spPr bwMode="auto">
          <a:xfrm>
            <a:off x="440780" y="1592567"/>
            <a:ext cx="2599200" cy="127274"/>
          </a:xfrm>
          <a:prstGeom prst="rect">
            <a:avLst/>
          </a:prstGeom>
          <a:solidFill>
            <a:srgbClr val="0D6FB8"/>
          </a:solidFill>
          <a:ln w="12700" cap="flat" cmpd="sng" algn="ctr">
            <a:noFill/>
            <a:prstDash val="solid"/>
            <a:miter lim="800000"/>
          </a:ln>
          <a:effectLst>
            <a:innerShdw dist="38100" dir="5400000">
              <a:prstClr val="black">
                <a:alpha val="2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  <a:sym typeface="Arial" charset="0"/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A09811C-5771-415B-BD59-EAC2E991AD19}"/>
              </a:ext>
            </a:extLst>
          </p:cNvPr>
          <p:cNvSpPr>
            <a:spLocks/>
          </p:cNvSpPr>
          <p:nvPr/>
        </p:nvSpPr>
        <p:spPr bwMode="auto">
          <a:xfrm>
            <a:off x="429271" y="3998250"/>
            <a:ext cx="2605824" cy="875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40639" bIns="0" anchor="ctr"/>
          <a:lstStyle/>
          <a:p>
            <a:pPr marL="39688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E1C1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Calibri Bold" charset="0"/>
                <a:sym typeface="Calibri Bold" charset="0"/>
              </a:rPr>
              <a:t>江苏盐城“</a:t>
            </a:r>
            <a:r>
              <a:rPr kumimoji="0" lang="en-US" altLang="zh-CN" sz="1600" b="0" i="0" u="none" strike="noStrike" kern="1200" cap="none" spc="0" normalizeH="0" baseline="0" noProof="0">
                <a:ln>
                  <a:noFill/>
                </a:ln>
                <a:solidFill>
                  <a:srgbClr val="1E1C1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Calibri Bold" charset="0"/>
                <a:sym typeface="Calibri Bold" charset="0"/>
              </a:rPr>
              <a:t>3·21”</a:t>
            </a: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E1C1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Calibri Bold" charset="0"/>
                <a:sym typeface="Calibri Bold" charset="0"/>
              </a:rPr>
              <a:t>事故</a:t>
            </a:r>
          </a:p>
        </p:txBody>
      </p:sp>
      <p:sp>
        <p:nvSpPr>
          <p:cNvPr id="10" name="Rectangle 18">
            <a:extLst>
              <a:ext uri="{FF2B5EF4-FFF2-40B4-BE49-F238E27FC236}">
                <a16:creationId xmlns:a16="http://schemas.microsoft.com/office/drawing/2014/main" id="{3178204A-A292-4C41-BE66-FBAEF88C843C}"/>
              </a:ext>
            </a:extLst>
          </p:cNvPr>
          <p:cNvSpPr/>
          <p:nvPr/>
        </p:nvSpPr>
        <p:spPr bwMode="auto">
          <a:xfrm>
            <a:off x="3219759" y="1598613"/>
            <a:ext cx="2599200" cy="328062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>
            <a:innerShdw dist="38100" dir="5400000">
              <a:prstClr val="black">
                <a:alpha val="2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  <a:sym typeface="Arial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5C37602-0CE8-4B72-8402-3AF804852824}"/>
              </a:ext>
            </a:extLst>
          </p:cNvPr>
          <p:cNvSpPr>
            <a:spLocks/>
          </p:cNvSpPr>
          <p:nvPr/>
        </p:nvSpPr>
        <p:spPr bwMode="auto">
          <a:xfrm>
            <a:off x="3233254" y="1592567"/>
            <a:ext cx="2599200" cy="127274"/>
          </a:xfrm>
          <a:prstGeom prst="rect">
            <a:avLst/>
          </a:prstGeom>
          <a:solidFill>
            <a:srgbClr val="0D6FB8"/>
          </a:solidFill>
          <a:ln w="12700" cap="flat" cmpd="sng" algn="ctr">
            <a:noFill/>
            <a:prstDash val="solid"/>
            <a:miter lim="800000"/>
          </a:ln>
          <a:effectLst>
            <a:innerShdw dist="38100" dir="5400000">
              <a:prstClr val="black">
                <a:alpha val="2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  <a:sym typeface="Arial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6437640-CAE2-431A-A8DF-BD12D7AAFAC0}"/>
              </a:ext>
            </a:extLst>
          </p:cNvPr>
          <p:cNvSpPr>
            <a:spLocks/>
          </p:cNvSpPr>
          <p:nvPr/>
        </p:nvSpPr>
        <p:spPr bwMode="auto">
          <a:xfrm>
            <a:off x="3284827" y="4125150"/>
            <a:ext cx="2485434" cy="626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40639" bIns="0" anchor="ctr"/>
          <a:lstStyle/>
          <a:p>
            <a:pPr marL="39688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E1C1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Calibri Bold" charset="0"/>
                <a:sym typeface="Calibri Bold" charset="0"/>
              </a:rPr>
              <a:t>新冠疫情</a:t>
            </a:r>
          </a:p>
        </p:txBody>
      </p:sp>
      <p:sp>
        <p:nvSpPr>
          <p:cNvPr id="13" name="Rectangle 18">
            <a:extLst>
              <a:ext uri="{FF2B5EF4-FFF2-40B4-BE49-F238E27FC236}">
                <a16:creationId xmlns:a16="http://schemas.microsoft.com/office/drawing/2014/main" id="{7C0E71EA-F0C0-40A6-BF3B-68C36D3E0BB7}"/>
              </a:ext>
            </a:extLst>
          </p:cNvPr>
          <p:cNvSpPr/>
          <p:nvPr/>
        </p:nvSpPr>
        <p:spPr bwMode="auto">
          <a:xfrm>
            <a:off x="5989407" y="1598613"/>
            <a:ext cx="2599200" cy="328062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>
            <a:innerShdw dist="38100" dir="5400000">
              <a:prstClr val="black">
                <a:alpha val="2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  <a:sym typeface="Arial" charset="0"/>
            </a:endParaRPr>
          </a:p>
        </p:txBody>
      </p:sp>
      <p:sp>
        <p:nvSpPr>
          <p:cNvPr id="14" name="Rectangle 10">
            <a:extLst>
              <a:ext uri="{FF2B5EF4-FFF2-40B4-BE49-F238E27FC236}">
                <a16:creationId xmlns:a16="http://schemas.microsoft.com/office/drawing/2014/main" id="{4D21D71E-8162-44C6-9F2A-5C11BD673AD8}"/>
              </a:ext>
            </a:extLst>
          </p:cNvPr>
          <p:cNvSpPr>
            <a:spLocks/>
          </p:cNvSpPr>
          <p:nvPr/>
        </p:nvSpPr>
        <p:spPr bwMode="auto">
          <a:xfrm>
            <a:off x="5985807" y="1592567"/>
            <a:ext cx="2599200" cy="127274"/>
          </a:xfrm>
          <a:prstGeom prst="rect">
            <a:avLst/>
          </a:prstGeom>
          <a:solidFill>
            <a:srgbClr val="0D6FB8"/>
          </a:solidFill>
          <a:ln w="12700" cap="flat" cmpd="sng" algn="ctr">
            <a:noFill/>
            <a:prstDash val="solid"/>
            <a:miter lim="800000"/>
          </a:ln>
          <a:effectLst>
            <a:innerShdw dist="38100" dir="5400000">
              <a:prstClr val="black">
                <a:alpha val="2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  <a:sym typeface="Arial" charset="0"/>
            </a:endParaRPr>
          </a:p>
        </p:txBody>
      </p:sp>
      <p:sp>
        <p:nvSpPr>
          <p:cNvPr id="15" name="Rectangle 11">
            <a:extLst>
              <a:ext uri="{FF2B5EF4-FFF2-40B4-BE49-F238E27FC236}">
                <a16:creationId xmlns:a16="http://schemas.microsoft.com/office/drawing/2014/main" id="{7A07F542-8FCD-49D4-93DD-FB6769C6ADEB}"/>
              </a:ext>
            </a:extLst>
          </p:cNvPr>
          <p:cNvSpPr>
            <a:spLocks/>
          </p:cNvSpPr>
          <p:nvPr/>
        </p:nvSpPr>
        <p:spPr bwMode="auto">
          <a:xfrm>
            <a:off x="5989407" y="4051713"/>
            <a:ext cx="2517143" cy="82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40639" bIns="0" anchor="ctr"/>
          <a:lstStyle/>
          <a:p>
            <a:pPr marL="39688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E1C1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Calibri Bold" charset="0"/>
                <a:sym typeface="Calibri Bold" charset="0"/>
              </a:rPr>
              <a:t>自然灾害</a:t>
            </a: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DF0CB211-7C72-47CE-94AD-FF4A44B23C3D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5251" y="1739777"/>
            <a:ext cx="2584025" cy="219600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6DF22596-ADBD-496A-BF0D-08C7D242C8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962" y="1745969"/>
            <a:ext cx="2598478" cy="2226153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FCD04BB5-C10D-4FC4-88D1-A6640C38BBC9}"/>
              </a:ext>
            </a:extLst>
          </p:cNvPr>
          <p:cNvPicPr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3254" y="1747322"/>
            <a:ext cx="2585705" cy="22248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1CB36CE6-3FC6-4283-8F90-DC7C10E61C9B}"/>
              </a:ext>
            </a:extLst>
          </p:cNvPr>
          <p:cNvSpPr/>
          <p:nvPr/>
        </p:nvSpPr>
        <p:spPr bwMode="auto">
          <a:xfrm>
            <a:off x="8772550" y="1598613"/>
            <a:ext cx="2599200" cy="328062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12700" cap="flat" cmpd="sng" algn="ctr">
            <a:noFill/>
            <a:prstDash val="solid"/>
            <a:miter lim="800000"/>
          </a:ln>
          <a:effectLst>
            <a:innerShdw dist="38100" dir="5400000">
              <a:prstClr val="black">
                <a:alpha val="2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  <a:sym typeface="Arial" charset="0"/>
            </a:endParaRPr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EC3E21A5-0C0E-4F87-A107-B15DB01FB591}"/>
              </a:ext>
            </a:extLst>
          </p:cNvPr>
          <p:cNvSpPr>
            <a:spLocks/>
          </p:cNvSpPr>
          <p:nvPr/>
        </p:nvSpPr>
        <p:spPr bwMode="auto">
          <a:xfrm>
            <a:off x="8765350" y="1592567"/>
            <a:ext cx="2599200" cy="127274"/>
          </a:xfrm>
          <a:prstGeom prst="rect">
            <a:avLst/>
          </a:prstGeom>
          <a:solidFill>
            <a:srgbClr val="0D6FB8"/>
          </a:solidFill>
          <a:ln w="12700" cap="flat" cmpd="sng" algn="ctr">
            <a:noFill/>
            <a:prstDash val="solid"/>
            <a:miter lim="800000"/>
          </a:ln>
          <a:effectLst>
            <a:innerShdw dist="38100" dir="5400000">
              <a:prstClr val="black">
                <a:alpha val="20000"/>
              </a:prstClr>
            </a:innerShdw>
          </a:effectLst>
        </p:spPr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/>
              <a:cs typeface="+mn-cs"/>
              <a:sym typeface="Arial" charset="0"/>
            </a:endParaRPr>
          </a:p>
        </p:txBody>
      </p:sp>
      <p:sp>
        <p:nvSpPr>
          <p:cNvPr id="21" name="Rectangle 11">
            <a:extLst>
              <a:ext uri="{FF2B5EF4-FFF2-40B4-BE49-F238E27FC236}">
                <a16:creationId xmlns:a16="http://schemas.microsoft.com/office/drawing/2014/main" id="{F674A7F8-0A31-4DF1-A7AA-E337E672CC45}"/>
              </a:ext>
            </a:extLst>
          </p:cNvPr>
          <p:cNvSpPr>
            <a:spLocks/>
          </p:cNvSpPr>
          <p:nvPr/>
        </p:nvSpPr>
        <p:spPr bwMode="auto">
          <a:xfrm>
            <a:off x="8821165" y="4057920"/>
            <a:ext cx="2517143" cy="82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40639" bIns="0" anchor="ctr"/>
          <a:lstStyle/>
          <a:p>
            <a:pPr marL="39688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1E1C1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Calibri Bold" charset="0"/>
                <a:sym typeface="Calibri Bold" charset="0"/>
              </a:rPr>
              <a:t>网络攻击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7CEA9A51-3451-452C-AE51-38EB5D04440E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2550" y="1739777"/>
            <a:ext cx="2584800" cy="21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910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矩形: 圆角 266">
            <a:extLst>
              <a:ext uri="{FF2B5EF4-FFF2-40B4-BE49-F238E27FC236}">
                <a16:creationId xmlns:a16="http://schemas.microsoft.com/office/drawing/2014/main" id="{8A33479B-FF6E-4468-8CAC-0BA6E5E56001}"/>
              </a:ext>
            </a:extLst>
          </p:cNvPr>
          <p:cNvSpPr/>
          <p:nvPr/>
        </p:nvSpPr>
        <p:spPr>
          <a:xfrm>
            <a:off x="680720" y="2659881"/>
            <a:ext cx="1756799" cy="18475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279" name="矩形 278">
            <a:extLst>
              <a:ext uri="{FF2B5EF4-FFF2-40B4-BE49-F238E27FC236}">
                <a16:creationId xmlns:a16="http://schemas.microsoft.com/office/drawing/2014/main" id="{033022D2-CD49-4BDA-BA92-48B6494087C6}"/>
              </a:ext>
            </a:extLst>
          </p:cNvPr>
          <p:cNvSpPr/>
          <p:nvPr/>
        </p:nvSpPr>
        <p:spPr>
          <a:xfrm>
            <a:off x="813112" y="3302000"/>
            <a:ext cx="1475457" cy="103300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278" name="矩形: 圆角 277">
            <a:extLst>
              <a:ext uri="{FF2B5EF4-FFF2-40B4-BE49-F238E27FC236}">
                <a16:creationId xmlns:a16="http://schemas.microsoft.com/office/drawing/2014/main" id="{C6B8F237-8495-4C9D-9EE1-40E01093A535}"/>
              </a:ext>
            </a:extLst>
          </p:cNvPr>
          <p:cNvSpPr/>
          <p:nvPr/>
        </p:nvSpPr>
        <p:spPr>
          <a:xfrm>
            <a:off x="9812814" y="2788642"/>
            <a:ext cx="1728000" cy="180913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D84350-34FE-477E-AC1B-D5CE7B65B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什么是业务连续性？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C72183-130C-4971-B852-7B56F10CEB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8306" y="6382975"/>
            <a:ext cx="615158" cy="277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F2E721-9955-494E-B156-BDDA0FFD3CA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zh-CN" altLang="en-US"/>
              <a:t>业务连续性：在中断期间，组织在可接受的时间范围内继续提供产品或者服务的能力。</a:t>
            </a:r>
            <a:endParaRPr lang="en-US" altLang="zh-CN"/>
          </a:p>
        </p:txBody>
      </p:sp>
      <p:sp>
        <p:nvSpPr>
          <p:cNvPr id="10" name="箭头: 右 9">
            <a:extLst>
              <a:ext uri="{FF2B5EF4-FFF2-40B4-BE49-F238E27FC236}">
                <a16:creationId xmlns:a16="http://schemas.microsoft.com/office/drawing/2014/main" id="{274F17D4-D071-4798-BC17-33D60111CF15}"/>
              </a:ext>
            </a:extLst>
          </p:cNvPr>
          <p:cNvSpPr/>
          <p:nvPr/>
        </p:nvSpPr>
        <p:spPr>
          <a:xfrm>
            <a:off x="2528472" y="3614541"/>
            <a:ext cx="951104" cy="36512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228" name="矩形: 圆角 227">
            <a:extLst>
              <a:ext uri="{FF2B5EF4-FFF2-40B4-BE49-F238E27FC236}">
                <a16:creationId xmlns:a16="http://schemas.microsoft.com/office/drawing/2014/main" id="{8F3C112D-F651-4CFF-BB43-E2803062A9BC}"/>
              </a:ext>
            </a:extLst>
          </p:cNvPr>
          <p:cNvSpPr/>
          <p:nvPr/>
        </p:nvSpPr>
        <p:spPr>
          <a:xfrm>
            <a:off x="3521361" y="2464513"/>
            <a:ext cx="5084160" cy="26583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229" name="文本框 228">
            <a:extLst>
              <a:ext uri="{FF2B5EF4-FFF2-40B4-BE49-F238E27FC236}">
                <a16:creationId xmlns:a16="http://schemas.microsoft.com/office/drawing/2014/main" id="{D6F8283E-A3F5-46DC-8B4B-2924E90D5F97}"/>
              </a:ext>
            </a:extLst>
          </p:cNvPr>
          <p:cNvSpPr txBox="1"/>
          <p:nvPr/>
        </p:nvSpPr>
        <p:spPr>
          <a:xfrm>
            <a:off x="3952604" y="2788642"/>
            <a:ext cx="4221673" cy="400110"/>
          </a:xfrm>
          <a:prstGeom prst="rect">
            <a:avLst/>
          </a:prstGeom>
          <a:solidFill>
            <a:sysClr val="window" lastClr="FFFFFF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工厂运营</a:t>
            </a:r>
          </a:p>
        </p:txBody>
      </p:sp>
      <p:grpSp>
        <p:nvGrpSpPr>
          <p:cNvPr id="230" name="Group 48">
            <a:extLst>
              <a:ext uri="{FF2B5EF4-FFF2-40B4-BE49-F238E27FC236}">
                <a16:creationId xmlns:a16="http://schemas.microsoft.com/office/drawing/2014/main" id="{F94BF85C-8083-414C-8BA7-962C04B74AFA}"/>
              </a:ext>
            </a:extLst>
          </p:cNvPr>
          <p:cNvGrpSpPr/>
          <p:nvPr/>
        </p:nvGrpSpPr>
        <p:grpSpPr>
          <a:xfrm>
            <a:off x="3907903" y="3742554"/>
            <a:ext cx="970280" cy="1143000"/>
            <a:chOff x="6096000" y="2180772"/>
            <a:chExt cx="970280" cy="1143000"/>
          </a:xfrm>
        </p:grpSpPr>
        <p:sp>
          <p:nvSpPr>
            <p:cNvPr id="231" name="Rounded Rectangle 63">
              <a:extLst>
                <a:ext uri="{FF2B5EF4-FFF2-40B4-BE49-F238E27FC236}">
                  <a16:creationId xmlns:a16="http://schemas.microsoft.com/office/drawing/2014/main" id="{F152F355-BF77-43FF-A405-4C910D0276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6000" y="2209800"/>
              <a:ext cx="970280" cy="1113972"/>
            </a:xfrm>
            <a:prstGeom prst="roundRect">
              <a:avLst>
                <a:gd name="adj" fmla="val 3768"/>
              </a:avLst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  <p:sp>
          <p:nvSpPr>
            <p:cNvPr id="232" name="Round Same Side Corner Rectangle 66">
              <a:extLst>
                <a:ext uri="{FF2B5EF4-FFF2-40B4-BE49-F238E27FC236}">
                  <a16:creationId xmlns:a16="http://schemas.microsoft.com/office/drawing/2014/main" id="{5E6ABF56-F9D2-4096-98E5-F1892CE630AF}"/>
                </a:ext>
              </a:extLst>
            </p:cNvPr>
            <p:cNvSpPr/>
            <p:nvPr/>
          </p:nvSpPr>
          <p:spPr>
            <a:xfrm>
              <a:off x="6096000" y="2184402"/>
              <a:ext cx="970280" cy="304800"/>
            </a:xfrm>
            <a:prstGeom prst="round2SameRect">
              <a:avLst/>
            </a:prstGeom>
            <a:gradFill rotWithShape="0">
              <a:gsLst>
                <a:gs pos="0">
                  <a:schemeClr val="accent1">
                    <a:lumMod val="75000"/>
                  </a:schemeClr>
                </a:gs>
                <a:gs pos="9000">
                  <a:schemeClr val="accent1">
                    <a:lumMod val="75000"/>
                  </a:schemeClr>
                </a:gs>
                <a:gs pos="100000">
                  <a:schemeClr val="tx2">
                    <a:lumMod val="75000"/>
                  </a:schemeClr>
                </a:gs>
              </a:gsLst>
              <a:lin ang="5400000"/>
            </a:gra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  <p:sp>
          <p:nvSpPr>
            <p:cNvPr id="233" name="Rectangle 67">
              <a:extLst>
                <a:ext uri="{FF2B5EF4-FFF2-40B4-BE49-F238E27FC236}">
                  <a16:creationId xmlns:a16="http://schemas.microsoft.com/office/drawing/2014/main" id="{DCFA43EE-1863-4F06-89DC-4651AE25383B}"/>
                </a:ext>
              </a:extLst>
            </p:cNvPr>
            <p:cNvSpPr/>
            <p:nvPr/>
          </p:nvSpPr>
          <p:spPr>
            <a:xfrm>
              <a:off x="6215742" y="2180772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01688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Ubuntu"/>
                  <a:ea typeface="微软雅黑"/>
                  <a:cs typeface="Arial" charset="0"/>
                </a:rPr>
                <a:t>建筑物</a:t>
              </a:r>
              <a:endParaRPr kumimoji="0" lang="en-US" sz="1400" b="1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Ubuntu"/>
                <a:ea typeface="微软雅黑"/>
                <a:cs typeface="Arial" charset="0"/>
              </a:endParaRPr>
            </a:p>
          </p:txBody>
        </p:sp>
      </p:grpSp>
      <p:grpSp>
        <p:nvGrpSpPr>
          <p:cNvPr id="235" name="Group 48">
            <a:extLst>
              <a:ext uri="{FF2B5EF4-FFF2-40B4-BE49-F238E27FC236}">
                <a16:creationId xmlns:a16="http://schemas.microsoft.com/office/drawing/2014/main" id="{9D076B96-5D7C-4505-8BFE-A65C106E80CC}"/>
              </a:ext>
            </a:extLst>
          </p:cNvPr>
          <p:cNvGrpSpPr/>
          <p:nvPr/>
        </p:nvGrpSpPr>
        <p:grpSpPr>
          <a:xfrm>
            <a:off x="5070463" y="3761422"/>
            <a:ext cx="1022553" cy="1143000"/>
            <a:chOff x="6096000" y="2180772"/>
            <a:chExt cx="1022553" cy="1143000"/>
          </a:xfrm>
        </p:grpSpPr>
        <p:sp>
          <p:nvSpPr>
            <p:cNvPr id="236" name="Rounded Rectangle 63">
              <a:extLst>
                <a:ext uri="{FF2B5EF4-FFF2-40B4-BE49-F238E27FC236}">
                  <a16:creationId xmlns:a16="http://schemas.microsoft.com/office/drawing/2014/main" id="{51F34A45-ABB4-4783-B821-73A866C379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6000" y="2209800"/>
              <a:ext cx="970280" cy="1113972"/>
            </a:xfrm>
            <a:prstGeom prst="roundRect">
              <a:avLst>
                <a:gd name="adj" fmla="val 3768"/>
              </a:avLst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  <p:sp>
          <p:nvSpPr>
            <p:cNvPr id="237" name="Round Same Side Corner Rectangle 66">
              <a:extLst>
                <a:ext uri="{FF2B5EF4-FFF2-40B4-BE49-F238E27FC236}">
                  <a16:creationId xmlns:a16="http://schemas.microsoft.com/office/drawing/2014/main" id="{73008862-D7FD-4512-8E22-B70566AFFBD0}"/>
                </a:ext>
              </a:extLst>
            </p:cNvPr>
            <p:cNvSpPr/>
            <p:nvPr/>
          </p:nvSpPr>
          <p:spPr>
            <a:xfrm>
              <a:off x="6096000" y="2184402"/>
              <a:ext cx="970280" cy="304800"/>
            </a:xfrm>
            <a:prstGeom prst="round2SameRect">
              <a:avLst/>
            </a:prstGeom>
            <a:gradFill rotWithShape="0">
              <a:gsLst>
                <a:gs pos="0">
                  <a:schemeClr val="accent1">
                    <a:lumMod val="75000"/>
                  </a:schemeClr>
                </a:gs>
                <a:gs pos="9000">
                  <a:schemeClr val="accent1">
                    <a:lumMod val="75000"/>
                  </a:schemeClr>
                </a:gs>
                <a:gs pos="100000">
                  <a:schemeClr val="tx2">
                    <a:lumMod val="75000"/>
                  </a:schemeClr>
                </a:gs>
              </a:gsLst>
              <a:lin ang="5400000"/>
            </a:gra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  <p:sp>
          <p:nvSpPr>
            <p:cNvPr id="238" name="Rectangle 67">
              <a:extLst>
                <a:ext uri="{FF2B5EF4-FFF2-40B4-BE49-F238E27FC236}">
                  <a16:creationId xmlns:a16="http://schemas.microsoft.com/office/drawing/2014/main" id="{8C5DA524-7442-4A5D-8451-6CD599EBDECB}"/>
                </a:ext>
              </a:extLst>
            </p:cNvPr>
            <p:cNvSpPr/>
            <p:nvPr/>
          </p:nvSpPr>
          <p:spPr>
            <a:xfrm>
              <a:off x="6096000" y="2180772"/>
              <a:ext cx="102255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801688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Ubuntu"/>
                  <a:ea typeface="微软雅黑"/>
                  <a:cs typeface="Arial" charset="0"/>
                </a:rPr>
                <a:t>设备设施</a:t>
              </a:r>
              <a:endParaRPr kumimoji="0" lang="en-US" sz="1400" b="1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Ubuntu"/>
                <a:ea typeface="微软雅黑"/>
                <a:cs typeface="Arial" charset="0"/>
              </a:endParaRPr>
            </a:p>
          </p:txBody>
        </p:sp>
      </p:grpSp>
      <p:grpSp>
        <p:nvGrpSpPr>
          <p:cNvPr id="243" name="组合 242">
            <a:extLst>
              <a:ext uri="{FF2B5EF4-FFF2-40B4-BE49-F238E27FC236}">
                <a16:creationId xmlns:a16="http://schemas.microsoft.com/office/drawing/2014/main" id="{4ECC4F4E-5358-4200-9CF0-A3A53873A599}"/>
              </a:ext>
            </a:extLst>
          </p:cNvPr>
          <p:cNvGrpSpPr/>
          <p:nvPr/>
        </p:nvGrpSpPr>
        <p:grpSpPr>
          <a:xfrm>
            <a:off x="5190205" y="4184971"/>
            <a:ext cx="735012" cy="673101"/>
            <a:chOff x="1484889" y="4967983"/>
            <a:chExt cx="735012" cy="673101"/>
          </a:xfrm>
        </p:grpSpPr>
        <p:sp>
          <p:nvSpPr>
            <p:cNvPr id="241" name="Freeform 78">
              <a:extLst>
                <a:ext uri="{FF2B5EF4-FFF2-40B4-BE49-F238E27FC236}">
                  <a16:creationId xmlns:a16="http://schemas.microsoft.com/office/drawing/2014/main" id="{04C10733-C194-446D-B7C8-FAA0B2C881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484889" y="4967983"/>
              <a:ext cx="477837" cy="479425"/>
            </a:xfrm>
            <a:custGeom>
              <a:avLst/>
              <a:gdLst/>
              <a:ahLst/>
              <a:cxnLst>
                <a:cxn ang="0">
                  <a:pos x="51" y="27"/>
                </a:cxn>
                <a:cxn ang="0">
                  <a:pos x="46" y="23"/>
                </a:cxn>
                <a:cxn ang="0">
                  <a:pos x="52" y="20"/>
                </a:cxn>
                <a:cxn ang="0">
                  <a:pos x="49" y="13"/>
                </a:cxn>
                <a:cxn ang="0">
                  <a:pos x="47" y="12"/>
                </a:cxn>
                <a:cxn ang="0">
                  <a:pos x="40" y="13"/>
                </a:cxn>
                <a:cxn ang="0">
                  <a:pos x="43" y="7"/>
                </a:cxn>
                <a:cxn ang="0">
                  <a:pos x="37" y="2"/>
                </a:cxn>
                <a:cxn ang="0">
                  <a:pos x="32" y="7"/>
                </a:cxn>
                <a:cxn ang="0">
                  <a:pos x="29" y="1"/>
                </a:cxn>
                <a:cxn ang="0">
                  <a:pos x="27" y="0"/>
                </a:cxn>
                <a:cxn ang="0">
                  <a:pos x="19" y="2"/>
                </a:cxn>
                <a:cxn ang="0">
                  <a:pos x="18" y="9"/>
                </a:cxn>
                <a:cxn ang="0">
                  <a:pos x="12" y="4"/>
                </a:cxn>
                <a:cxn ang="0">
                  <a:pos x="6" y="10"/>
                </a:cxn>
                <a:cxn ang="0">
                  <a:pos x="10" y="15"/>
                </a:cxn>
                <a:cxn ang="0">
                  <a:pos x="3" y="16"/>
                </a:cxn>
                <a:cxn ang="0">
                  <a:pos x="2" y="17"/>
                </a:cxn>
                <a:cxn ang="0">
                  <a:pos x="0" y="25"/>
                </a:cxn>
                <a:cxn ang="0">
                  <a:pos x="7" y="27"/>
                </a:cxn>
                <a:cxn ang="0">
                  <a:pos x="2" y="31"/>
                </a:cxn>
                <a:cxn ang="0">
                  <a:pos x="4" y="39"/>
                </a:cxn>
                <a:cxn ang="0">
                  <a:pos x="6" y="40"/>
                </a:cxn>
                <a:cxn ang="0">
                  <a:pos x="12" y="40"/>
                </a:cxn>
                <a:cxn ang="0">
                  <a:pos x="10" y="47"/>
                </a:cxn>
                <a:cxn ang="0">
                  <a:pos x="17" y="50"/>
                </a:cxn>
                <a:cxn ang="0">
                  <a:pos x="21" y="45"/>
                </a:cxn>
                <a:cxn ang="0">
                  <a:pos x="23" y="51"/>
                </a:cxn>
                <a:cxn ang="0">
                  <a:pos x="24" y="52"/>
                </a:cxn>
                <a:cxn ang="0">
                  <a:pos x="32" y="52"/>
                </a:cxn>
                <a:cxn ang="0">
                  <a:pos x="33" y="50"/>
                </a:cxn>
                <a:cxn ang="0">
                  <a:pos x="35" y="44"/>
                </a:cxn>
                <a:cxn ang="0">
                  <a:pos x="40" y="48"/>
                </a:cxn>
                <a:cxn ang="0">
                  <a:pos x="46" y="43"/>
                </a:cxn>
                <a:cxn ang="0">
                  <a:pos x="46" y="41"/>
                </a:cxn>
                <a:cxn ang="0">
                  <a:pos x="43" y="35"/>
                </a:cxn>
                <a:cxn ang="0">
                  <a:pos x="50" y="36"/>
                </a:cxn>
                <a:cxn ang="0">
                  <a:pos x="52" y="29"/>
                </a:cxn>
                <a:cxn ang="0">
                  <a:pos x="33" y="28"/>
                </a:cxn>
                <a:cxn ang="0">
                  <a:pos x="19" y="25"/>
                </a:cxn>
                <a:cxn ang="0">
                  <a:pos x="33" y="28"/>
                </a:cxn>
              </a:cxnLst>
              <a:rect l="0" t="0" r="r" b="b"/>
              <a:pathLst>
                <a:path w="52" h="52">
                  <a:moveTo>
                    <a:pt x="52" y="27"/>
                  </a:moveTo>
                  <a:cubicBezTo>
                    <a:pt x="52" y="27"/>
                    <a:pt x="52" y="27"/>
                    <a:pt x="51" y="27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3"/>
                    <a:pt x="46" y="23"/>
                    <a:pt x="46" y="23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1" y="21"/>
                    <a:pt x="52" y="20"/>
                  </a:cubicBezTo>
                  <a:cubicBezTo>
                    <a:pt x="52" y="20"/>
                    <a:pt x="52" y="20"/>
                    <a:pt x="51" y="19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49" y="12"/>
                    <a:pt x="48" y="12"/>
                    <a:pt x="48" y="12"/>
                  </a:cubicBezTo>
                  <a:cubicBezTo>
                    <a:pt x="48" y="12"/>
                    <a:pt x="47" y="12"/>
                    <a:pt x="47" y="12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3" y="8"/>
                    <a:pt x="43" y="8"/>
                    <a:pt x="43" y="8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37" y="2"/>
                    <a:pt x="37" y="2"/>
                    <a:pt x="37" y="2"/>
                  </a:cubicBezTo>
                  <a:cubicBezTo>
                    <a:pt x="36" y="2"/>
                    <a:pt x="35" y="2"/>
                    <a:pt x="35" y="3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0"/>
                  </a:cubicBezTo>
                  <a:cubicBezTo>
                    <a:pt x="28" y="0"/>
                    <a:pt x="28" y="0"/>
                    <a:pt x="27" y="0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19" y="1"/>
                    <a:pt x="19" y="2"/>
                  </a:cubicBezTo>
                  <a:cubicBezTo>
                    <a:pt x="20" y="8"/>
                    <a:pt x="20" y="8"/>
                    <a:pt x="20" y="8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2" y="4"/>
                    <a:pt x="12" y="4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6" y="9"/>
                    <a:pt x="6" y="9"/>
                    <a:pt x="6" y="10"/>
                  </a:cubicBezTo>
                  <a:cubicBezTo>
                    <a:pt x="6" y="10"/>
                    <a:pt x="6" y="11"/>
                    <a:pt x="6" y="11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3" y="16"/>
                    <a:pt x="3" y="16"/>
                    <a:pt x="2" y="16"/>
                  </a:cubicBezTo>
                  <a:cubicBezTo>
                    <a:pt x="2" y="16"/>
                    <a:pt x="2" y="16"/>
                    <a:pt x="2" y="1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4"/>
                    <a:pt x="0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2" y="31"/>
                    <a:pt x="2" y="31"/>
                    <a:pt x="2" y="31"/>
                  </a:cubicBezTo>
                  <a:cubicBezTo>
                    <a:pt x="1" y="31"/>
                    <a:pt x="1" y="32"/>
                    <a:pt x="1" y="33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4" y="40"/>
                    <a:pt x="4" y="40"/>
                    <a:pt x="5" y="40"/>
                  </a:cubicBezTo>
                  <a:cubicBezTo>
                    <a:pt x="5" y="40"/>
                    <a:pt x="5" y="40"/>
                    <a:pt x="6" y="40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6"/>
                    <a:pt x="10" y="47"/>
                  </a:cubicBezTo>
                  <a:cubicBezTo>
                    <a:pt x="16" y="50"/>
                    <a:pt x="16" y="50"/>
                    <a:pt x="16" y="50"/>
                  </a:cubicBezTo>
                  <a:cubicBezTo>
                    <a:pt x="16" y="50"/>
                    <a:pt x="17" y="50"/>
                    <a:pt x="17" y="50"/>
                  </a:cubicBezTo>
                  <a:cubicBezTo>
                    <a:pt x="17" y="50"/>
                    <a:pt x="18" y="50"/>
                    <a:pt x="18" y="50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4" y="52"/>
                    <a:pt x="24" y="52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32" y="52"/>
                    <a:pt x="32" y="52"/>
                    <a:pt x="32" y="52"/>
                  </a:cubicBezTo>
                  <a:cubicBezTo>
                    <a:pt x="32" y="52"/>
                    <a:pt x="33" y="51"/>
                    <a:pt x="33" y="51"/>
                  </a:cubicBezTo>
                  <a:cubicBezTo>
                    <a:pt x="33" y="51"/>
                    <a:pt x="33" y="50"/>
                    <a:pt x="33" y="50"/>
                  </a:cubicBezTo>
                  <a:cubicBezTo>
                    <a:pt x="33" y="44"/>
                    <a:pt x="33" y="44"/>
                    <a:pt x="33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9" y="48"/>
                    <a:pt x="39" y="48"/>
                    <a:pt x="40" y="48"/>
                  </a:cubicBezTo>
                  <a:cubicBezTo>
                    <a:pt x="40" y="48"/>
                    <a:pt x="40" y="48"/>
                    <a:pt x="41" y="48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46" y="43"/>
                    <a:pt x="46" y="43"/>
                    <a:pt x="46" y="42"/>
                  </a:cubicBezTo>
                  <a:cubicBezTo>
                    <a:pt x="46" y="42"/>
                    <a:pt x="46" y="42"/>
                    <a:pt x="46" y="4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9" y="36"/>
                    <a:pt x="49" y="36"/>
                    <a:pt x="49" y="36"/>
                  </a:cubicBezTo>
                  <a:cubicBezTo>
                    <a:pt x="49" y="37"/>
                    <a:pt x="50" y="36"/>
                    <a:pt x="50" y="36"/>
                  </a:cubicBezTo>
                  <a:cubicBezTo>
                    <a:pt x="50" y="36"/>
                    <a:pt x="51" y="36"/>
                    <a:pt x="51" y="35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8"/>
                    <a:pt x="52" y="28"/>
                    <a:pt x="52" y="27"/>
                  </a:cubicBezTo>
                  <a:close/>
                  <a:moveTo>
                    <a:pt x="33" y="28"/>
                  </a:moveTo>
                  <a:cubicBezTo>
                    <a:pt x="32" y="31"/>
                    <a:pt x="28" y="34"/>
                    <a:pt x="25" y="33"/>
                  </a:cubicBezTo>
                  <a:cubicBezTo>
                    <a:pt x="21" y="32"/>
                    <a:pt x="18" y="28"/>
                    <a:pt x="19" y="25"/>
                  </a:cubicBezTo>
                  <a:cubicBezTo>
                    <a:pt x="20" y="21"/>
                    <a:pt x="24" y="18"/>
                    <a:pt x="28" y="19"/>
                  </a:cubicBezTo>
                  <a:cubicBezTo>
                    <a:pt x="32" y="20"/>
                    <a:pt x="34" y="24"/>
                    <a:pt x="33" y="28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  <p:sp>
          <p:nvSpPr>
            <p:cNvPr id="242" name="Freeform 79">
              <a:extLst>
                <a:ext uri="{FF2B5EF4-FFF2-40B4-BE49-F238E27FC236}">
                  <a16:creationId xmlns:a16="http://schemas.microsoft.com/office/drawing/2014/main" id="{B8E7E202-C939-4BBF-8F35-BC76E888B9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880176" y="5299771"/>
              <a:ext cx="339725" cy="341313"/>
            </a:xfrm>
            <a:custGeom>
              <a:avLst/>
              <a:gdLst/>
              <a:ahLst/>
              <a:cxnLst>
                <a:cxn ang="0">
                  <a:pos x="33" y="29"/>
                </a:cxn>
                <a:cxn ang="0">
                  <a:pos x="31" y="24"/>
                </a:cxn>
                <a:cxn ang="0">
                  <a:pos x="36" y="25"/>
                </a:cxn>
                <a:cxn ang="0">
                  <a:pos x="37" y="20"/>
                </a:cxn>
                <a:cxn ang="0">
                  <a:pos x="36" y="18"/>
                </a:cxn>
                <a:cxn ang="0">
                  <a:pos x="32" y="16"/>
                </a:cxn>
                <a:cxn ang="0">
                  <a:pos x="37" y="14"/>
                </a:cxn>
                <a:cxn ang="0">
                  <a:pos x="35" y="9"/>
                </a:cxn>
                <a:cxn ang="0">
                  <a:pos x="30" y="10"/>
                </a:cxn>
                <a:cxn ang="0">
                  <a:pos x="31" y="5"/>
                </a:cxn>
                <a:cxn ang="0">
                  <a:pos x="30" y="4"/>
                </a:cxn>
                <a:cxn ang="0">
                  <a:pos x="24" y="2"/>
                </a:cxn>
                <a:cxn ang="0">
                  <a:pos x="21" y="5"/>
                </a:cxn>
                <a:cxn ang="0">
                  <a:pos x="19" y="0"/>
                </a:cxn>
                <a:cxn ang="0">
                  <a:pos x="14" y="1"/>
                </a:cxn>
                <a:cxn ang="0">
                  <a:pos x="14" y="5"/>
                </a:cxn>
                <a:cxn ang="0">
                  <a:pos x="10" y="3"/>
                </a:cxn>
                <a:cxn ang="0">
                  <a:pos x="8" y="3"/>
                </a:cxn>
                <a:cxn ang="0">
                  <a:pos x="4" y="7"/>
                </a:cxn>
                <a:cxn ang="0">
                  <a:pos x="7" y="11"/>
                </a:cxn>
                <a:cxn ang="0">
                  <a:pos x="3" y="11"/>
                </a:cxn>
                <a:cxn ang="0">
                  <a:pos x="0" y="17"/>
                </a:cxn>
                <a:cxn ang="0">
                  <a:pos x="1" y="18"/>
                </a:cxn>
                <a:cxn ang="0">
                  <a:pos x="5" y="20"/>
                </a:cxn>
                <a:cxn ang="0">
                  <a:pos x="1" y="23"/>
                </a:cxn>
                <a:cxn ang="0">
                  <a:pos x="4" y="28"/>
                </a:cxn>
                <a:cxn ang="0">
                  <a:pos x="8" y="27"/>
                </a:cxn>
                <a:cxn ang="0">
                  <a:pos x="7" y="31"/>
                </a:cxn>
                <a:cxn ang="0">
                  <a:pos x="7" y="33"/>
                </a:cxn>
                <a:cxn ang="0">
                  <a:pos x="12" y="35"/>
                </a:cxn>
                <a:cxn ang="0">
                  <a:pos x="13" y="35"/>
                </a:cxn>
                <a:cxn ang="0">
                  <a:pos x="17" y="32"/>
                </a:cxn>
                <a:cxn ang="0">
                  <a:pos x="17" y="37"/>
                </a:cxn>
                <a:cxn ang="0">
                  <a:pos x="23" y="36"/>
                </a:cxn>
                <a:cxn ang="0">
                  <a:pos x="24" y="35"/>
                </a:cxn>
                <a:cxn ang="0">
                  <a:pos x="25" y="31"/>
                </a:cxn>
                <a:cxn ang="0">
                  <a:pos x="28" y="34"/>
                </a:cxn>
                <a:cxn ang="0">
                  <a:pos x="33" y="30"/>
                </a:cxn>
                <a:cxn ang="0">
                  <a:pos x="22" y="22"/>
                </a:cxn>
                <a:cxn ang="0">
                  <a:pos x="15" y="15"/>
                </a:cxn>
                <a:cxn ang="0">
                  <a:pos x="22" y="22"/>
                </a:cxn>
              </a:cxnLst>
              <a:rect l="0" t="0" r="r" b="b"/>
              <a:pathLst>
                <a:path w="37" h="37">
                  <a:moveTo>
                    <a:pt x="33" y="29"/>
                  </a:moveTo>
                  <a:cubicBezTo>
                    <a:pt x="33" y="29"/>
                    <a:pt x="33" y="29"/>
                    <a:pt x="33" y="29"/>
                  </a:cubicBezTo>
                  <a:cubicBezTo>
                    <a:pt x="30" y="26"/>
                    <a:pt x="30" y="26"/>
                    <a:pt x="30" y="26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5" y="25"/>
                    <a:pt x="36" y="25"/>
                    <a:pt x="36" y="25"/>
                  </a:cubicBezTo>
                  <a:cubicBezTo>
                    <a:pt x="36" y="25"/>
                    <a:pt x="36" y="25"/>
                    <a:pt x="36" y="24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19"/>
                    <a:pt x="37" y="19"/>
                    <a:pt x="37" y="19"/>
                  </a:cubicBezTo>
                  <a:cubicBezTo>
                    <a:pt x="37" y="19"/>
                    <a:pt x="37" y="18"/>
                    <a:pt x="36" y="18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4"/>
                    <a:pt x="37" y="14"/>
                    <a:pt x="37" y="14"/>
                  </a:cubicBezTo>
                  <a:cubicBezTo>
                    <a:pt x="37" y="14"/>
                    <a:pt x="37" y="13"/>
                    <a:pt x="37" y="13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8"/>
                    <a:pt x="34" y="8"/>
                    <a:pt x="33" y="8"/>
                  </a:cubicBezTo>
                  <a:cubicBezTo>
                    <a:pt x="30" y="10"/>
                    <a:pt x="30" y="10"/>
                    <a:pt x="30" y="10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1" y="4"/>
                    <a:pt x="31" y="4"/>
                  </a:cubicBezTo>
                  <a:cubicBezTo>
                    <a:pt x="31" y="4"/>
                    <a:pt x="30" y="4"/>
                    <a:pt x="30" y="4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5" y="1"/>
                    <a:pt x="25" y="1"/>
                    <a:pt x="24" y="2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0"/>
                    <a:pt x="20" y="0"/>
                    <a:pt x="1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0"/>
                    <a:pt x="14" y="0"/>
                    <a:pt x="14" y="1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0" y="3"/>
                    <a:pt x="9" y="3"/>
                    <a:pt x="9" y="3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5" y="6"/>
                    <a:pt x="4" y="7"/>
                    <a:pt x="4" y="7"/>
                  </a:cubicBezTo>
                  <a:cubicBezTo>
                    <a:pt x="4" y="7"/>
                    <a:pt x="4" y="8"/>
                    <a:pt x="5" y="8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2" y="11"/>
                    <a:pt x="2" y="11"/>
                    <a:pt x="1" y="12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1" y="1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2"/>
                    <a:pt x="1" y="23"/>
                    <a:pt x="1" y="23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3" y="28"/>
                    <a:pt x="3" y="28"/>
                    <a:pt x="4" y="28"/>
                  </a:cubicBezTo>
                  <a:cubicBezTo>
                    <a:pt x="4" y="29"/>
                    <a:pt x="4" y="29"/>
                    <a:pt x="4" y="28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32"/>
                    <a:pt x="7" y="33"/>
                    <a:pt x="7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2" y="35"/>
                    <a:pt x="12" y="35"/>
                    <a:pt x="13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4" y="36"/>
                    <a:pt x="24" y="36"/>
                  </a:cubicBezTo>
                  <a:cubicBezTo>
                    <a:pt x="24" y="36"/>
                    <a:pt x="24" y="35"/>
                    <a:pt x="24" y="35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9" y="34"/>
                    <a:pt x="29" y="34"/>
                    <a:pt x="29" y="34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0"/>
                    <a:pt x="33" y="30"/>
                    <a:pt x="33" y="29"/>
                  </a:cubicBezTo>
                  <a:close/>
                  <a:moveTo>
                    <a:pt x="22" y="22"/>
                  </a:moveTo>
                  <a:cubicBezTo>
                    <a:pt x="20" y="24"/>
                    <a:pt x="17" y="24"/>
                    <a:pt x="15" y="22"/>
                  </a:cubicBezTo>
                  <a:cubicBezTo>
                    <a:pt x="13" y="20"/>
                    <a:pt x="13" y="16"/>
                    <a:pt x="15" y="15"/>
                  </a:cubicBezTo>
                  <a:cubicBezTo>
                    <a:pt x="17" y="13"/>
                    <a:pt x="21" y="13"/>
                    <a:pt x="23" y="15"/>
                  </a:cubicBezTo>
                  <a:cubicBezTo>
                    <a:pt x="24" y="17"/>
                    <a:pt x="24" y="20"/>
                    <a:pt x="22" y="22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</p:grpSp>
      <p:grpSp>
        <p:nvGrpSpPr>
          <p:cNvPr id="244" name="Group 48">
            <a:extLst>
              <a:ext uri="{FF2B5EF4-FFF2-40B4-BE49-F238E27FC236}">
                <a16:creationId xmlns:a16="http://schemas.microsoft.com/office/drawing/2014/main" id="{B8C110D4-AF83-4EC9-92CD-3DDE12780BFB}"/>
              </a:ext>
            </a:extLst>
          </p:cNvPr>
          <p:cNvGrpSpPr/>
          <p:nvPr/>
        </p:nvGrpSpPr>
        <p:grpSpPr>
          <a:xfrm>
            <a:off x="6196756" y="3771582"/>
            <a:ext cx="1022553" cy="1143000"/>
            <a:chOff x="6096000" y="2180772"/>
            <a:chExt cx="1022553" cy="1143000"/>
          </a:xfrm>
        </p:grpSpPr>
        <p:sp>
          <p:nvSpPr>
            <p:cNvPr id="245" name="Rounded Rectangle 63">
              <a:extLst>
                <a:ext uri="{FF2B5EF4-FFF2-40B4-BE49-F238E27FC236}">
                  <a16:creationId xmlns:a16="http://schemas.microsoft.com/office/drawing/2014/main" id="{D749928A-8131-4B3C-B870-28518CEFDE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6000" y="2209800"/>
              <a:ext cx="970280" cy="1113972"/>
            </a:xfrm>
            <a:prstGeom prst="roundRect">
              <a:avLst>
                <a:gd name="adj" fmla="val 3768"/>
              </a:avLst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  <p:sp>
          <p:nvSpPr>
            <p:cNvPr id="246" name="Round Same Side Corner Rectangle 66">
              <a:extLst>
                <a:ext uri="{FF2B5EF4-FFF2-40B4-BE49-F238E27FC236}">
                  <a16:creationId xmlns:a16="http://schemas.microsoft.com/office/drawing/2014/main" id="{546653A5-ACCA-4443-A553-CBF581F4D9C5}"/>
                </a:ext>
              </a:extLst>
            </p:cNvPr>
            <p:cNvSpPr/>
            <p:nvPr/>
          </p:nvSpPr>
          <p:spPr>
            <a:xfrm>
              <a:off x="6096000" y="2184402"/>
              <a:ext cx="970280" cy="304800"/>
            </a:xfrm>
            <a:prstGeom prst="round2SameRect">
              <a:avLst/>
            </a:prstGeom>
            <a:gradFill rotWithShape="0">
              <a:gsLst>
                <a:gs pos="0">
                  <a:schemeClr val="accent1">
                    <a:lumMod val="75000"/>
                  </a:schemeClr>
                </a:gs>
                <a:gs pos="9000">
                  <a:schemeClr val="accent1">
                    <a:lumMod val="75000"/>
                  </a:schemeClr>
                </a:gs>
                <a:gs pos="100000">
                  <a:schemeClr val="tx2">
                    <a:lumMod val="75000"/>
                  </a:schemeClr>
                </a:gs>
              </a:gsLst>
              <a:lin ang="5400000"/>
            </a:gra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  <p:sp>
          <p:nvSpPr>
            <p:cNvPr id="247" name="Rectangle 67">
              <a:extLst>
                <a:ext uri="{FF2B5EF4-FFF2-40B4-BE49-F238E27FC236}">
                  <a16:creationId xmlns:a16="http://schemas.microsoft.com/office/drawing/2014/main" id="{C982BAAC-F626-4206-B972-B19B47D5AC33}"/>
                </a:ext>
              </a:extLst>
            </p:cNvPr>
            <p:cNvSpPr/>
            <p:nvPr/>
          </p:nvSpPr>
          <p:spPr>
            <a:xfrm>
              <a:off x="6096000" y="2180772"/>
              <a:ext cx="102255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l" defTabSz="801688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Ubuntu"/>
                  <a:ea typeface="微软雅黑"/>
                  <a:cs typeface="Arial" charset="0"/>
                </a:rPr>
                <a:t>人力资源</a:t>
              </a:r>
              <a:endParaRPr kumimoji="0" lang="en-US" sz="1400" b="1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Ubuntu"/>
                <a:ea typeface="微软雅黑"/>
                <a:cs typeface="Arial" charset="0"/>
              </a:endParaRPr>
            </a:p>
          </p:txBody>
        </p:sp>
      </p:grpSp>
      <p:grpSp>
        <p:nvGrpSpPr>
          <p:cNvPr id="254" name="组合 253">
            <a:extLst>
              <a:ext uri="{FF2B5EF4-FFF2-40B4-BE49-F238E27FC236}">
                <a16:creationId xmlns:a16="http://schemas.microsoft.com/office/drawing/2014/main" id="{E2DAB976-C261-40F3-BD14-C719813B3E3C}"/>
              </a:ext>
            </a:extLst>
          </p:cNvPr>
          <p:cNvGrpSpPr/>
          <p:nvPr/>
        </p:nvGrpSpPr>
        <p:grpSpPr>
          <a:xfrm>
            <a:off x="6335763" y="4168320"/>
            <a:ext cx="744538" cy="663576"/>
            <a:chOff x="1531424" y="4750452"/>
            <a:chExt cx="744538" cy="663576"/>
          </a:xfrm>
        </p:grpSpPr>
        <p:sp>
          <p:nvSpPr>
            <p:cNvPr id="252" name="Freeform 137">
              <a:extLst>
                <a:ext uri="{FF2B5EF4-FFF2-40B4-BE49-F238E27FC236}">
                  <a16:creationId xmlns:a16="http://schemas.microsoft.com/office/drawing/2014/main" id="{ECC71D2C-FF82-4AC2-997E-8E9DECC49168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1424" y="4750452"/>
              <a:ext cx="431800" cy="561975"/>
            </a:xfrm>
            <a:custGeom>
              <a:avLst/>
              <a:gdLst/>
              <a:ahLst/>
              <a:cxnLst>
                <a:cxn ang="0">
                  <a:pos x="34" y="42"/>
                </a:cxn>
                <a:cxn ang="0">
                  <a:pos x="32" y="32"/>
                </a:cxn>
                <a:cxn ang="0">
                  <a:pos x="47" y="13"/>
                </a:cxn>
                <a:cxn ang="0">
                  <a:pos x="29" y="0"/>
                </a:cxn>
                <a:cxn ang="0">
                  <a:pos x="11" y="19"/>
                </a:cxn>
                <a:cxn ang="0">
                  <a:pos x="16" y="31"/>
                </a:cxn>
                <a:cxn ang="0">
                  <a:pos x="0" y="54"/>
                </a:cxn>
                <a:cxn ang="0">
                  <a:pos x="23" y="61"/>
                </a:cxn>
                <a:cxn ang="0">
                  <a:pos x="34" y="42"/>
                </a:cxn>
              </a:cxnLst>
              <a:rect l="0" t="0" r="r" b="b"/>
              <a:pathLst>
                <a:path w="47" h="61">
                  <a:moveTo>
                    <a:pt x="34" y="42"/>
                  </a:moveTo>
                  <a:cubicBezTo>
                    <a:pt x="33" y="39"/>
                    <a:pt x="32" y="36"/>
                    <a:pt x="32" y="32"/>
                  </a:cubicBezTo>
                  <a:cubicBezTo>
                    <a:pt x="32" y="23"/>
                    <a:pt x="38" y="15"/>
                    <a:pt x="47" y="13"/>
                  </a:cubicBezTo>
                  <a:cubicBezTo>
                    <a:pt x="45" y="6"/>
                    <a:pt x="38" y="0"/>
                    <a:pt x="29" y="0"/>
                  </a:cubicBezTo>
                  <a:cubicBezTo>
                    <a:pt x="19" y="0"/>
                    <a:pt x="11" y="9"/>
                    <a:pt x="11" y="19"/>
                  </a:cubicBezTo>
                  <a:cubicBezTo>
                    <a:pt x="11" y="24"/>
                    <a:pt x="13" y="28"/>
                    <a:pt x="16" y="31"/>
                  </a:cubicBezTo>
                  <a:cubicBezTo>
                    <a:pt x="7" y="36"/>
                    <a:pt x="1" y="44"/>
                    <a:pt x="0" y="54"/>
                  </a:cubicBezTo>
                  <a:cubicBezTo>
                    <a:pt x="7" y="58"/>
                    <a:pt x="15" y="60"/>
                    <a:pt x="23" y="61"/>
                  </a:cubicBezTo>
                  <a:cubicBezTo>
                    <a:pt x="24" y="53"/>
                    <a:pt x="28" y="47"/>
                    <a:pt x="34" y="42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  <p:sp>
          <p:nvSpPr>
            <p:cNvPr id="253" name="Freeform 138">
              <a:extLst>
                <a:ext uri="{FF2B5EF4-FFF2-40B4-BE49-F238E27FC236}">
                  <a16:creationId xmlns:a16="http://schemas.microsoft.com/office/drawing/2014/main" id="{8EF6F1AD-F5C6-49F0-BDE1-D25895FF52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5587" y="4917140"/>
              <a:ext cx="460375" cy="496888"/>
            </a:xfrm>
            <a:custGeom>
              <a:avLst/>
              <a:gdLst/>
              <a:ahLst/>
              <a:cxnLst>
                <a:cxn ang="0">
                  <a:pos x="0" y="47"/>
                </a:cxn>
                <a:cxn ang="0">
                  <a:pos x="25" y="54"/>
                </a:cxn>
                <a:cxn ang="0">
                  <a:pos x="50" y="47"/>
                </a:cxn>
                <a:cxn ang="0">
                  <a:pos x="37" y="27"/>
                </a:cxn>
                <a:cxn ang="0">
                  <a:pos x="41" y="17"/>
                </a:cxn>
                <a:cxn ang="0">
                  <a:pos x="25" y="0"/>
                </a:cxn>
                <a:cxn ang="0">
                  <a:pos x="9" y="17"/>
                </a:cxn>
                <a:cxn ang="0">
                  <a:pos x="13" y="27"/>
                </a:cxn>
                <a:cxn ang="0">
                  <a:pos x="0" y="47"/>
                </a:cxn>
              </a:cxnLst>
              <a:rect l="0" t="0" r="r" b="b"/>
              <a:pathLst>
                <a:path w="50" h="54">
                  <a:moveTo>
                    <a:pt x="0" y="47"/>
                  </a:moveTo>
                  <a:cubicBezTo>
                    <a:pt x="7" y="52"/>
                    <a:pt x="15" y="54"/>
                    <a:pt x="25" y="54"/>
                  </a:cubicBezTo>
                  <a:cubicBezTo>
                    <a:pt x="34" y="54"/>
                    <a:pt x="43" y="52"/>
                    <a:pt x="50" y="47"/>
                  </a:cubicBezTo>
                  <a:cubicBezTo>
                    <a:pt x="49" y="39"/>
                    <a:pt x="44" y="31"/>
                    <a:pt x="37" y="27"/>
                  </a:cubicBezTo>
                  <a:cubicBezTo>
                    <a:pt x="39" y="24"/>
                    <a:pt x="41" y="21"/>
                    <a:pt x="41" y="17"/>
                  </a:cubicBezTo>
                  <a:cubicBezTo>
                    <a:pt x="41" y="8"/>
                    <a:pt x="34" y="0"/>
                    <a:pt x="25" y="0"/>
                  </a:cubicBezTo>
                  <a:cubicBezTo>
                    <a:pt x="16" y="0"/>
                    <a:pt x="9" y="8"/>
                    <a:pt x="9" y="17"/>
                  </a:cubicBezTo>
                  <a:cubicBezTo>
                    <a:pt x="9" y="21"/>
                    <a:pt x="10" y="24"/>
                    <a:pt x="13" y="27"/>
                  </a:cubicBezTo>
                  <a:cubicBezTo>
                    <a:pt x="5" y="31"/>
                    <a:pt x="0" y="39"/>
                    <a:pt x="0" y="47"/>
                  </a:cubicBez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</p:grpSp>
      <p:grpSp>
        <p:nvGrpSpPr>
          <p:cNvPr id="256" name="Group 48">
            <a:extLst>
              <a:ext uri="{FF2B5EF4-FFF2-40B4-BE49-F238E27FC236}">
                <a16:creationId xmlns:a16="http://schemas.microsoft.com/office/drawing/2014/main" id="{B30729C7-6F3B-4193-8972-51CAB28F344D}"/>
              </a:ext>
            </a:extLst>
          </p:cNvPr>
          <p:cNvGrpSpPr/>
          <p:nvPr/>
        </p:nvGrpSpPr>
        <p:grpSpPr>
          <a:xfrm>
            <a:off x="7320885" y="3761422"/>
            <a:ext cx="1022553" cy="1143000"/>
            <a:chOff x="6096000" y="2180772"/>
            <a:chExt cx="1022553" cy="1143000"/>
          </a:xfrm>
        </p:grpSpPr>
        <p:sp>
          <p:nvSpPr>
            <p:cNvPr id="257" name="Rounded Rectangle 63">
              <a:extLst>
                <a:ext uri="{FF2B5EF4-FFF2-40B4-BE49-F238E27FC236}">
                  <a16:creationId xmlns:a16="http://schemas.microsoft.com/office/drawing/2014/main" id="{6A014FAB-A605-41C6-B21E-3E117CDC85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6000" y="2209800"/>
              <a:ext cx="970280" cy="1113972"/>
            </a:xfrm>
            <a:prstGeom prst="roundRect">
              <a:avLst>
                <a:gd name="adj" fmla="val 3768"/>
              </a:avLst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  <p:sp>
          <p:nvSpPr>
            <p:cNvPr id="258" name="Round Same Side Corner Rectangle 66">
              <a:extLst>
                <a:ext uri="{FF2B5EF4-FFF2-40B4-BE49-F238E27FC236}">
                  <a16:creationId xmlns:a16="http://schemas.microsoft.com/office/drawing/2014/main" id="{4004459F-59A2-4277-BA45-7B2779092C1F}"/>
                </a:ext>
              </a:extLst>
            </p:cNvPr>
            <p:cNvSpPr/>
            <p:nvPr/>
          </p:nvSpPr>
          <p:spPr>
            <a:xfrm>
              <a:off x="6096000" y="2184402"/>
              <a:ext cx="970280" cy="304800"/>
            </a:xfrm>
            <a:prstGeom prst="round2SameRect">
              <a:avLst/>
            </a:prstGeom>
            <a:gradFill rotWithShape="0">
              <a:gsLst>
                <a:gs pos="0">
                  <a:schemeClr val="accent1">
                    <a:lumMod val="75000"/>
                  </a:schemeClr>
                </a:gs>
                <a:gs pos="9000">
                  <a:schemeClr val="accent1">
                    <a:lumMod val="75000"/>
                  </a:schemeClr>
                </a:gs>
                <a:gs pos="100000">
                  <a:schemeClr val="tx2">
                    <a:lumMod val="75000"/>
                  </a:schemeClr>
                </a:gs>
              </a:gsLst>
              <a:lin ang="5400000"/>
            </a:gra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  <p:sp>
          <p:nvSpPr>
            <p:cNvPr id="259" name="Rectangle 67">
              <a:extLst>
                <a:ext uri="{FF2B5EF4-FFF2-40B4-BE49-F238E27FC236}">
                  <a16:creationId xmlns:a16="http://schemas.microsoft.com/office/drawing/2014/main" id="{D4320907-E49F-495C-9538-B888C6811A57}"/>
                </a:ext>
              </a:extLst>
            </p:cNvPr>
            <p:cNvSpPr/>
            <p:nvPr/>
          </p:nvSpPr>
          <p:spPr>
            <a:xfrm>
              <a:off x="6096000" y="2180772"/>
              <a:ext cx="102255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801688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1" i="0" u="none" strike="noStrike" kern="1200" cap="none" spc="0" normalizeH="0" baseline="0" noProof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Ubuntu"/>
                  <a:ea typeface="微软雅黑"/>
                  <a:cs typeface="Arial" charset="0"/>
                </a:rPr>
                <a:t>IT</a:t>
              </a:r>
              <a:endParaRPr kumimoji="0" lang="en-US" sz="1400" b="1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Ubuntu"/>
                <a:ea typeface="微软雅黑"/>
                <a:cs typeface="Arial" charset="0"/>
              </a:endParaRPr>
            </a:p>
          </p:txBody>
        </p:sp>
      </p:grpSp>
      <p:pic>
        <p:nvPicPr>
          <p:cNvPr id="264" name="图形 263" descr="建筑物 纯色填充">
            <a:extLst>
              <a:ext uri="{FF2B5EF4-FFF2-40B4-BE49-F238E27FC236}">
                <a16:creationId xmlns:a16="http://schemas.microsoft.com/office/drawing/2014/main" id="{05AFE655-4D40-4000-8327-EBFE512FDF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17768" y="4120764"/>
            <a:ext cx="743027" cy="743027"/>
          </a:xfrm>
          <a:prstGeom prst="rect">
            <a:avLst/>
          </a:prstGeom>
        </p:spPr>
      </p:pic>
      <p:pic>
        <p:nvPicPr>
          <p:cNvPr id="266" name="图形 265" descr="Internet 纯色填充">
            <a:extLst>
              <a:ext uri="{FF2B5EF4-FFF2-40B4-BE49-F238E27FC236}">
                <a16:creationId xmlns:a16="http://schemas.microsoft.com/office/drawing/2014/main" id="{3DEC190B-EDFC-48E5-8DBE-52715E2D665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397788" y="4105248"/>
            <a:ext cx="841654" cy="841654"/>
          </a:xfrm>
          <a:prstGeom prst="rect">
            <a:avLst/>
          </a:prstGeom>
        </p:spPr>
      </p:pic>
      <p:pic>
        <p:nvPicPr>
          <p:cNvPr id="271" name="图片 270">
            <a:extLst>
              <a:ext uri="{FF2B5EF4-FFF2-40B4-BE49-F238E27FC236}">
                <a16:creationId xmlns:a16="http://schemas.microsoft.com/office/drawing/2014/main" id="{54272C0F-DBA3-44D4-9CB1-1E49987A12D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650" y="3229773"/>
            <a:ext cx="1448057" cy="1033008"/>
          </a:xfrm>
          <a:prstGeom prst="rect">
            <a:avLst/>
          </a:prstGeom>
        </p:spPr>
      </p:pic>
      <p:pic>
        <p:nvPicPr>
          <p:cNvPr id="275" name="图片 274">
            <a:extLst>
              <a:ext uri="{FF2B5EF4-FFF2-40B4-BE49-F238E27FC236}">
                <a16:creationId xmlns:a16="http://schemas.microsoft.com/office/drawing/2014/main" id="{903E7A7E-1217-4DC0-9205-8C12618FD3E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4495" y="3387565"/>
            <a:ext cx="1403855" cy="1078320"/>
          </a:xfrm>
          <a:prstGeom prst="rect">
            <a:avLst/>
          </a:prstGeom>
        </p:spPr>
      </p:pic>
      <p:cxnSp>
        <p:nvCxnSpPr>
          <p:cNvPr id="280" name="直接连接符 279">
            <a:extLst>
              <a:ext uri="{FF2B5EF4-FFF2-40B4-BE49-F238E27FC236}">
                <a16:creationId xmlns:a16="http://schemas.microsoft.com/office/drawing/2014/main" id="{8033AED9-AD77-485F-8074-B406CA7AC9DE}"/>
              </a:ext>
            </a:extLst>
          </p:cNvPr>
          <p:cNvCxnSpPr>
            <a:cxnSpLocks/>
          </p:cNvCxnSpPr>
          <p:nvPr/>
        </p:nvCxnSpPr>
        <p:spPr>
          <a:xfrm>
            <a:off x="3431036" y="3429000"/>
            <a:ext cx="5174485" cy="0"/>
          </a:xfrm>
          <a:prstGeom prst="line">
            <a:avLst/>
          </a:prstGeom>
          <a:noFill/>
          <a:ln w="9525" cap="flat" cmpd="sng" algn="ctr">
            <a:solidFill>
              <a:sysClr val="window" lastClr="FFFFFF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283" name="箭头: 右 282">
            <a:extLst>
              <a:ext uri="{FF2B5EF4-FFF2-40B4-BE49-F238E27FC236}">
                <a16:creationId xmlns:a16="http://schemas.microsoft.com/office/drawing/2014/main" id="{030B0933-7F7E-4109-BCC4-E2D1AF521B60}"/>
              </a:ext>
            </a:extLst>
          </p:cNvPr>
          <p:cNvSpPr/>
          <p:nvPr/>
        </p:nvSpPr>
        <p:spPr>
          <a:xfrm>
            <a:off x="8695846" y="3635941"/>
            <a:ext cx="951104" cy="36512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284" name="文本框 283">
            <a:extLst>
              <a:ext uri="{FF2B5EF4-FFF2-40B4-BE49-F238E27FC236}">
                <a16:creationId xmlns:a16="http://schemas.microsoft.com/office/drawing/2014/main" id="{5DE0E307-75F4-41CB-B93A-A50BE3DACB50}"/>
              </a:ext>
            </a:extLst>
          </p:cNvPr>
          <p:cNvSpPr txBox="1"/>
          <p:nvPr/>
        </p:nvSpPr>
        <p:spPr>
          <a:xfrm>
            <a:off x="833460" y="2812521"/>
            <a:ext cx="1448057" cy="409066"/>
          </a:xfrm>
          <a:prstGeom prst="rect">
            <a:avLst/>
          </a:prstGeom>
          <a:solidFill>
            <a:sysClr val="window" lastClr="FFFFFF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供应商</a:t>
            </a:r>
          </a:p>
        </p:txBody>
      </p:sp>
      <p:sp>
        <p:nvSpPr>
          <p:cNvPr id="285" name="文本框 284">
            <a:extLst>
              <a:ext uri="{FF2B5EF4-FFF2-40B4-BE49-F238E27FC236}">
                <a16:creationId xmlns:a16="http://schemas.microsoft.com/office/drawing/2014/main" id="{855B3271-1837-4BCE-BF4D-AFF281570BD3}"/>
              </a:ext>
            </a:extLst>
          </p:cNvPr>
          <p:cNvSpPr txBox="1"/>
          <p:nvPr/>
        </p:nvSpPr>
        <p:spPr>
          <a:xfrm>
            <a:off x="9984495" y="2892934"/>
            <a:ext cx="1403855" cy="409066"/>
          </a:xfrm>
          <a:prstGeom prst="rect">
            <a:avLst/>
          </a:prstGeom>
          <a:solidFill>
            <a:sysClr val="window" lastClr="FFFFFF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客户</a:t>
            </a:r>
          </a:p>
        </p:txBody>
      </p:sp>
    </p:spTree>
    <p:extLst>
      <p:ext uri="{BB962C8B-B14F-4D97-AF65-F5344CB8AC3E}">
        <p14:creationId xmlns:p14="http://schemas.microsoft.com/office/powerpoint/2010/main" val="23428153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5BCD3-538B-4CA8-B0AB-328FDC7D3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与应急响应之间的关系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B1C219-1E8A-47CC-A9EE-365C7D973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8306" y="6382975"/>
            <a:ext cx="615158" cy="277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14" name="AutoShape 3">
            <a:extLst>
              <a:ext uri="{FF2B5EF4-FFF2-40B4-BE49-F238E27FC236}">
                <a16:creationId xmlns:a16="http://schemas.microsoft.com/office/drawing/2014/main" id="{1035428B-60E9-4B0B-A9C8-2D46C71E93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4796" y="2490332"/>
            <a:ext cx="2605385" cy="56609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91CC8E">
                  <a:gamma/>
                  <a:tint val="36471"/>
                  <a:invGamma/>
                </a:srgbClr>
              </a:gs>
              <a:gs pos="50000">
                <a:srgbClr val="91CC8E"/>
              </a:gs>
              <a:gs pos="100000">
                <a:srgbClr val="91CC8E">
                  <a:gamma/>
                  <a:tint val="36471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业务连续性</a:t>
            </a:r>
            <a:endParaRPr kumimoji="0" lang="en-US" altLang="zh-CN" sz="1600" b="0" i="0" u="none" strike="noStrike" kern="1200" cap="none" spc="0" normalizeH="0" baseline="0" noProof="0">
              <a:ln>
                <a:noFill/>
              </a:ln>
              <a:solidFill>
                <a:srgbClr val="777777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5" name="AutoShape 4">
            <a:extLst>
              <a:ext uri="{FF2B5EF4-FFF2-40B4-BE49-F238E27FC236}">
                <a16:creationId xmlns:a16="http://schemas.microsoft.com/office/drawing/2014/main" id="{A4761619-0FEB-4869-A3B3-AE75FA76B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5474" y="3811208"/>
            <a:ext cx="1379321" cy="503191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0000"/>
              </a:gs>
              <a:gs pos="100000">
                <a:srgbClr val="FF0000">
                  <a:gamma/>
                  <a:tint val="24314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AA1D11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应急响应</a:t>
            </a:r>
            <a:endParaRPr kumimoji="0" lang="en-US" altLang="zh-CN" sz="1600" b="1" i="0" u="none" strike="noStrike" kern="1200" cap="none" spc="0" normalizeH="0" baseline="0" noProof="0">
              <a:ln>
                <a:noFill/>
              </a:ln>
              <a:solidFill>
                <a:srgbClr val="AA1D11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6" name="AutoShape 5">
            <a:extLst>
              <a:ext uri="{FF2B5EF4-FFF2-40B4-BE49-F238E27FC236}">
                <a16:creationId xmlns:a16="http://schemas.microsoft.com/office/drawing/2014/main" id="{10A43B4F-CC55-41B3-96C7-EC91CF5169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6741" y="1861343"/>
            <a:ext cx="1532579" cy="56609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6699FF">
                  <a:gamma/>
                  <a:tint val="33333"/>
                  <a:invGamma/>
                </a:srgbClr>
              </a:gs>
              <a:gs pos="50000">
                <a:srgbClr val="6699FF"/>
              </a:gs>
              <a:gs pos="100000">
                <a:srgbClr val="6699FF">
                  <a:gamma/>
                  <a:tint val="33333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灾难恢复</a:t>
            </a:r>
            <a:endParaRPr kumimoji="0" lang="en-US" altLang="zh-CN" sz="1600" b="1" i="0" u="none" strike="noStrike" kern="120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AutoShape 6">
            <a:extLst>
              <a:ext uri="{FF2B5EF4-FFF2-40B4-BE49-F238E27FC236}">
                <a16:creationId xmlns:a16="http://schemas.microsoft.com/office/drawing/2014/main" id="{F6B7FFA2-A9DD-424F-AEF0-C4FCF0251B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0678" y="3182220"/>
            <a:ext cx="2452127" cy="503191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CC00">
                  <a:gamma/>
                  <a:tint val="24314"/>
                  <a:invGamma/>
                </a:srgbClr>
              </a:gs>
              <a:gs pos="50000">
                <a:srgbClr val="FFCC00"/>
              </a:gs>
              <a:gs pos="100000">
                <a:srgbClr val="FFCC00">
                  <a:gamma/>
                  <a:tint val="24314"/>
                  <a:invGamma/>
                </a:srgb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rgbClr val="4D4D4D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危机管理</a:t>
            </a:r>
            <a:endParaRPr kumimoji="0" lang="en-US" altLang="zh-CN" sz="1600" b="1" i="0" u="none" strike="noStrike" kern="1200" cap="none" spc="0" normalizeH="0" baseline="0" noProof="0">
              <a:ln>
                <a:noFill/>
              </a:ln>
              <a:solidFill>
                <a:srgbClr val="4D4D4D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Line 7">
            <a:extLst>
              <a:ext uri="{FF2B5EF4-FFF2-40B4-BE49-F238E27FC236}">
                <a16:creationId xmlns:a16="http://schemas.microsoft.com/office/drawing/2014/main" id="{6412B924-4D1F-44EF-B5EE-4CF1191A3E2F}"/>
              </a:ext>
            </a:extLst>
          </p:cNvPr>
          <p:cNvSpPr>
            <a:spLocks noChangeShapeType="1"/>
          </p:cNvSpPr>
          <p:nvPr/>
        </p:nvSpPr>
        <p:spPr bwMode="auto">
          <a:xfrm>
            <a:off x="1183303" y="4503096"/>
            <a:ext cx="459773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19" name="Text Box 8">
            <a:extLst>
              <a:ext uri="{FF2B5EF4-FFF2-40B4-BE49-F238E27FC236}">
                <a16:creationId xmlns:a16="http://schemas.microsoft.com/office/drawing/2014/main" id="{F81D38FD-F38B-4850-BFB8-224749A6F9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28913" y="4691793"/>
            <a:ext cx="6463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时间</a:t>
            </a: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AutoShape 9">
            <a:extLst>
              <a:ext uri="{FF2B5EF4-FFF2-40B4-BE49-F238E27FC236}">
                <a16:creationId xmlns:a16="http://schemas.microsoft.com/office/drawing/2014/main" id="{50189CE4-1BE0-4CDD-BADC-DED728FF5C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615" y="4141067"/>
            <a:ext cx="510860" cy="691888"/>
          </a:xfrm>
          <a:prstGeom prst="irregularSeal1">
            <a:avLst/>
          </a:prstGeom>
          <a:solidFill>
            <a:schemeClr val="tx2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22" name="Line 11">
            <a:extLst>
              <a:ext uri="{FF2B5EF4-FFF2-40B4-BE49-F238E27FC236}">
                <a16:creationId xmlns:a16="http://schemas.microsoft.com/office/drawing/2014/main" id="{A712E29F-8A5E-4385-BB30-F9AB17CEF1CB}"/>
              </a:ext>
            </a:extLst>
          </p:cNvPr>
          <p:cNvSpPr>
            <a:spLocks noChangeShapeType="1"/>
          </p:cNvSpPr>
          <p:nvPr/>
        </p:nvSpPr>
        <p:spPr bwMode="auto">
          <a:xfrm>
            <a:off x="1030045" y="3119321"/>
            <a:ext cx="0" cy="94348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8605E1B3-1539-4224-B4A3-971A4AD5EA12}"/>
              </a:ext>
            </a:extLst>
          </p:cNvPr>
          <p:cNvSpPr txBox="1"/>
          <p:nvPr/>
        </p:nvSpPr>
        <p:spPr>
          <a:xfrm>
            <a:off x="510187" y="2703451"/>
            <a:ext cx="1154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t>事故发生</a:t>
            </a:r>
          </a:p>
        </p:txBody>
      </p:sp>
      <p:grpSp>
        <p:nvGrpSpPr>
          <p:cNvPr id="49" name="组合 48">
            <a:extLst>
              <a:ext uri="{FF2B5EF4-FFF2-40B4-BE49-F238E27FC236}">
                <a16:creationId xmlns:a16="http://schemas.microsoft.com/office/drawing/2014/main" id="{732B7731-239F-4147-BD4F-E826A4C5A864}"/>
              </a:ext>
            </a:extLst>
          </p:cNvPr>
          <p:cNvGrpSpPr/>
          <p:nvPr/>
        </p:nvGrpSpPr>
        <p:grpSpPr>
          <a:xfrm>
            <a:off x="6056619" y="1861343"/>
            <a:ext cx="5041687" cy="3188512"/>
            <a:chOff x="6056619" y="1861343"/>
            <a:chExt cx="5041687" cy="3188512"/>
          </a:xfrm>
        </p:grpSpPr>
        <p:sp>
          <p:nvSpPr>
            <p:cNvPr id="24" name="Line 7">
              <a:extLst>
                <a:ext uri="{FF2B5EF4-FFF2-40B4-BE49-F238E27FC236}">
                  <a16:creationId xmlns:a16="http://schemas.microsoft.com/office/drawing/2014/main" id="{91A95D20-D1B0-4544-92BE-33BDFBC4B8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00569" y="4503096"/>
              <a:ext cx="4597737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  <p:sp>
          <p:nvSpPr>
            <p:cNvPr id="25" name="Line 7">
              <a:extLst>
                <a:ext uri="{FF2B5EF4-FFF2-40B4-BE49-F238E27FC236}">
                  <a16:creationId xmlns:a16="http://schemas.microsoft.com/office/drawing/2014/main" id="{3674C9A2-F775-442B-83AE-DFCA92A5FA7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500569" y="1914143"/>
              <a:ext cx="0" cy="258895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  <p:sp>
          <p:nvSpPr>
            <p:cNvPr id="26" name="Text Box 8">
              <a:extLst>
                <a:ext uri="{FF2B5EF4-FFF2-40B4-BE49-F238E27FC236}">
                  <a16:creationId xmlns:a16="http://schemas.microsoft.com/office/drawing/2014/main" id="{777AE495-DC48-4EC5-8A5A-70DDA450E93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51663" y="4680523"/>
              <a:ext cx="646331" cy="3693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时间</a:t>
              </a:r>
              <a:endPara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id="{BDC59A02-6D58-4A92-AA7F-B2BF13785A6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269480" y="3685411"/>
              <a:ext cx="175260" cy="817684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id="{E8E6CCD1-2947-4BFC-848A-C992DF7ADF98}"/>
                </a:ext>
              </a:extLst>
            </p:cNvPr>
            <p:cNvCxnSpPr>
              <a:cxnSpLocks/>
            </p:cNvCxnSpPr>
            <p:nvPr/>
          </p:nvCxnSpPr>
          <p:spPr>
            <a:xfrm>
              <a:off x="7444739" y="3685411"/>
              <a:ext cx="815341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直接连接符 11">
              <a:extLst>
                <a:ext uri="{FF2B5EF4-FFF2-40B4-BE49-F238E27FC236}">
                  <a16:creationId xmlns:a16="http://schemas.microsoft.com/office/drawing/2014/main" id="{189E93E6-4080-4A4A-A0A2-9B5D61B7592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260080" y="3139512"/>
              <a:ext cx="0" cy="5459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id="{DFE6B897-F2CD-48AB-9803-ABB072864A70}"/>
                </a:ext>
              </a:extLst>
            </p:cNvPr>
            <p:cNvCxnSpPr>
              <a:cxnSpLocks/>
            </p:cNvCxnSpPr>
            <p:nvPr/>
          </p:nvCxnSpPr>
          <p:spPr>
            <a:xfrm>
              <a:off x="8260080" y="3139512"/>
              <a:ext cx="778819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id="{9D3C5584-08AD-4795-9655-73AD086503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046519" y="2593612"/>
              <a:ext cx="0" cy="5459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直接连接符 28">
              <a:extLst>
                <a:ext uri="{FF2B5EF4-FFF2-40B4-BE49-F238E27FC236}">
                  <a16:creationId xmlns:a16="http://schemas.microsoft.com/office/drawing/2014/main" id="{F3ED8E17-AA80-4A10-8F88-EA297573CEE2}"/>
                </a:ext>
              </a:extLst>
            </p:cNvPr>
            <p:cNvCxnSpPr>
              <a:cxnSpLocks/>
            </p:cNvCxnSpPr>
            <p:nvPr/>
          </p:nvCxnSpPr>
          <p:spPr>
            <a:xfrm>
              <a:off x="9038899" y="2593612"/>
              <a:ext cx="1470605" cy="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FE46356E-DD21-4186-8904-003F6735FF56}"/>
                </a:ext>
              </a:extLst>
            </p:cNvPr>
            <p:cNvSpPr txBox="1"/>
            <p:nvPr/>
          </p:nvSpPr>
          <p:spPr>
            <a:xfrm>
              <a:off x="6056619" y="2237879"/>
              <a:ext cx="461665" cy="1514857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Ubuntu"/>
                  <a:ea typeface="微软雅黑"/>
                  <a:cs typeface="+mn-cs"/>
                </a:rPr>
                <a:t>运行能力</a:t>
              </a:r>
            </a:p>
          </p:txBody>
        </p:sp>
        <p:sp>
          <p:nvSpPr>
            <p:cNvPr id="37" name="AutoShape 9">
              <a:extLst>
                <a:ext uri="{FF2B5EF4-FFF2-40B4-BE49-F238E27FC236}">
                  <a16:creationId xmlns:a16="http://schemas.microsoft.com/office/drawing/2014/main" id="{18EA08F7-CB47-4864-826D-83A9618210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2854" y="4161677"/>
              <a:ext cx="510860" cy="691888"/>
            </a:xfrm>
            <a:prstGeom prst="irregularSeal1">
              <a:avLst/>
            </a:prstGeom>
            <a:solidFill>
              <a:schemeClr val="tx2"/>
            </a:solidFill>
            <a:ln w="9525">
              <a:solidFill>
                <a:schemeClr val="tx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id="{ACCCB245-449E-485B-9C2E-A4C20BDD2115}"/>
                </a:ext>
              </a:extLst>
            </p:cNvPr>
            <p:cNvCxnSpPr>
              <a:cxnSpLocks/>
            </p:cNvCxnSpPr>
            <p:nvPr/>
          </p:nvCxnSpPr>
          <p:spPr>
            <a:xfrm>
              <a:off x="9038899" y="1861343"/>
              <a:ext cx="0" cy="2641751"/>
            </a:xfrm>
            <a:prstGeom prst="line">
              <a:avLst/>
            </a:prstGeom>
            <a:ln w="28575">
              <a:solidFill>
                <a:srgbClr val="00B05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>
              <a:extLst>
                <a:ext uri="{FF2B5EF4-FFF2-40B4-BE49-F238E27FC236}">
                  <a16:creationId xmlns:a16="http://schemas.microsoft.com/office/drawing/2014/main" id="{7D11F74A-3A30-44FA-9499-C81E5322532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500569" y="3685411"/>
              <a:ext cx="944171" cy="0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>
              <a:extLst>
                <a:ext uri="{FF2B5EF4-FFF2-40B4-BE49-F238E27FC236}">
                  <a16:creationId xmlns:a16="http://schemas.microsoft.com/office/drawing/2014/main" id="{A1DAFEC7-4060-40C2-A537-3A1C038887A7}"/>
                </a:ext>
              </a:extLst>
            </p:cNvPr>
            <p:cNvCxnSpPr/>
            <p:nvPr/>
          </p:nvCxnSpPr>
          <p:spPr>
            <a:xfrm>
              <a:off x="7444739" y="3685411"/>
              <a:ext cx="0" cy="817683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Rectangle 77">
            <a:extLst>
              <a:ext uri="{FF2B5EF4-FFF2-40B4-BE49-F238E27FC236}">
                <a16:creationId xmlns:a16="http://schemas.microsoft.com/office/drawing/2014/main" id="{8F886B17-3300-4671-896E-C30010DDF906}"/>
              </a:ext>
            </a:extLst>
          </p:cNvPr>
          <p:cNvSpPr/>
          <p:nvPr/>
        </p:nvSpPr>
        <p:spPr bwMode="auto">
          <a:xfrm>
            <a:off x="1277901" y="5235363"/>
            <a:ext cx="5991579" cy="691889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Ubuntu"/>
                <a:ea typeface="ＭＳ Ｐゴシック" pitchFamily="-109" charset="-128"/>
                <a:cs typeface="+mn-cs"/>
              </a:rPr>
              <a:t>事件：可能导致业务中断的事件、损失、紧急情况或危机。</a:t>
            </a:r>
            <a:endParaRPr kumimoji="0" lang="nb-NO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ＭＳ Ｐゴシック" pitchFamily="-109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22609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5BCD3-538B-4CA8-B0AB-328FDC7D3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审计常见问题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B1C219-1E8A-47CC-A9EE-365C7D973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8306" y="6382975"/>
            <a:ext cx="615158" cy="277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id="{EDCDF548-0ED1-4D7C-8987-2367DDDF9AA1}"/>
              </a:ext>
            </a:extLst>
          </p:cNvPr>
          <p:cNvSpPr/>
          <p:nvPr/>
        </p:nvSpPr>
        <p:spPr>
          <a:xfrm>
            <a:off x="6177601" y="1584550"/>
            <a:ext cx="5479883" cy="521791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363E8C0A-2527-45AC-B91D-0AB8C6D204B2}"/>
              </a:ext>
            </a:extLst>
          </p:cNvPr>
          <p:cNvSpPr txBox="1"/>
          <p:nvPr/>
        </p:nvSpPr>
        <p:spPr>
          <a:xfrm>
            <a:off x="6163884" y="1645390"/>
            <a:ext cx="549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常见问题</a:t>
            </a:r>
          </a:p>
        </p:txBody>
      </p:sp>
      <p:cxnSp>
        <p:nvCxnSpPr>
          <p:cNvPr id="42" name="直接连接符 41">
            <a:extLst>
              <a:ext uri="{FF2B5EF4-FFF2-40B4-BE49-F238E27FC236}">
                <a16:creationId xmlns:a16="http://schemas.microsoft.com/office/drawing/2014/main" id="{EAB29075-B452-42A5-84B1-15235586107A}"/>
              </a:ext>
            </a:extLst>
          </p:cNvPr>
          <p:cNvCxnSpPr>
            <a:cxnSpLocks/>
          </p:cNvCxnSpPr>
          <p:nvPr/>
        </p:nvCxnSpPr>
        <p:spPr>
          <a:xfrm>
            <a:off x="11643768" y="2106341"/>
            <a:ext cx="0" cy="2876959"/>
          </a:xfrm>
          <a:prstGeom prst="line">
            <a:avLst/>
          </a:prstGeom>
          <a:noFill/>
          <a:ln w="9525" cap="flat" cmpd="sng" algn="ctr">
            <a:solidFill>
              <a:sysClr val="window" lastClr="FFFFFF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pic>
        <p:nvPicPr>
          <p:cNvPr id="11" name="图片 10">
            <a:extLst>
              <a:ext uri="{FF2B5EF4-FFF2-40B4-BE49-F238E27FC236}">
                <a16:creationId xmlns:a16="http://schemas.microsoft.com/office/drawing/2014/main" id="{3A892762-F7BB-4CB2-AE88-4D4CFB678C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485" y="1645390"/>
            <a:ext cx="5896798" cy="3886742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D48E2693-226A-4387-9162-CF939E5AAF95}"/>
              </a:ext>
            </a:extLst>
          </p:cNvPr>
          <p:cNvSpPr/>
          <p:nvPr/>
        </p:nvSpPr>
        <p:spPr>
          <a:xfrm>
            <a:off x="6949601" y="2206044"/>
            <a:ext cx="4707884" cy="752338"/>
          </a:xfrm>
          <a:prstGeom prst="rect">
            <a:avLst/>
          </a:prstGeom>
          <a:solidFill>
            <a:srgbClr val="70AD47"/>
          </a:solidFill>
          <a:ln w="12700" cap="flat" cmpd="sng" algn="ctr">
            <a:solidFill>
              <a:srgbClr val="70AD47">
                <a:lumMod val="60000"/>
                <a:lumOff val="4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id="{3577664E-2BF1-493A-8864-E77538533360}"/>
              </a:ext>
            </a:extLst>
          </p:cNvPr>
          <p:cNvSpPr/>
          <p:nvPr/>
        </p:nvSpPr>
        <p:spPr>
          <a:xfrm>
            <a:off x="6177601" y="2202507"/>
            <a:ext cx="772000" cy="752338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rgbClr val="70AD47">
                <a:lumMod val="60000"/>
                <a:lumOff val="4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类别</a:t>
            </a:r>
            <a:r>
              <a:rPr kumimoji="0" lang="en-US" altLang="zh-CN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1</a:t>
            </a: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F100788B-29D2-4797-B8F7-0DB523DC2705}"/>
              </a:ext>
            </a:extLst>
          </p:cNvPr>
          <p:cNvSpPr txBox="1"/>
          <p:nvPr/>
        </p:nvSpPr>
        <p:spPr>
          <a:xfrm>
            <a:off x="7051919" y="2372869"/>
            <a:ext cx="4546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无业务连续性计划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5A8D0E7A-B7C1-4BB3-B047-78E6CB8FD62F}"/>
              </a:ext>
            </a:extLst>
          </p:cNvPr>
          <p:cNvSpPr/>
          <p:nvPr/>
        </p:nvSpPr>
        <p:spPr>
          <a:xfrm>
            <a:off x="6949601" y="3109331"/>
            <a:ext cx="4707884" cy="1333130"/>
          </a:xfrm>
          <a:prstGeom prst="rect">
            <a:avLst/>
          </a:prstGeom>
          <a:solidFill>
            <a:srgbClr val="70AD47"/>
          </a:solidFill>
          <a:ln w="12700" cap="flat" cmpd="sng" algn="ctr">
            <a:solidFill>
              <a:srgbClr val="70AD47">
                <a:lumMod val="60000"/>
                <a:lumOff val="4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1FC82A03-694F-411F-B87A-B12235BC2881}"/>
              </a:ext>
            </a:extLst>
          </p:cNvPr>
          <p:cNvSpPr/>
          <p:nvPr/>
        </p:nvSpPr>
        <p:spPr>
          <a:xfrm>
            <a:off x="6163884" y="3104928"/>
            <a:ext cx="772000" cy="133313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rgbClr val="70AD47">
                <a:lumMod val="60000"/>
                <a:lumOff val="4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类别</a:t>
            </a:r>
            <a:r>
              <a:rPr kumimoji="0" lang="en-US" altLang="zh-CN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2</a:t>
            </a: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B7C9CFA5-400A-43E8-9CE0-4E06F37479A1}"/>
              </a:ext>
            </a:extLst>
          </p:cNvPr>
          <p:cNvSpPr txBox="1"/>
          <p:nvPr/>
        </p:nvSpPr>
        <p:spPr>
          <a:xfrm>
            <a:off x="7091062" y="3162808"/>
            <a:ext cx="4649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理解错误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p"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应急响应预案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p"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关键原辅料供应商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模板化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D620A7D7-5664-4B24-A0F6-A8F85163CC95}"/>
              </a:ext>
            </a:extLst>
          </p:cNvPr>
          <p:cNvSpPr/>
          <p:nvPr/>
        </p:nvSpPr>
        <p:spPr>
          <a:xfrm>
            <a:off x="6935884" y="4600145"/>
            <a:ext cx="4707884" cy="1000937"/>
          </a:xfrm>
          <a:prstGeom prst="rect">
            <a:avLst/>
          </a:prstGeom>
          <a:solidFill>
            <a:srgbClr val="70AD47"/>
          </a:solidFill>
          <a:ln w="12700" cap="flat" cmpd="sng" algn="ctr">
            <a:solidFill>
              <a:srgbClr val="70AD47">
                <a:lumMod val="60000"/>
                <a:lumOff val="4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id="{19DCE62D-D24D-41ED-BF3F-BB4AE6EE6719}"/>
              </a:ext>
            </a:extLst>
          </p:cNvPr>
          <p:cNvSpPr/>
          <p:nvPr/>
        </p:nvSpPr>
        <p:spPr>
          <a:xfrm>
            <a:off x="6172521" y="4608066"/>
            <a:ext cx="772000" cy="982855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rgbClr val="70AD47">
                <a:lumMod val="60000"/>
                <a:lumOff val="4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类别</a:t>
            </a:r>
            <a:r>
              <a:rPr kumimoji="0" lang="en-US" altLang="zh-CN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3</a:t>
            </a: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07EE6939-5EFB-40B4-A151-FB4933D18ECD}"/>
              </a:ext>
            </a:extLst>
          </p:cNvPr>
          <p:cNvSpPr txBox="1"/>
          <p:nvPr/>
        </p:nvSpPr>
        <p:spPr>
          <a:xfrm>
            <a:off x="7016776" y="4654507"/>
            <a:ext cx="459385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简单的</a:t>
            </a:r>
            <a:r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BCP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p"/>
              <a:tabLst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无业务影响分析及风险评估</a:t>
            </a: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 panose="020F0302020204030204" pitchFamily="34" charset="0"/>
              <a:ea typeface="微软雅黑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p"/>
              <a:tabLst/>
              <a:defRPr/>
            </a:pPr>
            <a:r>
              <a: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未验证有效性</a:t>
            </a:r>
          </a:p>
        </p:txBody>
      </p:sp>
    </p:spTree>
    <p:extLst>
      <p:ext uri="{BB962C8B-B14F-4D97-AF65-F5344CB8AC3E}">
        <p14:creationId xmlns:p14="http://schemas.microsoft.com/office/powerpoint/2010/main" val="2673452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5BCD3-538B-4CA8-B0AB-328FDC7D3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业务连续性计划实践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B1C219-1E8A-47CC-A9EE-365C7D973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8306" y="6382975"/>
            <a:ext cx="615158" cy="277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grpSp>
        <p:nvGrpSpPr>
          <p:cNvPr id="200" name="组合 199">
            <a:extLst>
              <a:ext uri="{FF2B5EF4-FFF2-40B4-BE49-F238E27FC236}">
                <a16:creationId xmlns:a16="http://schemas.microsoft.com/office/drawing/2014/main" id="{9531BBE5-E3EF-4A60-B545-EFA25F1B1CFA}"/>
              </a:ext>
            </a:extLst>
          </p:cNvPr>
          <p:cNvGrpSpPr/>
          <p:nvPr/>
        </p:nvGrpSpPr>
        <p:grpSpPr>
          <a:xfrm>
            <a:off x="2080260" y="1617345"/>
            <a:ext cx="7825740" cy="4013200"/>
            <a:chOff x="342900" y="1546225"/>
            <a:chExt cx="7825740" cy="4013200"/>
          </a:xfrm>
        </p:grpSpPr>
        <p:sp>
          <p:nvSpPr>
            <p:cNvPr id="167" name="Rounded Rectangle 4">
              <a:extLst>
                <a:ext uri="{FF2B5EF4-FFF2-40B4-BE49-F238E27FC236}">
                  <a16:creationId xmlns:a16="http://schemas.microsoft.com/office/drawing/2014/main" id="{36EBC761-5F22-48AA-AC41-177C011313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3060" y="4216400"/>
              <a:ext cx="7200000" cy="1168400"/>
            </a:xfrm>
            <a:prstGeom prst="roundRect">
              <a:avLst>
                <a:gd name="adj" fmla="val 5986"/>
              </a:avLst>
            </a:prstGeom>
            <a:solidFill>
              <a:schemeClr val="bg1">
                <a:lumMod val="95000"/>
              </a:schemeClr>
            </a:solidFill>
            <a:ln w="9525">
              <a:solidFill>
                <a:srgbClr val="4A7EBB"/>
              </a:solidFill>
              <a:round/>
              <a:headEnd/>
              <a:tailEnd/>
            </a:ln>
            <a:effectLst>
              <a:outerShdw blurRad="40000" dist="10287" dir="5400000" rotWithShape="0">
                <a:srgbClr val="BFBFBF">
                  <a:alpha val="34999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Ubuntu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168" name="Rounded Rectangle 5">
              <a:extLst>
                <a:ext uri="{FF2B5EF4-FFF2-40B4-BE49-F238E27FC236}">
                  <a16:creationId xmlns:a16="http://schemas.microsoft.com/office/drawing/2014/main" id="{FC9FD816-7119-41FF-AAF9-A326ACC346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900" y="1752600"/>
              <a:ext cx="7200000" cy="1168400"/>
            </a:xfrm>
            <a:prstGeom prst="roundRect">
              <a:avLst>
                <a:gd name="adj" fmla="val 5986"/>
              </a:avLst>
            </a:prstGeom>
            <a:solidFill>
              <a:schemeClr val="bg1">
                <a:lumMod val="95000"/>
              </a:schemeClr>
            </a:solidFill>
            <a:ln w="9525">
              <a:solidFill>
                <a:srgbClr val="4A7EBB"/>
              </a:solidFill>
              <a:round/>
              <a:headEnd/>
              <a:tailEnd/>
            </a:ln>
            <a:effectLst>
              <a:outerShdw blurRad="40000" dist="10287" dir="5400000" rotWithShape="0">
                <a:srgbClr val="BFBFBF">
                  <a:alpha val="34999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Ubuntu"/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169" name="Donut 6">
              <a:extLst>
                <a:ext uri="{FF2B5EF4-FFF2-40B4-BE49-F238E27FC236}">
                  <a16:creationId xmlns:a16="http://schemas.microsoft.com/office/drawing/2014/main" id="{1282AB43-E540-42D9-8F07-DA831186AF16}"/>
                </a:ext>
              </a:extLst>
            </p:cNvPr>
            <p:cNvSpPr>
              <a:spLocks/>
            </p:cNvSpPr>
            <p:nvPr/>
          </p:nvSpPr>
          <p:spPr bwMode="auto">
            <a:xfrm rot="2700000">
              <a:off x="1856740" y="1546225"/>
              <a:ext cx="4013200" cy="4013200"/>
            </a:xfrm>
            <a:custGeom>
              <a:avLst/>
              <a:gdLst>
                <a:gd name="T0" fmla="*/ 0 w 4013200"/>
                <a:gd name="T1" fmla="*/ 2006600 h 4013200"/>
                <a:gd name="T2" fmla="*/ 2006600 w 4013200"/>
                <a:gd name="T3" fmla="*/ 0 h 4013200"/>
                <a:gd name="T4" fmla="*/ 4013200 w 4013200"/>
                <a:gd name="T5" fmla="*/ 2006600 h 4013200"/>
                <a:gd name="T6" fmla="*/ 2006600 w 4013200"/>
                <a:gd name="T7" fmla="*/ 4013200 h 4013200"/>
                <a:gd name="T8" fmla="*/ 0 w 4013200"/>
                <a:gd name="T9" fmla="*/ 2006600 h 4013200"/>
                <a:gd name="T10" fmla="*/ 733011 w 4013200"/>
                <a:gd name="T11" fmla="*/ 2006600 h 4013200"/>
                <a:gd name="T12" fmla="*/ 2006600 w 4013200"/>
                <a:gd name="T13" fmla="*/ 3280189 h 4013200"/>
                <a:gd name="T14" fmla="*/ 3280189 w 4013200"/>
                <a:gd name="T15" fmla="*/ 2006600 h 4013200"/>
                <a:gd name="T16" fmla="*/ 2006600 w 4013200"/>
                <a:gd name="T17" fmla="*/ 733011 h 4013200"/>
                <a:gd name="T18" fmla="*/ 733011 w 4013200"/>
                <a:gd name="T19" fmla="*/ 2006600 h 40132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013200" h="4013200">
                  <a:moveTo>
                    <a:pt x="0" y="2006600"/>
                  </a:moveTo>
                  <a:cubicBezTo>
                    <a:pt x="0" y="898385"/>
                    <a:pt x="898385" y="0"/>
                    <a:pt x="2006600" y="0"/>
                  </a:cubicBezTo>
                  <a:cubicBezTo>
                    <a:pt x="3114815" y="0"/>
                    <a:pt x="4013200" y="898385"/>
                    <a:pt x="4013200" y="2006600"/>
                  </a:cubicBezTo>
                  <a:cubicBezTo>
                    <a:pt x="4013200" y="3114815"/>
                    <a:pt x="3114815" y="4013200"/>
                    <a:pt x="2006600" y="4013200"/>
                  </a:cubicBezTo>
                  <a:cubicBezTo>
                    <a:pt x="898385" y="4013200"/>
                    <a:pt x="0" y="3114815"/>
                    <a:pt x="0" y="2006600"/>
                  </a:cubicBezTo>
                  <a:close/>
                  <a:moveTo>
                    <a:pt x="733011" y="2006600"/>
                  </a:moveTo>
                  <a:cubicBezTo>
                    <a:pt x="733011" y="2709984"/>
                    <a:pt x="1303216" y="3280189"/>
                    <a:pt x="2006600" y="3280189"/>
                  </a:cubicBezTo>
                  <a:cubicBezTo>
                    <a:pt x="2709984" y="3280189"/>
                    <a:pt x="3280189" y="2709984"/>
                    <a:pt x="3280189" y="2006600"/>
                  </a:cubicBezTo>
                  <a:cubicBezTo>
                    <a:pt x="3280189" y="1303216"/>
                    <a:pt x="2709984" y="733011"/>
                    <a:pt x="2006600" y="733011"/>
                  </a:cubicBezTo>
                  <a:cubicBezTo>
                    <a:pt x="1303216" y="733011"/>
                    <a:pt x="733011" y="1303216"/>
                    <a:pt x="733011" y="200660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 cap="flat" cmpd="sng">
              <a:solidFill>
                <a:srgbClr val="4A7EBB"/>
              </a:solidFill>
              <a:prstDash val="solid"/>
              <a:round/>
              <a:headEnd/>
              <a:tailEnd/>
            </a:ln>
            <a:effectLst>
              <a:outerShdw blurRad="40000" dist="23000" dir="5400000" rotWithShape="0">
                <a:srgbClr val="000000">
                  <a:alpha val="34999"/>
                </a:srgb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endParaRPr>
            </a:p>
          </p:txBody>
        </p:sp>
        <p:sp>
          <p:nvSpPr>
            <p:cNvPr id="170" name="TextBox 129">
              <a:extLst>
                <a:ext uri="{FF2B5EF4-FFF2-40B4-BE49-F238E27FC236}">
                  <a16:creationId xmlns:a16="http://schemas.microsoft.com/office/drawing/2014/main" id="{9C6EE0ED-FE6E-4824-B746-4A41C927C9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6443" y="4299976"/>
              <a:ext cx="2298700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9pPr>
            </a:lstStyle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353637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持续改进</a:t>
              </a:r>
              <a:endParaRPr kumimoji="0" lang="nb-NO" sz="1400" b="0" i="0" u="none" strike="noStrike" kern="1200" cap="none" spc="0" normalizeH="0" baseline="0" noProof="0">
                <a:ln>
                  <a:noFill/>
                </a:ln>
                <a:solidFill>
                  <a:srgbClr val="353637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ＭＳ Ｐゴシック" pitchFamily="-109" charset="-128"/>
                <a:cs typeface="+mn-cs"/>
              </a:endParaRPr>
            </a:p>
          </p:txBody>
        </p:sp>
        <p:sp>
          <p:nvSpPr>
            <p:cNvPr id="171" name="TextBox 130">
              <a:extLst>
                <a:ext uri="{FF2B5EF4-FFF2-40B4-BE49-F238E27FC236}">
                  <a16:creationId xmlns:a16="http://schemas.microsoft.com/office/drawing/2014/main" id="{43B9F6F0-056F-402E-808C-C1FF0FA15D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69940" y="4279900"/>
              <a:ext cx="1902109" cy="9694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9pPr>
            </a:lstStyle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353637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测试</a:t>
              </a:r>
              <a:endPara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353637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353637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审核</a:t>
              </a:r>
              <a:endPara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353637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sz="1100" b="0" i="0" u="none" strike="noStrike" kern="1200" cap="none" spc="0" normalizeH="0" baseline="0" noProof="0">
                <a:ln>
                  <a:noFill/>
                </a:ln>
                <a:solidFill>
                  <a:srgbClr val="353637"/>
                </a:solidFill>
                <a:effectLst/>
                <a:uLnTx/>
                <a:uFillTx/>
                <a:latin typeface="Arial" charset="0"/>
                <a:ea typeface="ＭＳ Ｐゴシック" pitchFamily="-109" charset="-128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ＭＳ Ｐゴシック" pitchFamily="-109" charset="-128"/>
                <a:cs typeface="+mn-cs"/>
              </a:endParaRPr>
            </a:p>
          </p:txBody>
        </p:sp>
        <p:sp>
          <p:nvSpPr>
            <p:cNvPr id="172" name="TextBox 125">
              <a:extLst>
                <a:ext uri="{FF2B5EF4-FFF2-40B4-BE49-F238E27FC236}">
                  <a16:creationId xmlns:a16="http://schemas.microsoft.com/office/drawing/2014/main" id="{53BD27C3-5D6C-4DC2-B4F6-DBF896431A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6490" y="1826139"/>
              <a:ext cx="2298700" cy="824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9pPr>
            </a:lstStyle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1">
                  <a:ln>
                    <a:noFill/>
                  </a:ln>
                  <a:solidFill>
                    <a:srgbClr val="151616"/>
                  </a:solidFill>
                  <a:effectLst/>
                  <a:uLnTx/>
                  <a:uFillTx/>
                  <a:latin typeface="微软雅黑"/>
                  <a:ea typeface="微软雅黑"/>
                  <a:cs typeface="Arial" charset="0"/>
                </a:rPr>
                <a:t>组织</a:t>
              </a:r>
              <a:r>
                <a:rPr kumimoji="0" lang="en-US" altLang="zh-CN" sz="1400" b="0" i="0" u="none" strike="noStrike" kern="1200" cap="none" spc="0" normalizeH="0" baseline="0" noProof="1">
                  <a:ln>
                    <a:noFill/>
                  </a:ln>
                  <a:solidFill>
                    <a:srgbClr val="151616"/>
                  </a:solidFill>
                  <a:effectLst/>
                  <a:uLnTx/>
                  <a:uFillTx/>
                  <a:latin typeface="微软雅黑"/>
                  <a:ea typeface="微软雅黑"/>
                  <a:cs typeface="Arial" charset="0"/>
                </a:rPr>
                <a:t>(</a:t>
              </a:r>
              <a:r>
                <a:rPr kumimoji="0" lang="zh-CN" altLang="en-US" sz="1400" b="0" i="0" u="none" strike="noStrike" kern="1200" cap="none" spc="0" normalizeH="0" baseline="0" noProof="1">
                  <a:ln>
                    <a:noFill/>
                  </a:ln>
                  <a:solidFill>
                    <a:srgbClr val="151616"/>
                  </a:solidFill>
                  <a:effectLst/>
                  <a:uLnTx/>
                  <a:uFillTx/>
                  <a:latin typeface="微软雅黑"/>
                  <a:ea typeface="微软雅黑"/>
                  <a:cs typeface="Arial" charset="0"/>
                </a:rPr>
                <a:t>团队、职责</a:t>
              </a:r>
              <a:r>
                <a:rPr kumimoji="0" lang="en-US" altLang="zh-CN" sz="1400" b="0" i="0" u="none" strike="noStrike" kern="1200" cap="none" spc="0" normalizeH="0" baseline="0" noProof="1">
                  <a:ln>
                    <a:noFill/>
                  </a:ln>
                  <a:solidFill>
                    <a:srgbClr val="151616"/>
                  </a:solidFill>
                  <a:effectLst/>
                  <a:uLnTx/>
                  <a:uFillTx/>
                  <a:latin typeface="微软雅黑"/>
                  <a:ea typeface="微软雅黑"/>
                  <a:cs typeface="Arial" charset="0"/>
                </a:rPr>
                <a:t>)</a:t>
              </a:r>
            </a:p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1">
                  <a:ln>
                    <a:noFill/>
                  </a:ln>
                  <a:solidFill>
                    <a:srgbClr val="151616"/>
                  </a:solidFill>
                  <a:effectLst/>
                  <a:uLnTx/>
                  <a:uFillTx/>
                  <a:latin typeface="微软雅黑"/>
                  <a:ea typeface="微软雅黑"/>
                  <a:cs typeface="Arial" charset="0"/>
                </a:rPr>
                <a:t>方针</a:t>
              </a:r>
              <a:endPara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151616"/>
                </a:solidFill>
                <a:effectLst/>
                <a:uLnTx/>
                <a:uFillTx/>
                <a:latin typeface="微软雅黑"/>
                <a:ea typeface="微软雅黑"/>
                <a:cs typeface="Arial" charset="0"/>
              </a:endParaRPr>
            </a:p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1">
                  <a:ln>
                    <a:noFill/>
                  </a:ln>
                  <a:solidFill>
                    <a:srgbClr val="151616"/>
                  </a:solidFill>
                  <a:effectLst/>
                  <a:uLnTx/>
                  <a:uFillTx/>
                  <a:latin typeface="微软雅黑"/>
                  <a:ea typeface="微软雅黑"/>
                  <a:cs typeface="Arial" charset="0"/>
                </a:rPr>
                <a:t>体系框架</a:t>
              </a:r>
              <a:endParaRPr kumimoji="0" lang="en-US" altLang="zh-CN" sz="1400" b="0" i="0" u="none" strike="noStrike" kern="1200" cap="none" spc="0" normalizeH="0" baseline="0" noProof="1">
                <a:ln>
                  <a:noFill/>
                </a:ln>
                <a:solidFill>
                  <a:srgbClr val="151616"/>
                </a:solidFill>
                <a:effectLst/>
                <a:uLnTx/>
                <a:uFillTx/>
                <a:latin typeface="微软雅黑"/>
                <a:ea typeface="微软雅黑"/>
                <a:cs typeface="Arial" charset="0"/>
              </a:endParaRPr>
            </a:p>
          </p:txBody>
        </p:sp>
        <p:sp>
          <p:nvSpPr>
            <p:cNvPr id="173" name="TextBox 126">
              <a:extLst>
                <a:ext uri="{FF2B5EF4-FFF2-40B4-BE49-F238E27FC236}">
                  <a16:creationId xmlns:a16="http://schemas.microsoft.com/office/drawing/2014/main" id="{054073FE-E475-4ADA-A4F0-356B6975AE1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69940" y="1785620"/>
              <a:ext cx="229870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9pPr>
            </a:lstStyle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353637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业务影响分析</a:t>
              </a:r>
              <a:endPara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353637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353637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风险评估</a:t>
              </a:r>
              <a:endPara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353637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353637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恢复策略</a:t>
              </a:r>
              <a:endPara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353637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353637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业务连续性计划</a:t>
              </a:r>
              <a:endPara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353637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171450" marR="0" lvl="0" indent="-1714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srgbClr val="353637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其它计划</a:t>
              </a:r>
              <a:endParaRPr kumimoji="0" lang="nb-NO" sz="1400" b="0" i="0" u="none" strike="noStrike" kern="1200" cap="none" spc="0" normalizeH="0" baseline="0" noProof="0">
                <a:ln>
                  <a:noFill/>
                </a:ln>
                <a:solidFill>
                  <a:srgbClr val="353637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b-N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ＭＳ Ｐゴシック" pitchFamily="-109" charset="-128"/>
                <a:cs typeface="+mn-cs"/>
              </a:endParaRPr>
            </a:p>
          </p:txBody>
        </p:sp>
        <p:grpSp>
          <p:nvGrpSpPr>
            <p:cNvPr id="174" name="Gruppe 101">
              <a:extLst>
                <a:ext uri="{FF2B5EF4-FFF2-40B4-BE49-F238E27FC236}">
                  <a16:creationId xmlns:a16="http://schemas.microsoft.com/office/drawing/2014/main" id="{B9C4086B-CCD5-4A92-B93F-F10002A1B57A}"/>
                </a:ext>
              </a:extLst>
            </p:cNvPr>
            <p:cNvGrpSpPr>
              <a:grpSpLocks/>
            </p:cNvGrpSpPr>
            <p:nvPr/>
          </p:nvGrpSpPr>
          <p:grpSpPr bwMode="auto">
            <a:xfrm rot="8100000">
              <a:off x="1996440" y="1651000"/>
              <a:ext cx="1270000" cy="1290638"/>
              <a:chOff x="4037436" y="494390"/>
              <a:chExt cx="1069127" cy="1085756"/>
            </a:xfrm>
          </p:grpSpPr>
          <p:sp>
            <p:nvSpPr>
              <p:cNvPr id="175" name="Tåre 109">
                <a:extLst>
                  <a:ext uri="{FF2B5EF4-FFF2-40B4-BE49-F238E27FC236}">
                    <a16:creationId xmlns:a16="http://schemas.microsoft.com/office/drawing/2014/main" id="{C1FB5851-BAFB-4855-B6E3-E4F6A4D1ECF0}"/>
                  </a:ext>
                </a:extLst>
              </p:cNvPr>
              <p:cNvSpPr/>
              <p:nvPr/>
            </p:nvSpPr>
            <p:spPr bwMode="auto">
              <a:xfrm rot="18900000">
                <a:off x="4037436" y="506489"/>
                <a:ext cx="1069127" cy="1073657"/>
              </a:xfrm>
              <a:prstGeom prst="teardrop">
                <a:avLst/>
              </a:prstGeom>
              <a:gradFill flip="none" rotWithShape="1">
                <a:gsLst>
                  <a:gs pos="31000">
                    <a:schemeClr val="bg2">
                      <a:alpha val="21000"/>
                    </a:schemeClr>
                  </a:gs>
                  <a:gs pos="100000">
                    <a:schemeClr val="accent1">
                      <a:lumMod val="75000"/>
                      <a:alpha val="39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solidFill>
                  <a:srgbClr val="0081BE">
                    <a:lumMod val="75000"/>
                    <a:alpha val="6000"/>
                  </a:srgbClr>
                </a:solidFill>
                <a:prstDash val="solid"/>
              </a:ln>
              <a:effectLst>
                <a:innerShdw blurRad="190500" dist="114300" dir="5640000">
                  <a:srgbClr val="000000">
                    <a:alpha val="37000"/>
                  </a:srgbClr>
                </a:innerShdw>
              </a:effectLst>
            </p:spPr>
            <p:txBody>
              <a:bodyPr anchor="ctr"/>
              <a:lstStyle/>
              <a:p>
                <a:pPr marL="342900" marR="0" lvl="0" indent="-34290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Calibri" charset="0"/>
                  <a:buAutoNum type="arabicPeriod"/>
                  <a:tabLst/>
                  <a:defRPr/>
                </a:pPr>
                <a:endParaRPr kumimoji="0" lang="nb-NO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Ubuntu"/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176" name="Tåre 110">
                <a:extLst>
                  <a:ext uri="{FF2B5EF4-FFF2-40B4-BE49-F238E27FC236}">
                    <a16:creationId xmlns:a16="http://schemas.microsoft.com/office/drawing/2014/main" id="{43691132-64DD-4BB5-8F33-44875791BD29}"/>
                  </a:ext>
                </a:extLst>
              </p:cNvPr>
              <p:cNvSpPr/>
              <p:nvPr/>
            </p:nvSpPr>
            <p:spPr bwMode="auto">
              <a:xfrm rot="18900000">
                <a:off x="4127133" y="494390"/>
                <a:ext cx="889734" cy="893504"/>
              </a:xfrm>
              <a:prstGeom prst="teardrop">
                <a:avLst/>
              </a:prstGeom>
              <a:gradFill flip="none" rotWithShape="1">
                <a:gsLst>
                  <a:gs pos="45000">
                    <a:srgbClr val="FFFFFF">
                      <a:lumMod val="40000"/>
                      <a:lumOff val="60000"/>
                      <a:alpha val="0"/>
                    </a:srgbClr>
                  </a:gs>
                  <a:gs pos="100000">
                    <a:srgbClr val="FFFCF9">
                      <a:alpha val="75000"/>
                    </a:srgbClr>
                  </a:gs>
                </a:gsLst>
                <a:lin ang="18900000" scaled="1"/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lvl1pPr marL="342900" indent="-3429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37931725" indent="-37474525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marL="342900" marR="0" lvl="0" indent="-34290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Calibri" charset="0"/>
                  <a:buAutoNum type="arabicPeriod"/>
                  <a:tabLst/>
                  <a:defRPr/>
                </a:pPr>
                <a:endParaRPr kumimoji="0" lang="nb-NO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charset="0"/>
                  <a:ea typeface="ＭＳ Ｐゴシック" charset="0"/>
                </a:endParaRPr>
              </a:p>
            </p:txBody>
          </p:sp>
          <p:sp>
            <p:nvSpPr>
              <p:cNvPr id="177" name="Måne 111">
                <a:extLst>
                  <a:ext uri="{FF2B5EF4-FFF2-40B4-BE49-F238E27FC236}">
                    <a16:creationId xmlns:a16="http://schemas.microsoft.com/office/drawing/2014/main" id="{1D11C54C-BE32-4665-927F-F04E538D61E6}"/>
                  </a:ext>
                </a:extLst>
              </p:cNvPr>
              <p:cNvSpPr/>
              <p:nvPr/>
            </p:nvSpPr>
            <p:spPr bwMode="auto">
              <a:xfrm rot="16045033">
                <a:off x="4406000" y="918860"/>
                <a:ext cx="372330" cy="924100"/>
              </a:xfrm>
              <a:prstGeom prst="moon">
                <a:avLst>
                  <a:gd name="adj" fmla="val 18952"/>
                </a:avLst>
              </a:prstGeom>
              <a:gradFill flip="none" rotWithShape="1">
                <a:gsLst>
                  <a:gs pos="24000">
                    <a:sysClr val="windowText" lastClr="000000">
                      <a:alpha val="9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37931725" indent="-37474525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b-NO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charset="0"/>
                  <a:ea typeface="ＭＳ Ｐゴシック" charset="0"/>
                </a:endParaRPr>
              </a:p>
            </p:txBody>
          </p:sp>
        </p:grpSp>
        <p:grpSp>
          <p:nvGrpSpPr>
            <p:cNvPr id="178" name="Group 47">
              <a:extLst>
                <a:ext uri="{FF2B5EF4-FFF2-40B4-BE49-F238E27FC236}">
                  <a16:creationId xmlns:a16="http://schemas.microsoft.com/office/drawing/2014/main" id="{71F34783-715E-48CA-B5A2-A4A8DCAFCC0D}"/>
                </a:ext>
              </a:extLst>
            </p:cNvPr>
            <p:cNvGrpSpPr>
              <a:grpSpLocks/>
            </p:cNvGrpSpPr>
            <p:nvPr/>
          </p:nvGrpSpPr>
          <p:grpSpPr bwMode="auto">
            <a:xfrm rot="-216725">
              <a:off x="2987040" y="2632075"/>
              <a:ext cx="1778000" cy="1843088"/>
              <a:chOff x="3571734" y="2493169"/>
              <a:chExt cx="1818619" cy="1882967"/>
            </a:xfrm>
          </p:grpSpPr>
          <p:sp>
            <p:nvSpPr>
              <p:cNvPr id="179" name="Tekstboks 22">
                <a:extLst>
                  <a:ext uri="{FF2B5EF4-FFF2-40B4-BE49-F238E27FC236}">
                    <a16:creationId xmlns:a16="http://schemas.microsoft.com/office/drawing/2014/main" id="{D089B33A-DDDB-4C8D-AC86-70E56CB2EE3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331140" y="3420368"/>
                <a:ext cx="864339" cy="323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-109" charset="0"/>
                    <a:ea typeface="ＭＳ Ｐゴシック" pitchFamily="-109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-109" charset="0"/>
                    <a:ea typeface="ＭＳ Ｐゴシック" pitchFamily="-109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-109" charset="0"/>
                    <a:ea typeface="ＭＳ Ｐゴシック" pitchFamily="-109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-109" charset="0"/>
                    <a:ea typeface="ＭＳ Ｐゴシック" pitchFamily="-109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-109" charset="0"/>
                    <a:ea typeface="ＭＳ Ｐゴシック" pitchFamily="-109" charset="-128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-109" charset="0"/>
                    <a:ea typeface="ＭＳ Ｐゴシック" pitchFamily="-109" charset="-128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-109" charset="0"/>
                    <a:ea typeface="ＭＳ Ｐゴシック" pitchFamily="-109" charset="-128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-109" charset="0"/>
                    <a:ea typeface="ＭＳ Ｐゴシック" pitchFamily="-109" charset="-128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-109" charset="0"/>
                    <a:ea typeface="ＭＳ Ｐゴシック" pitchFamily="-109" charset="-128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da-DK" sz="1500" b="1" i="0" u="none" strike="noStrike" kern="1200" cap="none" spc="0" normalizeH="0" baseline="0" noProof="0">
                    <a:ln>
                      <a:noFill/>
                    </a:ln>
                    <a:solidFill>
                      <a:srgbClr val="E7E6E6"/>
                    </a:solidFill>
                    <a:effectLst/>
                    <a:uLnTx/>
                    <a:uFillTx/>
                    <a:latin typeface="Calibri" pitchFamily="-109" charset="0"/>
                    <a:ea typeface="ＭＳ Ｐゴシック" pitchFamily="-109" charset="-128"/>
                    <a:cs typeface="+mn-cs"/>
                  </a:rPr>
                  <a:t>RIVALRY</a:t>
                </a:r>
              </a:p>
            </p:txBody>
          </p:sp>
          <p:sp>
            <p:nvSpPr>
              <p:cNvPr id="180" name="Ellipse 30">
                <a:extLst>
                  <a:ext uri="{FF2B5EF4-FFF2-40B4-BE49-F238E27FC236}">
                    <a16:creationId xmlns:a16="http://schemas.microsoft.com/office/drawing/2014/main" id="{F00BE0BC-3785-471A-90F5-59180669C007}"/>
                  </a:ext>
                </a:extLst>
              </p:cNvPr>
              <p:cNvSpPr/>
              <p:nvPr/>
            </p:nvSpPr>
            <p:spPr bwMode="auto">
              <a:xfrm rot="4534327" flipH="1">
                <a:off x="3537520" y="2527383"/>
                <a:ext cx="1882967" cy="181454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2A9B18">
                      <a:lumMod val="87000"/>
                    </a:srgbClr>
                  </a:gs>
                  <a:gs pos="0">
                    <a:srgbClr val="2A9B18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>
                <a:innerShdw blurRad="269875" dist="114300" dir="5640000">
                  <a:srgbClr val="000000">
                    <a:alpha val="13000"/>
                  </a:srgbClr>
                </a:innerShdw>
              </a:effectLst>
            </p:spPr>
            <p:txBody>
              <a:bodyPr anchor="ctr"/>
              <a:lstStyle>
                <a:lvl1pPr marL="342900" indent="-3429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37931725" indent="-37474525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marL="342900" marR="0" lvl="0" indent="-34290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Calibri" charset="0"/>
                  <a:buAutoNum type="arabicPeriod"/>
                  <a:tabLst/>
                  <a:defRPr/>
                </a:pPr>
                <a:endParaRPr kumimoji="0" lang="nb-NO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charset="0"/>
                  <a:ea typeface="ＭＳ Ｐゴシック" charset="0"/>
                </a:endParaRPr>
              </a:p>
            </p:txBody>
          </p:sp>
          <p:sp>
            <p:nvSpPr>
              <p:cNvPr id="181" name="Ellipse 31">
                <a:extLst>
                  <a:ext uri="{FF2B5EF4-FFF2-40B4-BE49-F238E27FC236}">
                    <a16:creationId xmlns:a16="http://schemas.microsoft.com/office/drawing/2014/main" id="{9B7E509B-2ACB-4013-A3A2-5C72409BBF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818613" y="2557220"/>
                <a:ext cx="1333449" cy="1020716"/>
              </a:xfrm>
              <a:prstGeom prst="ellipse">
                <a:avLst/>
              </a:prstGeom>
              <a:gradFill rotWithShape="1">
                <a:gsLst>
                  <a:gs pos="0">
                    <a:srgbClr val="FFFCF9">
                      <a:alpha val="40000"/>
                    </a:srgbClr>
                  </a:gs>
                  <a:gs pos="67000">
                    <a:srgbClr val="FFFFFF">
                      <a:alpha val="0"/>
                    </a:srgbClr>
                  </a:gs>
                </a:gsLst>
                <a:lin ang="5400000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marL="342900" marR="0" lvl="0" indent="-34290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Calibri" pitchFamily="-109" charset="0"/>
                  <a:buAutoNum type="arabicPeriod"/>
                  <a:tabLst/>
                  <a:defRPr/>
                </a:pPr>
                <a:endParaRPr kumimoji="0" lang="nb-NO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Ubuntu"/>
                  <a:ea typeface="微软雅黑"/>
                  <a:cs typeface="+mn-cs"/>
                </a:endParaRPr>
              </a:p>
            </p:txBody>
          </p:sp>
          <p:sp>
            <p:nvSpPr>
              <p:cNvPr id="182" name="Måne 29">
                <a:extLst>
                  <a:ext uri="{FF2B5EF4-FFF2-40B4-BE49-F238E27FC236}">
                    <a16:creationId xmlns:a16="http://schemas.microsoft.com/office/drawing/2014/main" id="{242C8C53-E2BE-4F1A-BB14-7B91B6CF3B8B}"/>
                  </a:ext>
                </a:extLst>
              </p:cNvPr>
              <p:cNvSpPr/>
              <p:nvPr/>
            </p:nvSpPr>
            <p:spPr bwMode="auto">
              <a:xfrm rot="5029289" flipH="1">
                <a:off x="4100417" y="3060500"/>
                <a:ext cx="852586" cy="1727286"/>
              </a:xfrm>
              <a:prstGeom prst="moon">
                <a:avLst>
                  <a:gd name="adj" fmla="val 8755"/>
                </a:avLst>
              </a:prstGeom>
              <a:gradFill flip="none" rotWithShape="1">
                <a:gsLst>
                  <a:gs pos="24000">
                    <a:sysClr val="windowText" lastClr="000000">
                      <a:alpha val="24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37931725" indent="-37474525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b-NO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charset="0"/>
                  <a:ea typeface="ＭＳ Ｐゴシック" charset="0"/>
                </a:endParaRPr>
              </a:p>
            </p:txBody>
          </p:sp>
        </p:grpSp>
        <p:grpSp>
          <p:nvGrpSpPr>
            <p:cNvPr id="183" name="Gruppe 101">
              <a:extLst>
                <a:ext uri="{FF2B5EF4-FFF2-40B4-BE49-F238E27FC236}">
                  <a16:creationId xmlns:a16="http://schemas.microsoft.com/office/drawing/2014/main" id="{4255A975-7AE1-4F79-8CD4-916B6C79A0FD}"/>
                </a:ext>
              </a:extLst>
            </p:cNvPr>
            <p:cNvGrpSpPr>
              <a:grpSpLocks/>
            </p:cNvGrpSpPr>
            <p:nvPr/>
          </p:nvGrpSpPr>
          <p:grpSpPr bwMode="auto">
            <a:xfrm rot="18900000">
              <a:off x="4487228" y="4192588"/>
              <a:ext cx="1270000" cy="1290637"/>
              <a:chOff x="4037436" y="494390"/>
              <a:chExt cx="1069127" cy="1085756"/>
            </a:xfrm>
            <a:effectLst>
              <a:reflection blurRad="6350" stA="52000" endA="300" endPos="35000" dir="5400000" sy="-100000" algn="bl" rotWithShape="0"/>
            </a:effectLst>
          </p:grpSpPr>
          <p:sp>
            <p:nvSpPr>
              <p:cNvPr id="184" name="Tåre 109">
                <a:extLst>
                  <a:ext uri="{FF2B5EF4-FFF2-40B4-BE49-F238E27FC236}">
                    <a16:creationId xmlns:a16="http://schemas.microsoft.com/office/drawing/2014/main" id="{6DCAAC02-EA64-4F4F-96EA-5886C56EFBDF}"/>
                  </a:ext>
                </a:extLst>
              </p:cNvPr>
              <p:cNvSpPr/>
              <p:nvPr/>
            </p:nvSpPr>
            <p:spPr bwMode="auto">
              <a:xfrm rot="18900000">
                <a:off x="4037436" y="506489"/>
                <a:ext cx="1069127" cy="1073657"/>
              </a:xfrm>
              <a:prstGeom prst="teardrop">
                <a:avLst/>
              </a:prstGeom>
              <a:gradFill flip="none" rotWithShape="1">
                <a:gsLst>
                  <a:gs pos="31000">
                    <a:schemeClr val="bg2">
                      <a:alpha val="21000"/>
                    </a:schemeClr>
                  </a:gs>
                  <a:gs pos="100000">
                    <a:schemeClr val="accent1">
                      <a:lumMod val="75000"/>
                      <a:alpha val="39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solidFill>
                  <a:srgbClr val="0081BE">
                    <a:lumMod val="75000"/>
                    <a:alpha val="6000"/>
                  </a:srgbClr>
                </a:solidFill>
                <a:prstDash val="solid"/>
              </a:ln>
              <a:effectLst>
                <a:innerShdw blurRad="190500" dist="114300" dir="5640000">
                  <a:srgbClr val="000000">
                    <a:alpha val="37000"/>
                  </a:srgbClr>
                </a:innerShdw>
              </a:effectLst>
            </p:spPr>
            <p:txBody>
              <a:bodyPr anchor="ctr"/>
              <a:lstStyle/>
              <a:p>
                <a:pPr marL="342900" marR="0" lvl="0" indent="-34290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Calibri" charset="0"/>
                  <a:buAutoNum type="arabicPeriod"/>
                  <a:tabLst/>
                  <a:defRPr/>
                </a:pPr>
                <a:endParaRPr kumimoji="0" lang="nb-NO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Ubuntu"/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185" name="Tåre 110">
                <a:extLst>
                  <a:ext uri="{FF2B5EF4-FFF2-40B4-BE49-F238E27FC236}">
                    <a16:creationId xmlns:a16="http://schemas.microsoft.com/office/drawing/2014/main" id="{ADB435BA-A88F-424A-B519-948EBE804E70}"/>
                  </a:ext>
                </a:extLst>
              </p:cNvPr>
              <p:cNvSpPr/>
              <p:nvPr/>
            </p:nvSpPr>
            <p:spPr bwMode="auto">
              <a:xfrm rot="18900000">
                <a:off x="4127133" y="494390"/>
                <a:ext cx="889734" cy="893504"/>
              </a:xfrm>
              <a:prstGeom prst="teardrop">
                <a:avLst/>
              </a:prstGeom>
              <a:gradFill flip="none" rotWithShape="1">
                <a:gsLst>
                  <a:gs pos="45000">
                    <a:srgbClr val="FFFFFF">
                      <a:lumMod val="40000"/>
                      <a:lumOff val="60000"/>
                      <a:alpha val="0"/>
                    </a:srgbClr>
                  </a:gs>
                  <a:gs pos="100000">
                    <a:srgbClr val="FFFCF9">
                      <a:alpha val="75000"/>
                    </a:srgbClr>
                  </a:gs>
                </a:gsLst>
                <a:lin ang="18900000" scaled="1"/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lvl1pPr marL="342900" indent="-3429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37931725" indent="-37474525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marL="342900" marR="0" lvl="0" indent="-34290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Calibri" charset="0"/>
                  <a:buAutoNum type="arabicPeriod"/>
                  <a:tabLst/>
                  <a:defRPr/>
                </a:pPr>
                <a:endParaRPr kumimoji="0" lang="nb-NO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charset="0"/>
                  <a:ea typeface="ＭＳ Ｐゴシック" charset="0"/>
                </a:endParaRPr>
              </a:p>
            </p:txBody>
          </p:sp>
          <p:sp>
            <p:nvSpPr>
              <p:cNvPr id="186" name="Måne 111">
                <a:extLst>
                  <a:ext uri="{FF2B5EF4-FFF2-40B4-BE49-F238E27FC236}">
                    <a16:creationId xmlns:a16="http://schemas.microsoft.com/office/drawing/2014/main" id="{E82556D4-1948-46D0-8BB6-C77CA3D09101}"/>
                  </a:ext>
                </a:extLst>
              </p:cNvPr>
              <p:cNvSpPr/>
              <p:nvPr/>
            </p:nvSpPr>
            <p:spPr bwMode="auto">
              <a:xfrm rot="16045033">
                <a:off x="4395917" y="928937"/>
                <a:ext cx="372330" cy="924100"/>
              </a:xfrm>
              <a:prstGeom prst="moon">
                <a:avLst>
                  <a:gd name="adj" fmla="val 18952"/>
                </a:avLst>
              </a:prstGeom>
              <a:gradFill flip="none" rotWithShape="1">
                <a:gsLst>
                  <a:gs pos="24000">
                    <a:sysClr val="windowText" lastClr="000000">
                      <a:alpha val="9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37931725" indent="-37474525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b-NO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charset="0"/>
                  <a:ea typeface="ＭＳ Ｐゴシック" charset="0"/>
                </a:endParaRPr>
              </a:p>
            </p:txBody>
          </p:sp>
        </p:grpSp>
        <p:grpSp>
          <p:nvGrpSpPr>
            <p:cNvPr id="187" name="Gruppe 101">
              <a:extLst>
                <a:ext uri="{FF2B5EF4-FFF2-40B4-BE49-F238E27FC236}">
                  <a16:creationId xmlns:a16="http://schemas.microsoft.com/office/drawing/2014/main" id="{DC232FBA-9FA5-4221-872C-F2C4127B5A5B}"/>
                </a:ext>
              </a:extLst>
            </p:cNvPr>
            <p:cNvGrpSpPr>
              <a:grpSpLocks/>
            </p:cNvGrpSpPr>
            <p:nvPr/>
          </p:nvGrpSpPr>
          <p:grpSpPr bwMode="auto">
            <a:xfrm rot="2700000">
              <a:off x="1970247" y="4191794"/>
              <a:ext cx="1270000" cy="1290637"/>
              <a:chOff x="4037436" y="494390"/>
              <a:chExt cx="1069127" cy="1085756"/>
            </a:xfrm>
          </p:grpSpPr>
          <p:sp>
            <p:nvSpPr>
              <p:cNvPr id="188" name="Tåre 109">
                <a:extLst>
                  <a:ext uri="{FF2B5EF4-FFF2-40B4-BE49-F238E27FC236}">
                    <a16:creationId xmlns:a16="http://schemas.microsoft.com/office/drawing/2014/main" id="{68DAAB74-C632-4BA9-A70A-B04AC0535927}"/>
                  </a:ext>
                </a:extLst>
              </p:cNvPr>
              <p:cNvSpPr/>
              <p:nvPr/>
            </p:nvSpPr>
            <p:spPr bwMode="auto">
              <a:xfrm rot="18900000">
                <a:off x="4037436" y="506489"/>
                <a:ext cx="1069127" cy="1073657"/>
              </a:xfrm>
              <a:prstGeom prst="teardrop">
                <a:avLst/>
              </a:prstGeom>
              <a:gradFill flip="none" rotWithShape="1">
                <a:gsLst>
                  <a:gs pos="31000">
                    <a:schemeClr val="bg2">
                      <a:alpha val="21000"/>
                    </a:schemeClr>
                  </a:gs>
                  <a:gs pos="100000">
                    <a:schemeClr val="accent1">
                      <a:lumMod val="75000"/>
                      <a:alpha val="39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solidFill>
                  <a:srgbClr val="0081BE">
                    <a:lumMod val="75000"/>
                    <a:alpha val="6000"/>
                  </a:srgbClr>
                </a:solidFill>
                <a:prstDash val="solid"/>
              </a:ln>
              <a:effectLst>
                <a:innerShdw blurRad="190500" dist="114300" dir="5640000">
                  <a:srgbClr val="000000">
                    <a:alpha val="37000"/>
                  </a:srgbClr>
                </a:innerShdw>
              </a:effectLst>
            </p:spPr>
            <p:txBody>
              <a:bodyPr anchor="ctr"/>
              <a:lstStyle/>
              <a:p>
                <a:pPr marL="342900" marR="0" lvl="0" indent="-34290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Calibri" charset="0"/>
                  <a:buAutoNum type="arabicPeriod"/>
                  <a:tabLst/>
                  <a:defRPr/>
                </a:pPr>
                <a:endParaRPr kumimoji="0" lang="nb-NO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Ubuntu"/>
                  <a:ea typeface="ＭＳ Ｐゴシック" charset="0"/>
                  <a:cs typeface="ＭＳ Ｐゴシック" charset="0"/>
                </a:endParaRPr>
              </a:p>
            </p:txBody>
          </p:sp>
          <p:sp>
            <p:nvSpPr>
              <p:cNvPr id="189" name="Tåre 110">
                <a:extLst>
                  <a:ext uri="{FF2B5EF4-FFF2-40B4-BE49-F238E27FC236}">
                    <a16:creationId xmlns:a16="http://schemas.microsoft.com/office/drawing/2014/main" id="{A731C82E-6EFA-4FA0-AB25-36EC8EBCF67F}"/>
                  </a:ext>
                </a:extLst>
              </p:cNvPr>
              <p:cNvSpPr/>
              <p:nvPr/>
            </p:nvSpPr>
            <p:spPr bwMode="auto">
              <a:xfrm rot="18900000">
                <a:off x="4127133" y="494390"/>
                <a:ext cx="889734" cy="893504"/>
              </a:xfrm>
              <a:prstGeom prst="teardrop">
                <a:avLst/>
              </a:prstGeom>
              <a:gradFill flip="none" rotWithShape="1">
                <a:gsLst>
                  <a:gs pos="45000">
                    <a:srgbClr val="FFFFFF">
                      <a:lumMod val="40000"/>
                      <a:lumOff val="60000"/>
                      <a:alpha val="0"/>
                    </a:srgbClr>
                  </a:gs>
                  <a:gs pos="100000">
                    <a:srgbClr val="FFFCF9">
                      <a:alpha val="75000"/>
                    </a:srgbClr>
                  </a:gs>
                </a:gsLst>
                <a:lin ang="18900000" scaled="1"/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lvl1pPr marL="342900" indent="-3429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37931725" indent="-37474525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marL="342900" marR="0" lvl="0" indent="-34290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Calibri" charset="0"/>
                  <a:buAutoNum type="arabicPeriod"/>
                  <a:tabLst/>
                  <a:defRPr/>
                </a:pPr>
                <a:endParaRPr kumimoji="0" lang="nb-NO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charset="0"/>
                  <a:ea typeface="ＭＳ Ｐゴシック" charset="0"/>
                </a:endParaRPr>
              </a:p>
            </p:txBody>
          </p:sp>
          <p:sp>
            <p:nvSpPr>
              <p:cNvPr id="190" name="Måne 111">
                <a:extLst>
                  <a:ext uri="{FF2B5EF4-FFF2-40B4-BE49-F238E27FC236}">
                    <a16:creationId xmlns:a16="http://schemas.microsoft.com/office/drawing/2014/main" id="{27F81886-9F14-4F9E-AFA7-E42475D54835}"/>
                  </a:ext>
                </a:extLst>
              </p:cNvPr>
              <p:cNvSpPr/>
              <p:nvPr/>
            </p:nvSpPr>
            <p:spPr bwMode="auto">
              <a:xfrm rot="16045033">
                <a:off x="4395918" y="908783"/>
                <a:ext cx="372330" cy="924100"/>
              </a:xfrm>
              <a:prstGeom prst="moon">
                <a:avLst>
                  <a:gd name="adj" fmla="val 18952"/>
                </a:avLst>
              </a:prstGeom>
              <a:gradFill flip="none" rotWithShape="1">
                <a:gsLst>
                  <a:gs pos="24000">
                    <a:sysClr val="windowText" lastClr="000000">
                      <a:alpha val="9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37931725" indent="-37474525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b-NO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charset="0"/>
                  <a:ea typeface="ＭＳ Ｐゴシック" charset="0"/>
                </a:endParaRPr>
              </a:p>
            </p:txBody>
          </p:sp>
        </p:grpSp>
        <p:grpSp>
          <p:nvGrpSpPr>
            <p:cNvPr id="191" name="Gruppe 101">
              <a:extLst>
                <a:ext uri="{FF2B5EF4-FFF2-40B4-BE49-F238E27FC236}">
                  <a16:creationId xmlns:a16="http://schemas.microsoft.com/office/drawing/2014/main" id="{9D0A0C0F-0180-4C90-B426-805907F63ECE}"/>
                </a:ext>
              </a:extLst>
            </p:cNvPr>
            <p:cNvGrpSpPr>
              <a:grpSpLocks/>
            </p:cNvGrpSpPr>
            <p:nvPr/>
          </p:nvGrpSpPr>
          <p:grpSpPr bwMode="auto">
            <a:xfrm rot="-8100000">
              <a:off x="4530090" y="1652588"/>
              <a:ext cx="1270000" cy="1289050"/>
              <a:chOff x="4022312" y="479274"/>
              <a:chExt cx="1069127" cy="1085755"/>
            </a:xfrm>
          </p:grpSpPr>
          <p:sp>
            <p:nvSpPr>
              <p:cNvPr id="192" name="Tåre 109">
                <a:extLst>
                  <a:ext uri="{FF2B5EF4-FFF2-40B4-BE49-F238E27FC236}">
                    <a16:creationId xmlns:a16="http://schemas.microsoft.com/office/drawing/2014/main" id="{5265DB68-D63C-407F-940E-4895ECC7E15B}"/>
                  </a:ext>
                </a:extLst>
              </p:cNvPr>
              <p:cNvSpPr/>
              <p:nvPr/>
            </p:nvSpPr>
            <p:spPr bwMode="auto">
              <a:xfrm rot="18900000">
                <a:off x="4022312" y="491373"/>
                <a:ext cx="1069127" cy="1073656"/>
              </a:xfrm>
              <a:prstGeom prst="teardrop">
                <a:avLst/>
              </a:prstGeom>
              <a:gradFill flip="none" rotWithShape="1">
                <a:gsLst>
                  <a:gs pos="31000">
                    <a:schemeClr val="bg2">
                      <a:alpha val="21000"/>
                    </a:schemeClr>
                  </a:gs>
                  <a:gs pos="100000">
                    <a:schemeClr val="accent1">
                      <a:lumMod val="75000"/>
                      <a:alpha val="3900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solidFill>
                  <a:srgbClr val="0081BE">
                    <a:lumMod val="75000"/>
                    <a:alpha val="6000"/>
                  </a:srgbClr>
                </a:solidFill>
                <a:prstDash val="solid"/>
              </a:ln>
              <a:effectLst>
                <a:innerShdw blurRad="190500" dist="114300" dir="5640000">
                  <a:srgbClr val="000000">
                    <a:alpha val="37000"/>
                  </a:srgbClr>
                </a:innerShdw>
              </a:effectLst>
            </p:spPr>
            <p:txBody>
              <a:bodyPr anchor="ctr"/>
              <a:lstStyle>
                <a:lvl1pPr marL="342900" indent="-3429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37931725" indent="-37474525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marL="342900" marR="0" lvl="0" indent="-34290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Calibri" charset="0"/>
                  <a:buAutoNum type="arabicPeriod"/>
                  <a:tabLst/>
                  <a:defRPr/>
                </a:pPr>
                <a:endParaRPr kumimoji="0" lang="nb-NO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charset="0"/>
                  <a:ea typeface="ＭＳ Ｐゴシック" charset="0"/>
                </a:endParaRPr>
              </a:p>
            </p:txBody>
          </p:sp>
          <p:sp>
            <p:nvSpPr>
              <p:cNvPr id="193" name="Tåre 110">
                <a:extLst>
                  <a:ext uri="{FF2B5EF4-FFF2-40B4-BE49-F238E27FC236}">
                    <a16:creationId xmlns:a16="http://schemas.microsoft.com/office/drawing/2014/main" id="{060FFA70-3FFF-4C77-AB64-EEF041A83E75}"/>
                  </a:ext>
                </a:extLst>
              </p:cNvPr>
              <p:cNvSpPr/>
              <p:nvPr/>
            </p:nvSpPr>
            <p:spPr bwMode="auto">
              <a:xfrm rot="18900000">
                <a:off x="4112008" y="479274"/>
                <a:ext cx="889734" cy="893504"/>
              </a:xfrm>
              <a:prstGeom prst="teardrop">
                <a:avLst/>
              </a:prstGeom>
              <a:gradFill flip="none" rotWithShape="1">
                <a:gsLst>
                  <a:gs pos="45000">
                    <a:srgbClr val="FFFFFF">
                      <a:lumMod val="40000"/>
                      <a:lumOff val="60000"/>
                      <a:alpha val="0"/>
                    </a:srgbClr>
                  </a:gs>
                  <a:gs pos="100000">
                    <a:srgbClr val="FFFCF9">
                      <a:alpha val="75000"/>
                    </a:srgbClr>
                  </a:gs>
                </a:gsLst>
                <a:lin ang="18900000" scaled="1"/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lvl1pPr marL="342900" indent="-342900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37931725" indent="-37474525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marL="342900" marR="0" lvl="0" indent="-34290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Calibri" charset="0"/>
                  <a:buAutoNum type="arabicPeriod"/>
                  <a:tabLst/>
                  <a:defRPr/>
                </a:pPr>
                <a:endParaRPr kumimoji="0" lang="nb-NO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charset="0"/>
                  <a:ea typeface="ＭＳ Ｐゴシック" charset="0"/>
                </a:endParaRPr>
              </a:p>
            </p:txBody>
          </p:sp>
          <p:sp>
            <p:nvSpPr>
              <p:cNvPr id="194" name="Måne 111">
                <a:extLst>
                  <a:ext uri="{FF2B5EF4-FFF2-40B4-BE49-F238E27FC236}">
                    <a16:creationId xmlns:a16="http://schemas.microsoft.com/office/drawing/2014/main" id="{DFFDADA7-5A7A-4DC2-A69D-062DDAF11E2D}"/>
                  </a:ext>
                </a:extLst>
              </p:cNvPr>
              <p:cNvSpPr/>
              <p:nvPr/>
            </p:nvSpPr>
            <p:spPr bwMode="auto">
              <a:xfrm rot="16045033">
                <a:off x="4385836" y="898705"/>
                <a:ext cx="372330" cy="924100"/>
              </a:xfrm>
              <a:prstGeom prst="moon">
                <a:avLst>
                  <a:gd name="adj" fmla="val 18952"/>
                </a:avLst>
              </a:prstGeom>
              <a:gradFill flip="none" rotWithShape="1">
                <a:gsLst>
                  <a:gs pos="24000">
                    <a:sysClr val="windowText" lastClr="000000">
                      <a:alpha val="9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  <a:cs typeface="ＭＳ Ｐゴシック" charset="0"/>
                  </a:defRPr>
                </a:lvl1pPr>
                <a:lvl2pPr marL="37931725" indent="-37474525"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2pPr>
                <a:lvl3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3pPr>
                <a:lvl4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4pPr>
                <a:lvl5pPr eaLnBrk="0" hangingPunct="0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0"/>
                  </a:defRPr>
                </a:lvl9pPr>
              </a:lstStyle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b-NO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 charset="0"/>
                  <a:ea typeface="ＭＳ Ｐゴシック" charset="0"/>
                </a:endParaRPr>
              </a:p>
            </p:txBody>
          </p:sp>
        </p:grpSp>
        <p:sp>
          <p:nvSpPr>
            <p:cNvPr id="195" name="Tekstboks 6">
              <a:extLst>
                <a:ext uri="{FF2B5EF4-FFF2-40B4-BE49-F238E27FC236}">
                  <a16:creationId xmlns:a16="http://schemas.microsoft.com/office/drawing/2014/main" id="{C44517BD-9C04-4A0B-8DF0-1A0C02C838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17178" y="3411538"/>
              <a:ext cx="2133600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-109" charset="0"/>
                  <a:ea typeface="ＭＳ Ｐゴシック" pitchFamily="-109" charset="-128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a-DK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itchFamily="-109" charset="0"/>
                  <a:ea typeface="ＭＳ Ｐゴシック" pitchFamily="-109" charset="-128"/>
                  <a:cs typeface="+mn-cs"/>
                </a:rPr>
                <a:t>BCM</a:t>
              </a:r>
            </a:p>
          </p:txBody>
        </p:sp>
        <p:sp>
          <p:nvSpPr>
            <p:cNvPr id="196" name="TextBox 33">
              <a:extLst>
                <a:ext uri="{FF2B5EF4-FFF2-40B4-BE49-F238E27FC236}">
                  <a16:creationId xmlns:a16="http://schemas.microsoft.com/office/drawing/2014/main" id="{AFC96F50-C266-4176-94C7-430F2F567B17}"/>
                </a:ext>
              </a:extLst>
            </p:cNvPr>
            <p:cNvSpPr txBox="1"/>
            <p:nvPr/>
          </p:nvSpPr>
          <p:spPr>
            <a:xfrm rot="18900000">
              <a:off x="4273114" y="4500790"/>
              <a:ext cx="1308100" cy="276999"/>
            </a:xfrm>
            <a:prstGeom prst="rect">
              <a:avLst/>
            </a:prstGeom>
            <a:noFill/>
          </p:spPr>
          <p:txBody>
            <a:bodyPr spcFirstLastPara="1">
              <a:prstTxWarp prst="textArchDown">
                <a:avLst/>
              </a:prstTxWarp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1" i="0" u="none" strike="noStrike" kern="1200" cap="none" spc="0" normalizeH="0" baseline="0" noProof="0">
                  <a:ln>
                    <a:noFill/>
                  </a:ln>
                  <a:solidFill>
                    <a:srgbClr val="E7E6E6"/>
                  </a:solidFill>
                  <a:effectLst/>
                  <a:uLnTx/>
                  <a:uFillTx/>
                  <a:latin typeface="Ubuntu"/>
                  <a:ea typeface="ＭＳ Ｐゴシック" pitchFamily="-108" charset="-128"/>
                  <a:cs typeface="Calibri"/>
                </a:rPr>
                <a:t>Check</a:t>
              </a:r>
              <a:endParaRPr kumimoji="0" lang="nb-NO" sz="1400" b="1" i="0" u="none" strike="noStrike" kern="1200" cap="none" spc="0" normalizeH="0" baseline="0" noProof="0">
                <a:ln>
                  <a:noFill/>
                </a:ln>
                <a:solidFill>
                  <a:srgbClr val="E7E6E6"/>
                </a:solidFill>
                <a:effectLst/>
                <a:uLnTx/>
                <a:uFillTx/>
                <a:latin typeface="Ubuntu"/>
                <a:ea typeface="ＭＳ Ｐゴシック" pitchFamily="-108" charset="-128"/>
                <a:cs typeface="Calibri"/>
              </a:endParaRPr>
            </a:p>
          </p:txBody>
        </p:sp>
        <p:sp>
          <p:nvSpPr>
            <p:cNvPr id="197" name="TextBox 34">
              <a:extLst>
                <a:ext uri="{FF2B5EF4-FFF2-40B4-BE49-F238E27FC236}">
                  <a16:creationId xmlns:a16="http://schemas.microsoft.com/office/drawing/2014/main" id="{6AA9A33F-3561-4EE4-A2C2-7A207BD9BB32}"/>
                </a:ext>
              </a:extLst>
            </p:cNvPr>
            <p:cNvSpPr txBox="1"/>
            <p:nvPr/>
          </p:nvSpPr>
          <p:spPr>
            <a:xfrm rot="2700000">
              <a:off x="2139159" y="4527730"/>
              <a:ext cx="1308100" cy="276999"/>
            </a:xfrm>
            <a:prstGeom prst="rect">
              <a:avLst/>
            </a:prstGeom>
            <a:noFill/>
          </p:spPr>
          <p:txBody>
            <a:bodyPr spcFirstLastPara="1">
              <a:prstTxWarp prst="textArchDown">
                <a:avLst/>
              </a:prstTxWarp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b-NO" sz="1400" b="1" i="0" u="none" strike="noStrike" kern="1200" cap="none" spc="0" normalizeH="0" baseline="0" noProof="0">
                  <a:ln>
                    <a:noFill/>
                  </a:ln>
                  <a:solidFill>
                    <a:srgbClr val="E7E6E6"/>
                  </a:solidFill>
                  <a:effectLst/>
                  <a:uLnTx/>
                  <a:uFillTx/>
                  <a:latin typeface="Ubuntu"/>
                  <a:ea typeface="ＭＳ Ｐゴシック" pitchFamily="-108" charset="-128"/>
                  <a:cs typeface="Calibri"/>
                </a:rPr>
                <a:t>Act</a:t>
              </a:r>
            </a:p>
          </p:txBody>
        </p:sp>
        <p:sp>
          <p:nvSpPr>
            <p:cNvPr id="198" name="TextBox 35">
              <a:extLst>
                <a:ext uri="{FF2B5EF4-FFF2-40B4-BE49-F238E27FC236}">
                  <a16:creationId xmlns:a16="http://schemas.microsoft.com/office/drawing/2014/main" id="{C5C57C52-D70B-41D1-B3C4-198B647FF818}"/>
                </a:ext>
              </a:extLst>
            </p:cNvPr>
            <p:cNvSpPr txBox="1"/>
            <p:nvPr/>
          </p:nvSpPr>
          <p:spPr>
            <a:xfrm rot="2700000">
              <a:off x="4092197" y="2402293"/>
              <a:ext cx="1663700" cy="307777"/>
            </a:xfrm>
            <a:prstGeom prst="rect">
              <a:avLst/>
            </a:prstGeom>
            <a:noFill/>
          </p:spPr>
          <p:txBody>
            <a:bodyPr spcFirstLastPara="1">
              <a:prstTxWarp prst="textArchUp">
                <a:avLst/>
              </a:prstTxWarp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b-NO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Ubuntu"/>
                  <a:ea typeface="ＭＳ Ｐゴシック" pitchFamily="-108" charset="-128"/>
                  <a:cs typeface="Calibri"/>
                </a:rPr>
                <a:t> DO</a:t>
              </a:r>
            </a:p>
          </p:txBody>
        </p:sp>
        <p:sp>
          <p:nvSpPr>
            <p:cNvPr id="199" name="TextBox 40">
              <a:extLst>
                <a:ext uri="{FF2B5EF4-FFF2-40B4-BE49-F238E27FC236}">
                  <a16:creationId xmlns:a16="http://schemas.microsoft.com/office/drawing/2014/main" id="{726F315E-C1F4-44DF-A6B9-AF2A98BC15D0}"/>
                </a:ext>
              </a:extLst>
            </p:cNvPr>
            <p:cNvSpPr txBox="1"/>
            <p:nvPr/>
          </p:nvSpPr>
          <p:spPr>
            <a:xfrm rot="18812623">
              <a:off x="2022098" y="2351494"/>
              <a:ext cx="1663700" cy="307777"/>
            </a:xfrm>
            <a:prstGeom prst="rect">
              <a:avLst/>
            </a:prstGeom>
            <a:noFill/>
          </p:spPr>
          <p:txBody>
            <a:bodyPr spcFirstLastPara="1">
              <a:prstTxWarp prst="textArchUp">
                <a:avLst/>
              </a:prstTxWarp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nb-NO" sz="14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Ubuntu"/>
                  <a:ea typeface="ＭＳ Ｐゴシック" pitchFamily="-108" charset="-128"/>
                  <a:cs typeface="Calibri"/>
                </a:rPr>
                <a:t>Plan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526913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矩形 47">
            <a:extLst>
              <a:ext uri="{FF2B5EF4-FFF2-40B4-BE49-F238E27FC236}">
                <a16:creationId xmlns:a16="http://schemas.microsoft.com/office/drawing/2014/main" id="{A8FB59FC-6BD6-4B20-AA04-54A8C1BAE9A9}"/>
              </a:ext>
            </a:extLst>
          </p:cNvPr>
          <p:cNvSpPr/>
          <p:nvPr/>
        </p:nvSpPr>
        <p:spPr>
          <a:xfrm>
            <a:off x="2045931" y="1858403"/>
            <a:ext cx="3667760" cy="34009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75BCD3-538B-4CA8-B0AB-328FDC7D3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业务连续性计划实践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B1C219-1E8A-47CC-A9EE-365C7D973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8306" y="6382975"/>
            <a:ext cx="615158" cy="277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E95E353D-19D5-4C74-8C67-D1D738B88A2A}"/>
              </a:ext>
            </a:extLst>
          </p:cNvPr>
          <p:cNvSpPr/>
          <p:nvPr/>
        </p:nvSpPr>
        <p:spPr>
          <a:xfrm>
            <a:off x="2351842" y="2869116"/>
            <a:ext cx="3110192" cy="521791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637C1B4F-AD70-4669-81B3-A9938D78F5E2}"/>
              </a:ext>
            </a:extLst>
          </p:cNvPr>
          <p:cNvSpPr txBox="1"/>
          <p:nvPr/>
        </p:nvSpPr>
        <p:spPr>
          <a:xfrm>
            <a:off x="2344056" y="2929956"/>
            <a:ext cx="31179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管理层的支持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A2526EC1-D15C-4D9A-A7B8-DA85CD2AC2F5}"/>
              </a:ext>
            </a:extLst>
          </p:cNvPr>
          <p:cNvSpPr/>
          <p:nvPr/>
        </p:nvSpPr>
        <p:spPr>
          <a:xfrm>
            <a:off x="2328518" y="3600843"/>
            <a:ext cx="3110192" cy="521791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331BA7A7-BC26-42E4-819C-8A872AF241D4}"/>
              </a:ext>
            </a:extLst>
          </p:cNvPr>
          <p:cNvSpPr txBox="1"/>
          <p:nvPr/>
        </p:nvSpPr>
        <p:spPr>
          <a:xfrm>
            <a:off x="2377355" y="3661683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小组成员的角色与职责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3834FBDD-0F0E-4284-98C2-F5CBAAD3396E}"/>
              </a:ext>
            </a:extLst>
          </p:cNvPr>
          <p:cNvSpPr/>
          <p:nvPr/>
        </p:nvSpPr>
        <p:spPr>
          <a:xfrm>
            <a:off x="2328518" y="4393410"/>
            <a:ext cx="3110192" cy="521791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E5ED341F-6022-4BA3-8D12-5DA7CDE9E086}"/>
              </a:ext>
            </a:extLst>
          </p:cNvPr>
          <p:cNvSpPr txBox="1"/>
          <p:nvPr/>
        </p:nvSpPr>
        <p:spPr>
          <a:xfrm>
            <a:off x="2377355" y="4454250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场景识别与风险评估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AA62F11E-6BC7-4314-9A21-17206A449F5F}"/>
              </a:ext>
            </a:extLst>
          </p:cNvPr>
          <p:cNvSpPr/>
          <p:nvPr/>
        </p:nvSpPr>
        <p:spPr>
          <a:xfrm>
            <a:off x="2344056" y="2138307"/>
            <a:ext cx="3110192" cy="521791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1F11F6A3-75B2-4AB7-A882-F4EF72C6E435}"/>
              </a:ext>
            </a:extLst>
          </p:cNvPr>
          <p:cNvSpPr txBox="1"/>
          <p:nvPr/>
        </p:nvSpPr>
        <p:spPr>
          <a:xfrm>
            <a:off x="2396551" y="2207782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是否需要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BCP?</a:t>
            </a: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41DBECAB-8BF0-4EEC-B7AA-2F6C887DB29C}"/>
              </a:ext>
            </a:extLst>
          </p:cNvPr>
          <p:cNvSpPr txBox="1"/>
          <p:nvPr/>
        </p:nvSpPr>
        <p:spPr>
          <a:xfrm>
            <a:off x="2045931" y="1419494"/>
            <a:ext cx="3667760" cy="409066"/>
          </a:xfrm>
          <a:prstGeom prst="rect">
            <a:avLst/>
          </a:prstGeom>
          <a:solidFill>
            <a:srgbClr val="F86524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输入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F9DCFE83-8E8D-44FB-AB98-EFD351235951}"/>
              </a:ext>
            </a:extLst>
          </p:cNvPr>
          <p:cNvSpPr/>
          <p:nvPr/>
        </p:nvSpPr>
        <p:spPr>
          <a:xfrm>
            <a:off x="6046409" y="1824486"/>
            <a:ext cx="3749040" cy="34009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34FCCB14-4C56-45FA-B480-0621C9BE84B8}"/>
              </a:ext>
            </a:extLst>
          </p:cNvPr>
          <p:cNvSpPr/>
          <p:nvPr/>
        </p:nvSpPr>
        <p:spPr>
          <a:xfrm>
            <a:off x="6401535" y="2615479"/>
            <a:ext cx="3110192" cy="521791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E11C13FC-350C-4997-9E08-E820CC713069}"/>
              </a:ext>
            </a:extLst>
          </p:cNvPr>
          <p:cNvSpPr txBox="1"/>
          <p:nvPr/>
        </p:nvSpPr>
        <p:spPr>
          <a:xfrm>
            <a:off x="6393749" y="2676319"/>
            <a:ext cx="31179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行动计划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1398A5C6-F467-4380-9821-66601747372D}"/>
              </a:ext>
            </a:extLst>
          </p:cNvPr>
          <p:cNvSpPr/>
          <p:nvPr/>
        </p:nvSpPr>
        <p:spPr>
          <a:xfrm>
            <a:off x="6385995" y="3264074"/>
            <a:ext cx="3110192" cy="521791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CAAEB2A6-405C-463F-9172-BD435C80629C}"/>
              </a:ext>
            </a:extLst>
          </p:cNvPr>
          <p:cNvSpPr txBox="1"/>
          <p:nvPr/>
        </p:nvSpPr>
        <p:spPr>
          <a:xfrm>
            <a:off x="6434832" y="3324914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响应流程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78204DB2-0D8E-4DCD-A99F-D9345A4C0562}"/>
              </a:ext>
            </a:extLst>
          </p:cNvPr>
          <p:cNvSpPr/>
          <p:nvPr/>
        </p:nvSpPr>
        <p:spPr>
          <a:xfrm>
            <a:off x="6385995" y="3916424"/>
            <a:ext cx="3110192" cy="521791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28CC50C9-9C5B-4A0B-85A6-93705CB0F7D6}"/>
              </a:ext>
            </a:extLst>
          </p:cNvPr>
          <p:cNvSpPr txBox="1"/>
          <p:nvPr/>
        </p:nvSpPr>
        <p:spPr>
          <a:xfrm>
            <a:off x="6434832" y="3977264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资源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3D800B0E-534B-45C4-AE23-E051513ADAD7}"/>
              </a:ext>
            </a:extLst>
          </p:cNvPr>
          <p:cNvSpPr/>
          <p:nvPr/>
        </p:nvSpPr>
        <p:spPr>
          <a:xfrm>
            <a:off x="6401535" y="1972031"/>
            <a:ext cx="3110192" cy="521791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62C1A923-5D87-477E-B436-C230071C305C}"/>
              </a:ext>
            </a:extLst>
          </p:cNvPr>
          <p:cNvSpPr txBox="1"/>
          <p:nvPr/>
        </p:nvSpPr>
        <p:spPr>
          <a:xfrm>
            <a:off x="6454030" y="2041506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小组成员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B1E6BA43-208E-4B00-AA42-884D93D03C44}"/>
              </a:ext>
            </a:extLst>
          </p:cNvPr>
          <p:cNvSpPr/>
          <p:nvPr/>
        </p:nvSpPr>
        <p:spPr>
          <a:xfrm>
            <a:off x="6385995" y="4568773"/>
            <a:ext cx="3110192" cy="521791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57DEC97E-3475-4982-98DA-8852425CD341}"/>
              </a:ext>
            </a:extLst>
          </p:cNvPr>
          <p:cNvSpPr txBox="1"/>
          <p:nvPr/>
        </p:nvSpPr>
        <p:spPr>
          <a:xfrm>
            <a:off x="6434832" y="4629613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信息沟通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(</a:t>
            </a: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内部及外部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)</a:t>
            </a: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B7A7B6B8-423B-46E9-B8A5-03B68A42E833}"/>
              </a:ext>
            </a:extLst>
          </p:cNvPr>
          <p:cNvSpPr txBox="1"/>
          <p:nvPr/>
        </p:nvSpPr>
        <p:spPr>
          <a:xfrm>
            <a:off x="6046409" y="1419494"/>
            <a:ext cx="3749040" cy="409066"/>
          </a:xfrm>
          <a:prstGeom prst="rect">
            <a:avLst/>
          </a:prstGeom>
          <a:solidFill>
            <a:srgbClr val="F86524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内容</a:t>
            </a:r>
          </a:p>
        </p:txBody>
      </p:sp>
    </p:spTree>
    <p:extLst>
      <p:ext uri="{BB962C8B-B14F-4D97-AF65-F5344CB8AC3E}">
        <p14:creationId xmlns:p14="http://schemas.microsoft.com/office/powerpoint/2010/main" val="30505548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矩形 47">
            <a:extLst>
              <a:ext uri="{FF2B5EF4-FFF2-40B4-BE49-F238E27FC236}">
                <a16:creationId xmlns:a16="http://schemas.microsoft.com/office/drawing/2014/main" id="{A8FB59FC-6BD6-4B20-AA04-54A8C1BAE9A9}"/>
              </a:ext>
            </a:extLst>
          </p:cNvPr>
          <p:cNvSpPr/>
          <p:nvPr/>
        </p:nvSpPr>
        <p:spPr>
          <a:xfrm>
            <a:off x="631913" y="1858403"/>
            <a:ext cx="3667760" cy="34009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75BCD3-538B-4CA8-B0AB-328FDC7D3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业务连续性计划实践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A05733-C007-4313-AC87-101954766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t>OVERVIEW | AUGUST 2021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B1C219-1E8A-47CC-A9EE-365C7D973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E95E353D-19D5-4C74-8C67-D1D738B88A2A}"/>
              </a:ext>
            </a:extLst>
          </p:cNvPr>
          <p:cNvSpPr/>
          <p:nvPr/>
        </p:nvSpPr>
        <p:spPr>
          <a:xfrm>
            <a:off x="937824" y="2869116"/>
            <a:ext cx="3110192" cy="521791"/>
          </a:xfrm>
          <a:prstGeom prst="rect">
            <a:avLst/>
          </a:prstGeom>
          <a:solidFill>
            <a:srgbClr val="F8F8F8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637C1B4F-AD70-4669-81B3-A9938D78F5E2}"/>
              </a:ext>
            </a:extLst>
          </p:cNvPr>
          <p:cNvSpPr txBox="1"/>
          <p:nvPr/>
        </p:nvSpPr>
        <p:spPr>
          <a:xfrm>
            <a:off x="930038" y="2929956"/>
            <a:ext cx="31179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管理层的支持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A2526EC1-D15C-4D9A-A7B8-DA85CD2AC2F5}"/>
              </a:ext>
            </a:extLst>
          </p:cNvPr>
          <p:cNvSpPr/>
          <p:nvPr/>
        </p:nvSpPr>
        <p:spPr>
          <a:xfrm>
            <a:off x="914500" y="3600843"/>
            <a:ext cx="3110192" cy="521791"/>
          </a:xfrm>
          <a:prstGeom prst="rect">
            <a:avLst/>
          </a:prstGeom>
          <a:solidFill>
            <a:srgbClr val="F8F8F8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331BA7A7-BC26-42E4-819C-8A872AF241D4}"/>
              </a:ext>
            </a:extLst>
          </p:cNvPr>
          <p:cNvSpPr txBox="1"/>
          <p:nvPr/>
        </p:nvSpPr>
        <p:spPr>
          <a:xfrm>
            <a:off x="963337" y="3661683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小组成员的角色与职责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3834FBDD-0F0E-4284-98C2-F5CBAAD3396E}"/>
              </a:ext>
            </a:extLst>
          </p:cNvPr>
          <p:cNvSpPr/>
          <p:nvPr/>
        </p:nvSpPr>
        <p:spPr>
          <a:xfrm>
            <a:off x="914500" y="4393410"/>
            <a:ext cx="3110192" cy="521791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E5ED341F-6022-4BA3-8D12-5DA7CDE9E086}"/>
              </a:ext>
            </a:extLst>
          </p:cNvPr>
          <p:cNvSpPr txBox="1"/>
          <p:nvPr/>
        </p:nvSpPr>
        <p:spPr>
          <a:xfrm>
            <a:off x="963337" y="4454250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场景识别与风险评估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AA62F11E-6BC7-4314-9A21-17206A449F5F}"/>
              </a:ext>
            </a:extLst>
          </p:cNvPr>
          <p:cNvSpPr/>
          <p:nvPr/>
        </p:nvSpPr>
        <p:spPr>
          <a:xfrm>
            <a:off x="930038" y="2138307"/>
            <a:ext cx="3110192" cy="521791"/>
          </a:xfrm>
          <a:prstGeom prst="rect">
            <a:avLst/>
          </a:prstGeom>
          <a:solidFill>
            <a:srgbClr val="F8F8F8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1F11F6A3-75B2-4AB7-A882-F4EF72C6E435}"/>
              </a:ext>
            </a:extLst>
          </p:cNvPr>
          <p:cNvSpPr txBox="1"/>
          <p:nvPr/>
        </p:nvSpPr>
        <p:spPr>
          <a:xfrm>
            <a:off x="982533" y="2207782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是否需要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BCP?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41DBECAB-8BF0-4EEC-B7AA-2F6C887DB29C}"/>
              </a:ext>
            </a:extLst>
          </p:cNvPr>
          <p:cNvSpPr txBox="1"/>
          <p:nvPr/>
        </p:nvSpPr>
        <p:spPr>
          <a:xfrm>
            <a:off x="631913" y="1419494"/>
            <a:ext cx="3667760" cy="409066"/>
          </a:xfrm>
          <a:prstGeom prst="rect">
            <a:avLst/>
          </a:prstGeom>
          <a:solidFill>
            <a:srgbClr val="F86524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输入</a:t>
            </a:r>
          </a:p>
        </p:txBody>
      </p:sp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E3D66533-B531-491D-944E-6CF47F0C05BA}"/>
              </a:ext>
            </a:extLst>
          </p:cNvPr>
          <p:cNvCxnSpPr>
            <a:cxnSpLocks/>
          </p:cNvCxnSpPr>
          <p:nvPr/>
        </p:nvCxnSpPr>
        <p:spPr>
          <a:xfrm flipV="1">
            <a:off x="6165130" y="2195513"/>
            <a:ext cx="0" cy="35588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F625EDE5-C5E0-4B26-8BA3-DFDD373CE856}"/>
              </a:ext>
            </a:extLst>
          </p:cNvPr>
          <p:cNvGraphicFramePr>
            <a:graphicFrameLocks noGrp="1"/>
          </p:cNvGraphicFramePr>
          <p:nvPr/>
        </p:nvGraphicFramePr>
        <p:xfrm>
          <a:off x="6429635" y="2138307"/>
          <a:ext cx="3733800" cy="3383280"/>
        </p:xfrm>
        <a:graphic>
          <a:graphicData uri="http://schemas.openxmlformats.org/drawingml/2006/table">
            <a:tbl>
              <a:tblPr/>
              <a:tblGrid>
                <a:gridCol w="622300">
                  <a:extLst>
                    <a:ext uri="{9D8B030D-6E8A-4147-A177-3AD203B41FA5}">
                      <a16:colId xmlns:a16="http://schemas.microsoft.com/office/drawing/2014/main" val="2711561667"/>
                    </a:ext>
                  </a:extLst>
                </a:gridCol>
                <a:gridCol w="622300">
                  <a:extLst>
                    <a:ext uri="{9D8B030D-6E8A-4147-A177-3AD203B41FA5}">
                      <a16:colId xmlns:a16="http://schemas.microsoft.com/office/drawing/2014/main" val="3287224909"/>
                    </a:ext>
                  </a:extLst>
                </a:gridCol>
                <a:gridCol w="622300">
                  <a:extLst>
                    <a:ext uri="{9D8B030D-6E8A-4147-A177-3AD203B41FA5}">
                      <a16:colId xmlns:a16="http://schemas.microsoft.com/office/drawing/2014/main" val="2784842594"/>
                    </a:ext>
                  </a:extLst>
                </a:gridCol>
                <a:gridCol w="622300">
                  <a:extLst>
                    <a:ext uri="{9D8B030D-6E8A-4147-A177-3AD203B41FA5}">
                      <a16:colId xmlns:a16="http://schemas.microsoft.com/office/drawing/2014/main" val="1671162824"/>
                    </a:ext>
                  </a:extLst>
                </a:gridCol>
                <a:gridCol w="622300">
                  <a:extLst>
                    <a:ext uri="{9D8B030D-6E8A-4147-A177-3AD203B41FA5}">
                      <a16:colId xmlns:a16="http://schemas.microsoft.com/office/drawing/2014/main" val="2769581695"/>
                    </a:ext>
                  </a:extLst>
                </a:gridCol>
                <a:gridCol w="622300">
                  <a:extLst>
                    <a:ext uri="{9D8B030D-6E8A-4147-A177-3AD203B41FA5}">
                      <a16:colId xmlns:a16="http://schemas.microsoft.com/office/drawing/2014/main" val="121283312"/>
                    </a:ext>
                  </a:extLst>
                </a:gridCol>
              </a:tblGrid>
              <a:tr h="5638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5846900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3195155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9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9406402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8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10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9292769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6100721"/>
                  </a:ext>
                </a:extLst>
              </a:tr>
              <a:tr h="563880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　</a:t>
                      </a:r>
                    </a:p>
                  </a:txBody>
                  <a:tcPr marL="7620" marR="7620" marT="762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2620206"/>
                  </a:ext>
                </a:extLst>
              </a:tr>
            </a:tbl>
          </a:graphicData>
        </a:graphic>
      </p:graphicFrame>
      <p:cxnSp>
        <p:nvCxnSpPr>
          <p:cNvPr id="34" name="直接箭头连接符 33">
            <a:extLst>
              <a:ext uri="{FF2B5EF4-FFF2-40B4-BE49-F238E27FC236}">
                <a16:creationId xmlns:a16="http://schemas.microsoft.com/office/drawing/2014/main" id="{61735260-76B6-4393-9011-3787BD66FCAA}"/>
              </a:ext>
            </a:extLst>
          </p:cNvPr>
          <p:cNvCxnSpPr>
            <a:cxnSpLocks/>
          </p:cNvCxnSpPr>
          <p:nvPr/>
        </p:nvCxnSpPr>
        <p:spPr>
          <a:xfrm>
            <a:off x="6175665" y="5754339"/>
            <a:ext cx="398777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A0F9A34D-FD8C-4F63-BBC7-AF7387443C55}"/>
              </a:ext>
            </a:extLst>
          </p:cNvPr>
          <p:cNvSpPr txBox="1"/>
          <p:nvPr/>
        </p:nvSpPr>
        <p:spPr>
          <a:xfrm>
            <a:off x="7815767" y="5802426"/>
            <a:ext cx="1384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t>可能性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t>(L)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A3041EB9-CDE4-4D74-BB65-5BAE86896942}"/>
              </a:ext>
            </a:extLst>
          </p:cNvPr>
          <p:cNvSpPr txBox="1"/>
          <p:nvPr/>
        </p:nvSpPr>
        <p:spPr>
          <a:xfrm>
            <a:off x="5703465" y="3432944"/>
            <a:ext cx="461665" cy="7940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t>影响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t>(S)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7D6DCC5F-976C-4F49-BD89-AA5B4276204E}"/>
              </a:ext>
            </a:extLst>
          </p:cNvPr>
          <p:cNvSpPr/>
          <p:nvPr/>
        </p:nvSpPr>
        <p:spPr>
          <a:xfrm>
            <a:off x="6175665" y="1336413"/>
            <a:ext cx="4126892" cy="672306"/>
          </a:xfrm>
          <a:prstGeom prst="rect">
            <a:avLst/>
          </a:prstGeom>
          <a:solidFill>
            <a:srgbClr val="70AD47"/>
          </a:solidFill>
          <a:ln w="12700" cap="flat" cmpd="sng" algn="ctr">
            <a:solidFill>
              <a:srgbClr val="70AD47">
                <a:lumMod val="60000"/>
                <a:lumOff val="4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097F572C-06A3-4BD3-B8CA-3F56DC040F65}"/>
              </a:ext>
            </a:extLst>
          </p:cNvPr>
          <p:cNvSpPr txBox="1"/>
          <p:nvPr/>
        </p:nvSpPr>
        <p:spPr>
          <a:xfrm>
            <a:off x="6256109" y="1463271"/>
            <a:ext cx="39660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制定企业内部风险矩阵及可接受标准</a:t>
            </a:r>
          </a:p>
        </p:txBody>
      </p:sp>
    </p:spTree>
    <p:extLst>
      <p:ext uri="{BB962C8B-B14F-4D97-AF65-F5344CB8AC3E}">
        <p14:creationId xmlns:p14="http://schemas.microsoft.com/office/powerpoint/2010/main" val="25556565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矩形 47">
            <a:extLst>
              <a:ext uri="{FF2B5EF4-FFF2-40B4-BE49-F238E27FC236}">
                <a16:creationId xmlns:a16="http://schemas.microsoft.com/office/drawing/2014/main" id="{A8FB59FC-6BD6-4B20-AA04-54A8C1BAE9A9}"/>
              </a:ext>
            </a:extLst>
          </p:cNvPr>
          <p:cNvSpPr/>
          <p:nvPr/>
        </p:nvSpPr>
        <p:spPr>
          <a:xfrm>
            <a:off x="631913" y="1858403"/>
            <a:ext cx="3667760" cy="34009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75BCD3-538B-4CA8-B0AB-328FDC7D3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业务连续性计划实践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A05733-C007-4313-AC87-101954766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t>OVERVIEW | AUGUST 2021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B1C219-1E8A-47CC-A9EE-365C7D973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E95E353D-19D5-4C74-8C67-D1D738B88A2A}"/>
              </a:ext>
            </a:extLst>
          </p:cNvPr>
          <p:cNvSpPr/>
          <p:nvPr/>
        </p:nvSpPr>
        <p:spPr>
          <a:xfrm>
            <a:off x="937824" y="2869116"/>
            <a:ext cx="3110192" cy="521791"/>
          </a:xfrm>
          <a:prstGeom prst="rect">
            <a:avLst/>
          </a:prstGeom>
          <a:solidFill>
            <a:srgbClr val="F8F8F8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637C1B4F-AD70-4669-81B3-A9938D78F5E2}"/>
              </a:ext>
            </a:extLst>
          </p:cNvPr>
          <p:cNvSpPr txBox="1"/>
          <p:nvPr/>
        </p:nvSpPr>
        <p:spPr>
          <a:xfrm>
            <a:off x="930038" y="2929956"/>
            <a:ext cx="31179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管理层的支持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A2526EC1-D15C-4D9A-A7B8-DA85CD2AC2F5}"/>
              </a:ext>
            </a:extLst>
          </p:cNvPr>
          <p:cNvSpPr/>
          <p:nvPr/>
        </p:nvSpPr>
        <p:spPr>
          <a:xfrm>
            <a:off x="914500" y="3600843"/>
            <a:ext cx="3110192" cy="521791"/>
          </a:xfrm>
          <a:prstGeom prst="rect">
            <a:avLst/>
          </a:prstGeom>
          <a:solidFill>
            <a:srgbClr val="F8F8F8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331BA7A7-BC26-42E4-819C-8A872AF241D4}"/>
              </a:ext>
            </a:extLst>
          </p:cNvPr>
          <p:cNvSpPr txBox="1"/>
          <p:nvPr/>
        </p:nvSpPr>
        <p:spPr>
          <a:xfrm>
            <a:off x="963337" y="3661683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小组成员的角色与职责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3834FBDD-0F0E-4284-98C2-F5CBAAD3396E}"/>
              </a:ext>
            </a:extLst>
          </p:cNvPr>
          <p:cNvSpPr/>
          <p:nvPr/>
        </p:nvSpPr>
        <p:spPr>
          <a:xfrm>
            <a:off x="914500" y="4393410"/>
            <a:ext cx="3110192" cy="521791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E5ED341F-6022-4BA3-8D12-5DA7CDE9E086}"/>
              </a:ext>
            </a:extLst>
          </p:cNvPr>
          <p:cNvSpPr txBox="1"/>
          <p:nvPr/>
        </p:nvSpPr>
        <p:spPr>
          <a:xfrm>
            <a:off x="963337" y="4454250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场景识别与风险评估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AA62F11E-6BC7-4314-9A21-17206A449F5F}"/>
              </a:ext>
            </a:extLst>
          </p:cNvPr>
          <p:cNvSpPr/>
          <p:nvPr/>
        </p:nvSpPr>
        <p:spPr>
          <a:xfrm>
            <a:off x="930038" y="2138307"/>
            <a:ext cx="3110192" cy="521791"/>
          </a:xfrm>
          <a:prstGeom prst="rect">
            <a:avLst/>
          </a:prstGeom>
          <a:solidFill>
            <a:srgbClr val="F8F8F8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1F11F6A3-75B2-4AB7-A882-F4EF72C6E435}"/>
              </a:ext>
            </a:extLst>
          </p:cNvPr>
          <p:cNvSpPr txBox="1"/>
          <p:nvPr/>
        </p:nvSpPr>
        <p:spPr>
          <a:xfrm>
            <a:off x="982533" y="2207782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是否需要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BCP?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41DBECAB-8BF0-4EEC-B7AA-2F6C887DB29C}"/>
              </a:ext>
            </a:extLst>
          </p:cNvPr>
          <p:cNvSpPr txBox="1"/>
          <p:nvPr/>
        </p:nvSpPr>
        <p:spPr>
          <a:xfrm>
            <a:off x="631913" y="1419494"/>
            <a:ext cx="3667760" cy="409066"/>
          </a:xfrm>
          <a:prstGeom prst="rect">
            <a:avLst/>
          </a:prstGeom>
          <a:solidFill>
            <a:srgbClr val="F86524"/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输入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7D6DCC5F-976C-4F49-BD89-AA5B4276204E}"/>
              </a:ext>
            </a:extLst>
          </p:cNvPr>
          <p:cNvSpPr/>
          <p:nvPr/>
        </p:nvSpPr>
        <p:spPr>
          <a:xfrm>
            <a:off x="6175665" y="1336413"/>
            <a:ext cx="4126892" cy="672306"/>
          </a:xfrm>
          <a:prstGeom prst="rect">
            <a:avLst/>
          </a:prstGeom>
          <a:solidFill>
            <a:srgbClr val="70AD47"/>
          </a:solidFill>
          <a:ln w="12700" cap="flat" cmpd="sng" algn="ctr">
            <a:solidFill>
              <a:srgbClr val="70AD47">
                <a:lumMod val="60000"/>
                <a:lumOff val="4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097F572C-06A3-4BD3-B8CA-3F56DC040F65}"/>
              </a:ext>
            </a:extLst>
          </p:cNvPr>
          <p:cNvSpPr txBox="1"/>
          <p:nvPr/>
        </p:nvSpPr>
        <p:spPr>
          <a:xfrm>
            <a:off x="6256109" y="1463271"/>
            <a:ext cx="39660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场景识别与风险评估</a:t>
            </a:r>
          </a:p>
        </p:txBody>
      </p:sp>
      <p:graphicFrame>
        <p:nvGraphicFramePr>
          <p:cNvPr id="3" name="表格 5">
            <a:extLst>
              <a:ext uri="{FF2B5EF4-FFF2-40B4-BE49-F238E27FC236}">
                <a16:creationId xmlns:a16="http://schemas.microsoft.com/office/drawing/2014/main" id="{170BC0C1-4012-479A-A4E3-4B7D44CFC6D9}"/>
              </a:ext>
            </a:extLst>
          </p:cNvPr>
          <p:cNvGraphicFramePr>
            <a:graphicFrameLocks noGrp="1"/>
          </p:cNvGraphicFramePr>
          <p:nvPr/>
        </p:nvGraphicFramePr>
        <p:xfrm>
          <a:off x="4511251" y="2346584"/>
          <a:ext cx="7680752" cy="226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60094">
                  <a:extLst>
                    <a:ext uri="{9D8B030D-6E8A-4147-A177-3AD203B41FA5}">
                      <a16:colId xmlns:a16="http://schemas.microsoft.com/office/drawing/2014/main" val="4174604038"/>
                    </a:ext>
                  </a:extLst>
                </a:gridCol>
                <a:gridCol w="986016">
                  <a:extLst>
                    <a:ext uri="{9D8B030D-6E8A-4147-A177-3AD203B41FA5}">
                      <a16:colId xmlns:a16="http://schemas.microsoft.com/office/drawing/2014/main" val="885286240"/>
                    </a:ext>
                  </a:extLst>
                </a:gridCol>
                <a:gridCol w="934172">
                  <a:extLst>
                    <a:ext uri="{9D8B030D-6E8A-4147-A177-3AD203B41FA5}">
                      <a16:colId xmlns:a16="http://schemas.microsoft.com/office/drawing/2014/main" val="3231068503"/>
                    </a:ext>
                  </a:extLst>
                </a:gridCol>
                <a:gridCol w="1941003">
                  <a:extLst>
                    <a:ext uri="{9D8B030D-6E8A-4147-A177-3AD203B41FA5}">
                      <a16:colId xmlns:a16="http://schemas.microsoft.com/office/drawing/2014/main" val="170360857"/>
                    </a:ext>
                  </a:extLst>
                </a:gridCol>
                <a:gridCol w="348792">
                  <a:extLst>
                    <a:ext uri="{9D8B030D-6E8A-4147-A177-3AD203B41FA5}">
                      <a16:colId xmlns:a16="http://schemas.microsoft.com/office/drawing/2014/main" val="1311664035"/>
                    </a:ext>
                  </a:extLst>
                </a:gridCol>
                <a:gridCol w="377072">
                  <a:extLst>
                    <a:ext uri="{9D8B030D-6E8A-4147-A177-3AD203B41FA5}">
                      <a16:colId xmlns:a16="http://schemas.microsoft.com/office/drawing/2014/main" val="3536040846"/>
                    </a:ext>
                  </a:extLst>
                </a:gridCol>
                <a:gridCol w="414779">
                  <a:extLst>
                    <a:ext uri="{9D8B030D-6E8A-4147-A177-3AD203B41FA5}">
                      <a16:colId xmlns:a16="http://schemas.microsoft.com/office/drawing/2014/main" val="2956595388"/>
                    </a:ext>
                  </a:extLst>
                </a:gridCol>
                <a:gridCol w="1718824">
                  <a:extLst>
                    <a:ext uri="{9D8B030D-6E8A-4147-A177-3AD203B41FA5}">
                      <a16:colId xmlns:a16="http://schemas.microsoft.com/office/drawing/2014/main" val="234327588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dirty="0"/>
                        <a:t>危害</a:t>
                      </a:r>
                      <a:r>
                        <a:rPr lang="en-US" altLang="zh-CN" sz="1400" dirty="0"/>
                        <a:t>/</a:t>
                      </a:r>
                      <a:r>
                        <a:rPr lang="zh-CN" altLang="en-US" sz="1400" dirty="0"/>
                        <a:t>威胁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dirty="0"/>
                        <a:t>描述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dirty="0"/>
                        <a:t>受影响区域</a:t>
                      </a:r>
                      <a:r>
                        <a:rPr lang="en-US" altLang="zh-CN" sz="1400" dirty="0"/>
                        <a:t>/</a:t>
                      </a:r>
                      <a:r>
                        <a:rPr lang="zh-CN" altLang="en-US" sz="1400" dirty="0"/>
                        <a:t>生产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dirty="0"/>
                        <a:t>现有控制措施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L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S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dirty="0"/>
                        <a:t>RR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400" dirty="0"/>
                        <a:t>建议措施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374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1200" dirty="0"/>
                        <a:t>地震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200" dirty="0"/>
                        <a:t>根据中国地雷台网信息，工厂位于地震带，过去</a:t>
                      </a:r>
                      <a:r>
                        <a:rPr lang="en-US" altLang="zh-CN" sz="1200" dirty="0"/>
                        <a:t>XX</a:t>
                      </a:r>
                      <a:r>
                        <a:rPr lang="zh-CN" altLang="en-US" sz="1200" dirty="0"/>
                        <a:t>年发生地震的频率为</a:t>
                      </a:r>
                      <a:r>
                        <a:rPr lang="en-US" altLang="zh-CN" sz="1200" dirty="0"/>
                        <a:t>XX%</a:t>
                      </a:r>
                      <a:endParaRPr lang="zh-CN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200" dirty="0"/>
                        <a:t>生产车间可能倒塌，无法生产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200" dirty="0"/>
                        <a:t>生产车间</a:t>
                      </a:r>
                      <a:r>
                        <a:rPr lang="en-US" altLang="zh-CN" sz="1200" dirty="0"/>
                        <a:t>XX</a:t>
                      </a:r>
                      <a:r>
                        <a:rPr lang="zh-CN" altLang="en-US" sz="1200" dirty="0"/>
                        <a:t>级抗震设计</a:t>
                      </a:r>
                      <a:endParaRPr lang="en-US" altLang="zh-CN" sz="1200" dirty="0"/>
                    </a:p>
                    <a:p>
                      <a:endParaRPr lang="zh-CN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 dirty="0"/>
                        <a:t>2</a:t>
                      </a:r>
                      <a:endParaRPr lang="zh-CN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 dirty="0"/>
                        <a:t>4</a:t>
                      </a:r>
                      <a:endParaRPr lang="zh-CN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200" dirty="0"/>
                        <a:t>8</a:t>
                      </a:r>
                      <a:endParaRPr lang="zh-CN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200" dirty="0"/>
                        <a:t>生产车间设备固定</a:t>
                      </a:r>
                      <a:endParaRPr lang="en-US" altLang="zh-CN" sz="1200" dirty="0"/>
                    </a:p>
                    <a:p>
                      <a:r>
                        <a:rPr lang="zh-CN" altLang="en-US" sz="1200" dirty="0"/>
                        <a:t>需要纳入到业务连续性计划</a:t>
                      </a:r>
                      <a:r>
                        <a:rPr lang="en-US" altLang="zh-CN" sz="1200" dirty="0"/>
                        <a:t>(BCP)</a:t>
                      </a:r>
                      <a:endParaRPr lang="zh-CN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0397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/>
                        <a:t>XXX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6805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34836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5BCD3-538B-4CA8-B0AB-328FDC7D3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业务连续性计划实践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B1C219-1E8A-47CC-A9EE-365C7D973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8306" y="6382975"/>
            <a:ext cx="615158" cy="277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76A33BC0-6A41-4A49-A689-D738C0601FFC}"/>
              </a:ext>
            </a:extLst>
          </p:cNvPr>
          <p:cNvSpPr/>
          <p:nvPr/>
        </p:nvSpPr>
        <p:spPr>
          <a:xfrm>
            <a:off x="578863" y="1841444"/>
            <a:ext cx="3749040" cy="34009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2179B751-F7B9-4103-B547-C47945ADD84F}"/>
              </a:ext>
            </a:extLst>
          </p:cNvPr>
          <p:cNvSpPr/>
          <p:nvPr/>
        </p:nvSpPr>
        <p:spPr>
          <a:xfrm>
            <a:off x="933989" y="2632437"/>
            <a:ext cx="3110192" cy="52179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25C6FF98-DE0D-490D-AAA8-1D0F363F0568}"/>
              </a:ext>
            </a:extLst>
          </p:cNvPr>
          <p:cNvSpPr txBox="1"/>
          <p:nvPr/>
        </p:nvSpPr>
        <p:spPr>
          <a:xfrm>
            <a:off x="926203" y="2693277"/>
            <a:ext cx="31179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行动计划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D58CC00B-80C3-483A-B56C-A405642592E1}"/>
              </a:ext>
            </a:extLst>
          </p:cNvPr>
          <p:cNvSpPr/>
          <p:nvPr/>
        </p:nvSpPr>
        <p:spPr>
          <a:xfrm>
            <a:off x="918449" y="3281032"/>
            <a:ext cx="3110192" cy="52179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A84B9B2D-3B2F-4BF6-BB84-A1400593B1E8}"/>
              </a:ext>
            </a:extLst>
          </p:cNvPr>
          <p:cNvSpPr txBox="1"/>
          <p:nvPr/>
        </p:nvSpPr>
        <p:spPr>
          <a:xfrm>
            <a:off x="967286" y="3341872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响应流程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3496EB0A-FB00-4DCF-8C02-859613CE3971}"/>
              </a:ext>
            </a:extLst>
          </p:cNvPr>
          <p:cNvSpPr/>
          <p:nvPr/>
        </p:nvSpPr>
        <p:spPr>
          <a:xfrm>
            <a:off x="918449" y="3933382"/>
            <a:ext cx="3110192" cy="52179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F0BECD51-90ED-41B5-8CAA-9DA04162263A}"/>
              </a:ext>
            </a:extLst>
          </p:cNvPr>
          <p:cNvSpPr txBox="1"/>
          <p:nvPr/>
        </p:nvSpPr>
        <p:spPr>
          <a:xfrm>
            <a:off x="967286" y="3994222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资源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27E61DED-FC82-492E-8839-C9EF9BD2E4E5}"/>
              </a:ext>
            </a:extLst>
          </p:cNvPr>
          <p:cNvSpPr/>
          <p:nvPr/>
        </p:nvSpPr>
        <p:spPr>
          <a:xfrm>
            <a:off x="933989" y="1988989"/>
            <a:ext cx="3110192" cy="521791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4F678FB0-501B-460B-B984-06D1654E0441}"/>
              </a:ext>
            </a:extLst>
          </p:cNvPr>
          <p:cNvSpPr txBox="1"/>
          <p:nvPr/>
        </p:nvSpPr>
        <p:spPr>
          <a:xfrm>
            <a:off x="986484" y="2058464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小组成员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D53DD6B9-5F7E-45FE-AD5C-DC1E9492DA8A}"/>
              </a:ext>
            </a:extLst>
          </p:cNvPr>
          <p:cNvSpPr/>
          <p:nvPr/>
        </p:nvSpPr>
        <p:spPr>
          <a:xfrm>
            <a:off x="918449" y="4585731"/>
            <a:ext cx="3110192" cy="52179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0868E29F-3A0E-4E33-AE23-897ED28B7E04}"/>
              </a:ext>
            </a:extLst>
          </p:cNvPr>
          <p:cNvSpPr txBox="1"/>
          <p:nvPr/>
        </p:nvSpPr>
        <p:spPr>
          <a:xfrm>
            <a:off x="967286" y="4646571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信息沟通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(</a:t>
            </a: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内部及外部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)</a:t>
            </a: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1D40B4ED-6E1B-46CF-B091-399F67C323B7}"/>
              </a:ext>
            </a:extLst>
          </p:cNvPr>
          <p:cNvSpPr txBox="1"/>
          <p:nvPr/>
        </p:nvSpPr>
        <p:spPr>
          <a:xfrm>
            <a:off x="578863" y="1436452"/>
            <a:ext cx="3749040" cy="409066"/>
          </a:xfrm>
          <a:prstGeom prst="rect">
            <a:avLst/>
          </a:prstGeom>
          <a:solidFill>
            <a:srgbClr val="F86524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内容</a:t>
            </a:r>
          </a:p>
        </p:txBody>
      </p:sp>
      <p:graphicFrame>
        <p:nvGraphicFramePr>
          <p:cNvPr id="6" name="表格 6">
            <a:extLst>
              <a:ext uri="{FF2B5EF4-FFF2-40B4-BE49-F238E27FC236}">
                <a16:creationId xmlns:a16="http://schemas.microsoft.com/office/drawing/2014/main" id="{DC5E40AB-4942-447F-B3C3-0B923D98B814}"/>
              </a:ext>
            </a:extLst>
          </p:cNvPr>
          <p:cNvGraphicFramePr>
            <a:graphicFrameLocks noGrp="1"/>
          </p:cNvGraphicFramePr>
          <p:nvPr/>
        </p:nvGraphicFramePr>
        <p:xfrm>
          <a:off x="4786860" y="1771319"/>
          <a:ext cx="692660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8868">
                  <a:extLst>
                    <a:ext uri="{9D8B030D-6E8A-4147-A177-3AD203B41FA5}">
                      <a16:colId xmlns:a16="http://schemas.microsoft.com/office/drawing/2014/main" val="2148623965"/>
                    </a:ext>
                  </a:extLst>
                </a:gridCol>
                <a:gridCol w="2308868">
                  <a:extLst>
                    <a:ext uri="{9D8B030D-6E8A-4147-A177-3AD203B41FA5}">
                      <a16:colId xmlns:a16="http://schemas.microsoft.com/office/drawing/2014/main" val="180340150"/>
                    </a:ext>
                  </a:extLst>
                </a:gridCol>
                <a:gridCol w="2308868">
                  <a:extLst>
                    <a:ext uri="{9D8B030D-6E8A-4147-A177-3AD203B41FA5}">
                      <a16:colId xmlns:a16="http://schemas.microsoft.com/office/drawing/2014/main" val="15160200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/>
                        <a:t>姓名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/>
                        <a:t>角色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/>
                        <a:t>联系方式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45939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CN"/>
                        <a:t>XX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/>
                        <a:t>厂长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/>
                        <a:t>XXX</a:t>
                      </a:r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77213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43044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91732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5BCD3-538B-4CA8-B0AB-328FDC7D3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业务连续性计划实践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B1C219-1E8A-47CC-A9EE-365C7D973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8306" y="6382975"/>
            <a:ext cx="615158" cy="277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76A33BC0-6A41-4A49-A689-D738C0601FFC}"/>
              </a:ext>
            </a:extLst>
          </p:cNvPr>
          <p:cNvSpPr/>
          <p:nvPr/>
        </p:nvSpPr>
        <p:spPr>
          <a:xfrm>
            <a:off x="578863" y="1841444"/>
            <a:ext cx="3749040" cy="34009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2179B751-F7B9-4103-B547-C47945ADD84F}"/>
              </a:ext>
            </a:extLst>
          </p:cNvPr>
          <p:cNvSpPr/>
          <p:nvPr/>
        </p:nvSpPr>
        <p:spPr>
          <a:xfrm>
            <a:off x="933989" y="2632437"/>
            <a:ext cx="3110192" cy="521791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25C6FF98-DE0D-490D-AAA8-1D0F363F0568}"/>
              </a:ext>
            </a:extLst>
          </p:cNvPr>
          <p:cNvSpPr txBox="1"/>
          <p:nvPr/>
        </p:nvSpPr>
        <p:spPr>
          <a:xfrm>
            <a:off x="926203" y="2693277"/>
            <a:ext cx="31179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行动计划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D58CC00B-80C3-483A-B56C-A405642592E1}"/>
              </a:ext>
            </a:extLst>
          </p:cNvPr>
          <p:cNvSpPr/>
          <p:nvPr/>
        </p:nvSpPr>
        <p:spPr>
          <a:xfrm>
            <a:off x="918449" y="3281032"/>
            <a:ext cx="3110192" cy="521791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A84B9B2D-3B2F-4BF6-BB84-A1400593B1E8}"/>
              </a:ext>
            </a:extLst>
          </p:cNvPr>
          <p:cNvSpPr txBox="1"/>
          <p:nvPr/>
        </p:nvSpPr>
        <p:spPr>
          <a:xfrm>
            <a:off x="967286" y="3341872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响应流程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3496EB0A-FB00-4DCF-8C02-859613CE3971}"/>
              </a:ext>
            </a:extLst>
          </p:cNvPr>
          <p:cNvSpPr/>
          <p:nvPr/>
        </p:nvSpPr>
        <p:spPr>
          <a:xfrm>
            <a:off x="918449" y="3933382"/>
            <a:ext cx="3110192" cy="52179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F0BECD51-90ED-41B5-8CAA-9DA04162263A}"/>
              </a:ext>
            </a:extLst>
          </p:cNvPr>
          <p:cNvSpPr txBox="1"/>
          <p:nvPr/>
        </p:nvSpPr>
        <p:spPr>
          <a:xfrm>
            <a:off x="967286" y="3994222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资源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27E61DED-FC82-492E-8839-C9EF9BD2E4E5}"/>
              </a:ext>
            </a:extLst>
          </p:cNvPr>
          <p:cNvSpPr/>
          <p:nvPr/>
        </p:nvSpPr>
        <p:spPr>
          <a:xfrm>
            <a:off x="933989" y="1988989"/>
            <a:ext cx="3110192" cy="52179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4F678FB0-501B-460B-B984-06D1654E0441}"/>
              </a:ext>
            </a:extLst>
          </p:cNvPr>
          <p:cNvSpPr txBox="1"/>
          <p:nvPr/>
        </p:nvSpPr>
        <p:spPr>
          <a:xfrm>
            <a:off x="986484" y="2058464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小组成员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D53DD6B9-5F7E-45FE-AD5C-DC1E9492DA8A}"/>
              </a:ext>
            </a:extLst>
          </p:cNvPr>
          <p:cNvSpPr/>
          <p:nvPr/>
        </p:nvSpPr>
        <p:spPr>
          <a:xfrm>
            <a:off x="918449" y="4585731"/>
            <a:ext cx="3110192" cy="52179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0868E29F-3A0E-4E33-AE23-897ED28B7E04}"/>
              </a:ext>
            </a:extLst>
          </p:cNvPr>
          <p:cNvSpPr txBox="1"/>
          <p:nvPr/>
        </p:nvSpPr>
        <p:spPr>
          <a:xfrm>
            <a:off x="967286" y="4646571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信息沟通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(</a:t>
            </a: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内部及外部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)</a:t>
            </a: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1D40B4ED-6E1B-46CF-B091-399F67C323B7}"/>
              </a:ext>
            </a:extLst>
          </p:cNvPr>
          <p:cNvSpPr txBox="1"/>
          <p:nvPr/>
        </p:nvSpPr>
        <p:spPr>
          <a:xfrm>
            <a:off x="578863" y="1436452"/>
            <a:ext cx="3749040" cy="409066"/>
          </a:xfrm>
          <a:prstGeom prst="rect">
            <a:avLst/>
          </a:prstGeom>
          <a:solidFill>
            <a:srgbClr val="F86524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内容</a:t>
            </a:r>
          </a:p>
        </p:txBody>
      </p:sp>
      <p:graphicFrame>
        <p:nvGraphicFramePr>
          <p:cNvPr id="3" name="表格 6">
            <a:extLst>
              <a:ext uri="{FF2B5EF4-FFF2-40B4-BE49-F238E27FC236}">
                <a16:creationId xmlns:a16="http://schemas.microsoft.com/office/drawing/2014/main" id="{D40006AB-D9D8-4F40-84A5-ED3892418BB7}"/>
              </a:ext>
            </a:extLst>
          </p:cNvPr>
          <p:cNvGraphicFramePr>
            <a:graphicFrameLocks noGrp="1"/>
          </p:cNvGraphicFramePr>
          <p:nvPr/>
        </p:nvGraphicFramePr>
        <p:xfrm>
          <a:off x="4683030" y="2229352"/>
          <a:ext cx="7241877" cy="266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9692">
                  <a:extLst>
                    <a:ext uri="{9D8B030D-6E8A-4147-A177-3AD203B41FA5}">
                      <a16:colId xmlns:a16="http://schemas.microsoft.com/office/drawing/2014/main" val="3558547977"/>
                    </a:ext>
                  </a:extLst>
                </a:gridCol>
                <a:gridCol w="1970202">
                  <a:extLst>
                    <a:ext uri="{9D8B030D-6E8A-4147-A177-3AD203B41FA5}">
                      <a16:colId xmlns:a16="http://schemas.microsoft.com/office/drawing/2014/main" val="2133313553"/>
                    </a:ext>
                  </a:extLst>
                </a:gridCol>
                <a:gridCol w="1611983">
                  <a:extLst>
                    <a:ext uri="{9D8B030D-6E8A-4147-A177-3AD203B41FA5}">
                      <a16:colId xmlns:a16="http://schemas.microsoft.com/office/drawing/2014/main" val="16115127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/>
                        <a:t>行动计划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/>
                        <a:t>责任人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/>
                        <a:t>完成时间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490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/>
                        <a:t>评估对工厂生产影响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/>
                        <a:t>工厂</a:t>
                      </a:r>
                      <a:r>
                        <a:rPr lang="en-US" altLang="zh-CN"/>
                        <a:t>BC</a:t>
                      </a:r>
                      <a:r>
                        <a:rPr lang="zh-CN" altLang="en-US"/>
                        <a:t>组长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/>
                        <a:t>4</a:t>
                      </a:r>
                      <a:r>
                        <a:rPr lang="zh-CN" altLang="en-US"/>
                        <a:t>小时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59710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/>
                        <a:t>确认原料供应中断持续时间和供应商的计划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/>
                        <a:t>供应链负责人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en-US" altLang="zh-CN"/>
                        <a:t>24</a:t>
                      </a:r>
                      <a:r>
                        <a:rPr lang="zh-CN" altLang="en-US"/>
                        <a:t>小时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76291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/>
                        <a:t>如果由于运输导致供应中断，评估采用其它运输方式的可能性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/>
                        <a:t>供应链负责人</a:t>
                      </a:r>
                    </a:p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14397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/>
                        <a:t>确认第二供应商的供货时间，并优先安排生产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/>
                        <a:t>供应链负责人</a:t>
                      </a:r>
                    </a:p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9898950"/>
                  </a:ext>
                </a:extLst>
              </a:tr>
            </a:tbl>
          </a:graphicData>
        </a:graphic>
      </p:graphicFrame>
      <p:sp>
        <p:nvSpPr>
          <p:cNvPr id="19" name="文本框 18">
            <a:extLst>
              <a:ext uri="{FF2B5EF4-FFF2-40B4-BE49-F238E27FC236}">
                <a16:creationId xmlns:a16="http://schemas.microsoft.com/office/drawing/2014/main" id="{58F3209E-747E-41C6-B990-0A6825EBAEAD}"/>
              </a:ext>
            </a:extLst>
          </p:cNvPr>
          <p:cNvSpPr txBox="1"/>
          <p:nvPr/>
        </p:nvSpPr>
        <p:spPr>
          <a:xfrm>
            <a:off x="4683029" y="1649398"/>
            <a:ext cx="3749040" cy="409066"/>
          </a:xfrm>
          <a:prstGeom prst="rect">
            <a:avLst/>
          </a:prstGeom>
          <a:solidFill>
            <a:srgbClr val="F86524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场景：原料供应中断</a:t>
            </a:r>
          </a:p>
        </p:txBody>
      </p:sp>
    </p:spTree>
    <p:extLst>
      <p:ext uri="{BB962C8B-B14F-4D97-AF65-F5344CB8AC3E}">
        <p14:creationId xmlns:p14="http://schemas.microsoft.com/office/powerpoint/2010/main" val="28228820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5BCD3-538B-4CA8-B0AB-328FDC7D3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业务连续性计划实践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A05733-C007-4313-AC87-101954766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t>OVERVIEW | AUGUST 2021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B1C219-1E8A-47CC-A9EE-365C7D973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76A33BC0-6A41-4A49-A689-D738C0601FFC}"/>
              </a:ext>
            </a:extLst>
          </p:cNvPr>
          <p:cNvSpPr/>
          <p:nvPr/>
        </p:nvSpPr>
        <p:spPr>
          <a:xfrm>
            <a:off x="578863" y="1841444"/>
            <a:ext cx="3749040" cy="34009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2179B751-F7B9-4103-B547-C47945ADD84F}"/>
              </a:ext>
            </a:extLst>
          </p:cNvPr>
          <p:cNvSpPr/>
          <p:nvPr/>
        </p:nvSpPr>
        <p:spPr>
          <a:xfrm>
            <a:off x="933989" y="2632437"/>
            <a:ext cx="3110192" cy="521791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25C6FF98-DE0D-490D-AAA8-1D0F363F0568}"/>
              </a:ext>
            </a:extLst>
          </p:cNvPr>
          <p:cNvSpPr txBox="1"/>
          <p:nvPr/>
        </p:nvSpPr>
        <p:spPr>
          <a:xfrm>
            <a:off x="926203" y="2693277"/>
            <a:ext cx="31179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行动计划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D58CC00B-80C3-483A-B56C-A405642592E1}"/>
              </a:ext>
            </a:extLst>
          </p:cNvPr>
          <p:cNvSpPr/>
          <p:nvPr/>
        </p:nvSpPr>
        <p:spPr>
          <a:xfrm>
            <a:off x="918449" y="3281032"/>
            <a:ext cx="3110192" cy="521791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A84B9B2D-3B2F-4BF6-BB84-A1400593B1E8}"/>
              </a:ext>
            </a:extLst>
          </p:cNvPr>
          <p:cNvSpPr txBox="1"/>
          <p:nvPr/>
        </p:nvSpPr>
        <p:spPr>
          <a:xfrm>
            <a:off x="967286" y="3341872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响应流程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3496EB0A-FB00-4DCF-8C02-859613CE3971}"/>
              </a:ext>
            </a:extLst>
          </p:cNvPr>
          <p:cNvSpPr/>
          <p:nvPr/>
        </p:nvSpPr>
        <p:spPr>
          <a:xfrm>
            <a:off x="918449" y="3933382"/>
            <a:ext cx="3110192" cy="52179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F0BECD51-90ED-41B5-8CAA-9DA04162263A}"/>
              </a:ext>
            </a:extLst>
          </p:cNvPr>
          <p:cNvSpPr txBox="1"/>
          <p:nvPr/>
        </p:nvSpPr>
        <p:spPr>
          <a:xfrm>
            <a:off x="967286" y="3994222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资源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27E61DED-FC82-492E-8839-C9EF9BD2E4E5}"/>
              </a:ext>
            </a:extLst>
          </p:cNvPr>
          <p:cNvSpPr/>
          <p:nvPr/>
        </p:nvSpPr>
        <p:spPr>
          <a:xfrm>
            <a:off x="933989" y="1988989"/>
            <a:ext cx="3110192" cy="52179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4F678FB0-501B-460B-B984-06D1654E0441}"/>
              </a:ext>
            </a:extLst>
          </p:cNvPr>
          <p:cNvSpPr txBox="1"/>
          <p:nvPr/>
        </p:nvSpPr>
        <p:spPr>
          <a:xfrm>
            <a:off x="986484" y="2058464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小组成员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D53DD6B9-5F7E-45FE-AD5C-DC1E9492DA8A}"/>
              </a:ext>
            </a:extLst>
          </p:cNvPr>
          <p:cNvSpPr/>
          <p:nvPr/>
        </p:nvSpPr>
        <p:spPr>
          <a:xfrm>
            <a:off x="918449" y="4585731"/>
            <a:ext cx="3110192" cy="52179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0868E29F-3A0E-4E33-AE23-897ED28B7E04}"/>
              </a:ext>
            </a:extLst>
          </p:cNvPr>
          <p:cNvSpPr txBox="1"/>
          <p:nvPr/>
        </p:nvSpPr>
        <p:spPr>
          <a:xfrm>
            <a:off x="967286" y="4646571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信息沟通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(</a:t>
            </a:r>
            <a:r>
              <a: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内部及外部</a:t>
            </a:r>
            <a:r>
              <a:rPr kumimoji="0" lang="en-US" altLang="zh-CN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)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1D40B4ED-6E1B-46CF-B091-399F67C323B7}"/>
              </a:ext>
            </a:extLst>
          </p:cNvPr>
          <p:cNvSpPr txBox="1"/>
          <p:nvPr/>
        </p:nvSpPr>
        <p:spPr>
          <a:xfrm>
            <a:off x="578863" y="1436452"/>
            <a:ext cx="3749040" cy="409066"/>
          </a:xfrm>
          <a:prstGeom prst="rect">
            <a:avLst/>
          </a:prstGeom>
          <a:solidFill>
            <a:srgbClr val="F86524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内容</a:t>
            </a:r>
          </a:p>
        </p:txBody>
      </p:sp>
      <p:graphicFrame>
        <p:nvGraphicFramePr>
          <p:cNvPr id="3" name="表格 6">
            <a:extLst>
              <a:ext uri="{FF2B5EF4-FFF2-40B4-BE49-F238E27FC236}">
                <a16:creationId xmlns:a16="http://schemas.microsoft.com/office/drawing/2014/main" id="{D40006AB-D9D8-4F40-84A5-ED3892418BB7}"/>
              </a:ext>
            </a:extLst>
          </p:cNvPr>
          <p:cNvGraphicFramePr>
            <a:graphicFrameLocks noGrp="1"/>
          </p:cNvGraphicFramePr>
          <p:nvPr/>
        </p:nvGraphicFramePr>
        <p:xfrm>
          <a:off x="4683030" y="2229352"/>
          <a:ext cx="7241877" cy="2936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9692">
                  <a:extLst>
                    <a:ext uri="{9D8B030D-6E8A-4147-A177-3AD203B41FA5}">
                      <a16:colId xmlns:a16="http://schemas.microsoft.com/office/drawing/2014/main" val="3558547977"/>
                    </a:ext>
                  </a:extLst>
                </a:gridCol>
                <a:gridCol w="1970202">
                  <a:extLst>
                    <a:ext uri="{9D8B030D-6E8A-4147-A177-3AD203B41FA5}">
                      <a16:colId xmlns:a16="http://schemas.microsoft.com/office/drawing/2014/main" val="2133313553"/>
                    </a:ext>
                  </a:extLst>
                </a:gridCol>
                <a:gridCol w="1611983">
                  <a:extLst>
                    <a:ext uri="{9D8B030D-6E8A-4147-A177-3AD203B41FA5}">
                      <a16:colId xmlns:a16="http://schemas.microsoft.com/office/drawing/2014/main" val="16115127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dirty="0"/>
                        <a:t>行动计划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/>
                        <a:t>责任人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/>
                        <a:t>完成时间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490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/>
                        <a:t>评估对工厂生产影响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/>
                        <a:t>工厂</a:t>
                      </a:r>
                      <a:r>
                        <a:rPr lang="en-US" altLang="zh-CN" dirty="0"/>
                        <a:t>BC</a:t>
                      </a:r>
                      <a:r>
                        <a:rPr lang="zh-CN" altLang="en-US" dirty="0"/>
                        <a:t>组长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/>
                        <a:t>4</a:t>
                      </a:r>
                      <a:r>
                        <a:rPr lang="zh-CN" altLang="en-US" dirty="0"/>
                        <a:t>小时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59710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/>
                        <a:t>评估设备紧急维修的可能性及所需要时间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/>
                        <a:t>BC</a:t>
                      </a:r>
                      <a:r>
                        <a:rPr lang="zh-CN" altLang="en-US" dirty="0"/>
                        <a:t>小组</a:t>
                      </a: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en-US" altLang="zh-CN" dirty="0"/>
                        <a:t>24</a:t>
                      </a:r>
                      <a:r>
                        <a:rPr lang="zh-CN" altLang="en-US" dirty="0"/>
                        <a:t>小时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76291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/>
                        <a:t>评估工厂内部设备</a:t>
                      </a:r>
                      <a:r>
                        <a:rPr lang="en-US" altLang="zh-CN" dirty="0"/>
                        <a:t>/</a:t>
                      </a:r>
                      <a:r>
                        <a:rPr lang="zh-CN" altLang="en-US" dirty="0"/>
                        <a:t>备件的可获得性与设备供应商提供设备设施的可能性及所需时间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 Light"/>
                          <a:ea typeface="+mn-ea"/>
                          <a:cs typeface="+mn-cs"/>
                        </a:rPr>
                        <a:t>BC</a:t>
                      </a:r>
                      <a:r>
                        <a:rPr kumimoji="0" lang="zh-CN" alt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 Light"/>
                          <a:ea typeface="+mn-ea"/>
                          <a:cs typeface="+mn-cs"/>
                        </a:rPr>
                        <a:t>小组</a:t>
                      </a:r>
                      <a:endParaRPr kumimoji="0" lang="zh-CN" alt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 Light"/>
                        <a:ea typeface="+mn-ea"/>
                        <a:cs typeface="+mn-cs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14397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/>
                        <a:t>考虑紧急将产品转移至其它工厂的可能性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CN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 Light"/>
                          <a:ea typeface="+mn-ea"/>
                          <a:cs typeface="+mn-cs"/>
                        </a:rPr>
                        <a:t>BC</a:t>
                      </a:r>
                      <a:r>
                        <a:rPr kumimoji="0" lang="zh-CN" alt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 Light"/>
                          <a:ea typeface="+mn-ea"/>
                          <a:cs typeface="+mn-cs"/>
                        </a:rPr>
                        <a:t>小组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9898950"/>
                  </a:ext>
                </a:extLst>
              </a:tr>
            </a:tbl>
          </a:graphicData>
        </a:graphic>
      </p:graphicFrame>
      <p:sp>
        <p:nvSpPr>
          <p:cNvPr id="19" name="文本框 18">
            <a:extLst>
              <a:ext uri="{FF2B5EF4-FFF2-40B4-BE49-F238E27FC236}">
                <a16:creationId xmlns:a16="http://schemas.microsoft.com/office/drawing/2014/main" id="{58F3209E-747E-41C6-B990-0A6825EBAEAD}"/>
              </a:ext>
            </a:extLst>
          </p:cNvPr>
          <p:cNvSpPr txBox="1"/>
          <p:nvPr/>
        </p:nvSpPr>
        <p:spPr>
          <a:xfrm>
            <a:off x="4683029" y="1649398"/>
            <a:ext cx="3749040" cy="409066"/>
          </a:xfrm>
          <a:prstGeom prst="rect">
            <a:avLst/>
          </a:prstGeom>
          <a:solidFill>
            <a:srgbClr val="F86524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场景：地震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(</a:t>
            </a: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举例</a:t>
            </a:r>
            <a:r>
              <a:rPr kumimoji="0" lang="en-US" altLang="zh-CN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)</a:t>
            </a:r>
            <a:endParaRPr kumimoji="0" lang="zh-CN" altLang="en-US" sz="20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71163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5BCD3-538B-4CA8-B0AB-328FDC7D3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业务连续性计划实践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B1C219-1E8A-47CC-A9EE-365C7D973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8306" y="6382975"/>
            <a:ext cx="615158" cy="277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76A33BC0-6A41-4A49-A689-D738C0601FFC}"/>
              </a:ext>
            </a:extLst>
          </p:cNvPr>
          <p:cNvSpPr/>
          <p:nvPr/>
        </p:nvSpPr>
        <p:spPr>
          <a:xfrm>
            <a:off x="578863" y="1841444"/>
            <a:ext cx="3749040" cy="34009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2179B751-F7B9-4103-B547-C47945ADD84F}"/>
              </a:ext>
            </a:extLst>
          </p:cNvPr>
          <p:cNvSpPr/>
          <p:nvPr/>
        </p:nvSpPr>
        <p:spPr>
          <a:xfrm>
            <a:off x="933989" y="2632437"/>
            <a:ext cx="3110192" cy="521791"/>
          </a:xfrm>
          <a:prstGeom prst="rect">
            <a:avLst/>
          </a:prstGeom>
          <a:solidFill>
            <a:srgbClr val="F8F8F8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25C6FF98-DE0D-490D-AAA8-1D0F363F0568}"/>
              </a:ext>
            </a:extLst>
          </p:cNvPr>
          <p:cNvSpPr txBox="1"/>
          <p:nvPr/>
        </p:nvSpPr>
        <p:spPr>
          <a:xfrm>
            <a:off x="926203" y="2693277"/>
            <a:ext cx="31179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行动计划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D58CC00B-80C3-483A-B56C-A405642592E1}"/>
              </a:ext>
            </a:extLst>
          </p:cNvPr>
          <p:cNvSpPr/>
          <p:nvPr/>
        </p:nvSpPr>
        <p:spPr>
          <a:xfrm>
            <a:off x="918449" y="3281032"/>
            <a:ext cx="3110192" cy="521791"/>
          </a:xfrm>
          <a:prstGeom prst="rect">
            <a:avLst/>
          </a:prstGeom>
          <a:solidFill>
            <a:srgbClr val="F8F8F8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A84B9B2D-3B2F-4BF6-BB84-A1400593B1E8}"/>
              </a:ext>
            </a:extLst>
          </p:cNvPr>
          <p:cNvSpPr txBox="1"/>
          <p:nvPr/>
        </p:nvSpPr>
        <p:spPr>
          <a:xfrm>
            <a:off x="967286" y="3341872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响应流程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3496EB0A-FB00-4DCF-8C02-859613CE3971}"/>
              </a:ext>
            </a:extLst>
          </p:cNvPr>
          <p:cNvSpPr/>
          <p:nvPr/>
        </p:nvSpPr>
        <p:spPr>
          <a:xfrm>
            <a:off x="918449" y="3933382"/>
            <a:ext cx="3110192" cy="521791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F0BECD51-90ED-41B5-8CAA-9DA04162263A}"/>
              </a:ext>
            </a:extLst>
          </p:cNvPr>
          <p:cNvSpPr txBox="1"/>
          <p:nvPr/>
        </p:nvSpPr>
        <p:spPr>
          <a:xfrm>
            <a:off x="967286" y="3994222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资源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27E61DED-FC82-492E-8839-C9EF9BD2E4E5}"/>
              </a:ext>
            </a:extLst>
          </p:cNvPr>
          <p:cNvSpPr/>
          <p:nvPr/>
        </p:nvSpPr>
        <p:spPr>
          <a:xfrm>
            <a:off x="933989" y="1988989"/>
            <a:ext cx="3110192" cy="52179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4F678FB0-501B-460B-B984-06D1654E0441}"/>
              </a:ext>
            </a:extLst>
          </p:cNvPr>
          <p:cNvSpPr txBox="1"/>
          <p:nvPr/>
        </p:nvSpPr>
        <p:spPr>
          <a:xfrm>
            <a:off x="986484" y="2058464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小组成员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D53DD6B9-5F7E-45FE-AD5C-DC1E9492DA8A}"/>
              </a:ext>
            </a:extLst>
          </p:cNvPr>
          <p:cNvSpPr/>
          <p:nvPr/>
        </p:nvSpPr>
        <p:spPr>
          <a:xfrm>
            <a:off x="918449" y="4585731"/>
            <a:ext cx="3110192" cy="52179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0868E29F-3A0E-4E33-AE23-897ED28B7E04}"/>
              </a:ext>
            </a:extLst>
          </p:cNvPr>
          <p:cNvSpPr txBox="1"/>
          <p:nvPr/>
        </p:nvSpPr>
        <p:spPr>
          <a:xfrm>
            <a:off x="967286" y="4646571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信息沟通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(</a:t>
            </a: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内部及外部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)</a:t>
            </a: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1D40B4ED-6E1B-46CF-B091-399F67C323B7}"/>
              </a:ext>
            </a:extLst>
          </p:cNvPr>
          <p:cNvSpPr txBox="1"/>
          <p:nvPr/>
        </p:nvSpPr>
        <p:spPr>
          <a:xfrm>
            <a:off x="578863" y="1436452"/>
            <a:ext cx="3749040" cy="409066"/>
          </a:xfrm>
          <a:prstGeom prst="rect">
            <a:avLst/>
          </a:prstGeom>
          <a:solidFill>
            <a:srgbClr val="F86524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内容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24A22CAF-5786-4DA7-8BFC-AA22741A7F5A}"/>
              </a:ext>
            </a:extLst>
          </p:cNvPr>
          <p:cNvSpPr/>
          <p:nvPr/>
        </p:nvSpPr>
        <p:spPr>
          <a:xfrm>
            <a:off x="5233922" y="1706236"/>
            <a:ext cx="5864383" cy="1084098"/>
          </a:xfrm>
          <a:prstGeom prst="rect">
            <a:avLst/>
          </a:prstGeom>
          <a:solidFill>
            <a:srgbClr val="70AD47"/>
          </a:solidFill>
          <a:ln w="12700" cap="flat" cmpd="sng" algn="ctr">
            <a:solidFill>
              <a:srgbClr val="70AD47">
                <a:lumMod val="60000"/>
                <a:lumOff val="4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441F4883-48ED-4B8D-AD9A-10A007DBA29D}"/>
              </a:ext>
            </a:extLst>
          </p:cNvPr>
          <p:cNvSpPr txBox="1"/>
          <p:nvPr/>
        </p:nvSpPr>
        <p:spPr>
          <a:xfrm>
            <a:off x="5394810" y="1778674"/>
            <a:ext cx="5703495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根据场景需求，与</a:t>
            </a:r>
            <a:r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BCM</a:t>
            </a: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组长协调所需资源</a:t>
            </a: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 panose="020F0302020204030204" pitchFamily="34" charset="0"/>
              <a:ea typeface="微软雅黑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采购</a:t>
            </a:r>
            <a:r>
              <a:rPr kumimoji="0" lang="en-US" altLang="zh-CN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/</a:t>
            </a: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财务加快订单</a:t>
            </a:r>
          </a:p>
        </p:txBody>
      </p:sp>
    </p:spTree>
    <p:extLst>
      <p:ext uri="{BB962C8B-B14F-4D97-AF65-F5344CB8AC3E}">
        <p14:creationId xmlns:p14="http://schemas.microsoft.com/office/powerpoint/2010/main" val="19498016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5BCD3-538B-4CA8-B0AB-328FDC7D33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业务连续性计划实践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B1C219-1E8A-47CC-A9EE-365C7D973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8306" y="6382975"/>
            <a:ext cx="615158" cy="277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id="{76A33BC0-6A41-4A49-A689-D738C0601FFC}"/>
              </a:ext>
            </a:extLst>
          </p:cNvPr>
          <p:cNvSpPr/>
          <p:nvPr/>
        </p:nvSpPr>
        <p:spPr>
          <a:xfrm>
            <a:off x="578863" y="1841444"/>
            <a:ext cx="3749040" cy="3400965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id="{2179B751-F7B9-4103-B547-C47945ADD84F}"/>
              </a:ext>
            </a:extLst>
          </p:cNvPr>
          <p:cNvSpPr/>
          <p:nvPr/>
        </p:nvSpPr>
        <p:spPr>
          <a:xfrm>
            <a:off x="933989" y="2632437"/>
            <a:ext cx="3110192" cy="521791"/>
          </a:xfrm>
          <a:prstGeom prst="rect">
            <a:avLst/>
          </a:prstGeom>
          <a:solidFill>
            <a:srgbClr val="F8F8F8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25C6FF98-DE0D-490D-AAA8-1D0F363F0568}"/>
              </a:ext>
            </a:extLst>
          </p:cNvPr>
          <p:cNvSpPr txBox="1"/>
          <p:nvPr/>
        </p:nvSpPr>
        <p:spPr>
          <a:xfrm>
            <a:off x="926203" y="2693277"/>
            <a:ext cx="31179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行动计划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D58CC00B-80C3-483A-B56C-A405642592E1}"/>
              </a:ext>
            </a:extLst>
          </p:cNvPr>
          <p:cNvSpPr/>
          <p:nvPr/>
        </p:nvSpPr>
        <p:spPr>
          <a:xfrm>
            <a:off x="918449" y="3281032"/>
            <a:ext cx="3110192" cy="521791"/>
          </a:xfrm>
          <a:prstGeom prst="rect">
            <a:avLst/>
          </a:prstGeom>
          <a:solidFill>
            <a:srgbClr val="F8F8F8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A84B9B2D-3B2F-4BF6-BB84-A1400593B1E8}"/>
              </a:ext>
            </a:extLst>
          </p:cNvPr>
          <p:cNvSpPr txBox="1"/>
          <p:nvPr/>
        </p:nvSpPr>
        <p:spPr>
          <a:xfrm>
            <a:off x="967286" y="3341872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响应流程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3496EB0A-FB00-4DCF-8C02-859613CE3971}"/>
              </a:ext>
            </a:extLst>
          </p:cNvPr>
          <p:cNvSpPr/>
          <p:nvPr/>
        </p:nvSpPr>
        <p:spPr>
          <a:xfrm>
            <a:off x="918449" y="3933382"/>
            <a:ext cx="3110192" cy="521791"/>
          </a:xfrm>
          <a:prstGeom prst="rect">
            <a:avLst/>
          </a:prstGeom>
          <a:solidFill>
            <a:srgbClr val="F8F8F8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F0BECD51-90ED-41B5-8CAA-9DA04162263A}"/>
              </a:ext>
            </a:extLst>
          </p:cNvPr>
          <p:cNvSpPr txBox="1"/>
          <p:nvPr/>
        </p:nvSpPr>
        <p:spPr>
          <a:xfrm>
            <a:off x="967286" y="3994222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资源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27E61DED-FC82-492E-8839-C9EF9BD2E4E5}"/>
              </a:ext>
            </a:extLst>
          </p:cNvPr>
          <p:cNvSpPr/>
          <p:nvPr/>
        </p:nvSpPr>
        <p:spPr>
          <a:xfrm>
            <a:off x="933989" y="1988989"/>
            <a:ext cx="3110192" cy="52179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4F678FB0-501B-460B-B984-06D1654E0441}"/>
              </a:ext>
            </a:extLst>
          </p:cNvPr>
          <p:cNvSpPr txBox="1"/>
          <p:nvPr/>
        </p:nvSpPr>
        <p:spPr>
          <a:xfrm>
            <a:off x="986484" y="2058464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小组成员</a:t>
            </a: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D53DD6B9-5F7E-45FE-AD5C-DC1E9492DA8A}"/>
              </a:ext>
            </a:extLst>
          </p:cNvPr>
          <p:cNvSpPr/>
          <p:nvPr/>
        </p:nvSpPr>
        <p:spPr>
          <a:xfrm>
            <a:off x="918449" y="4585731"/>
            <a:ext cx="3110192" cy="521791"/>
          </a:xfrm>
          <a:prstGeom prst="rect">
            <a:avLst/>
          </a:prstGeom>
          <a:solidFill>
            <a:srgbClr val="0070C0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0868E29F-3A0E-4E33-AE23-897ED28B7E04}"/>
              </a:ext>
            </a:extLst>
          </p:cNvPr>
          <p:cNvSpPr txBox="1"/>
          <p:nvPr/>
        </p:nvSpPr>
        <p:spPr>
          <a:xfrm>
            <a:off x="967286" y="4646571"/>
            <a:ext cx="306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信息沟通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(</a:t>
            </a: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内部及外部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)</a:t>
            </a: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1D40B4ED-6E1B-46CF-B091-399F67C323B7}"/>
              </a:ext>
            </a:extLst>
          </p:cNvPr>
          <p:cNvSpPr txBox="1"/>
          <p:nvPr/>
        </p:nvSpPr>
        <p:spPr>
          <a:xfrm>
            <a:off x="578863" y="1436452"/>
            <a:ext cx="3749040" cy="409066"/>
          </a:xfrm>
          <a:prstGeom prst="rect">
            <a:avLst/>
          </a:prstGeom>
          <a:solidFill>
            <a:srgbClr val="F86524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宋体"/>
                <a:cs typeface="+mn-cs"/>
              </a:rPr>
              <a:t>内容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24A22CAF-5786-4DA7-8BFC-AA22741A7F5A}"/>
              </a:ext>
            </a:extLst>
          </p:cNvPr>
          <p:cNvSpPr/>
          <p:nvPr/>
        </p:nvSpPr>
        <p:spPr>
          <a:xfrm>
            <a:off x="5233922" y="1706236"/>
            <a:ext cx="5864383" cy="1722764"/>
          </a:xfrm>
          <a:prstGeom prst="rect">
            <a:avLst/>
          </a:prstGeom>
          <a:solidFill>
            <a:srgbClr val="70AD47"/>
          </a:solidFill>
          <a:ln w="12700" cap="flat" cmpd="sng" algn="ctr">
            <a:solidFill>
              <a:srgbClr val="70AD47">
                <a:lumMod val="60000"/>
                <a:lumOff val="4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10428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宋体"/>
              <a:cs typeface="+mn-cs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441F4883-48ED-4B8D-AD9A-10A007DBA29D}"/>
              </a:ext>
            </a:extLst>
          </p:cNvPr>
          <p:cNvSpPr txBox="1"/>
          <p:nvPr/>
        </p:nvSpPr>
        <p:spPr>
          <a:xfrm>
            <a:off x="5394810" y="1778674"/>
            <a:ext cx="5703495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制定信息沟通方案及机制</a:t>
            </a: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 panose="020F0302020204030204" pitchFamily="34" charset="0"/>
              <a:ea typeface="微软雅黑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识别受影响的利益相关方</a:t>
            </a: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 panose="020F0302020204030204" pitchFamily="34" charset="0"/>
              <a:ea typeface="微软雅黑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通知客户供应中断及预计恢复时间</a:t>
            </a:r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 panose="020F0302020204030204" pitchFamily="34" charset="0"/>
              <a:ea typeface="微软雅黑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微软雅黑"/>
                <a:cs typeface="+mn-cs"/>
              </a:rPr>
              <a:t>利益相关方联系方式</a:t>
            </a:r>
          </a:p>
        </p:txBody>
      </p:sp>
    </p:spTree>
    <p:extLst>
      <p:ext uri="{BB962C8B-B14F-4D97-AF65-F5344CB8AC3E}">
        <p14:creationId xmlns:p14="http://schemas.microsoft.com/office/powerpoint/2010/main" val="25440562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28C8736-820D-07F7-5318-59FB48AF3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提问环节 </a:t>
            </a:r>
            <a:r>
              <a:rPr lang="en-US" altLang="zh-CN"/>
              <a:t>Q&amp;A</a:t>
            </a:r>
            <a:endParaRPr lang="zh-CN" alt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1B1067E-D74E-4651-8B11-F0C11C76A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98306" y="6382975"/>
            <a:ext cx="615158" cy="277000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"/>
                <a:ea typeface="微软雅黑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"/>
              <a:ea typeface="微软雅黑"/>
              <a:cs typeface="+mn-cs"/>
            </a:endParaRPr>
          </a:p>
        </p:txBody>
      </p:sp>
      <p:pic>
        <p:nvPicPr>
          <p:cNvPr id="7" name="Picture 6" descr="Several hands raised and ready to answer a question">
            <a:extLst>
              <a:ext uri="{FF2B5EF4-FFF2-40B4-BE49-F238E27FC236}">
                <a16:creationId xmlns:a16="http://schemas.microsoft.com/office/drawing/2014/main" id="{6A8323CE-82AA-9C09-8841-C1AC75B704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6130" y="1761007"/>
            <a:ext cx="5939740" cy="396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20166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PSCI">
      <a:dk1>
        <a:sysClr val="windowText" lastClr="000000"/>
      </a:dk1>
      <a:lt1>
        <a:sysClr val="window" lastClr="FFFFFF"/>
      </a:lt1>
      <a:dk2>
        <a:srgbClr val="AA1D11"/>
      </a:dk2>
      <a:lt2>
        <a:srgbClr val="EEECE1"/>
      </a:lt2>
      <a:accent1>
        <a:srgbClr val="F86524"/>
      </a:accent1>
      <a:accent2>
        <a:srgbClr val="AA1D11"/>
      </a:accent2>
      <a:accent3>
        <a:srgbClr val="FF8002"/>
      </a:accent3>
      <a:accent4>
        <a:srgbClr val="4D2110"/>
      </a:accent4>
      <a:accent5>
        <a:srgbClr val="E9D8CB"/>
      </a:accent5>
      <a:accent6>
        <a:srgbClr val="000000"/>
      </a:accent6>
      <a:hlink>
        <a:srgbClr val="F86524"/>
      </a:hlink>
      <a:folHlink>
        <a:srgbClr val="7F7F7F"/>
      </a:folHlink>
    </a:clrScheme>
    <a:fontScheme name="Custom 2">
      <a:majorFont>
        <a:latin typeface="Ubuntu"/>
        <a:ea typeface="微软雅黑"/>
        <a:cs typeface=""/>
      </a:majorFont>
      <a:minorFont>
        <a:latin typeface="Ubuntu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1738</Words>
  <Application>Microsoft Office PowerPoint</Application>
  <PresentationFormat>Widescreen</PresentationFormat>
  <Paragraphs>287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微软雅黑</vt:lpstr>
      <vt:lpstr>Arial</vt:lpstr>
      <vt:lpstr>Calibri</vt:lpstr>
      <vt:lpstr>Calibri Light</vt:lpstr>
      <vt:lpstr>Segoe UI</vt:lpstr>
      <vt:lpstr>Ubuntu</vt:lpstr>
      <vt:lpstr>Ubuntu Bold</vt:lpstr>
      <vt:lpstr>Wingdings</vt:lpstr>
      <vt:lpstr>1_Office Theme</vt:lpstr>
      <vt:lpstr>业务连续性计划 Business Continuity Plans</vt:lpstr>
      <vt:lpstr>个人经历介绍 Speaker Bio </vt:lpstr>
      <vt:lpstr>议程 Agenda</vt:lpstr>
      <vt:lpstr>关于翊员科技</vt:lpstr>
      <vt:lpstr>业务连续性的重要性</vt:lpstr>
      <vt:lpstr>什么是业务连续性？</vt:lpstr>
      <vt:lpstr>与应急响应之间的关系</vt:lpstr>
      <vt:lpstr>审计常见问题</vt:lpstr>
      <vt:lpstr>业务连续性计划实践</vt:lpstr>
      <vt:lpstr>业务连续性计划实践</vt:lpstr>
      <vt:lpstr>业务连续性计划实践</vt:lpstr>
      <vt:lpstr>业务连续性计划实践</vt:lpstr>
      <vt:lpstr>业务连续性计划实践</vt:lpstr>
      <vt:lpstr>业务连续性计划实践</vt:lpstr>
      <vt:lpstr>业务连续性计划实践</vt:lpstr>
      <vt:lpstr>业务连续性计划实践</vt:lpstr>
      <vt:lpstr>业务连续性计划实践</vt:lpstr>
      <vt:lpstr>提问环节 Q&amp;A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业务连续性计划 Business Continuity Plans</dc:title>
  <dc:creator>Danran Chen</dc:creator>
  <cp:lastModifiedBy>Danran Chen</cp:lastModifiedBy>
  <cp:revision>1</cp:revision>
  <dcterms:created xsi:type="dcterms:W3CDTF">2022-10-28T06:26:51Z</dcterms:created>
  <dcterms:modified xsi:type="dcterms:W3CDTF">2022-10-28T06:27:34Z</dcterms:modified>
</cp:coreProperties>
</file>