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4.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5.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9.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10.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11.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12.xml" ContentType="application/vnd.openxmlformats-officedocument.presentationml.notesSlide+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notesSlides/notesSlide13.xml" ContentType="application/vnd.openxmlformats-officedocument.presentationml.notesSlide+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notesSlides/notesSlide14.xml" ContentType="application/vnd.openxmlformats-officedocument.presentationml.notesSlide+xml"/>
  <Override PartName="/ppt/tags/tag52.xml" ContentType="application/vnd.openxmlformats-officedocument.presentationml.tags+xml"/>
  <Override PartName="/ppt/tags/tag53.xml" ContentType="application/vnd.openxmlformats-officedocument.presentationml.tags+xml"/>
  <Override PartName="/ppt/notesSlides/notesSlide15.xml" ContentType="application/vnd.openxmlformats-officedocument.presentationml.notesSlide+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16.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notesSlides/notesSlide17.xml" ContentType="application/vnd.openxmlformats-officedocument.presentationml.notesSlide+xml"/>
  <Override PartName="/ppt/tags/tag77.xml" ContentType="application/vnd.openxmlformats-officedocument.presentationml.tags+xml"/>
  <Override PartName="/ppt/tags/tag78.xml" ContentType="application/vnd.openxmlformats-officedocument.presentationml.tags+xml"/>
  <Override PartName="/ppt/notesSlides/notesSlide18.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56" r:id="rId2"/>
  </p:sldMasterIdLst>
  <p:notesMasterIdLst>
    <p:notesMasterId r:id="rId46"/>
  </p:notesMasterIdLst>
  <p:handoutMasterIdLst>
    <p:handoutMasterId r:id="rId47"/>
  </p:handoutMasterIdLst>
  <p:sldIdLst>
    <p:sldId id="256" r:id="rId3"/>
    <p:sldId id="293" r:id="rId4"/>
    <p:sldId id="361" r:id="rId5"/>
    <p:sldId id="362" r:id="rId6"/>
    <p:sldId id="263" r:id="rId7"/>
    <p:sldId id="315" r:id="rId8"/>
    <p:sldId id="370" r:id="rId9"/>
    <p:sldId id="266" r:id="rId10"/>
    <p:sldId id="268" r:id="rId11"/>
    <p:sldId id="363" r:id="rId12"/>
    <p:sldId id="295" r:id="rId13"/>
    <p:sldId id="339" r:id="rId14"/>
    <p:sldId id="298" r:id="rId15"/>
    <p:sldId id="344" r:id="rId16"/>
    <p:sldId id="322" r:id="rId17"/>
    <p:sldId id="323" r:id="rId18"/>
    <p:sldId id="299" r:id="rId19"/>
    <p:sldId id="345" r:id="rId20"/>
    <p:sldId id="301" r:id="rId21"/>
    <p:sldId id="302" r:id="rId22"/>
    <p:sldId id="324" r:id="rId23"/>
    <p:sldId id="325" r:id="rId24"/>
    <p:sldId id="326" r:id="rId25"/>
    <p:sldId id="327" r:id="rId26"/>
    <p:sldId id="333" r:id="rId27"/>
    <p:sldId id="328" r:id="rId28"/>
    <p:sldId id="334" r:id="rId29"/>
    <p:sldId id="335" r:id="rId30"/>
    <p:sldId id="341" r:id="rId31"/>
    <p:sldId id="336" r:id="rId32"/>
    <p:sldId id="351" r:id="rId33"/>
    <p:sldId id="352" r:id="rId34"/>
    <p:sldId id="353" r:id="rId35"/>
    <p:sldId id="354" r:id="rId36"/>
    <p:sldId id="355" r:id="rId37"/>
    <p:sldId id="357" r:id="rId38"/>
    <p:sldId id="358" r:id="rId39"/>
    <p:sldId id="366" r:id="rId40"/>
    <p:sldId id="342" r:id="rId41"/>
    <p:sldId id="367" r:id="rId42"/>
    <p:sldId id="369" r:id="rId43"/>
    <p:sldId id="368" r:id="rId44"/>
    <p:sldId id="289" r:id="rId45"/>
  </p:sldIdLst>
  <p:sldSz cx="9144000" cy="5143500" type="screen16x9"/>
  <p:notesSz cx="6858000" cy="9144000"/>
  <p:custDataLst>
    <p:tags r:id="rId4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irgit Isabelle Skuballa" initials="BSk" lastIdx="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6524"/>
    <a:srgbClr val="72C1B0"/>
    <a:srgbClr val="DA3919"/>
    <a:srgbClr val="2E9AB7"/>
    <a:srgbClr val="FBBD1A"/>
    <a:srgbClr val="CC006A"/>
    <a:srgbClr val="E5E5E5"/>
    <a:srgbClr val="D9D9D9"/>
    <a:srgbClr val="EEEEEE"/>
    <a:srgbClr val="CCCC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0" autoAdjust="0"/>
    <p:restoredTop sz="89942" autoAdjust="0"/>
  </p:normalViewPr>
  <p:slideViewPr>
    <p:cSldViewPr snapToGrid="0" snapToObjects="1">
      <p:cViewPr varScale="1">
        <p:scale>
          <a:sx n="136" d="100"/>
          <a:sy n="136" d="100"/>
        </p:scale>
        <p:origin x="336" y="114"/>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53" d="100"/>
          <a:sy n="53" d="100"/>
        </p:scale>
        <p:origin x="-1724" y="-8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gs" Target="tags/tag1.xml"/><Relationship Id="rId8" Type="http://schemas.openxmlformats.org/officeDocument/2006/relationships/slide" Target="slides/slide6.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98CC06-9656-42FE-A0A4-B1574784739E}" type="doc">
      <dgm:prSet loTypeId="urn:microsoft.com/office/officeart/2005/8/layout/hProcess9" loCatId="process" qsTypeId="urn:microsoft.com/office/officeart/2005/8/quickstyle/simple1" qsCatId="simple" csTypeId="urn:microsoft.com/office/officeart/2005/8/colors/accent1_2" csCatId="accent1" phldr="1"/>
      <dgm:spPr/>
    </dgm:pt>
    <dgm:pt modelId="{32EBD39E-1905-480B-AC24-45F4EF37D80C}">
      <dgm:prSet phldrT="[Text]" custT="1"/>
      <dgm:spPr/>
      <dgm:t>
        <a:bodyPr/>
        <a:lstStyle/>
        <a:p>
          <a:r>
            <a:rPr lang="de-DE" sz="1200"/>
            <a:t>Step 1</a:t>
          </a:r>
          <a:endParaRPr lang="en-US" sz="1200"/>
        </a:p>
      </dgm:t>
    </dgm:pt>
    <dgm:pt modelId="{3BE2E5CF-736F-4EC8-9FBC-E3DCC1A8DBCA}" type="parTrans" cxnId="{14DC254D-4615-4A57-94C1-D3B662CE9E3E}">
      <dgm:prSet/>
      <dgm:spPr/>
      <dgm:t>
        <a:bodyPr/>
        <a:lstStyle/>
        <a:p>
          <a:endParaRPr lang="en-US" sz="1200"/>
        </a:p>
      </dgm:t>
    </dgm:pt>
    <dgm:pt modelId="{241F148B-B16A-455B-9391-270F74CAAC93}" type="sibTrans" cxnId="{14DC254D-4615-4A57-94C1-D3B662CE9E3E}">
      <dgm:prSet/>
      <dgm:spPr/>
      <dgm:t>
        <a:bodyPr/>
        <a:lstStyle/>
        <a:p>
          <a:endParaRPr lang="en-US" sz="1200"/>
        </a:p>
      </dgm:t>
    </dgm:pt>
    <dgm:pt modelId="{7928CDDE-EFC9-4732-8E70-7AE8D636E58F}">
      <dgm:prSet phldrT="[Text]" custT="1"/>
      <dgm:spPr/>
      <dgm:t>
        <a:bodyPr/>
        <a:lstStyle/>
        <a:p>
          <a:r>
            <a:rPr lang="de-DE" sz="1200"/>
            <a:t>Step 2</a:t>
          </a:r>
          <a:endParaRPr lang="en-US" sz="1200"/>
        </a:p>
      </dgm:t>
    </dgm:pt>
    <dgm:pt modelId="{1FA8C6B8-AD65-43CE-AAED-8CCA22BE4CB1}" type="parTrans" cxnId="{1408F0F1-DC01-4D81-B4FE-F0688F0125C1}">
      <dgm:prSet/>
      <dgm:spPr/>
      <dgm:t>
        <a:bodyPr/>
        <a:lstStyle/>
        <a:p>
          <a:endParaRPr lang="en-US" sz="1200"/>
        </a:p>
      </dgm:t>
    </dgm:pt>
    <dgm:pt modelId="{A6334B7C-C97A-443A-BF63-B5D3A27FD2D5}" type="sibTrans" cxnId="{1408F0F1-DC01-4D81-B4FE-F0688F0125C1}">
      <dgm:prSet/>
      <dgm:spPr/>
      <dgm:t>
        <a:bodyPr/>
        <a:lstStyle/>
        <a:p>
          <a:endParaRPr lang="en-US" sz="1200"/>
        </a:p>
      </dgm:t>
    </dgm:pt>
    <dgm:pt modelId="{5BE7097F-0C16-4D9E-A0FA-7EA91E4D6D70}">
      <dgm:prSet phldrT="[Text]" custT="1"/>
      <dgm:spPr/>
      <dgm:t>
        <a:bodyPr/>
        <a:lstStyle/>
        <a:p>
          <a:r>
            <a:rPr lang="de-DE" sz="1200"/>
            <a:t>Step 3</a:t>
          </a:r>
          <a:endParaRPr lang="en-US" sz="1200"/>
        </a:p>
      </dgm:t>
    </dgm:pt>
    <dgm:pt modelId="{9481779D-61B8-4E91-9BA8-E15721CEEE62}" type="parTrans" cxnId="{C6012BA6-49E4-425B-A3B5-441515B8C8C0}">
      <dgm:prSet/>
      <dgm:spPr/>
      <dgm:t>
        <a:bodyPr/>
        <a:lstStyle/>
        <a:p>
          <a:endParaRPr lang="en-US" sz="1200"/>
        </a:p>
      </dgm:t>
    </dgm:pt>
    <dgm:pt modelId="{61533B30-A7BA-4FC5-838F-A903D2110E9D}" type="sibTrans" cxnId="{C6012BA6-49E4-425B-A3B5-441515B8C8C0}">
      <dgm:prSet/>
      <dgm:spPr/>
      <dgm:t>
        <a:bodyPr/>
        <a:lstStyle/>
        <a:p>
          <a:endParaRPr lang="en-US" sz="1200"/>
        </a:p>
      </dgm:t>
    </dgm:pt>
    <dgm:pt modelId="{31F5640B-0255-4FBC-9134-F24DA52969B0}" type="pres">
      <dgm:prSet presAssocID="{0C98CC06-9656-42FE-A0A4-B1574784739E}" presName="CompostProcess" presStyleCnt="0">
        <dgm:presLayoutVars>
          <dgm:dir/>
          <dgm:resizeHandles val="exact"/>
        </dgm:presLayoutVars>
      </dgm:prSet>
      <dgm:spPr/>
    </dgm:pt>
    <dgm:pt modelId="{33D97637-FE18-42C6-BC3A-2118077F27FB}" type="pres">
      <dgm:prSet presAssocID="{0C98CC06-9656-42FE-A0A4-B1574784739E}" presName="arrow" presStyleLbl="bgShp" presStyleIdx="0" presStyleCnt="1" custScaleX="117647"/>
      <dgm:spPr/>
    </dgm:pt>
    <dgm:pt modelId="{BB85C4C2-63F3-401E-A8B2-062C0E8D1A2E}" type="pres">
      <dgm:prSet presAssocID="{0C98CC06-9656-42FE-A0A4-B1574784739E}" presName="linearProcess" presStyleCnt="0"/>
      <dgm:spPr/>
    </dgm:pt>
    <dgm:pt modelId="{9F0C279C-B9F1-4D8C-A708-9CB09A1FB783}" type="pres">
      <dgm:prSet presAssocID="{32EBD39E-1905-480B-AC24-45F4EF37D80C}" presName="textNode" presStyleLbl="node1" presStyleIdx="0" presStyleCnt="3">
        <dgm:presLayoutVars>
          <dgm:bulletEnabled val="1"/>
        </dgm:presLayoutVars>
      </dgm:prSet>
      <dgm:spPr/>
    </dgm:pt>
    <dgm:pt modelId="{0B79AE25-7726-49FF-A025-A13B49A5818E}" type="pres">
      <dgm:prSet presAssocID="{241F148B-B16A-455B-9391-270F74CAAC93}" presName="sibTrans" presStyleCnt="0"/>
      <dgm:spPr/>
    </dgm:pt>
    <dgm:pt modelId="{D3C405D2-493C-42F7-AD7F-627EF797A1ED}" type="pres">
      <dgm:prSet presAssocID="{7928CDDE-EFC9-4732-8E70-7AE8D636E58F}" presName="textNode" presStyleLbl="node1" presStyleIdx="1" presStyleCnt="3">
        <dgm:presLayoutVars>
          <dgm:bulletEnabled val="1"/>
        </dgm:presLayoutVars>
      </dgm:prSet>
      <dgm:spPr/>
    </dgm:pt>
    <dgm:pt modelId="{80CC81C1-DEE9-4D6D-8864-1C9CD1E06E80}" type="pres">
      <dgm:prSet presAssocID="{A6334B7C-C97A-443A-BF63-B5D3A27FD2D5}" presName="sibTrans" presStyleCnt="0"/>
      <dgm:spPr/>
    </dgm:pt>
    <dgm:pt modelId="{3A4B3F61-0408-426A-A09B-B164386BBF93}" type="pres">
      <dgm:prSet presAssocID="{5BE7097F-0C16-4D9E-A0FA-7EA91E4D6D70}" presName="textNode" presStyleLbl="node1" presStyleIdx="2" presStyleCnt="3">
        <dgm:presLayoutVars>
          <dgm:bulletEnabled val="1"/>
        </dgm:presLayoutVars>
      </dgm:prSet>
      <dgm:spPr/>
    </dgm:pt>
  </dgm:ptLst>
  <dgm:cxnLst>
    <dgm:cxn modelId="{31B92532-DCC4-4966-86AF-744AE897D054}" type="presOf" srcId="{5BE7097F-0C16-4D9E-A0FA-7EA91E4D6D70}" destId="{3A4B3F61-0408-426A-A09B-B164386BBF93}" srcOrd="0" destOrd="0" presId="urn:microsoft.com/office/officeart/2005/8/layout/hProcess9"/>
    <dgm:cxn modelId="{14DC254D-4615-4A57-94C1-D3B662CE9E3E}" srcId="{0C98CC06-9656-42FE-A0A4-B1574784739E}" destId="{32EBD39E-1905-480B-AC24-45F4EF37D80C}" srcOrd="0" destOrd="0" parTransId="{3BE2E5CF-736F-4EC8-9FBC-E3DCC1A8DBCA}" sibTransId="{241F148B-B16A-455B-9391-270F74CAAC93}"/>
    <dgm:cxn modelId="{3FC06F52-CA1E-4F71-93E3-25FBB711631C}" type="presOf" srcId="{0C98CC06-9656-42FE-A0A4-B1574784739E}" destId="{31F5640B-0255-4FBC-9134-F24DA52969B0}" srcOrd="0" destOrd="0" presId="urn:microsoft.com/office/officeart/2005/8/layout/hProcess9"/>
    <dgm:cxn modelId="{43AD2A81-5FF2-41DD-8369-9B507A101964}" type="presOf" srcId="{7928CDDE-EFC9-4732-8E70-7AE8D636E58F}" destId="{D3C405D2-493C-42F7-AD7F-627EF797A1ED}" srcOrd="0" destOrd="0" presId="urn:microsoft.com/office/officeart/2005/8/layout/hProcess9"/>
    <dgm:cxn modelId="{C6012BA6-49E4-425B-A3B5-441515B8C8C0}" srcId="{0C98CC06-9656-42FE-A0A4-B1574784739E}" destId="{5BE7097F-0C16-4D9E-A0FA-7EA91E4D6D70}" srcOrd="2" destOrd="0" parTransId="{9481779D-61B8-4E91-9BA8-E15721CEEE62}" sibTransId="{61533B30-A7BA-4FC5-838F-A903D2110E9D}"/>
    <dgm:cxn modelId="{135B4CC3-7A8D-46EB-9DAC-820BF95EA384}" type="presOf" srcId="{32EBD39E-1905-480B-AC24-45F4EF37D80C}" destId="{9F0C279C-B9F1-4D8C-A708-9CB09A1FB783}" srcOrd="0" destOrd="0" presId="urn:microsoft.com/office/officeart/2005/8/layout/hProcess9"/>
    <dgm:cxn modelId="{1408F0F1-DC01-4D81-B4FE-F0688F0125C1}" srcId="{0C98CC06-9656-42FE-A0A4-B1574784739E}" destId="{7928CDDE-EFC9-4732-8E70-7AE8D636E58F}" srcOrd="1" destOrd="0" parTransId="{1FA8C6B8-AD65-43CE-AAED-8CCA22BE4CB1}" sibTransId="{A6334B7C-C97A-443A-BF63-B5D3A27FD2D5}"/>
    <dgm:cxn modelId="{83C73033-32AD-45BD-8E64-1BB5686B0E8A}" type="presParOf" srcId="{31F5640B-0255-4FBC-9134-F24DA52969B0}" destId="{33D97637-FE18-42C6-BC3A-2118077F27FB}" srcOrd="0" destOrd="0" presId="urn:microsoft.com/office/officeart/2005/8/layout/hProcess9"/>
    <dgm:cxn modelId="{A54FF5A7-1E1B-4581-9402-588429D904F7}" type="presParOf" srcId="{31F5640B-0255-4FBC-9134-F24DA52969B0}" destId="{BB85C4C2-63F3-401E-A8B2-062C0E8D1A2E}" srcOrd="1" destOrd="0" presId="urn:microsoft.com/office/officeart/2005/8/layout/hProcess9"/>
    <dgm:cxn modelId="{030B0883-4E9F-4474-8B0B-BA3D76D1C943}" type="presParOf" srcId="{BB85C4C2-63F3-401E-A8B2-062C0E8D1A2E}" destId="{9F0C279C-B9F1-4D8C-A708-9CB09A1FB783}" srcOrd="0" destOrd="0" presId="urn:microsoft.com/office/officeart/2005/8/layout/hProcess9"/>
    <dgm:cxn modelId="{35D1DFFB-2901-4593-94B5-631FB7C071FB}" type="presParOf" srcId="{BB85C4C2-63F3-401E-A8B2-062C0E8D1A2E}" destId="{0B79AE25-7726-49FF-A025-A13B49A5818E}" srcOrd="1" destOrd="0" presId="urn:microsoft.com/office/officeart/2005/8/layout/hProcess9"/>
    <dgm:cxn modelId="{DC72C4D8-E599-4C56-AB57-AF753B44DA1A}" type="presParOf" srcId="{BB85C4C2-63F3-401E-A8B2-062C0E8D1A2E}" destId="{D3C405D2-493C-42F7-AD7F-627EF797A1ED}" srcOrd="2" destOrd="0" presId="urn:microsoft.com/office/officeart/2005/8/layout/hProcess9"/>
    <dgm:cxn modelId="{E06CC713-9B79-4912-BECB-8D45262AF0A9}" type="presParOf" srcId="{BB85C4C2-63F3-401E-A8B2-062C0E8D1A2E}" destId="{80CC81C1-DEE9-4D6D-8864-1C9CD1E06E80}" srcOrd="3" destOrd="0" presId="urn:microsoft.com/office/officeart/2005/8/layout/hProcess9"/>
    <dgm:cxn modelId="{ECC650AD-0C46-475B-8794-9BBA94F89A07}" type="presParOf" srcId="{BB85C4C2-63F3-401E-A8B2-062C0E8D1A2E}" destId="{3A4B3F61-0408-426A-A09B-B164386BBF93}" srcOrd="4"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97637-FE18-42C6-BC3A-2118077F27FB}">
      <dsp:nvSpPr>
        <dsp:cNvPr id="0" name=""/>
        <dsp:cNvSpPr/>
      </dsp:nvSpPr>
      <dsp:spPr>
        <a:xfrm>
          <a:off x="0" y="0"/>
          <a:ext cx="2895598" cy="1543049"/>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0C279C-B9F1-4D8C-A708-9CB09A1FB783}">
      <dsp:nvSpPr>
        <dsp:cNvPr id="0" name=""/>
        <dsp:cNvSpPr/>
      </dsp:nvSpPr>
      <dsp:spPr>
        <a:xfrm>
          <a:off x="0" y="462915"/>
          <a:ext cx="868680" cy="6172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de-DE" sz="1200" kern="1200"/>
            <a:t>Step 1</a:t>
          </a:r>
          <a:endParaRPr lang="en-US" sz="1200" kern="1200"/>
        </a:p>
      </dsp:txBody>
      <dsp:txXfrm>
        <a:off x="30130" y="493045"/>
        <a:ext cx="808420" cy="556960"/>
      </dsp:txXfrm>
    </dsp:sp>
    <dsp:sp modelId="{D3C405D2-493C-42F7-AD7F-627EF797A1ED}">
      <dsp:nvSpPr>
        <dsp:cNvPr id="0" name=""/>
        <dsp:cNvSpPr/>
      </dsp:nvSpPr>
      <dsp:spPr>
        <a:xfrm>
          <a:off x="1013460" y="462915"/>
          <a:ext cx="868680" cy="6172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de-DE" sz="1200" kern="1200"/>
            <a:t>Step 2</a:t>
          </a:r>
          <a:endParaRPr lang="en-US" sz="1200" kern="1200"/>
        </a:p>
      </dsp:txBody>
      <dsp:txXfrm>
        <a:off x="1043590" y="493045"/>
        <a:ext cx="808420" cy="556960"/>
      </dsp:txXfrm>
    </dsp:sp>
    <dsp:sp modelId="{3A4B3F61-0408-426A-A09B-B164386BBF93}">
      <dsp:nvSpPr>
        <dsp:cNvPr id="0" name=""/>
        <dsp:cNvSpPr/>
      </dsp:nvSpPr>
      <dsp:spPr>
        <a:xfrm>
          <a:off x="2026920" y="462915"/>
          <a:ext cx="868680" cy="6172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de-DE" sz="1200" kern="1200"/>
            <a:t>Step 3</a:t>
          </a:r>
          <a:endParaRPr lang="en-US" sz="1200" kern="1200"/>
        </a:p>
      </dsp:txBody>
      <dsp:txXfrm>
        <a:off x="2057050" y="493045"/>
        <a:ext cx="808420" cy="55696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CDA9A4-BC13-D544-B94D-B5C5C17E0982}" type="datetimeFigureOut">
              <a:rPr lang="en-US" smtClean="0"/>
              <a:t>9/20/2018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FF8F210-F654-7C4E-B8E4-B77D783FDCCF}" type="slidenum">
              <a:rPr lang="en-US" smtClean="0"/>
              <a:t>‹#›</a:t>
            </a:fld>
            <a:endParaRPr lang="en-US"/>
          </a:p>
        </p:txBody>
      </p:sp>
    </p:spTree>
    <p:extLst>
      <p:ext uri="{BB962C8B-B14F-4D97-AF65-F5344CB8AC3E}">
        <p14:creationId xmlns:p14="http://schemas.microsoft.com/office/powerpoint/2010/main" val="337896705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AA6B3A-3945-0D4D-81A3-F66969B96F05}" type="datetimeFigureOut">
              <a:rPr lang="en-US" smtClean="0"/>
              <a:t>9/20/2018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98DC8E-831F-4F4F-AA07-8C6ED19D89E3}" type="slidenum">
              <a:rPr lang="en-US" smtClean="0"/>
              <a:t>‹#›</a:t>
            </a:fld>
            <a:endParaRPr lang="en-US"/>
          </a:p>
        </p:txBody>
      </p:sp>
    </p:spTree>
    <p:extLst>
      <p:ext uri="{BB962C8B-B14F-4D97-AF65-F5344CB8AC3E}">
        <p14:creationId xmlns:p14="http://schemas.microsoft.com/office/powerpoint/2010/main" val="46279209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per slide</a:t>
            </a:r>
          </a:p>
          <a:p>
            <a:r>
              <a:rPr lang="en-GB" sz="1200" b="0" i="0" u="none" strike="noStrike" kern="1200" baseline="0" dirty="0">
                <a:solidFill>
                  <a:schemeClr val="tx1"/>
                </a:solidFill>
                <a:latin typeface="+mn-lt"/>
                <a:ea typeface="+mn-ea"/>
                <a:cs typeface="+mn-cs"/>
              </a:rPr>
              <a:t>The PSCI is a community committed to promoting responsible supply chains and better business conditions </a:t>
            </a:r>
            <a:endParaRPr lang="en-GB" dirty="0"/>
          </a:p>
          <a:p>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6</a:t>
            </a:fld>
            <a:endParaRPr lang="en-US" dirty="0"/>
          </a:p>
        </p:txBody>
      </p:sp>
    </p:spTree>
    <p:extLst>
      <p:ext uri="{BB962C8B-B14F-4D97-AF65-F5344CB8AC3E}">
        <p14:creationId xmlns:p14="http://schemas.microsoft.com/office/powerpoint/2010/main" val="3590034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We have 30 member companies and are governed by an elected Board of Directors which is our primary decision making body. </a:t>
            </a:r>
          </a:p>
          <a:p>
            <a:r>
              <a:rPr lang="en-GB" sz="1200" b="0" i="0" u="none" strike="noStrike" kern="1200" baseline="0" dirty="0">
                <a:solidFill>
                  <a:schemeClr val="tx1"/>
                </a:solidFill>
                <a:latin typeface="+mn-lt"/>
                <a:ea typeface="+mn-ea"/>
                <a:cs typeface="+mn-cs"/>
              </a:rPr>
              <a:t>The basic principle is inclusivity. PSCI welcomes all companies that are serious about embracing our vision in the pharma and healthcare supply chain.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Comment 2 level of Membership (Full and associate) :more details after </a:t>
            </a:r>
            <a:r>
              <a:rPr lang="en-GB" sz="1200" b="0" i="0" u="none" strike="noStrike" kern="1200" baseline="0">
                <a:solidFill>
                  <a:schemeClr val="tx1"/>
                </a:solidFill>
                <a:latin typeface="+mn-lt"/>
                <a:ea typeface="+mn-ea"/>
                <a:cs typeface="+mn-cs"/>
              </a:rPr>
              <a:t>in slide 16.</a:t>
            </a:r>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A98DC8E-831F-4F4F-AA07-8C6ED19D89E3}"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17457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PSCI believes that in order to responsibly address global issues such as heath &amp; safety, environment, labor and ethics that business has a special role to play because want to remain trusted by our patients &amp; stakeholders, to continue to deliver reliability across our supply chain and look to source from companies who are responsible. We see the role of PSCI is to bring the principles to life through standardized process, leverage our collective voice to make a bigger impact than our individual member companies would alone and continue to build capability and drive improvements in our collective supply chains.</a:t>
            </a:r>
          </a:p>
        </p:txBody>
      </p:sp>
      <p:sp>
        <p:nvSpPr>
          <p:cNvPr id="4" name="Slide Number Placeholder 3"/>
          <p:cNvSpPr>
            <a:spLocks noGrp="1"/>
          </p:cNvSpPr>
          <p:nvPr>
            <p:ph type="sldNum" sz="quarter" idx="10"/>
          </p:nvPr>
        </p:nvSpPr>
        <p:spPr/>
        <p:txBody>
          <a:bodyPr/>
          <a:lstStyle/>
          <a:p>
            <a:fld id="{4A98DC8E-831F-4F4F-AA07-8C6ED19D89E3}" type="slidenum">
              <a:rPr lang="en-US" smtClean="0"/>
              <a:t>8</a:t>
            </a:fld>
            <a:endParaRPr lang="en-US"/>
          </a:p>
        </p:txBody>
      </p:sp>
    </p:spTree>
    <p:extLst>
      <p:ext uri="{BB962C8B-B14F-4D97-AF65-F5344CB8AC3E}">
        <p14:creationId xmlns:p14="http://schemas.microsoft.com/office/powerpoint/2010/main" val="1845739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A98DC8E-831F-4F4F-AA07-8C6ED19D89E3}" type="slidenum">
              <a:rPr lang="en-US" smtClean="0"/>
              <a:t>16</a:t>
            </a:fld>
            <a:endParaRPr lang="en-US"/>
          </a:p>
        </p:txBody>
      </p:sp>
    </p:spTree>
    <p:extLst>
      <p:ext uri="{BB962C8B-B14F-4D97-AF65-F5344CB8AC3E}">
        <p14:creationId xmlns:p14="http://schemas.microsoft.com/office/powerpoint/2010/main" val="2284076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We have two types of audit questionnaires</a:t>
            </a:r>
          </a:p>
          <a:p>
            <a:pPr>
              <a:buFont typeface="+mj-lt"/>
              <a:buAutoNum type="arabicPeriod"/>
            </a:pPr>
            <a:r>
              <a:rPr lang="en-GB" dirty="0"/>
              <a:t>The full version for core manufacturers</a:t>
            </a:r>
          </a:p>
          <a:p>
            <a:pPr>
              <a:buFont typeface="+mj-lt"/>
              <a:buAutoNum type="arabicPeriod"/>
            </a:pPr>
            <a:r>
              <a:rPr lang="en-GB" dirty="0"/>
              <a:t>The abbreviated version for service providers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The</a:t>
            </a:r>
            <a:r>
              <a:rPr lang="en-GB" baseline="0" dirty="0"/>
              <a:t> abbreviated template is based on the full version, but it’s </a:t>
            </a:r>
            <a:r>
              <a:rPr lang="en-GB" dirty="0"/>
              <a:t>a shorter</a:t>
            </a:r>
            <a:r>
              <a:rPr lang="en-GB" baseline="0" dirty="0"/>
              <a:t> – it has fe</a:t>
            </a:r>
            <a:r>
              <a:rPr lang="en-GB" dirty="0"/>
              <a:t>wer question in environment and H&amp;S sections </a:t>
            </a:r>
          </a:p>
          <a:p>
            <a:pPr marL="0" indent="0">
              <a:buNone/>
            </a:pPr>
            <a:endParaRPr lang="en-GB" dirty="0"/>
          </a:p>
          <a:p>
            <a:pPr marL="0" indent="0">
              <a:buNone/>
            </a:pPr>
            <a:r>
              <a:rPr lang="en-GB" dirty="0"/>
              <a:t>Both audits are now available in </a:t>
            </a:r>
            <a:r>
              <a:rPr lang="en-GB" b="1" dirty="0"/>
              <a:t>Word</a:t>
            </a:r>
            <a:r>
              <a:rPr lang="en-GB" dirty="0"/>
              <a:t> and </a:t>
            </a:r>
            <a:r>
              <a:rPr lang="en-GB" b="1" dirty="0"/>
              <a:t>Excel </a:t>
            </a:r>
            <a:r>
              <a:rPr lang="en-GB" dirty="0"/>
              <a:t>formats </a:t>
            </a:r>
            <a:endParaRPr lang="en-GB" b="1" dirty="0"/>
          </a:p>
          <a:p>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17</a:t>
            </a:fld>
            <a:endParaRPr lang="en-US"/>
          </a:p>
        </p:txBody>
      </p:sp>
    </p:spTree>
    <p:extLst>
      <p:ext uri="{BB962C8B-B14F-4D97-AF65-F5344CB8AC3E}">
        <p14:creationId xmlns:p14="http://schemas.microsoft.com/office/powerpoint/2010/main" val="1727182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dirty="0"/>
              <a:t>The</a:t>
            </a:r>
            <a:r>
              <a:rPr lang="en-GB" baseline="0" dirty="0"/>
              <a:t> template is split into 10 separate tabs </a:t>
            </a:r>
          </a:p>
          <a:p>
            <a:pPr marL="628650" lvl="1" indent="-171450">
              <a:buFont typeface="Arial" panose="020B0604020202020204" pitchFamily="34" charset="0"/>
              <a:buChar char="•"/>
            </a:pPr>
            <a:r>
              <a:rPr lang="en-GB" baseline="0" dirty="0"/>
              <a:t>The first is an overview and guidance tab which contains instructions on how to complete the template, audit and auditor information, facility details, contact information, an automatically populated findings summary, and summary table for points of excellence </a:t>
            </a:r>
          </a:p>
          <a:p>
            <a:pPr marL="628650" lvl="1" indent="-171450">
              <a:buFont typeface="Arial" panose="020B0604020202020204" pitchFamily="34" charset="0"/>
              <a:buChar char="•"/>
            </a:pPr>
            <a:r>
              <a:rPr lang="en-GB" baseline="0" dirty="0"/>
              <a:t>The second tab covers site background information including worker demographics (number of full time employees, part time workers </a:t>
            </a:r>
            <a:r>
              <a:rPr lang="en-GB" baseline="0" dirty="0" err="1"/>
              <a:t>etc</a:t>
            </a:r>
            <a:r>
              <a:rPr lang="en-GB" baseline="0" dirty="0"/>
              <a:t>)</a:t>
            </a:r>
          </a:p>
          <a:p>
            <a:pPr marL="628650" lvl="1" indent="-171450">
              <a:buFont typeface="Arial" panose="020B0604020202020204" pitchFamily="34" charset="0"/>
              <a:buChar char="•"/>
            </a:pPr>
            <a:r>
              <a:rPr lang="en-GB" baseline="0" dirty="0"/>
              <a:t>The next 5 tabs are for the 5 areas of the PSCI Principles (management systems, ethics, </a:t>
            </a:r>
            <a:r>
              <a:rPr lang="en-GB" baseline="0" dirty="0" err="1"/>
              <a:t>labor</a:t>
            </a:r>
            <a:r>
              <a:rPr lang="en-GB" baseline="0" dirty="0"/>
              <a:t>, environment, and health &amp; safety) </a:t>
            </a:r>
          </a:p>
          <a:p>
            <a:pPr marL="628650" lvl="1" indent="-171450">
              <a:buFont typeface="Arial" panose="020B0604020202020204" pitchFamily="34" charset="0"/>
              <a:buChar char="•"/>
            </a:pPr>
            <a:r>
              <a:rPr lang="en-GB" baseline="0" dirty="0"/>
              <a:t>Then there is a tab for company specific questions – this is where member companies can add their own specific questions which aren’t already covered by the PSCI audit and it can be removed before sharing the audit report with PSCI </a:t>
            </a:r>
          </a:p>
          <a:p>
            <a:pPr marL="628650" lvl="1" indent="-171450">
              <a:buFont typeface="Arial" panose="020B0604020202020204" pitchFamily="34" charset="0"/>
              <a:buChar char="•"/>
            </a:pPr>
            <a:r>
              <a:rPr lang="en-GB" baseline="0" dirty="0"/>
              <a:t>A tab for the photo report </a:t>
            </a:r>
          </a:p>
          <a:p>
            <a:pPr marL="628650" lvl="1" indent="-171450">
              <a:buFont typeface="Arial" panose="020B0604020202020204" pitchFamily="34" charset="0"/>
              <a:buChar char="•"/>
            </a:pPr>
            <a:r>
              <a:rPr lang="en-GB" baseline="0" dirty="0"/>
              <a:t>And finally, the CAP report </a:t>
            </a:r>
          </a:p>
          <a:p>
            <a:pPr marL="228600" indent="-228600">
              <a:buFont typeface="+mj-lt"/>
              <a:buAutoNum type="arabicPeriod"/>
            </a:pPr>
            <a:r>
              <a:rPr lang="en-GB" baseline="0" dirty="0"/>
              <a:t>Throughout the template the cells are colour coded to show who should complete each cell – cells in grey are the self-assessment answers for the supplier to complete, orange are for the auditor to complete, yellow are populated automatically, light grey should be left blank.</a:t>
            </a:r>
          </a:p>
          <a:p>
            <a:pPr marL="228600" indent="-228600">
              <a:buFont typeface="+mj-lt"/>
              <a:buAutoNum type="arabicPeriod"/>
            </a:pPr>
            <a:r>
              <a:rPr lang="en-GB" baseline="0" dirty="0"/>
              <a:t>There is a spell check function </a:t>
            </a:r>
          </a:p>
          <a:p>
            <a:pPr marL="228600" indent="-228600">
              <a:buFont typeface="+mj-lt"/>
              <a:buAutoNum type="arabicPeriod"/>
            </a:pPr>
            <a:r>
              <a:rPr lang="en-GB" baseline="0" dirty="0"/>
              <a:t>When cells have been completed the cell colour turns green, so, at a glance you can check which parts still need to be done </a:t>
            </a:r>
          </a:p>
        </p:txBody>
      </p:sp>
      <p:sp>
        <p:nvSpPr>
          <p:cNvPr id="4" name="Slide Number Placeholder 3"/>
          <p:cNvSpPr>
            <a:spLocks noGrp="1"/>
          </p:cNvSpPr>
          <p:nvPr>
            <p:ph type="sldNum" sz="quarter" idx="10"/>
          </p:nvPr>
        </p:nvSpPr>
        <p:spPr/>
        <p:txBody>
          <a:bodyPr/>
          <a:lstStyle/>
          <a:p>
            <a:fld id="{4A98DC8E-831F-4F4F-AA07-8C6ED19D89E3}" type="slidenum">
              <a:rPr lang="en-US" smtClean="0"/>
              <a:t>19</a:t>
            </a:fld>
            <a:endParaRPr lang="en-US"/>
          </a:p>
        </p:txBody>
      </p:sp>
    </p:spTree>
    <p:extLst>
      <p:ext uri="{BB962C8B-B14F-4D97-AF65-F5344CB8AC3E}">
        <p14:creationId xmlns:p14="http://schemas.microsoft.com/office/powerpoint/2010/main" val="3986964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dirty="0"/>
              <a:t>There</a:t>
            </a:r>
            <a:r>
              <a:rPr lang="en-GB" baseline="0" dirty="0"/>
              <a:t> are guidance notes next to the questions to clarify how to answer the question </a:t>
            </a:r>
          </a:p>
          <a:p>
            <a:pPr marL="228600" indent="-228600">
              <a:buFont typeface="+mj-lt"/>
              <a:buAutoNum type="arabicPeriod"/>
            </a:pPr>
            <a:r>
              <a:rPr lang="en-GB" baseline="0" dirty="0"/>
              <a:t>Many of the answers are drop downs – you select your answer from a pre set list which is quick and easy </a:t>
            </a:r>
          </a:p>
          <a:p>
            <a:endParaRPr lang="en-GB" dirty="0"/>
          </a:p>
        </p:txBody>
      </p:sp>
      <p:sp>
        <p:nvSpPr>
          <p:cNvPr id="4" name="Slide Number Placeholder 3"/>
          <p:cNvSpPr>
            <a:spLocks noGrp="1"/>
          </p:cNvSpPr>
          <p:nvPr>
            <p:ph type="sldNum" sz="quarter" idx="10"/>
          </p:nvPr>
        </p:nvSpPr>
        <p:spPr/>
        <p:txBody>
          <a:bodyPr/>
          <a:lstStyle/>
          <a:p>
            <a:fld id="{4A98DC8E-831F-4F4F-AA07-8C6ED19D89E3}" type="slidenum">
              <a:rPr lang="en-US" smtClean="0"/>
              <a:t>20</a:t>
            </a:fld>
            <a:endParaRPr lang="en-US"/>
          </a:p>
        </p:txBody>
      </p:sp>
    </p:spTree>
    <p:extLst>
      <p:ext uri="{BB962C8B-B14F-4D97-AF65-F5344CB8AC3E}">
        <p14:creationId xmlns:p14="http://schemas.microsoft.com/office/powerpoint/2010/main" val="2682397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4A98DC8E-831F-4F4F-AA07-8C6ED19D89E3}" type="slidenum">
              <a:rPr lang="en-US" smtClean="0"/>
              <a:t>21</a:t>
            </a:fld>
            <a:endParaRPr lang="en-US"/>
          </a:p>
        </p:txBody>
      </p:sp>
    </p:spTree>
    <p:extLst>
      <p:ext uri="{BB962C8B-B14F-4D97-AF65-F5344CB8AC3E}">
        <p14:creationId xmlns:p14="http://schemas.microsoft.com/office/powerpoint/2010/main" val="1821596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Ensuring auditors are appropriately prepared allows them to use the time onsite during the audit efficiently and effectively </a:t>
            </a:r>
          </a:p>
        </p:txBody>
      </p:sp>
      <p:sp>
        <p:nvSpPr>
          <p:cNvPr id="4" name="Slide Number Placeholder 3"/>
          <p:cNvSpPr>
            <a:spLocks noGrp="1"/>
          </p:cNvSpPr>
          <p:nvPr>
            <p:ph type="sldNum" sz="quarter" idx="10"/>
          </p:nvPr>
        </p:nvSpPr>
        <p:spPr/>
        <p:txBody>
          <a:bodyPr/>
          <a:lstStyle/>
          <a:p>
            <a:fld id="{4A98DC8E-831F-4F4F-AA07-8C6ED19D89E3}" type="slidenum">
              <a:rPr lang="en-US" smtClean="0"/>
              <a:t>24</a:t>
            </a:fld>
            <a:endParaRPr lang="en-US"/>
          </a:p>
        </p:txBody>
      </p:sp>
    </p:spTree>
    <p:extLst>
      <p:ext uri="{BB962C8B-B14F-4D97-AF65-F5344CB8AC3E}">
        <p14:creationId xmlns:p14="http://schemas.microsoft.com/office/powerpoint/2010/main" val="1009414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solidFill>
                  <a:schemeClr val="accent1"/>
                </a:solidFill>
              </a:rPr>
              <a:t>Study the SAQ </a:t>
            </a:r>
            <a:r>
              <a:rPr lang="en-US" dirty="0"/>
              <a:t>(and the provided documents) carefully and prepare a plan on the topics that need more attention. This will enable the auditor to PRIORITIZE operations presenting a greater risk.</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Provide the supplier with </a:t>
            </a:r>
            <a:r>
              <a:rPr lang="en-US" dirty="0">
                <a:solidFill>
                  <a:schemeClr val="accent1"/>
                </a:solidFill>
              </a:rPr>
              <a:t>an agenda </a:t>
            </a:r>
            <a:r>
              <a:rPr lang="en-US" dirty="0"/>
              <a:t>and a tailored </a:t>
            </a:r>
            <a:r>
              <a:rPr lang="en-US" dirty="0">
                <a:solidFill>
                  <a:schemeClr val="accent1"/>
                </a:solidFill>
              </a:rPr>
              <a:t>PSCI </a:t>
            </a:r>
            <a:r>
              <a:rPr lang="en-US" dirty="0">
                <a:solidFill>
                  <a:srgbClr val="F86524"/>
                </a:solidFill>
              </a:rPr>
              <a:t>Pre-Audit Document </a:t>
            </a:r>
            <a:r>
              <a:rPr lang="en-US" dirty="0">
                <a:solidFill>
                  <a:schemeClr val="accent1"/>
                </a:solidFill>
              </a:rPr>
              <a:t>checklist</a:t>
            </a:r>
            <a:r>
              <a:rPr lang="en-US" b="1" dirty="0"/>
              <a:t> </a:t>
            </a:r>
            <a:r>
              <a:rPr lang="en-US" dirty="0"/>
              <a:t>which comprises documents/information which should be readily available during the audit. </a:t>
            </a:r>
          </a:p>
          <a:p>
            <a:endParaRPr lang="en-US" dirty="0"/>
          </a:p>
        </p:txBody>
      </p:sp>
      <p:sp>
        <p:nvSpPr>
          <p:cNvPr id="4" name="Slide Number Placeholder 3"/>
          <p:cNvSpPr>
            <a:spLocks noGrp="1"/>
          </p:cNvSpPr>
          <p:nvPr>
            <p:ph type="sldNum" sz="quarter" idx="10"/>
          </p:nvPr>
        </p:nvSpPr>
        <p:spPr/>
        <p:txBody>
          <a:bodyPr/>
          <a:lstStyle/>
          <a:p>
            <a:fld id="{4A98DC8E-831F-4F4F-AA07-8C6ED19D89E3}" type="slidenum">
              <a:rPr lang="en-US" smtClean="0"/>
              <a:t>25</a:t>
            </a:fld>
            <a:endParaRPr lang="en-US"/>
          </a:p>
        </p:txBody>
      </p:sp>
    </p:spTree>
    <p:extLst>
      <p:ext uri="{BB962C8B-B14F-4D97-AF65-F5344CB8AC3E}">
        <p14:creationId xmlns:p14="http://schemas.microsoft.com/office/powerpoint/2010/main" val="1445551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Here you can find an</a:t>
            </a:r>
            <a:r>
              <a:rPr lang="en-US" baseline="0" dirty="0"/>
              <a:t> example of pre audit activities of a PSCI member who uses 3</a:t>
            </a:r>
            <a:r>
              <a:rPr lang="en-US" baseline="30000" dirty="0"/>
              <a:t>rd</a:t>
            </a:r>
            <a:r>
              <a:rPr lang="en-US" baseline="0" dirty="0"/>
              <a:t> party auditors for carrying out PSCI Audits on their behalf.</a:t>
            </a:r>
          </a:p>
          <a:p>
            <a:r>
              <a:rPr lang="en-US" baseline="0" dirty="0"/>
              <a:t>Member Companies may also choose to use their own auditors for PSCI Audits.</a:t>
            </a:r>
          </a:p>
          <a:p>
            <a:r>
              <a:rPr lang="en-US" baseline="0" dirty="0"/>
              <a:t>In this case the task of the audit company are carried out by the PSCI Member.</a:t>
            </a:r>
            <a:endParaRPr lang="en-US" dirty="0"/>
          </a:p>
        </p:txBody>
      </p:sp>
      <p:sp>
        <p:nvSpPr>
          <p:cNvPr id="4" name="Foliennummernplatzhalter 3"/>
          <p:cNvSpPr>
            <a:spLocks noGrp="1"/>
          </p:cNvSpPr>
          <p:nvPr>
            <p:ph type="sldNum" sz="quarter" idx="10"/>
          </p:nvPr>
        </p:nvSpPr>
        <p:spPr/>
        <p:txBody>
          <a:bodyPr/>
          <a:lstStyle/>
          <a:p>
            <a:fld id="{4A98DC8E-831F-4F4F-AA07-8C6ED19D89E3}" type="slidenum">
              <a:rPr lang="en-US" smtClean="0"/>
              <a:t>26</a:t>
            </a:fld>
            <a:endParaRPr lang="en-US"/>
          </a:p>
        </p:txBody>
      </p:sp>
    </p:spTree>
    <p:extLst>
      <p:ext uri="{BB962C8B-B14F-4D97-AF65-F5344CB8AC3E}">
        <p14:creationId xmlns:p14="http://schemas.microsoft.com/office/powerpoint/2010/main" val="2463010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ußzeilenplatzhalter 3"/>
          <p:cNvSpPr>
            <a:spLocks noGrp="1"/>
          </p:cNvSpPr>
          <p:nvPr>
            <p:ph type="ftr" sz="quarter" idx="10"/>
          </p:nvPr>
        </p:nvSpPr>
        <p:spPr/>
        <p:txBody>
          <a:bodyPr/>
          <a:lstStyle/>
          <a:p>
            <a:r>
              <a:rPr lang="en-US"/>
              <a:t>PSCI Auditor Training 2017, Hyderabad</a:t>
            </a:r>
          </a:p>
        </p:txBody>
      </p:sp>
      <p:sp>
        <p:nvSpPr>
          <p:cNvPr id="5" name="Foliennummernplatzhalter 4"/>
          <p:cNvSpPr>
            <a:spLocks noGrp="1"/>
          </p:cNvSpPr>
          <p:nvPr>
            <p:ph type="sldNum" sz="quarter" idx="11"/>
          </p:nvPr>
        </p:nvSpPr>
        <p:spPr/>
        <p:txBody>
          <a:bodyPr/>
          <a:lstStyle/>
          <a:p>
            <a:fld id="{EEABFEDE-C436-4D8D-B824-1C0875CFBEE8}" type="slidenum">
              <a:rPr lang="en-US" smtClean="0"/>
              <a:pPr/>
              <a:t>28</a:t>
            </a:fld>
            <a:endParaRPr lang="en-US"/>
          </a:p>
        </p:txBody>
      </p:sp>
    </p:spTree>
    <p:extLst>
      <p:ext uri="{BB962C8B-B14F-4D97-AF65-F5344CB8AC3E}">
        <p14:creationId xmlns:p14="http://schemas.microsoft.com/office/powerpoint/2010/main" val="3718550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DE" dirty="0"/>
          </a:p>
        </p:txBody>
      </p:sp>
      <p:sp>
        <p:nvSpPr>
          <p:cNvPr id="4" name="Footer Placeholder 3"/>
          <p:cNvSpPr>
            <a:spLocks noGrp="1"/>
          </p:cNvSpPr>
          <p:nvPr>
            <p:ph type="ftr" sz="quarter" idx="10"/>
          </p:nvPr>
        </p:nvSpPr>
        <p:spPr/>
        <p:txBody>
          <a:bodyPr/>
          <a:lstStyle/>
          <a:p>
            <a:r>
              <a:rPr lang="en-US"/>
              <a:t>PSCI Auditor Training 2017, Hyderabad</a:t>
            </a:r>
          </a:p>
        </p:txBody>
      </p:sp>
      <p:sp>
        <p:nvSpPr>
          <p:cNvPr id="5" name="Slide Number Placeholder 4"/>
          <p:cNvSpPr>
            <a:spLocks noGrp="1"/>
          </p:cNvSpPr>
          <p:nvPr>
            <p:ph type="sldNum" sz="quarter" idx="11"/>
          </p:nvPr>
        </p:nvSpPr>
        <p:spPr/>
        <p:txBody>
          <a:bodyPr/>
          <a:lstStyle/>
          <a:p>
            <a:fld id="{EEABFEDE-C436-4D8D-B824-1C0875CFBEE8}" type="slidenum">
              <a:rPr lang="en-US" smtClean="0"/>
              <a:pPr/>
              <a:t>30</a:t>
            </a:fld>
            <a:endParaRPr lang="en-US"/>
          </a:p>
        </p:txBody>
      </p:sp>
    </p:spTree>
    <p:extLst>
      <p:ext uri="{BB962C8B-B14F-4D97-AF65-F5344CB8AC3E}">
        <p14:creationId xmlns:p14="http://schemas.microsoft.com/office/powerpoint/2010/main" val="6886670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4A98DC8E-831F-4F4F-AA07-8C6ED19D89E3}" type="slidenum">
              <a:rPr lang="en-US" smtClean="0"/>
              <a:t>32</a:t>
            </a:fld>
            <a:endParaRPr lang="en-US"/>
          </a:p>
        </p:txBody>
      </p:sp>
    </p:spTree>
    <p:extLst>
      <p:ext uri="{BB962C8B-B14F-4D97-AF65-F5344CB8AC3E}">
        <p14:creationId xmlns:p14="http://schemas.microsoft.com/office/powerpoint/2010/main" val="3706071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PSCI member companies have a special partnership with their pharmaceutical suppliers and PSCI auditors should respect these parties as partners. We need these suppliers to deliver medicines to our patients! </a:t>
            </a:r>
          </a:p>
          <a:p>
            <a:endParaRPr lang="en-US" dirty="0"/>
          </a:p>
          <a:p>
            <a:r>
              <a:rPr lang="en-US" dirty="0"/>
              <a:t>Auditors from member companies and approved audit firms are a reflection of PSCI, as such your conduct should appropriately reflect this.</a:t>
            </a:r>
          </a:p>
        </p:txBody>
      </p:sp>
      <p:sp>
        <p:nvSpPr>
          <p:cNvPr id="4" name="Slide Number Placeholder 3"/>
          <p:cNvSpPr>
            <a:spLocks noGrp="1"/>
          </p:cNvSpPr>
          <p:nvPr>
            <p:ph type="sldNum" sz="quarter" idx="10"/>
          </p:nvPr>
        </p:nvSpPr>
        <p:spPr/>
        <p:txBody>
          <a:bodyPr/>
          <a:lstStyle/>
          <a:p>
            <a:fld id="{4A98DC8E-831F-4F4F-AA07-8C6ED19D89E3}" type="slidenum">
              <a:rPr lang="en-US" smtClean="0"/>
              <a:t>33</a:t>
            </a:fld>
            <a:endParaRPr lang="en-US"/>
          </a:p>
        </p:txBody>
      </p:sp>
    </p:spTree>
    <p:extLst>
      <p:ext uri="{BB962C8B-B14F-4D97-AF65-F5344CB8AC3E}">
        <p14:creationId xmlns:p14="http://schemas.microsoft.com/office/powerpoint/2010/main" val="2157764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de-DE" sz="1200" dirty="0"/>
              <a:t>In </a:t>
            </a:r>
            <a:r>
              <a:rPr lang="en-US" sz="1200" noProof="0" dirty="0"/>
              <a:t>general</a:t>
            </a:r>
            <a:r>
              <a:rPr lang="de-DE" sz="1200" dirty="0"/>
              <a:t>, </a:t>
            </a:r>
            <a:r>
              <a:rPr lang="en-US" sz="1200" dirty="0"/>
              <a:t>the auditor </a:t>
            </a:r>
            <a:r>
              <a:rPr lang="en-US" sz="1200" b="1" dirty="0"/>
              <a:t>should not send </a:t>
            </a:r>
            <a:r>
              <a:rPr lang="en-US" sz="1200" dirty="0"/>
              <a:t>the draft audit report directly to the supplier without  </a:t>
            </a:r>
            <a:r>
              <a:rPr lang="en-US" sz="1200" b="1" dirty="0"/>
              <a:t>prior internal quality review</a:t>
            </a:r>
            <a:r>
              <a:rPr lang="en-US" sz="1200" dirty="0"/>
              <a:t> (by the audit company)</a:t>
            </a:r>
            <a:r>
              <a:rPr lang="en-US" sz="1200" baseline="0" dirty="0"/>
              <a:t> </a:t>
            </a:r>
            <a:r>
              <a:rPr lang="en-US" sz="1200" dirty="0"/>
              <a:t>and </a:t>
            </a:r>
            <a:r>
              <a:rPr lang="en-US" sz="1200" b="1" dirty="0"/>
              <a:t>approval </a:t>
            </a:r>
            <a:r>
              <a:rPr lang="en-US" sz="1200" dirty="0"/>
              <a:t>by the client (the PSCI member).</a:t>
            </a:r>
          </a:p>
          <a:p>
            <a:endParaRPr lang="en-US" dirty="0"/>
          </a:p>
        </p:txBody>
      </p:sp>
      <p:sp>
        <p:nvSpPr>
          <p:cNvPr id="4" name="Foliennummernplatzhalter 3"/>
          <p:cNvSpPr>
            <a:spLocks noGrp="1"/>
          </p:cNvSpPr>
          <p:nvPr>
            <p:ph type="sldNum" sz="quarter" idx="10"/>
          </p:nvPr>
        </p:nvSpPr>
        <p:spPr/>
        <p:txBody>
          <a:bodyPr/>
          <a:lstStyle/>
          <a:p>
            <a:fld id="{4A98DC8E-831F-4F4F-AA07-8C6ED19D89E3}" type="slidenum">
              <a:rPr lang="en-US" smtClean="0"/>
              <a:t>37</a:t>
            </a:fld>
            <a:endParaRPr lang="en-US"/>
          </a:p>
        </p:txBody>
      </p:sp>
    </p:spTree>
    <p:extLst>
      <p:ext uri="{BB962C8B-B14F-4D97-AF65-F5344CB8AC3E}">
        <p14:creationId xmlns:p14="http://schemas.microsoft.com/office/powerpoint/2010/main" val="29347838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Following this methodology will lend better credibility to audit reports, which enables further sharing and uptake by other PSCI member companies. All documents shared on the PSCI platform must be of high quality to ensure value to our fellow PSCI members and be fair to suppliers that their operations were appropriately reviewed.</a:t>
            </a:r>
          </a:p>
        </p:txBody>
      </p:sp>
      <p:sp>
        <p:nvSpPr>
          <p:cNvPr id="4" name="Slide Number Placeholder 3"/>
          <p:cNvSpPr>
            <a:spLocks noGrp="1"/>
          </p:cNvSpPr>
          <p:nvPr>
            <p:ph type="sldNum" sz="quarter" idx="10"/>
          </p:nvPr>
        </p:nvSpPr>
        <p:spPr/>
        <p:txBody>
          <a:bodyPr/>
          <a:lstStyle/>
          <a:p>
            <a:fld id="{4A98DC8E-831F-4F4F-AA07-8C6ED19D89E3}" type="slidenum">
              <a:rPr lang="en-US" smtClean="0"/>
              <a:t>38</a:t>
            </a:fld>
            <a:endParaRPr lang="en-US"/>
          </a:p>
        </p:txBody>
      </p:sp>
    </p:spTree>
    <p:extLst>
      <p:ext uri="{BB962C8B-B14F-4D97-AF65-F5344CB8AC3E}">
        <p14:creationId xmlns:p14="http://schemas.microsoft.com/office/powerpoint/2010/main" val="42268715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Be accurate. Do not overstate or understate.</a:t>
            </a:r>
          </a:p>
        </p:txBody>
      </p:sp>
      <p:sp>
        <p:nvSpPr>
          <p:cNvPr id="4" name="Foliennummernplatzhalter 3"/>
          <p:cNvSpPr>
            <a:spLocks noGrp="1"/>
          </p:cNvSpPr>
          <p:nvPr>
            <p:ph type="sldNum" sz="quarter" idx="10"/>
          </p:nvPr>
        </p:nvSpPr>
        <p:spPr/>
        <p:txBody>
          <a:bodyPr/>
          <a:lstStyle/>
          <a:p>
            <a:fld id="{4A98DC8E-831F-4F4F-AA07-8C6ED19D89E3}" type="slidenum">
              <a:rPr lang="en-US" smtClean="0"/>
              <a:t>39</a:t>
            </a:fld>
            <a:endParaRPr lang="en-US"/>
          </a:p>
        </p:txBody>
      </p:sp>
    </p:spTree>
    <p:extLst>
      <p:ext uri="{BB962C8B-B14F-4D97-AF65-F5344CB8AC3E}">
        <p14:creationId xmlns:p14="http://schemas.microsoft.com/office/powerpoint/2010/main" val="29433045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en-US" dirty="0"/>
          </a:p>
        </p:txBody>
      </p:sp>
      <p:sp>
        <p:nvSpPr>
          <p:cNvPr id="4" name="Foliennummernplatzhalter 3"/>
          <p:cNvSpPr>
            <a:spLocks noGrp="1"/>
          </p:cNvSpPr>
          <p:nvPr>
            <p:ph type="sldNum" sz="quarter" idx="10"/>
          </p:nvPr>
        </p:nvSpPr>
        <p:spPr/>
        <p:txBody>
          <a:bodyPr/>
          <a:lstStyle/>
          <a:p>
            <a:fld id="{4A98DC8E-831F-4F4F-AA07-8C6ED19D89E3}" type="slidenum">
              <a:rPr lang="en-US" smtClean="0"/>
              <a:t>41</a:t>
            </a:fld>
            <a:endParaRPr lang="en-US"/>
          </a:p>
        </p:txBody>
      </p:sp>
    </p:spTree>
    <p:extLst>
      <p:ext uri="{BB962C8B-B14F-4D97-AF65-F5344CB8AC3E}">
        <p14:creationId xmlns:p14="http://schemas.microsoft.com/office/powerpoint/2010/main" val="29433045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completing PSCI auditor introduction training and for your support to PSCI’s mission to improve our supply chain.</a:t>
            </a:r>
          </a:p>
        </p:txBody>
      </p:sp>
      <p:sp>
        <p:nvSpPr>
          <p:cNvPr id="4" name="Slide Number Placeholder 3"/>
          <p:cNvSpPr>
            <a:spLocks noGrp="1"/>
          </p:cNvSpPr>
          <p:nvPr>
            <p:ph type="sldNum" sz="quarter" idx="10"/>
          </p:nvPr>
        </p:nvSpPr>
        <p:spPr/>
        <p:txBody>
          <a:bodyPr/>
          <a:lstStyle/>
          <a:p>
            <a:fld id="{4A98DC8E-831F-4F4F-AA07-8C6ED19D89E3}" type="slidenum">
              <a:rPr lang="en-US" smtClean="0"/>
              <a:t>42</a:t>
            </a:fld>
            <a:endParaRPr lang="en-US"/>
          </a:p>
        </p:txBody>
      </p:sp>
    </p:spTree>
    <p:extLst>
      <p:ext uri="{BB962C8B-B14F-4D97-AF65-F5344CB8AC3E}">
        <p14:creationId xmlns:p14="http://schemas.microsoft.com/office/powerpoint/2010/main" val="359584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0000" y="1260000"/>
            <a:ext cx="7772400" cy="1102519"/>
          </a:xfrm>
          <a:noFill/>
        </p:spPr>
        <p:txBody>
          <a:bodyPr>
            <a:normAutofit/>
          </a:bodyPr>
          <a:lstStyle>
            <a:lvl1pPr algn="l">
              <a:lnSpc>
                <a:spcPct val="90000"/>
              </a:lnSpc>
              <a:defRPr sz="3200" spc="0">
                <a:solidFill>
                  <a:srgbClr val="F86524"/>
                </a:solidFill>
              </a:defRPr>
            </a:lvl1pPr>
          </a:lstStyle>
          <a:p>
            <a:r>
              <a:rPr lang="en-US" dirty="0"/>
              <a:t>The Pharmaceutical </a:t>
            </a:r>
            <a:br>
              <a:rPr lang="en-US" dirty="0"/>
            </a:br>
            <a:r>
              <a:rPr lang="en-US" dirty="0"/>
              <a:t>Supply Chain Initiative (PSCI):</a:t>
            </a:r>
          </a:p>
        </p:txBody>
      </p:sp>
      <p:sp>
        <p:nvSpPr>
          <p:cNvPr id="3" name="Subtitle 2"/>
          <p:cNvSpPr>
            <a:spLocks noGrp="1"/>
          </p:cNvSpPr>
          <p:nvPr>
            <p:ph type="subTitle" idx="1" hasCustomPrompt="1"/>
          </p:nvPr>
        </p:nvSpPr>
        <p:spPr>
          <a:xfrm>
            <a:off x="450000" y="2520000"/>
            <a:ext cx="6400800" cy="761035"/>
          </a:xfrm>
        </p:spPr>
        <p:txBody>
          <a:bodyPr>
            <a:normAutofit/>
          </a:bodyPr>
          <a:lstStyle>
            <a:lvl1pPr marL="0" indent="0" algn="l">
              <a:buNone/>
              <a:defRPr sz="2000" spc="300" baseline="0">
                <a:solidFill>
                  <a:srgbClr val="84848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a:t>
            </a:r>
            <a:endParaRPr lang="en-US" dirty="0"/>
          </a:p>
        </p:txBody>
      </p:sp>
      <p:sp>
        <p:nvSpPr>
          <p:cNvPr id="4" name="Date Placeholder 3"/>
          <p:cNvSpPr>
            <a:spLocks noGrp="1"/>
          </p:cNvSpPr>
          <p:nvPr>
            <p:ph type="dt" sz="half" idx="10"/>
          </p:nvPr>
        </p:nvSpPr>
        <p:spPr/>
        <p:txBody>
          <a:bodyPr/>
          <a:lstStyle/>
          <a:p>
            <a:r>
              <a:rPr lang="en-GB" dirty="0"/>
              <a:t>JUNE 17</a:t>
            </a:r>
            <a:endParaRPr lang="en-US" dirty="0"/>
          </a:p>
        </p:txBody>
      </p:sp>
      <p:sp>
        <p:nvSpPr>
          <p:cNvPr id="5" name="Footer Placeholder 4"/>
          <p:cNvSpPr>
            <a:spLocks noGrp="1"/>
          </p:cNvSpPr>
          <p:nvPr>
            <p:ph type="ftr" sz="quarter" idx="11"/>
          </p:nvPr>
        </p:nvSpPr>
        <p:spPr/>
        <p:txBody>
          <a:bodyPr/>
          <a:lstStyle/>
          <a:p>
            <a:r>
              <a:rPr lang="en-US"/>
              <a:t>PSCI OVERVIEW</a:t>
            </a:r>
          </a:p>
        </p:txBody>
      </p:sp>
      <p:sp>
        <p:nvSpPr>
          <p:cNvPr id="6" name="Slide Number Placeholder 5"/>
          <p:cNvSpPr>
            <a:spLocks noGrp="1"/>
          </p:cNvSpPr>
          <p:nvPr>
            <p:ph type="sldNum" sz="quarter" idx="12"/>
          </p:nvPr>
        </p:nvSpPr>
        <p:spPr/>
        <p:txBody>
          <a:bodyPr/>
          <a:lstStyle/>
          <a:p>
            <a:fld id="{6B78A4E6-14EE-3648-AEF8-2B252C21E463}" type="slidenum">
              <a:rPr lang="en-US" smtClean="0"/>
              <a:t>‹#›</a:t>
            </a:fld>
            <a:endParaRPr lang="en-US"/>
          </a:p>
        </p:txBody>
      </p:sp>
      <p:pic>
        <p:nvPicPr>
          <p:cNvPr id="8" name="Picture 7"/>
          <p:cNvPicPr>
            <a:picLocks noChangeAspect="1"/>
          </p:cNvPicPr>
          <p:nvPr userDrawn="1"/>
        </p:nvPicPr>
        <p:blipFill>
          <a:blip r:embed="rId2"/>
          <a:stretch>
            <a:fillRect/>
          </a:stretch>
        </p:blipFill>
        <p:spPr>
          <a:xfrm>
            <a:off x="521999" y="395999"/>
            <a:ext cx="2520000" cy="347066"/>
          </a:xfrm>
          <a:prstGeom prst="rect">
            <a:avLst/>
          </a:prstGeom>
        </p:spPr>
      </p:pic>
    </p:spTree>
    <p:extLst>
      <p:ext uri="{BB962C8B-B14F-4D97-AF65-F5344CB8AC3E}">
        <p14:creationId xmlns:p14="http://schemas.microsoft.com/office/powerpoint/2010/main" val="2629152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userDrawn="1"/>
        </p:nvSpPr>
        <p:spPr>
          <a:xfrm>
            <a:off x="0" y="0"/>
            <a:ext cx="9144000" cy="1063229"/>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p:txBody>
          <a:bodyPr>
            <a:normAutofit/>
          </a:bodyPr>
          <a:lstStyle>
            <a:lvl1pPr>
              <a:defRPr sz="1800">
                <a:latin typeface="+mn-lt"/>
              </a:defRPr>
            </a:lvl1pPr>
          </a:lstStyle>
          <a:p>
            <a:r>
              <a:rPr lang="en-US" sz="2000" spc="300" dirty="0"/>
              <a:t>CLICK TO EDIT</a:t>
            </a:r>
            <a:endParaRPr lang="en-US" dirty="0"/>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p:txBody>
      </p:sp>
      <p:sp>
        <p:nvSpPr>
          <p:cNvPr id="4" name="Date Placeholder 3"/>
          <p:cNvSpPr>
            <a:spLocks noGrp="1"/>
          </p:cNvSpPr>
          <p:nvPr>
            <p:ph type="dt" sz="half" idx="10"/>
          </p:nvPr>
        </p:nvSpPr>
        <p:spPr/>
        <p:txBody>
          <a:bodyPr/>
          <a:lstStyle>
            <a:lvl1pPr>
              <a:defRPr sz="1000"/>
            </a:lvl1pPr>
          </a:lstStyle>
          <a:p>
            <a:r>
              <a:rPr lang="en-GB" dirty="0"/>
              <a:t>JUNE 17</a:t>
            </a:r>
            <a:endParaRPr lang="en-US" dirty="0"/>
          </a:p>
        </p:txBody>
      </p:sp>
      <p:sp>
        <p:nvSpPr>
          <p:cNvPr id="5" name="Footer Placeholder 4"/>
          <p:cNvSpPr>
            <a:spLocks noGrp="1"/>
          </p:cNvSpPr>
          <p:nvPr>
            <p:ph type="ftr" sz="quarter" idx="11"/>
          </p:nvPr>
        </p:nvSpPr>
        <p:spPr/>
        <p:txBody>
          <a:bodyPr/>
          <a:lstStyle>
            <a:lvl1pPr>
              <a:defRPr sz="1000"/>
            </a:lvl1pPr>
          </a:lstStyle>
          <a:p>
            <a:r>
              <a:rPr lang="en-US" dirty="0"/>
              <a:t>PSCI OVERVIEW</a:t>
            </a:r>
          </a:p>
        </p:txBody>
      </p:sp>
      <p:sp>
        <p:nvSpPr>
          <p:cNvPr id="6" name="Slide Number Placeholder 5"/>
          <p:cNvSpPr>
            <a:spLocks noGrp="1"/>
          </p:cNvSpPr>
          <p:nvPr>
            <p:ph type="sldNum" sz="quarter" idx="12"/>
          </p:nvPr>
        </p:nvSpPr>
        <p:spPr/>
        <p:txBody>
          <a:bodyPr/>
          <a:lstStyle>
            <a:lvl1pPr>
              <a:defRPr sz="1000"/>
            </a:lvl1pPr>
          </a:lstStyle>
          <a:p>
            <a:fld id="{6B78A4E6-14EE-3648-AEF8-2B252C21E463}" type="slidenum">
              <a:rPr lang="en-US" smtClean="0"/>
              <a:pPr/>
              <a:t>‹#›</a:t>
            </a:fld>
            <a:endParaRPr lang="en-US" dirty="0"/>
          </a:p>
        </p:txBody>
      </p:sp>
      <p:pic>
        <p:nvPicPr>
          <p:cNvPr id="8" name="Picture 7"/>
          <p:cNvPicPr>
            <a:picLocks noChangeAspect="1"/>
          </p:cNvPicPr>
          <p:nvPr userDrawn="1"/>
        </p:nvPicPr>
        <p:blipFill>
          <a:blip r:embed="rId2"/>
          <a:stretch>
            <a:fillRect/>
          </a:stretch>
        </p:blipFill>
        <p:spPr>
          <a:xfrm>
            <a:off x="6195600" y="395999"/>
            <a:ext cx="2484000" cy="342108"/>
          </a:xfrm>
          <a:prstGeom prst="rect">
            <a:avLst/>
          </a:prstGeom>
        </p:spPr>
      </p:pic>
      <p:cxnSp>
        <p:nvCxnSpPr>
          <p:cNvPr id="11" name="Straight Connector 10"/>
          <p:cNvCxnSpPr/>
          <p:nvPr userDrawn="1"/>
        </p:nvCxnSpPr>
        <p:spPr>
          <a:xfrm>
            <a:off x="0" y="4757819"/>
            <a:ext cx="9144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userDrawn="1"/>
        </p:nvCxnSpPr>
        <p:spPr>
          <a:xfrm rot="5400000">
            <a:off x="958057" y="4878373"/>
            <a:ext cx="225341"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80421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dirty="0"/>
              <a:t>JUNE 17</a:t>
            </a:r>
            <a:endParaRPr lang="en-US" dirty="0"/>
          </a:p>
        </p:txBody>
      </p:sp>
      <p:sp>
        <p:nvSpPr>
          <p:cNvPr id="3" name="Footer Placeholder 2"/>
          <p:cNvSpPr>
            <a:spLocks noGrp="1"/>
          </p:cNvSpPr>
          <p:nvPr>
            <p:ph type="ftr" sz="quarter" idx="11"/>
          </p:nvPr>
        </p:nvSpPr>
        <p:spPr/>
        <p:txBody>
          <a:bodyPr/>
          <a:lstStyle/>
          <a:p>
            <a:r>
              <a:rPr lang="en-US"/>
              <a:t>PSCI OVERVIEW</a:t>
            </a:r>
          </a:p>
        </p:txBody>
      </p:sp>
      <p:sp>
        <p:nvSpPr>
          <p:cNvPr id="4" name="Slide Number Placeholder 3"/>
          <p:cNvSpPr>
            <a:spLocks noGrp="1"/>
          </p:cNvSpPr>
          <p:nvPr>
            <p:ph type="sldNum" sz="quarter" idx="12"/>
          </p:nvPr>
        </p:nvSpPr>
        <p:spPr/>
        <p:txBody>
          <a:bodyPr/>
          <a:lstStyle/>
          <a:p>
            <a:fld id="{6B78A4E6-14EE-3648-AEF8-2B252C21E463}" type="slidenum">
              <a:rPr lang="en-US" smtClean="0"/>
              <a:t>‹#›</a:t>
            </a:fld>
            <a:endParaRPr lang="en-US"/>
          </a:p>
        </p:txBody>
      </p:sp>
    </p:spTree>
    <p:extLst>
      <p:ext uri="{BB962C8B-B14F-4D97-AF65-F5344CB8AC3E}">
        <p14:creationId xmlns:p14="http://schemas.microsoft.com/office/powerpoint/2010/main" val="864088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50000" y="1260000"/>
            <a:ext cx="7772400" cy="1102519"/>
          </a:xfrm>
          <a:noFill/>
        </p:spPr>
        <p:txBody>
          <a:bodyPr>
            <a:normAutofit/>
          </a:bodyPr>
          <a:lstStyle>
            <a:lvl1pPr algn="l">
              <a:lnSpc>
                <a:spcPct val="90000"/>
              </a:lnSpc>
              <a:defRPr sz="3200" spc="0">
                <a:solidFill>
                  <a:srgbClr val="F86524"/>
                </a:solidFill>
              </a:defRPr>
            </a:lvl1pPr>
          </a:lstStyle>
          <a:p>
            <a:r>
              <a:rPr lang="en-US" dirty="0"/>
              <a:t>The Pharmaceutical </a:t>
            </a:r>
            <a:br>
              <a:rPr lang="en-US" dirty="0"/>
            </a:br>
            <a:r>
              <a:rPr lang="en-US" dirty="0"/>
              <a:t>Supply Chain Initiative (PSCI):</a:t>
            </a:r>
          </a:p>
        </p:txBody>
      </p:sp>
      <p:sp>
        <p:nvSpPr>
          <p:cNvPr id="3" name="Subtitle 2"/>
          <p:cNvSpPr>
            <a:spLocks noGrp="1"/>
          </p:cNvSpPr>
          <p:nvPr>
            <p:ph type="subTitle" idx="1" hasCustomPrompt="1"/>
          </p:nvPr>
        </p:nvSpPr>
        <p:spPr>
          <a:xfrm>
            <a:off x="450000" y="2520000"/>
            <a:ext cx="6400800" cy="761035"/>
          </a:xfrm>
        </p:spPr>
        <p:txBody>
          <a:bodyPr>
            <a:normAutofit/>
          </a:bodyPr>
          <a:lstStyle>
            <a:lvl1pPr marL="0" indent="0" algn="l">
              <a:buNone/>
              <a:defRPr sz="2000" spc="300" baseline="0">
                <a:solidFill>
                  <a:srgbClr val="84848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a:t>
            </a:r>
            <a:endParaRPr lang="en-US" dirty="0"/>
          </a:p>
        </p:txBody>
      </p:sp>
      <p:sp>
        <p:nvSpPr>
          <p:cNvPr id="4" name="Date Placeholder 3"/>
          <p:cNvSpPr>
            <a:spLocks noGrp="1"/>
          </p:cNvSpPr>
          <p:nvPr>
            <p:ph type="dt" sz="half" idx="10"/>
          </p:nvPr>
        </p:nvSpPr>
        <p:spPr/>
        <p:txBody>
          <a:bodyPr/>
          <a:lstStyle/>
          <a:p>
            <a:r>
              <a:rPr lang="en-US"/>
              <a:t>SEP 18</a:t>
            </a:r>
            <a:endParaRPr lang="en-US" dirty="0"/>
          </a:p>
        </p:txBody>
      </p:sp>
      <p:sp>
        <p:nvSpPr>
          <p:cNvPr id="5" name="Footer Placeholder 4"/>
          <p:cNvSpPr>
            <a:spLocks noGrp="1"/>
          </p:cNvSpPr>
          <p:nvPr>
            <p:ph type="ftr" sz="quarter" idx="11"/>
          </p:nvPr>
        </p:nvSpPr>
        <p:spPr/>
        <p:txBody>
          <a:bodyPr/>
          <a:lstStyle/>
          <a:p>
            <a:r>
              <a:rPr lang="en-US"/>
              <a:t>PSCI OVERVIEW</a:t>
            </a:r>
          </a:p>
        </p:txBody>
      </p:sp>
      <p:sp>
        <p:nvSpPr>
          <p:cNvPr id="6" name="Slide Number Placeholder 5"/>
          <p:cNvSpPr>
            <a:spLocks noGrp="1"/>
          </p:cNvSpPr>
          <p:nvPr>
            <p:ph type="sldNum" sz="quarter" idx="12"/>
          </p:nvPr>
        </p:nvSpPr>
        <p:spPr/>
        <p:txBody>
          <a:bodyPr/>
          <a:lstStyle/>
          <a:p>
            <a:fld id="{6B78A4E6-14EE-3648-AEF8-2B252C21E463}" type="slidenum">
              <a:rPr lang="en-US" smtClean="0"/>
              <a:t>‹#›</a:t>
            </a:fld>
            <a:endParaRPr lang="en-US"/>
          </a:p>
        </p:txBody>
      </p:sp>
      <p:pic>
        <p:nvPicPr>
          <p:cNvPr id="8" name="Picture 7"/>
          <p:cNvPicPr>
            <a:picLocks noChangeAspect="1"/>
          </p:cNvPicPr>
          <p:nvPr userDrawn="1"/>
        </p:nvPicPr>
        <p:blipFill>
          <a:blip r:embed="rId2"/>
          <a:stretch>
            <a:fillRect/>
          </a:stretch>
        </p:blipFill>
        <p:spPr>
          <a:xfrm>
            <a:off x="521999" y="395999"/>
            <a:ext cx="2520000" cy="347066"/>
          </a:xfrm>
          <a:prstGeom prst="rect">
            <a:avLst/>
          </a:prstGeom>
        </p:spPr>
      </p:pic>
    </p:spTree>
    <p:extLst>
      <p:ext uri="{BB962C8B-B14F-4D97-AF65-F5344CB8AC3E}">
        <p14:creationId xmlns:p14="http://schemas.microsoft.com/office/powerpoint/2010/main" val="2079050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userDrawn="1"/>
        </p:nvSpPr>
        <p:spPr>
          <a:xfrm>
            <a:off x="0" y="0"/>
            <a:ext cx="9144000" cy="1063229"/>
          </a:xfrm>
          <a:prstGeom prst="rect">
            <a:avLst/>
          </a:prstGeom>
          <a:solidFill>
            <a:srgbClr val="F5F5F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p:txBody>
          <a:bodyPr>
            <a:normAutofit/>
          </a:bodyPr>
          <a:lstStyle>
            <a:lvl1pPr>
              <a:defRPr sz="1800">
                <a:latin typeface="+mn-lt"/>
              </a:defRPr>
            </a:lvl1pPr>
          </a:lstStyle>
          <a:p>
            <a:r>
              <a:rPr lang="en-US" sz="2000" spc="300" dirty="0"/>
              <a:t>CLICK TO EDIT</a:t>
            </a:r>
            <a:endParaRPr lang="en-US" dirty="0"/>
          </a:p>
        </p:txBody>
      </p:sp>
      <p:sp>
        <p:nvSpPr>
          <p:cNvPr id="3" name="Content Placeholder 2"/>
          <p:cNvSpPr>
            <a:spLocks noGrp="1"/>
          </p:cNvSpPr>
          <p:nvPr>
            <p:ph idx="1"/>
          </p:nvPr>
        </p:nvSpPr>
        <p:spPr/>
        <p:txBody>
          <a:bodyPr/>
          <a:lstStyle/>
          <a:p>
            <a:pPr lvl="0"/>
            <a:r>
              <a:rPr lang="en-GB" dirty="0"/>
              <a:t>Click to edit Master text styles</a:t>
            </a:r>
          </a:p>
          <a:p>
            <a:pPr lvl="1"/>
            <a:r>
              <a:rPr lang="en-GB" dirty="0"/>
              <a:t>Second level</a:t>
            </a:r>
          </a:p>
          <a:p>
            <a:pPr lvl="2"/>
            <a:r>
              <a:rPr lang="en-GB" dirty="0"/>
              <a:t>Third level</a:t>
            </a:r>
          </a:p>
        </p:txBody>
      </p:sp>
      <p:sp>
        <p:nvSpPr>
          <p:cNvPr id="4" name="Date Placeholder 3"/>
          <p:cNvSpPr>
            <a:spLocks noGrp="1"/>
          </p:cNvSpPr>
          <p:nvPr>
            <p:ph type="dt" sz="half" idx="10"/>
          </p:nvPr>
        </p:nvSpPr>
        <p:spPr/>
        <p:txBody>
          <a:bodyPr/>
          <a:lstStyle>
            <a:lvl1pPr>
              <a:defRPr sz="1000"/>
            </a:lvl1pPr>
          </a:lstStyle>
          <a:p>
            <a:r>
              <a:rPr lang="en-US"/>
              <a:t>SEP 18</a:t>
            </a:r>
            <a:endParaRPr lang="en-US" dirty="0"/>
          </a:p>
        </p:txBody>
      </p:sp>
      <p:sp>
        <p:nvSpPr>
          <p:cNvPr id="5" name="Footer Placeholder 4"/>
          <p:cNvSpPr>
            <a:spLocks noGrp="1"/>
          </p:cNvSpPr>
          <p:nvPr>
            <p:ph type="ftr" sz="quarter" idx="11"/>
          </p:nvPr>
        </p:nvSpPr>
        <p:spPr/>
        <p:txBody>
          <a:bodyPr/>
          <a:lstStyle>
            <a:lvl1pPr>
              <a:defRPr sz="1000"/>
            </a:lvl1pPr>
          </a:lstStyle>
          <a:p>
            <a:r>
              <a:rPr lang="en-US" dirty="0"/>
              <a:t>PSCI OVERVIEW</a:t>
            </a:r>
          </a:p>
        </p:txBody>
      </p:sp>
      <p:sp>
        <p:nvSpPr>
          <p:cNvPr id="6" name="Slide Number Placeholder 5"/>
          <p:cNvSpPr>
            <a:spLocks noGrp="1"/>
          </p:cNvSpPr>
          <p:nvPr>
            <p:ph type="sldNum" sz="quarter" idx="12"/>
          </p:nvPr>
        </p:nvSpPr>
        <p:spPr/>
        <p:txBody>
          <a:bodyPr/>
          <a:lstStyle>
            <a:lvl1pPr>
              <a:defRPr sz="1000"/>
            </a:lvl1pPr>
          </a:lstStyle>
          <a:p>
            <a:fld id="{6B78A4E6-14EE-3648-AEF8-2B252C21E463}" type="slidenum">
              <a:rPr lang="en-US" smtClean="0"/>
              <a:pPr/>
              <a:t>‹#›</a:t>
            </a:fld>
            <a:endParaRPr lang="en-US" dirty="0"/>
          </a:p>
        </p:txBody>
      </p:sp>
      <p:pic>
        <p:nvPicPr>
          <p:cNvPr id="8" name="Picture 7"/>
          <p:cNvPicPr>
            <a:picLocks noChangeAspect="1"/>
          </p:cNvPicPr>
          <p:nvPr userDrawn="1"/>
        </p:nvPicPr>
        <p:blipFill>
          <a:blip r:embed="rId2"/>
          <a:stretch>
            <a:fillRect/>
          </a:stretch>
        </p:blipFill>
        <p:spPr>
          <a:xfrm>
            <a:off x="6195600" y="395999"/>
            <a:ext cx="2484000" cy="342108"/>
          </a:xfrm>
          <a:prstGeom prst="rect">
            <a:avLst/>
          </a:prstGeom>
        </p:spPr>
      </p:pic>
      <p:cxnSp>
        <p:nvCxnSpPr>
          <p:cNvPr id="11" name="Straight Connector 10"/>
          <p:cNvCxnSpPr/>
          <p:nvPr userDrawn="1"/>
        </p:nvCxnSpPr>
        <p:spPr>
          <a:xfrm>
            <a:off x="0" y="4757819"/>
            <a:ext cx="9144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userDrawn="1"/>
        </p:nvCxnSpPr>
        <p:spPr>
          <a:xfrm rot="5400000">
            <a:off x="958057" y="4878373"/>
            <a:ext cx="225341"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80718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SEP 18</a:t>
            </a:r>
            <a:endParaRPr lang="en-US" dirty="0"/>
          </a:p>
        </p:txBody>
      </p:sp>
      <p:sp>
        <p:nvSpPr>
          <p:cNvPr id="3" name="Footer Placeholder 2"/>
          <p:cNvSpPr>
            <a:spLocks noGrp="1"/>
          </p:cNvSpPr>
          <p:nvPr>
            <p:ph type="ftr" sz="quarter" idx="11"/>
          </p:nvPr>
        </p:nvSpPr>
        <p:spPr/>
        <p:txBody>
          <a:bodyPr/>
          <a:lstStyle/>
          <a:p>
            <a:r>
              <a:rPr lang="en-US"/>
              <a:t>PSCI OVERVIEW</a:t>
            </a:r>
          </a:p>
        </p:txBody>
      </p:sp>
      <p:sp>
        <p:nvSpPr>
          <p:cNvPr id="4" name="Slide Number Placeholder 3"/>
          <p:cNvSpPr>
            <a:spLocks noGrp="1"/>
          </p:cNvSpPr>
          <p:nvPr>
            <p:ph type="sldNum" sz="quarter" idx="12"/>
          </p:nvPr>
        </p:nvSpPr>
        <p:spPr/>
        <p:txBody>
          <a:bodyPr/>
          <a:lstStyle/>
          <a:p>
            <a:fld id="{6B78A4E6-14EE-3648-AEF8-2B252C21E463}" type="slidenum">
              <a:rPr lang="en-US" smtClean="0"/>
              <a:t>‹#›</a:t>
            </a:fld>
            <a:endParaRPr lang="en-US"/>
          </a:p>
        </p:txBody>
      </p:sp>
    </p:spTree>
    <p:extLst>
      <p:ext uri="{BB962C8B-B14F-4D97-AF65-F5344CB8AC3E}">
        <p14:creationId xmlns:p14="http://schemas.microsoft.com/office/powerpoint/2010/main" val="31694968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0000" y="205979"/>
            <a:ext cx="8229600" cy="857250"/>
          </a:xfrm>
          <a:prstGeom prst="rect">
            <a:avLst/>
          </a:prstGeom>
        </p:spPr>
        <p:txBody>
          <a:bodyPr vert="horz" lIns="91440" tIns="45720" rIns="91440" bIns="45720" rtlCol="0" anchor="ctr">
            <a:normAutofit/>
          </a:bodyPr>
          <a:lstStyle/>
          <a:p>
            <a:r>
              <a:rPr lang="en-US" sz="2000" spc="300" dirty="0"/>
              <a:t>CLICK TO EDIT</a:t>
            </a:r>
          </a:p>
        </p:txBody>
      </p:sp>
      <p:sp>
        <p:nvSpPr>
          <p:cNvPr id="3" name="Text Placeholder 2"/>
          <p:cNvSpPr>
            <a:spLocks noGrp="1"/>
          </p:cNvSpPr>
          <p:nvPr>
            <p:ph type="body" idx="1"/>
          </p:nvPr>
        </p:nvSpPr>
        <p:spPr>
          <a:xfrm>
            <a:off x="450000" y="1200151"/>
            <a:ext cx="8229600" cy="339447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p:txBody>
      </p:sp>
      <p:sp>
        <p:nvSpPr>
          <p:cNvPr id="4" name="Date Placeholder 3"/>
          <p:cNvSpPr>
            <a:spLocks noGrp="1"/>
          </p:cNvSpPr>
          <p:nvPr>
            <p:ph type="dt" sz="half" idx="2"/>
          </p:nvPr>
        </p:nvSpPr>
        <p:spPr>
          <a:xfrm>
            <a:off x="367761" y="4767263"/>
            <a:ext cx="714448" cy="273844"/>
          </a:xfrm>
          <a:prstGeom prst="rect">
            <a:avLst/>
          </a:prstGeom>
        </p:spPr>
        <p:txBody>
          <a:bodyPr vert="horz" lIns="91440" tIns="45720" rIns="91440" bIns="45720" rtlCol="0" anchor="ctr"/>
          <a:lstStyle>
            <a:lvl1pPr algn="l">
              <a:defRPr sz="1000" spc="300">
                <a:solidFill>
                  <a:schemeClr val="tx1">
                    <a:tint val="75000"/>
                  </a:schemeClr>
                </a:solidFill>
              </a:defRPr>
            </a:lvl1pPr>
          </a:lstStyle>
          <a:p>
            <a:r>
              <a:rPr lang="en-GB" dirty="0"/>
              <a:t>JUNE 17</a:t>
            </a:r>
            <a:endParaRPr lang="en-US" dirty="0"/>
          </a:p>
        </p:txBody>
      </p:sp>
      <p:sp>
        <p:nvSpPr>
          <p:cNvPr id="5" name="Footer Placeholder 4"/>
          <p:cNvSpPr>
            <a:spLocks noGrp="1"/>
          </p:cNvSpPr>
          <p:nvPr>
            <p:ph type="ftr" sz="quarter" idx="3"/>
          </p:nvPr>
        </p:nvSpPr>
        <p:spPr>
          <a:xfrm>
            <a:off x="1082209" y="4767263"/>
            <a:ext cx="6734742" cy="273844"/>
          </a:xfrm>
          <a:prstGeom prst="rect">
            <a:avLst/>
          </a:prstGeom>
        </p:spPr>
        <p:txBody>
          <a:bodyPr vert="horz" lIns="91440" tIns="45720" rIns="91440" bIns="45720" rtlCol="0" anchor="ctr"/>
          <a:lstStyle>
            <a:lvl1pPr algn="l">
              <a:defRPr sz="1000" spc="300">
                <a:solidFill>
                  <a:schemeClr val="tx1">
                    <a:tint val="75000"/>
                  </a:schemeClr>
                </a:solidFill>
              </a:defRPr>
            </a:lvl1pPr>
          </a:lstStyle>
          <a:p>
            <a:r>
              <a:rPr lang="en-US" dirty="0"/>
              <a:t>PSCI OVERVIEW</a:t>
            </a:r>
          </a:p>
        </p:txBody>
      </p:sp>
      <p:sp>
        <p:nvSpPr>
          <p:cNvPr id="6" name="Slide Number Placeholder 5"/>
          <p:cNvSpPr>
            <a:spLocks noGrp="1"/>
          </p:cNvSpPr>
          <p:nvPr>
            <p:ph type="sldNum" sz="quarter" idx="4"/>
          </p:nvPr>
        </p:nvSpPr>
        <p:spPr>
          <a:xfrm>
            <a:off x="8067382" y="4767263"/>
            <a:ext cx="708858" cy="273844"/>
          </a:xfrm>
          <a:prstGeom prst="rect">
            <a:avLst/>
          </a:prstGeom>
        </p:spPr>
        <p:txBody>
          <a:bodyPr vert="horz" lIns="91440" tIns="45720" rIns="91440" bIns="45720" rtlCol="0" anchor="ctr"/>
          <a:lstStyle>
            <a:lvl1pPr algn="r">
              <a:defRPr sz="1000">
                <a:solidFill>
                  <a:schemeClr val="tx1">
                    <a:tint val="75000"/>
                  </a:schemeClr>
                </a:solidFill>
              </a:defRPr>
            </a:lvl1pPr>
          </a:lstStyle>
          <a:p>
            <a:fld id="{6B78A4E6-14EE-3648-AEF8-2B252C21E463}" type="slidenum">
              <a:rPr lang="en-US" smtClean="0"/>
              <a:pPr/>
              <a:t>‹#›</a:t>
            </a:fld>
            <a:endParaRPr lang="en-US" dirty="0"/>
          </a:p>
        </p:txBody>
      </p:sp>
    </p:spTree>
    <p:extLst>
      <p:ext uri="{BB962C8B-B14F-4D97-AF65-F5344CB8AC3E}">
        <p14:creationId xmlns:p14="http://schemas.microsoft.com/office/powerpoint/2010/main" val="30045403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hf hdr="0"/>
  <p:txStyles>
    <p:titleStyle>
      <a:lvl1pPr algn="l" defTabSz="457200" rtl="0" eaLnBrk="1" latinLnBrk="0" hangingPunct="1">
        <a:spcBef>
          <a:spcPct val="0"/>
        </a:spcBef>
        <a:buNone/>
        <a:defRPr sz="1800" b="0" i="0" kern="1200" spc="200">
          <a:solidFill>
            <a:srgbClr val="F86524"/>
          </a:solidFill>
          <a:latin typeface="Calibri"/>
          <a:ea typeface="+mj-ea"/>
          <a:cs typeface="Calibri"/>
        </a:defRPr>
      </a:lvl1pPr>
    </p:titleStyle>
    <p:body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0000" y="205979"/>
            <a:ext cx="8229600" cy="857250"/>
          </a:xfrm>
          <a:prstGeom prst="rect">
            <a:avLst/>
          </a:prstGeom>
        </p:spPr>
        <p:txBody>
          <a:bodyPr vert="horz" lIns="91440" tIns="45720" rIns="91440" bIns="45720" rtlCol="0" anchor="ctr">
            <a:normAutofit/>
          </a:bodyPr>
          <a:lstStyle/>
          <a:p>
            <a:r>
              <a:rPr lang="en-US" sz="2000" spc="300" dirty="0"/>
              <a:t>CLICK TO EDIT</a:t>
            </a:r>
          </a:p>
        </p:txBody>
      </p:sp>
      <p:sp>
        <p:nvSpPr>
          <p:cNvPr id="3" name="Text Placeholder 2"/>
          <p:cNvSpPr>
            <a:spLocks noGrp="1"/>
          </p:cNvSpPr>
          <p:nvPr>
            <p:ph type="body" idx="1"/>
          </p:nvPr>
        </p:nvSpPr>
        <p:spPr>
          <a:xfrm>
            <a:off x="450000" y="1200151"/>
            <a:ext cx="8229600" cy="339447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p:txBody>
      </p:sp>
      <p:sp>
        <p:nvSpPr>
          <p:cNvPr id="4" name="Date Placeholder 3"/>
          <p:cNvSpPr>
            <a:spLocks noGrp="1"/>
          </p:cNvSpPr>
          <p:nvPr>
            <p:ph type="dt" sz="half" idx="2"/>
          </p:nvPr>
        </p:nvSpPr>
        <p:spPr>
          <a:xfrm>
            <a:off x="367761" y="4767263"/>
            <a:ext cx="714448" cy="273844"/>
          </a:xfrm>
          <a:prstGeom prst="rect">
            <a:avLst/>
          </a:prstGeom>
        </p:spPr>
        <p:txBody>
          <a:bodyPr vert="horz" lIns="91440" tIns="45720" rIns="91440" bIns="45720" rtlCol="0" anchor="ctr"/>
          <a:lstStyle>
            <a:lvl1pPr algn="l">
              <a:defRPr sz="1000" spc="300">
                <a:solidFill>
                  <a:schemeClr val="tx1">
                    <a:tint val="75000"/>
                  </a:schemeClr>
                </a:solidFill>
              </a:defRPr>
            </a:lvl1pPr>
          </a:lstStyle>
          <a:p>
            <a:r>
              <a:rPr lang="en-US"/>
              <a:t>SEP 18</a:t>
            </a:r>
            <a:endParaRPr lang="en-US" dirty="0"/>
          </a:p>
        </p:txBody>
      </p:sp>
      <p:sp>
        <p:nvSpPr>
          <p:cNvPr id="5" name="Footer Placeholder 4"/>
          <p:cNvSpPr>
            <a:spLocks noGrp="1"/>
          </p:cNvSpPr>
          <p:nvPr>
            <p:ph type="ftr" sz="quarter" idx="3"/>
          </p:nvPr>
        </p:nvSpPr>
        <p:spPr>
          <a:xfrm>
            <a:off x="1082209" y="4767263"/>
            <a:ext cx="6734742" cy="273844"/>
          </a:xfrm>
          <a:prstGeom prst="rect">
            <a:avLst/>
          </a:prstGeom>
        </p:spPr>
        <p:txBody>
          <a:bodyPr vert="horz" lIns="91440" tIns="45720" rIns="91440" bIns="45720" rtlCol="0" anchor="ctr"/>
          <a:lstStyle>
            <a:lvl1pPr algn="l">
              <a:defRPr sz="1000" spc="300">
                <a:solidFill>
                  <a:schemeClr val="tx1">
                    <a:tint val="75000"/>
                  </a:schemeClr>
                </a:solidFill>
              </a:defRPr>
            </a:lvl1pPr>
          </a:lstStyle>
          <a:p>
            <a:r>
              <a:rPr lang="en-US" dirty="0"/>
              <a:t>PSCI OVERVIEW</a:t>
            </a:r>
          </a:p>
        </p:txBody>
      </p:sp>
      <p:sp>
        <p:nvSpPr>
          <p:cNvPr id="6" name="Slide Number Placeholder 5"/>
          <p:cNvSpPr>
            <a:spLocks noGrp="1"/>
          </p:cNvSpPr>
          <p:nvPr>
            <p:ph type="sldNum" sz="quarter" idx="4"/>
          </p:nvPr>
        </p:nvSpPr>
        <p:spPr>
          <a:xfrm>
            <a:off x="8067382" y="4767263"/>
            <a:ext cx="708858" cy="273844"/>
          </a:xfrm>
          <a:prstGeom prst="rect">
            <a:avLst/>
          </a:prstGeom>
        </p:spPr>
        <p:txBody>
          <a:bodyPr vert="horz" lIns="91440" tIns="45720" rIns="91440" bIns="45720" rtlCol="0" anchor="ctr"/>
          <a:lstStyle>
            <a:lvl1pPr algn="r">
              <a:defRPr sz="1000">
                <a:solidFill>
                  <a:schemeClr val="tx1">
                    <a:tint val="75000"/>
                  </a:schemeClr>
                </a:solidFill>
              </a:defRPr>
            </a:lvl1pPr>
          </a:lstStyle>
          <a:p>
            <a:fld id="{6B78A4E6-14EE-3648-AEF8-2B252C21E463}" type="slidenum">
              <a:rPr lang="en-US" smtClean="0"/>
              <a:pPr/>
              <a:t>‹#›</a:t>
            </a:fld>
            <a:endParaRPr lang="en-US" dirty="0"/>
          </a:p>
        </p:txBody>
      </p:sp>
    </p:spTree>
    <p:extLst>
      <p:ext uri="{BB962C8B-B14F-4D97-AF65-F5344CB8AC3E}">
        <p14:creationId xmlns:p14="http://schemas.microsoft.com/office/powerpoint/2010/main" val="2030617672"/>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Lst>
  <p:hf hdr="0"/>
  <p:txStyles>
    <p:titleStyle>
      <a:lvl1pPr algn="l" defTabSz="457200" rtl="0" eaLnBrk="1" latinLnBrk="0" hangingPunct="1">
        <a:spcBef>
          <a:spcPct val="0"/>
        </a:spcBef>
        <a:buNone/>
        <a:defRPr sz="1800" b="0" i="0" kern="1200" spc="200">
          <a:solidFill>
            <a:srgbClr val="F86524"/>
          </a:solidFill>
          <a:latin typeface="Calibri"/>
          <a:ea typeface="+mj-ea"/>
          <a:cs typeface="Calibri"/>
        </a:defRPr>
      </a:lvl1pPr>
    </p:titleStyle>
    <p:body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26" Type="http://schemas.openxmlformats.org/officeDocument/2006/relationships/image" Target="../media/image29.png"/><Relationship Id="rId3" Type="http://schemas.openxmlformats.org/officeDocument/2006/relationships/image" Target="../media/image7.png"/><Relationship Id="rId21" Type="http://schemas.openxmlformats.org/officeDocument/2006/relationships/hyperlink" Target="http://www.google.com/imgres?imgurl=http://www.xenon-pharma.com/images/novartis%20logo.jpg&amp;imgrefurl=http://www.xenon-pharma.com/pages/index_sept20_2004_release.php&amp;h=242&amp;w=900&amp;sz=18&amp;tbnid=cxcWLMzJ51EJ::&amp;tbnh=39&amp;tbnw=146&amp;prev=/images?q=novartis+logo&amp;hl=en&amp;usg=__C6Ez7qeEBPao9rHtuz3rO5DZ4zk=&amp;sa=X&amp;oi=image_result&amp;resnum=3&amp;ct=image&amp;cd=1" TargetMode="External"/><Relationship Id="rId34" Type="http://schemas.openxmlformats.org/officeDocument/2006/relationships/image" Target="../media/image36.png"/><Relationship Id="rId7" Type="http://schemas.openxmlformats.org/officeDocument/2006/relationships/image" Target="../media/image11.jpeg"/><Relationship Id="rId12" Type="http://schemas.openxmlformats.org/officeDocument/2006/relationships/image" Target="../media/image16.png"/><Relationship Id="rId17" Type="http://schemas.openxmlformats.org/officeDocument/2006/relationships/image" Target="../media/image21.png"/><Relationship Id="rId25" Type="http://schemas.openxmlformats.org/officeDocument/2006/relationships/image" Target="../media/image28.gif"/><Relationship Id="rId33" Type="http://schemas.openxmlformats.org/officeDocument/2006/relationships/image" Target="../media/image35.png"/><Relationship Id="rId2" Type="http://schemas.openxmlformats.org/officeDocument/2006/relationships/notesSlide" Target="../notesSlides/notesSlide2.xml"/><Relationship Id="rId16" Type="http://schemas.openxmlformats.org/officeDocument/2006/relationships/image" Target="../media/image20.png"/><Relationship Id="rId20" Type="http://schemas.openxmlformats.org/officeDocument/2006/relationships/image" Target="../media/image24.png"/><Relationship Id="rId29"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10.png"/><Relationship Id="rId11" Type="http://schemas.openxmlformats.org/officeDocument/2006/relationships/image" Target="../media/image15.png"/><Relationship Id="rId24" Type="http://schemas.openxmlformats.org/officeDocument/2006/relationships/image" Target="../media/image27.png"/><Relationship Id="rId32" Type="http://schemas.openxmlformats.org/officeDocument/2006/relationships/image" Target="../media/image34.jpg"/><Relationship Id="rId5" Type="http://schemas.openxmlformats.org/officeDocument/2006/relationships/image" Target="../media/image9.PNG"/><Relationship Id="rId15" Type="http://schemas.openxmlformats.org/officeDocument/2006/relationships/image" Target="../media/image19.png"/><Relationship Id="rId23" Type="http://schemas.openxmlformats.org/officeDocument/2006/relationships/image" Target="../media/image26.jpeg"/><Relationship Id="rId28" Type="http://schemas.openxmlformats.org/officeDocument/2006/relationships/image" Target="../media/image30.jpeg"/><Relationship Id="rId10" Type="http://schemas.openxmlformats.org/officeDocument/2006/relationships/image" Target="../media/image14.jpeg"/><Relationship Id="rId19" Type="http://schemas.openxmlformats.org/officeDocument/2006/relationships/image" Target="../media/image23.jpeg"/><Relationship Id="rId31" Type="http://schemas.openxmlformats.org/officeDocument/2006/relationships/image" Target="../media/image33.png"/><Relationship Id="rId4" Type="http://schemas.openxmlformats.org/officeDocument/2006/relationships/image" Target="../media/image8.png"/><Relationship Id="rId9" Type="http://schemas.openxmlformats.org/officeDocument/2006/relationships/image" Target="../media/image13.jpeg"/><Relationship Id="rId14" Type="http://schemas.openxmlformats.org/officeDocument/2006/relationships/image" Target="../media/image18.png"/><Relationship Id="rId22" Type="http://schemas.openxmlformats.org/officeDocument/2006/relationships/image" Target="../media/image25.jpeg"/><Relationship Id="rId27" Type="http://schemas.openxmlformats.org/officeDocument/2006/relationships/hyperlink" Target="http://www.google.com/imgres?imgurl=http://www.aiche.org/uploadedImages/SBE/Events/ABPD/RocheLogo.jpg&amp;imgrefurl=http://www.aiche.org/sbe/events/past/ABPD2007/sponsors.aspx&amp;h=1272&amp;w=2378&amp;sz=74&amp;tbnid=GjMqu0MIqIEJ::&amp;tbnh=80&amp;tbnw=150&amp;prev=/images?q=roche++logo&amp;hl=en&amp;usg=__TZFrBDPUO-N2knOPVI2RPyjQM8Y=&amp;sa=X&amp;oi=image_result&amp;resnum=2&amp;ct=image&amp;cd=1" TargetMode="External"/><Relationship Id="rId30" Type="http://schemas.openxmlformats.org/officeDocument/2006/relationships/image" Target="../media/image32.PNG"/><Relationship Id="rId35" Type="http://schemas.openxmlformats.org/officeDocument/2006/relationships/image" Target="../media/image37.png"/></Relationships>
</file>

<file path=ppt/slides/_rels/slide8.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tiff"/><Relationship Id="rId4" Type="http://schemas.openxmlformats.org/officeDocument/2006/relationships/image" Target="../media/image39.tiff"/></Relationships>
</file>

<file path=ppt/slides/_rels/slide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tags" Target="../tags/tag4.xml"/><Relationship Id="rId7" Type="http://schemas.openxmlformats.org/officeDocument/2006/relationships/image" Target="../media/image42.png"/><Relationship Id="rId2" Type="http://schemas.openxmlformats.org/officeDocument/2006/relationships/tags" Target="../tags/tag3.xml"/><Relationship Id="rId1" Type="http://schemas.openxmlformats.org/officeDocument/2006/relationships/vmlDrawing" Target="../drawings/vmlDrawing2.vml"/><Relationship Id="rId6" Type="http://schemas.openxmlformats.org/officeDocument/2006/relationships/image" Target="../media/image3.emf"/><Relationship Id="rId11" Type="http://schemas.openxmlformats.org/officeDocument/2006/relationships/image" Target="../media/image46.png"/><Relationship Id="rId5" Type="http://schemas.openxmlformats.org/officeDocument/2006/relationships/oleObject" Target="../embeddings/oleObject2.bin"/><Relationship Id="rId10" Type="http://schemas.openxmlformats.org/officeDocument/2006/relationships/image" Target="../media/image45.png"/><Relationship Id="rId4" Type="http://schemas.openxmlformats.org/officeDocument/2006/relationships/slideLayout" Target="../slideLayouts/slideLayout2.xml"/><Relationship Id="rId9" Type="http://schemas.openxmlformats.org/officeDocument/2006/relationships/image" Target="../media/image44.png"/></Relationships>
</file>

<file path=ppt/slides/_rels/slide1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pscinitiative.org/resource?resource=2" TargetMode="External"/><Relationship Id="rId13" Type="http://schemas.openxmlformats.org/officeDocument/2006/relationships/hyperlink" Target="https://pscinitiative.org/resource?resource=318" TargetMode="External"/><Relationship Id="rId3" Type="http://schemas.openxmlformats.org/officeDocument/2006/relationships/tags" Target="../tags/tag6.xml"/><Relationship Id="rId7" Type="http://schemas.openxmlformats.org/officeDocument/2006/relationships/hyperlink" Target="https://pscinitiative.org/resource?resource=1" TargetMode="External"/><Relationship Id="rId12" Type="http://schemas.openxmlformats.org/officeDocument/2006/relationships/hyperlink" Target="https://pscinitiative.org/resource?resource=319" TargetMode="External"/><Relationship Id="rId17" Type="http://schemas.openxmlformats.org/officeDocument/2006/relationships/hyperlink" Target="https://pscinitiative.org/resource?resource=317" TargetMode="External"/><Relationship Id="rId2" Type="http://schemas.openxmlformats.org/officeDocument/2006/relationships/tags" Target="../tags/tag5.xml"/><Relationship Id="rId16" Type="http://schemas.openxmlformats.org/officeDocument/2006/relationships/hyperlink" Target="https://pscinitiative.org/resource?resource=290" TargetMode="External"/><Relationship Id="rId1" Type="http://schemas.openxmlformats.org/officeDocument/2006/relationships/vmlDrawing" Target="../drawings/vmlDrawing3.vml"/><Relationship Id="rId6" Type="http://schemas.openxmlformats.org/officeDocument/2006/relationships/image" Target="../media/image3.emf"/><Relationship Id="rId11" Type="http://schemas.openxmlformats.org/officeDocument/2006/relationships/hyperlink" Target="https://pscinitiative.org/resource?resource=32" TargetMode="External"/><Relationship Id="rId5" Type="http://schemas.openxmlformats.org/officeDocument/2006/relationships/oleObject" Target="../embeddings/oleObject3.bin"/><Relationship Id="rId15" Type="http://schemas.openxmlformats.org/officeDocument/2006/relationships/hyperlink" Target="https://pscinitiative.org/resource?resource=283" TargetMode="External"/><Relationship Id="rId10" Type="http://schemas.openxmlformats.org/officeDocument/2006/relationships/hyperlink" Target="https://pscinitiative.org/resource?resource=3" TargetMode="External"/><Relationship Id="rId4" Type="http://schemas.openxmlformats.org/officeDocument/2006/relationships/slideLayout" Target="../slideLayouts/slideLayout2.xml"/><Relationship Id="rId9" Type="http://schemas.openxmlformats.org/officeDocument/2006/relationships/hyperlink" Target="https://pscinitiative.org/resource?resource=31" TargetMode="External"/><Relationship Id="rId14" Type="http://schemas.openxmlformats.org/officeDocument/2006/relationships/hyperlink" Target="https://pscinitiative.org/resource?resource=282"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tags" Target="../tags/tag8.xml"/><Relationship Id="rId7" Type="http://schemas.openxmlformats.org/officeDocument/2006/relationships/image" Target="../media/image48.png"/><Relationship Id="rId2" Type="http://schemas.openxmlformats.org/officeDocument/2006/relationships/tags" Target="../tags/tag7.xml"/><Relationship Id="rId1" Type="http://schemas.openxmlformats.org/officeDocument/2006/relationships/vmlDrawing" Target="../drawings/vmlDrawing4.vml"/><Relationship Id="rId6" Type="http://schemas.openxmlformats.org/officeDocument/2006/relationships/image" Target="../media/image3.emf"/><Relationship Id="rId5" Type="http://schemas.openxmlformats.org/officeDocument/2006/relationships/oleObject" Target="../embeddings/oleObject4.bin"/><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51.png"/><Relationship Id="rId2" Type="http://schemas.openxmlformats.org/officeDocument/2006/relationships/tags" Target="../tags/tag9.xml"/><Relationship Id="rId1" Type="http://schemas.openxmlformats.org/officeDocument/2006/relationships/vmlDrawing" Target="../drawings/vmlDrawing5.vml"/><Relationship Id="rId6" Type="http://schemas.openxmlformats.org/officeDocument/2006/relationships/image" Target="../media/image3.emf"/><Relationship Id="rId5" Type="http://schemas.openxmlformats.org/officeDocument/2006/relationships/oleObject" Target="../embeddings/oleObject5.bin"/><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pscinitiative.org/resource?resource=32" TargetMode="External"/><Relationship Id="rId3" Type="http://schemas.openxmlformats.org/officeDocument/2006/relationships/tags" Target="../tags/tag12.xml"/><Relationship Id="rId7" Type="http://schemas.openxmlformats.org/officeDocument/2006/relationships/image" Target="../media/image3.emf"/><Relationship Id="rId2" Type="http://schemas.openxmlformats.org/officeDocument/2006/relationships/tags" Target="../tags/tag11.xml"/><Relationship Id="rId1" Type="http://schemas.openxmlformats.org/officeDocument/2006/relationships/vmlDrawing" Target="../drawings/vmlDrawing6.vml"/><Relationship Id="rId6" Type="http://schemas.openxmlformats.org/officeDocument/2006/relationships/oleObject" Target="../embeddings/oleObject6.bin"/><Relationship Id="rId5" Type="http://schemas.openxmlformats.org/officeDocument/2006/relationships/notesSlide" Target="../notesSlides/notesSlide4.xml"/><Relationship Id="rId10" Type="http://schemas.openxmlformats.org/officeDocument/2006/relationships/image" Target="../media/image52.png"/><Relationship Id="rId4" Type="http://schemas.openxmlformats.org/officeDocument/2006/relationships/slideLayout" Target="../slideLayouts/slideLayout2.xml"/><Relationship Id="rId9" Type="http://schemas.openxmlformats.org/officeDocument/2006/relationships/hyperlink" Target="https://pscinitiative.org/resource?resource=31"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tags" Target="../tags/tag14.xml"/><Relationship Id="rId7" Type="http://schemas.openxmlformats.org/officeDocument/2006/relationships/image" Target="../media/image3.emf"/><Relationship Id="rId2" Type="http://schemas.openxmlformats.org/officeDocument/2006/relationships/tags" Target="../tags/tag13.xml"/><Relationship Id="rId1" Type="http://schemas.openxmlformats.org/officeDocument/2006/relationships/vmlDrawing" Target="../drawings/vmlDrawing7.vml"/><Relationship Id="rId6" Type="http://schemas.openxmlformats.org/officeDocument/2006/relationships/oleObject" Target="../embeddings/oleObject7.bin"/><Relationship Id="rId5" Type="http://schemas.openxmlformats.org/officeDocument/2006/relationships/notesSlide" Target="../notesSlides/notesSlide5.xml"/><Relationship Id="rId4" Type="http://schemas.openxmlformats.org/officeDocument/2006/relationships/slideLayout" Target="../slideLayouts/slideLayout2.xml"/><Relationship Id="rId9"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tags" Target="../tags/tag16.xml"/><Relationship Id="rId2" Type="http://schemas.openxmlformats.org/officeDocument/2006/relationships/tags" Target="../tags/tag15.xml"/><Relationship Id="rId1" Type="http://schemas.openxmlformats.org/officeDocument/2006/relationships/vmlDrawing" Target="../drawings/vmlDrawing8.vml"/><Relationship Id="rId6" Type="http://schemas.openxmlformats.org/officeDocument/2006/relationships/image" Target="../media/image3.emf"/><Relationship Id="rId5" Type="http://schemas.openxmlformats.org/officeDocument/2006/relationships/oleObject" Target="../embeddings/oleObject8.bin"/><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6.jpe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2.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vmlDrawing" Target="../drawings/vmlDrawing9.vml"/><Relationship Id="rId6" Type="http://schemas.openxmlformats.org/officeDocument/2006/relationships/image" Target="../media/image3.emf"/><Relationship Id="rId5" Type="http://schemas.openxmlformats.org/officeDocument/2006/relationships/oleObject" Target="../embeddings/oleObject9.bin"/><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vmlDrawing" Target="../drawings/vmlDrawing10.vml"/><Relationship Id="rId6" Type="http://schemas.openxmlformats.org/officeDocument/2006/relationships/image" Target="../media/image3.emf"/><Relationship Id="rId5" Type="http://schemas.openxmlformats.org/officeDocument/2006/relationships/oleObject" Target="../embeddings/oleObject10.bin"/><Relationship Id="rId4"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image" Target="../media/image3.emf"/><Relationship Id="rId2" Type="http://schemas.openxmlformats.org/officeDocument/2006/relationships/tags" Target="../tags/tag21.xml"/><Relationship Id="rId1" Type="http://schemas.openxmlformats.org/officeDocument/2006/relationships/vmlDrawing" Target="../drawings/vmlDrawing11.vml"/><Relationship Id="rId6" Type="http://schemas.openxmlformats.org/officeDocument/2006/relationships/oleObject" Target="../embeddings/oleObject11.bin"/><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3.emf"/><Relationship Id="rId2" Type="http://schemas.openxmlformats.org/officeDocument/2006/relationships/tags" Target="../tags/tag23.xml"/><Relationship Id="rId1" Type="http://schemas.openxmlformats.org/officeDocument/2006/relationships/vmlDrawing" Target="../drawings/vmlDrawing12.vml"/><Relationship Id="rId6" Type="http://schemas.openxmlformats.org/officeDocument/2006/relationships/oleObject" Target="../embeddings/oleObject12.bin"/><Relationship Id="rId5" Type="http://schemas.openxmlformats.org/officeDocument/2006/relationships/notesSlide" Target="../notesSlides/notesSlide10.xml"/><Relationship Id="rId4"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tags" Target="../tags/tag36.xml"/><Relationship Id="rId18" Type="http://schemas.openxmlformats.org/officeDocument/2006/relationships/notesSlide" Target="../notesSlides/notesSlide11.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tags" Target="../tags/tag35.xml"/><Relationship Id="rId17" Type="http://schemas.openxmlformats.org/officeDocument/2006/relationships/slideLayout" Target="../slideLayouts/slideLayout2.xml"/><Relationship Id="rId2" Type="http://schemas.openxmlformats.org/officeDocument/2006/relationships/tags" Target="../tags/tag25.xml"/><Relationship Id="rId16" Type="http://schemas.openxmlformats.org/officeDocument/2006/relationships/tags" Target="../tags/tag39.xml"/><Relationship Id="rId20" Type="http://schemas.openxmlformats.org/officeDocument/2006/relationships/image" Target="../media/image3.emf"/><Relationship Id="rId1" Type="http://schemas.openxmlformats.org/officeDocument/2006/relationships/vmlDrawing" Target="../drawings/vmlDrawing13.vml"/><Relationship Id="rId6" Type="http://schemas.openxmlformats.org/officeDocument/2006/relationships/tags" Target="../tags/tag29.xml"/><Relationship Id="rId11" Type="http://schemas.openxmlformats.org/officeDocument/2006/relationships/tags" Target="../tags/tag34.xml"/><Relationship Id="rId5" Type="http://schemas.openxmlformats.org/officeDocument/2006/relationships/tags" Target="../tags/tag28.xml"/><Relationship Id="rId15" Type="http://schemas.openxmlformats.org/officeDocument/2006/relationships/tags" Target="../tags/tag38.xml"/><Relationship Id="rId10" Type="http://schemas.openxmlformats.org/officeDocument/2006/relationships/tags" Target="../tags/tag33.xml"/><Relationship Id="rId19" Type="http://schemas.openxmlformats.org/officeDocument/2006/relationships/oleObject" Target="../embeddings/oleObject13.bin"/><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tags" Target="../tags/tag37.xml"/></Relationships>
</file>

<file path=ppt/slides/_rels/slide27.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vmlDrawing" Target="../drawings/vmlDrawing14.vml"/><Relationship Id="rId6" Type="http://schemas.openxmlformats.org/officeDocument/2006/relationships/image" Target="../media/image3.emf"/><Relationship Id="rId5" Type="http://schemas.openxmlformats.org/officeDocument/2006/relationships/oleObject" Target="../embeddings/oleObject14.bin"/><Relationship Id="rId4"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tags" Target="../tags/tag43.xml"/><Relationship Id="rId7" Type="http://schemas.openxmlformats.org/officeDocument/2006/relationships/image" Target="../media/image3.emf"/><Relationship Id="rId2" Type="http://schemas.openxmlformats.org/officeDocument/2006/relationships/tags" Target="../tags/tag42.xml"/><Relationship Id="rId1" Type="http://schemas.openxmlformats.org/officeDocument/2006/relationships/vmlDrawing" Target="../drawings/vmlDrawing15.vml"/><Relationship Id="rId6" Type="http://schemas.openxmlformats.org/officeDocument/2006/relationships/oleObject" Target="../embeddings/oleObject15.bin"/><Relationship Id="rId5" Type="http://schemas.openxmlformats.org/officeDocument/2006/relationships/notesSlide" Target="../notesSlides/notesSlide12.xml"/><Relationship Id="rId4"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vmlDrawing" Target="../drawings/vmlDrawing16.vml"/><Relationship Id="rId6" Type="http://schemas.openxmlformats.org/officeDocument/2006/relationships/image" Target="../media/image3.emf"/><Relationship Id="rId5" Type="http://schemas.openxmlformats.org/officeDocument/2006/relationships/oleObject" Target="../embeddings/oleObject16.bin"/><Relationship Id="rId4"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tags" Target="../tags/tag47.xml"/><Relationship Id="rId7" Type="http://schemas.openxmlformats.org/officeDocument/2006/relationships/image" Target="../media/image3.emf"/><Relationship Id="rId2" Type="http://schemas.openxmlformats.org/officeDocument/2006/relationships/tags" Target="../tags/tag46.xml"/><Relationship Id="rId1" Type="http://schemas.openxmlformats.org/officeDocument/2006/relationships/vmlDrawing" Target="../drawings/vmlDrawing17.vml"/><Relationship Id="rId6" Type="http://schemas.openxmlformats.org/officeDocument/2006/relationships/oleObject" Target="../embeddings/oleObject17.bin"/><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vmlDrawing" Target="../drawings/vmlDrawing18.vml"/><Relationship Id="rId6" Type="http://schemas.openxmlformats.org/officeDocument/2006/relationships/image" Target="../media/image3.emf"/><Relationship Id="rId5" Type="http://schemas.openxmlformats.org/officeDocument/2006/relationships/oleObject" Target="../embeddings/oleObject18.bin"/><Relationship Id="rId4"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tags" Target="../tags/tag51.xml"/><Relationship Id="rId7" Type="http://schemas.openxmlformats.org/officeDocument/2006/relationships/image" Target="../media/image3.emf"/><Relationship Id="rId2" Type="http://schemas.openxmlformats.org/officeDocument/2006/relationships/tags" Target="../tags/tag50.xml"/><Relationship Id="rId1" Type="http://schemas.openxmlformats.org/officeDocument/2006/relationships/vmlDrawing" Target="../drawings/vmlDrawing19.vml"/><Relationship Id="rId6" Type="http://schemas.openxmlformats.org/officeDocument/2006/relationships/oleObject" Target="../embeddings/oleObject19.bin"/><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tags" Target="../tags/tag53.xml"/><Relationship Id="rId7" Type="http://schemas.openxmlformats.org/officeDocument/2006/relationships/image" Target="../media/image3.emf"/><Relationship Id="rId2" Type="http://schemas.openxmlformats.org/officeDocument/2006/relationships/tags" Target="../tags/tag52.xml"/><Relationship Id="rId1" Type="http://schemas.openxmlformats.org/officeDocument/2006/relationships/vmlDrawing" Target="../drawings/vmlDrawing20.vml"/><Relationship Id="rId6" Type="http://schemas.openxmlformats.org/officeDocument/2006/relationships/oleObject" Target="../embeddings/oleObject20.bin"/><Relationship Id="rId5" Type="http://schemas.openxmlformats.org/officeDocument/2006/relationships/notesSlide" Target="../notesSlides/notesSlide15.xml"/><Relationship Id="rId4"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vmlDrawing" Target="../drawings/vmlDrawing21.vml"/><Relationship Id="rId6" Type="http://schemas.openxmlformats.org/officeDocument/2006/relationships/image" Target="../media/image3.emf"/><Relationship Id="rId5" Type="http://schemas.openxmlformats.org/officeDocument/2006/relationships/oleObject" Target="../embeddings/oleObject21.bin"/><Relationship Id="rId4"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tags" Target="../tags/tag57.xml"/><Relationship Id="rId7" Type="http://schemas.openxmlformats.org/officeDocument/2006/relationships/image" Target="../media/image58.jpeg"/><Relationship Id="rId2" Type="http://schemas.openxmlformats.org/officeDocument/2006/relationships/tags" Target="../tags/tag56.xml"/><Relationship Id="rId1" Type="http://schemas.openxmlformats.org/officeDocument/2006/relationships/vmlDrawing" Target="../drawings/vmlDrawing22.vml"/><Relationship Id="rId6" Type="http://schemas.openxmlformats.org/officeDocument/2006/relationships/image" Target="../media/image3.emf"/><Relationship Id="rId5" Type="http://schemas.openxmlformats.org/officeDocument/2006/relationships/oleObject" Target="../embeddings/oleObject22.bin"/><Relationship Id="rId4"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vmlDrawing" Target="../drawings/vmlDrawing23.vml"/><Relationship Id="rId6" Type="http://schemas.openxmlformats.org/officeDocument/2006/relationships/image" Target="../media/image3.emf"/><Relationship Id="rId5" Type="http://schemas.openxmlformats.org/officeDocument/2006/relationships/oleObject" Target="../embeddings/oleObject23.bin"/><Relationship Id="rId4"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8" Type="http://schemas.openxmlformats.org/officeDocument/2006/relationships/tags" Target="../tags/tag66.xml"/><Relationship Id="rId13" Type="http://schemas.openxmlformats.org/officeDocument/2006/relationships/tags" Target="../tags/tag71.xml"/><Relationship Id="rId18" Type="http://schemas.openxmlformats.org/officeDocument/2006/relationships/notesSlide" Target="../notesSlides/notesSlide16.xml"/><Relationship Id="rId3" Type="http://schemas.openxmlformats.org/officeDocument/2006/relationships/tags" Target="../tags/tag61.xml"/><Relationship Id="rId7" Type="http://schemas.openxmlformats.org/officeDocument/2006/relationships/tags" Target="../tags/tag65.xml"/><Relationship Id="rId12" Type="http://schemas.openxmlformats.org/officeDocument/2006/relationships/tags" Target="../tags/tag70.xml"/><Relationship Id="rId17" Type="http://schemas.openxmlformats.org/officeDocument/2006/relationships/slideLayout" Target="../slideLayouts/slideLayout2.xml"/><Relationship Id="rId2" Type="http://schemas.openxmlformats.org/officeDocument/2006/relationships/tags" Target="../tags/tag60.xml"/><Relationship Id="rId16" Type="http://schemas.openxmlformats.org/officeDocument/2006/relationships/tags" Target="../tags/tag74.xml"/><Relationship Id="rId20" Type="http://schemas.openxmlformats.org/officeDocument/2006/relationships/image" Target="../media/image3.emf"/><Relationship Id="rId1" Type="http://schemas.openxmlformats.org/officeDocument/2006/relationships/vmlDrawing" Target="../drawings/vmlDrawing24.vml"/><Relationship Id="rId6" Type="http://schemas.openxmlformats.org/officeDocument/2006/relationships/tags" Target="../tags/tag64.xml"/><Relationship Id="rId11" Type="http://schemas.openxmlformats.org/officeDocument/2006/relationships/tags" Target="../tags/tag69.xml"/><Relationship Id="rId5" Type="http://schemas.openxmlformats.org/officeDocument/2006/relationships/tags" Target="../tags/tag63.xml"/><Relationship Id="rId15" Type="http://schemas.openxmlformats.org/officeDocument/2006/relationships/tags" Target="../tags/tag73.xml"/><Relationship Id="rId10" Type="http://schemas.openxmlformats.org/officeDocument/2006/relationships/tags" Target="../tags/tag68.xml"/><Relationship Id="rId19" Type="http://schemas.openxmlformats.org/officeDocument/2006/relationships/oleObject" Target="../embeddings/oleObject24.bin"/><Relationship Id="rId4" Type="http://schemas.openxmlformats.org/officeDocument/2006/relationships/tags" Target="../tags/tag62.xml"/><Relationship Id="rId9" Type="http://schemas.openxmlformats.org/officeDocument/2006/relationships/tags" Target="../tags/tag67.xml"/><Relationship Id="rId14" Type="http://schemas.openxmlformats.org/officeDocument/2006/relationships/tags" Target="../tags/tag72.xml"/></Relationships>
</file>

<file path=ppt/slides/_rels/slide38.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tags" Target="../tags/tag76.xml"/><Relationship Id="rId7" Type="http://schemas.openxmlformats.org/officeDocument/2006/relationships/image" Target="../media/image3.emf"/><Relationship Id="rId2" Type="http://schemas.openxmlformats.org/officeDocument/2006/relationships/tags" Target="../tags/tag75.xml"/><Relationship Id="rId1" Type="http://schemas.openxmlformats.org/officeDocument/2006/relationships/vmlDrawing" Target="../drawings/vmlDrawing25.vml"/><Relationship Id="rId6" Type="http://schemas.openxmlformats.org/officeDocument/2006/relationships/oleObject" Target="../embeddings/oleObject25.bin"/><Relationship Id="rId5" Type="http://schemas.openxmlformats.org/officeDocument/2006/relationships/notesSlide" Target="../notesSlides/notesSlide17.xml"/><Relationship Id="rId4" Type="http://schemas.openxmlformats.org/officeDocument/2006/relationships/slideLayout" Target="../slideLayouts/slideLayout2.xml"/><Relationship Id="rId9" Type="http://schemas.microsoft.com/office/2007/relationships/hdphoto" Target="../media/hdphoto1.wdp"/></Relationships>
</file>

<file path=ppt/slides/_rels/slide39.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tags" Target="../tags/tag78.xml"/><Relationship Id="rId7" Type="http://schemas.openxmlformats.org/officeDocument/2006/relationships/image" Target="../media/image3.emf"/><Relationship Id="rId2" Type="http://schemas.openxmlformats.org/officeDocument/2006/relationships/tags" Target="../tags/tag77.xml"/><Relationship Id="rId1" Type="http://schemas.openxmlformats.org/officeDocument/2006/relationships/vmlDrawing" Target="../drawings/vmlDrawing26.vml"/><Relationship Id="rId6" Type="http://schemas.openxmlformats.org/officeDocument/2006/relationships/oleObject" Target="../embeddings/oleObject26.bin"/><Relationship Id="rId5" Type="http://schemas.openxmlformats.org/officeDocument/2006/relationships/notesSlide" Target="../notesSlides/notesSlide18.xml"/><Relationship Id="rId4"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tags" Target="../tags/tag80.xml"/><Relationship Id="rId7" Type="http://schemas.openxmlformats.org/officeDocument/2006/relationships/image" Target="../media/image3.emf"/><Relationship Id="rId12" Type="http://schemas.openxmlformats.org/officeDocument/2006/relationships/hyperlink" Target="https://pscinitiative.org/resource?resource=290" TargetMode="External"/><Relationship Id="rId2" Type="http://schemas.openxmlformats.org/officeDocument/2006/relationships/tags" Target="../tags/tag79.xml"/><Relationship Id="rId1" Type="http://schemas.openxmlformats.org/officeDocument/2006/relationships/vmlDrawing" Target="../drawings/vmlDrawing27.vml"/><Relationship Id="rId6" Type="http://schemas.openxmlformats.org/officeDocument/2006/relationships/oleObject" Target="../embeddings/oleObject27.bin"/><Relationship Id="rId11" Type="http://schemas.openxmlformats.org/officeDocument/2006/relationships/hyperlink" Target="https://pscinitiative.org/resource?resource=283" TargetMode="External"/><Relationship Id="rId5" Type="http://schemas.openxmlformats.org/officeDocument/2006/relationships/notesSlide" Target="../notesSlides/notesSlide19.xml"/><Relationship Id="rId10" Type="http://schemas.openxmlformats.org/officeDocument/2006/relationships/image" Target="../media/image63.png"/><Relationship Id="rId4" Type="http://schemas.openxmlformats.org/officeDocument/2006/relationships/slideLayout" Target="../slideLayouts/slideLayout2.xml"/><Relationship Id="rId9" Type="http://schemas.openxmlformats.org/officeDocument/2006/relationships/image" Target="../media/image62.png"/></Relationships>
</file>

<file path=ppt/slides/_rels/slide4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68.emf"/><Relationship Id="rId2" Type="http://schemas.openxmlformats.org/officeDocument/2006/relationships/image" Target="../media/image65.emf"/><Relationship Id="rId1" Type="http://schemas.openxmlformats.org/officeDocument/2006/relationships/slideLayout" Target="../slideLayouts/slideLayout3.xml"/><Relationship Id="rId6" Type="http://schemas.openxmlformats.org/officeDocument/2006/relationships/image" Target="../media/image67.emf"/><Relationship Id="rId5" Type="http://schemas.openxmlformats.org/officeDocument/2006/relationships/image" Target="../media/image66.png"/><Relationship Id="rId4" Type="http://schemas.openxmlformats.org/officeDocument/2006/relationships/hyperlink" Target="mailto:info@pscinitiative.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0000" y="1260000"/>
            <a:ext cx="6114423" cy="1102519"/>
          </a:xfrm>
        </p:spPr>
        <p:txBody>
          <a:bodyPr>
            <a:normAutofit/>
          </a:bodyPr>
          <a:lstStyle/>
          <a:p>
            <a:pPr algn="l"/>
            <a:r>
              <a:rPr lang="en-US" dirty="0"/>
              <a:t>The Pharmaceutical </a:t>
            </a:r>
            <a:br>
              <a:rPr lang="en-US" dirty="0"/>
            </a:br>
            <a:r>
              <a:rPr lang="en-US" dirty="0"/>
              <a:t>Supply Chain Initiative (PSCI)</a:t>
            </a:r>
          </a:p>
        </p:txBody>
      </p:sp>
      <p:sp>
        <p:nvSpPr>
          <p:cNvPr id="3" name="Subtitle 2"/>
          <p:cNvSpPr>
            <a:spLocks noGrp="1"/>
          </p:cNvSpPr>
          <p:nvPr>
            <p:ph type="subTitle" idx="1"/>
          </p:nvPr>
        </p:nvSpPr>
        <p:spPr>
          <a:xfrm>
            <a:off x="450000" y="2520000"/>
            <a:ext cx="6400800" cy="761035"/>
          </a:xfrm>
        </p:spPr>
        <p:txBody>
          <a:bodyPr>
            <a:normAutofit fontScale="40000" lnSpcReduction="20000"/>
          </a:bodyPr>
          <a:lstStyle/>
          <a:p>
            <a:r>
              <a:rPr lang="de-DE" sz="4600" spc="0" dirty="0">
                <a:solidFill>
                  <a:srgbClr val="F86524"/>
                </a:solidFill>
                <a:latin typeface="Calibri"/>
                <a:ea typeface="+mj-ea"/>
                <a:cs typeface="Calibri"/>
              </a:rPr>
              <a:t>PSCI Introductory Training for Auditors</a:t>
            </a:r>
          </a:p>
          <a:p>
            <a:endParaRPr lang="de-DE" b="1" dirty="0"/>
          </a:p>
          <a:p>
            <a:r>
              <a:rPr lang="de-DE" sz="3600" b="1" dirty="0"/>
              <a:t>PSCI Audit </a:t>
            </a:r>
            <a:r>
              <a:rPr lang="en-US" sz="3600" b="1" dirty="0"/>
              <a:t>Committee</a:t>
            </a:r>
            <a:endParaRPr lang="en-US" sz="3600" dirty="0"/>
          </a:p>
          <a:p>
            <a:pPr algn="l"/>
            <a:endParaRPr lang="en-US" sz="3600" b="1" spc="300" dirty="0"/>
          </a:p>
        </p:txBody>
      </p:sp>
      <p:pic>
        <p:nvPicPr>
          <p:cNvPr id="5" name="Picture 4"/>
          <p:cNvPicPr>
            <a:picLocks noChangeAspect="1"/>
          </p:cNvPicPr>
          <p:nvPr/>
        </p:nvPicPr>
        <p:blipFill>
          <a:blip r:embed="rId2"/>
          <a:stretch>
            <a:fillRect/>
          </a:stretch>
        </p:blipFill>
        <p:spPr>
          <a:xfrm>
            <a:off x="5184004" y="1345606"/>
            <a:ext cx="3959996" cy="3797894"/>
          </a:xfrm>
          <a:prstGeom prst="rect">
            <a:avLst/>
          </a:prstGeom>
        </p:spPr>
      </p:pic>
      <p:sp>
        <p:nvSpPr>
          <p:cNvPr id="6" name="Subtitle 4"/>
          <p:cNvSpPr txBox="1">
            <a:spLocks/>
          </p:cNvSpPr>
          <p:nvPr/>
        </p:nvSpPr>
        <p:spPr>
          <a:xfrm>
            <a:off x="449999" y="4479371"/>
            <a:ext cx="4412267" cy="563206"/>
          </a:xfrm>
          <a:prstGeom prst="rect">
            <a:avLst/>
          </a:prstGeom>
        </p:spPr>
        <p:txBody>
          <a:bodyPr vert="horz" lIns="91440" tIns="45720" rIns="91440" bIns="45720" rtlCol="0">
            <a:normAutofit/>
          </a:bodyPr>
          <a:lstStyle>
            <a:lvl1pPr marL="0" indent="0" algn="l" defTabSz="457200" rtl="0" eaLnBrk="1" latinLnBrk="0" hangingPunct="1">
              <a:spcBef>
                <a:spcPct val="20000"/>
              </a:spcBef>
              <a:buClr>
                <a:srgbClr val="F86524"/>
              </a:buClr>
              <a:buSzPct val="100000"/>
              <a:buFont typeface="Wingdings" charset="2"/>
              <a:buNone/>
              <a:defRPr sz="2000" kern="1200" spc="300" baseline="0">
                <a:solidFill>
                  <a:srgbClr val="848489"/>
                </a:solidFill>
                <a:latin typeface="+mn-lt"/>
                <a:ea typeface="+mn-ea"/>
                <a:cs typeface="+mn-cs"/>
              </a:defRPr>
            </a:lvl1pPr>
            <a:lvl2pPr marL="4572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16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18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1600" spc="0" dirty="0">
                <a:cs typeface="Arial" pitchFamily="34" charset="0"/>
              </a:rPr>
              <a:t>PSCI Webinar  | 2018</a:t>
            </a:r>
          </a:p>
        </p:txBody>
      </p:sp>
    </p:spTree>
    <p:extLst>
      <p:ext uri="{BB962C8B-B14F-4D97-AF65-F5344CB8AC3E}">
        <p14:creationId xmlns:p14="http://schemas.microsoft.com/office/powerpoint/2010/main" val="355965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ANTI TRUST STATEMENT</a:t>
            </a:r>
          </a:p>
        </p:txBody>
      </p:sp>
      <p:sp>
        <p:nvSpPr>
          <p:cNvPr id="6" name="Foliennummernplatzhalter 5"/>
          <p:cNvSpPr>
            <a:spLocks noGrp="1"/>
          </p:cNvSpPr>
          <p:nvPr>
            <p:ph type="sldNum" sz="quarter" idx="12"/>
          </p:nvPr>
        </p:nvSpPr>
        <p:spPr/>
        <p:txBody>
          <a:bodyPr/>
          <a:lstStyle/>
          <a:p>
            <a:fld id="{6B78A4E6-14EE-3648-AEF8-2B252C21E463}" type="slidenum">
              <a:rPr lang="en-US" smtClean="0"/>
              <a:pPr/>
              <a:t>2</a:t>
            </a:fld>
            <a:endParaRPr lang="en-US" dirty="0"/>
          </a:p>
        </p:txBody>
      </p:sp>
      <p:sp>
        <p:nvSpPr>
          <p:cNvPr id="9" name="Content Placeholder 2"/>
          <p:cNvSpPr>
            <a:spLocks noGrp="1"/>
          </p:cNvSpPr>
          <p:nvPr>
            <p:ph idx="1"/>
          </p:nvPr>
        </p:nvSpPr>
        <p:spPr/>
        <p:txBody>
          <a:bodyPr>
            <a:noAutofit/>
          </a:bodyPr>
          <a:lstStyle/>
          <a:p>
            <a:pPr marL="0" indent="0">
              <a:buNone/>
            </a:pPr>
            <a:r>
              <a:rPr lang="en-US" sz="900" dirty="0">
                <a:latin typeface="Arial" panose="020B0604020202020204" pitchFamily="34" charset="0"/>
                <a:cs typeface="Arial" panose="020B0604020202020204" pitchFamily="34" charset="0"/>
              </a:rPr>
              <a:t>While some activities among competitors are both legal and beneficial to the industry, group activities of competitors are inherently suspect under the antitrust/anti-competition laws of the US, UK and other countries in which our companies do business. Agreements between or among competitors need not be formal to raise questions under antitrust laws, but may include any kind of understanding, formal or informal, secretive or public, under which each of the participants can reasonably expect that another will follow a particular course of action or conduct. Each of the participants in this meeting is responsible for seeing that topics which may give an appearance of an agreement that would violate the antitrust laws are not discussed. It is the responsibility of each participant in the first instance to avoid raising improper subjects for discussion, such as those identified below.</a:t>
            </a:r>
          </a:p>
          <a:p>
            <a:pPr marL="0" indent="0">
              <a:buNone/>
            </a:pPr>
            <a:endParaRPr lang="en-US" sz="900" dirty="0">
              <a:latin typeface="Arial" panose="020B0604020202020204" pitchFamily="34" charset="0"/>
              <a:cs typeface="Arial" panose="020B0604020202020204" pitchFamily="34" charset="0"/>
            </a:endParaRPr>
          </a:p>
          <a:p>
            <a:pPr marL="0" indent="0">
              <a:buNone/>
            </a:pPr>
            <a:r>
              <a:rPr lang="en-US" sz="900" dirty="0">
                <a:latin typeface="Arial" panose="020B0604020202020204" pitchFamily="34" charset="0"/>
                <a:cs typeface="Arial" panose="020B0604020202020204" pitchFamily="34" charset="0"/>
              </a:rPr>
              <a:t>It is the sole purpose of this meeting to provide a forum for expression of various points of view on topics described in the agenda and participants should adhere to that agenda. Under no circumstances shall this meeting be used as a means for competing companies to reach any understanding, expressed or implied, which tends to restrict competition, or in any way to impair the ability of members to exercise independent business judgment regarding matters affecting competition.</a:t>
            </a:r>
          </a:p>
          <a:p>
            <a:pPr marL="0" indent="0">
              <a:buNone/>
            </a:pPr>
            <a:r>
              <a:rPr lang="en-US" sz="900" b="1" dirty="0">
                <a:latin typeface="Arial" panose="020B0604020202020204" pitchFamily="34" charset="0"/>
                <a:cs typeface="Arial" panose="020B0604020202020204" pitchFamily="34" charset="0"/>
              </a:rPr>
              <a:t> </a:t>
            </a:r>
            <a:endParaRPr lang="en-US" sz="900" dirty="0">
              <a:latin typeface="Arial" panose="020B0604020202020204" pitchFamily="34" charset="0"/>
              <a:cs typeface="Arial" panose="020B0604020202020204" pitchFamily="34" charset="0"/>
            </a:endParaRPr>
          </a:p>
          <a:p>
            <a:pPr marL="0" indent="0">
              <a:buNone/>
            </a:pPr>
            <a:r>
              <a:rPr lang="en-US" sz="900" b="1" dirty="0">
                <a:latin typeface="Arial" panose="020B0604020202020204" pitchFamily="34" charset="0"/>
                <a:cs typeface="Arial" panose="020B0604020202020204" pitchFamily="34" charset="0"/>
              </a:rPr>
              <a:t>Topics of discussion that should be specifically avoided are:</a:t>
            </a:r>
            <a:endParaRPr lang="en-US" sz="900" dirty="0">
              <a:latin typeface="Arial" panose="020B0604020202020204" pitchFamily="34" charset="0"/>
              <a:cs typeface="Arial" panose="020B0604020202020204" pitchFamily="34" charset="0"/>
            </a:endParaRP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Price fixing</a:t>
            </a: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Product discounts, rebates, pricing policies, levels of production or sales and marketing terms customer and territorial allocation</a:t>
            </a: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Standards setting (when its purpose is to limit the availability and selection of products, limit competition, restrict entry into an industry, inhibit innovation or inhibit the ability of competitors to compete)</a:t>
            </a: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Codes of ethics administered in a way that could inhibit or restrict competition</a:t>
            </a: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Group boycotts</a:t>
            </a: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Validity of patents</a:t>
            </a: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On-going litigation</a:t>
            </a:r>
          </a:p>
          <a:p>
            <a:pPr marL="171450" lvl="0" indent="-171450">
              <a:buFont typeface="Wingdings" panose="05000000000000000000" pitchFamily="2" charset="2"/>
              <a:buChar char="§"/>
            </a:pPr>
            <a:r>
              <a:rPr lang="en-US" sz="900" dirty="0">
                <a:latin typeface="Arial" panose="020B0604020202020204" pitchFamily="34" charset="0"/>
                <a:cs typeface="Arial" panose="020B0604020202020204" pitchFamily="34" charset="0"/>
              </a:rPr>
              <a:t>Specific R&amp;D, sales or marketing activities or plans, or confidential product, product development, production or testing strategies or other proprietary knowledge or information</a:t>
            </a:r>
            <a:endParaRPr lang="en-US" sz="900"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1463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986555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9714" name="think-cell Folie" r:id="rId4" imgW="180" imgH="180" progId="TCLayout.ActiveDocument.1">
                  <p:embed/>
                </p:oleObj>
              </mc:Choice>
              <mc:Fallback>
                <p:oleObj name="think-cell Folie" r:id="rId4" imgW="180" imgH="18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p:cNvSpPr>
            <a:spLocks noGrp="1"/>
          </p:cNvSpPr>
          <p:nvPr>
            <p:ph type="title"/>
          </p:nvPr>
        </p:nvSpPr>
        <p:spPr/>
        <p:txBody>
          <a:bodyPr/>
          <a:lstStyle/>
          <a:p>
            <a:r>
              <a:rPr lang="en-US" dirty="0"/>
              <a:t>AGENDA</a:t>
            </a:r>
          </a:p>
        </p:txBody>
      </p:sp>
      <p:sp>
        <p:nvSpPr>
          <p:cNvPr id="3" name="Content Placeholder 2"/>
          <p:cNvSpPr>
            <a:spLocks noGrp="1"/>
          </p:cNvSpPr>
          <p:nvPr>
            <p:ph idx="1"/>
          </p:nvPr>
        </p:nvSpPr>
        <p:spPr/>
        <p:txBody>
          <a:bodyPr/>
          <a:lstStyle/>
          <a:p>
            <a:pPr>
              <a:buFont typeface="Wingdings" panose="05000000000000000000" pitchFamily="2" charset="2"/>
              <a:buChar char="Ø"/>
            </a:pPr>
            <a:r>
              <a:rPr lang="en-US" sz="2000" dirty="0"/>
              <a:t>INTRODUCTION TO PSCI</a:t>
            </a:r>
          </a:p>
          <a:p>
            <a:pPr>
              <a:buFont typeface="Wingdings" panose="05000000000000000000" pitchFamily="2" charset="2"/>
              <a:buChar char="Ø"/>
            </a:pPr>
            <a:r>
              <a:rPr lang="en-US" sz="2000" dirty="0"/>
              <a:t>GENERAL OVERVIEW ON PSCI AUDIT INFORMATION</a:t>
            </a:r>
          </a:p>
          <a:p>
            <a:pPr>
              <a:buFont typeface="Wingdings" panose="05000000000000000000" pitchFamily="2" charset="2"/>
              <a:buChar char="Ø"/>
            </a:pPr>
            <a:r>
              <a:rPr lang="de-DE" sz="2000" dirty="0"/>
              <a:t>PSCI SELF ASSESSMENT QUESTIONNAIRES AND AUDIT REPORT TEMPLATES</a:t>
            </a:r>
          </a:p>
          <a:p>
            <a:pPr>
              <a:buFont typeface="Wingdings" panose="05000000000000000000" pitchFamily="2" charset="2"/>
              <a:buChar char="Ø"/>
            </a:pPr>
            <a:r>
              <a:rPr lang="de-DE" sz="2000" dirty="0"/>
              <a:t>PSCI AUDIT PROCESS</a:t>
            </a:r>
          </a:p>
          <a:p>
            <a:pPr lvl="1">
              <a:buFont typeface="Wingdings" panose="05000000000000000000" pitchFamily="2" charset="2"/>
              <a:buChar char="Ø"/>
            </a:pPr>
            <a:r>
              <a:rPr lang="de-DE" sz="2000" dirty="0"/>
              <a:t>PRE AUDIT</a:t>
            </a:r>
          </a:p>
          <a:p>
            <a:pPr lvl="1">
              <a:buFont typeface="Wingdings" panose="05000000000000000000" pitchFamily="2" charset="2"/>
              <a:buChar char="Ø"/>
            </a:pPr>
            <a:r>
              <a:rPr lang="de-DE" sz="2000" dirty="0"/>
              <a:t>ON SITE AUDIT</a:t>
            </a:r>
          </a:p>
          <a:p>
            <a:pPr lvl="1">
              <a:buFont typeface="Wingdings" panose="05000000000000000000" pitchFamily="2" charset="2"/>
              <a:buChar char="Ø"/>
            </a:pPr>
            <a:r>
              <a:rPr lang="de-DE" sz="2000" dirty="0"/>
              <a:t>POST AUDIT</a:t>
            </a:r>
          </a:p>
          <a:p>
            <a:pPr>
              <a:buFont typeface="Wingdings" panose="05000000000000000000" pitchFamily="2" charset="2"/>
              <a:buChar char="Ø"/>
            </a:pPr>
            <a:r>
              <a:rPr lang="de-DE" sz="2000" dirty="0"/>
              <a:t>AUDIT SHARING</a:t>
            </a:r>
          </a:p>
          <a:p>
            <a:endParaRPr lang="en-US" dirty="0"/>
          </a:p>
        </p:txBody>
      </p:sp>
      <p:sp>
        <p:nvSpPr>
          <p:cNvPr id="6" name="Slide Number Placeholder 5"/>
          <p:cNvSpPr>
            <a:spLocks noGrp="1"/>
          </p:cNvSpPr>
          <p:nvPr>
            <p:ph type="sldNum" sz="quarter" idx="12"/>
          </p:nvPr>
        </p:nvSpPr>
        <p:spPr/>
        <p:txBody>
          <a:bodyPr/>
          <a:lstStyle/>
          <a:p>
            <a:fld id="{6B78A4E6-14EE-3648-AEF8-2B252C21E463}" type="slidenum">
              <a:rPr lang="en-US" smtClean="0"/>
              <a:pPr/>
              <a:t>3</a:t>
            </a:fld>
            <a:endParaRPr lang="en-US" dirty="0"/>
          </a:p>
        </p:txBody>
      </p:sp>
    </p:spTree>
    <p:extLst>
      <p:ext uri="{BB962C8B-B14F-4D97-AF65-F5344CB8AC3E}">
        <p14:creationId xmlns:p14="http://schemas.microsoft.com/office/powerpoint/2010/main" val="3807008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4294967295"/>
          </p:nvPr>
        </p:nvSpPr>
        <p:spPr>
          <a:xfrm>
            <a:off x="708837" y="2376994"/>
            <a:ext cx="7924446" cy="1125141"/>
          </a:xfrm>
        </p:spPr>
        <p:txBody>
          <a:bodyPr>
            <a:normAutofit/>
          </a:bodyPr>
          <a:lstStyle/>
          <a:p>
            <a:pPr marL="0" indent="0">
              <a:spcBef>
                <a:spcPct val="0"/>
              </a:spcBef>
              <a:buNone/>
            </a:pPr>
            <a:r>
              <a:rPr lang="en-US" sz="2600" dirty="0">
                <a:solidFill>
                  <a:schemeClr val="accent1"/>
                </a:solidFill>
                <a:latin typeface="+mj-lt"/>
                <a:ea typeface="+mj-ea"/>
                <a:cs typeface="+mj-cs"/>
              </a:rPr>
              <a:t>INTRODUCTION TO PSCI</a:t>
            </a:r>
          </a:p>
        </p:txBody>
      </p:sp>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1384" y="1064584"/>
            <a:ext cx="2952750" cy="2971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6194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SCI-deck-image-2.jpg"/>
          <p:cNvPicPr>
            <a:picLocks/>
          </p:cNvPicPr>
          <p:nvPr/>
        </p:nvPicPr>
        <p:blipFill>
          <a:blip r:embed="rId2">
            <a:extLst>
              <a:ext uri="{28A0092B-C50C-407E-A947-70E740481C1C}">
                <a14:useLocalDpi xmlns:a14="http://schemas.microsoft.com/office/drawing/2010/main" val="0"/>
              </a:ext>
            </a:extLst>
          </a:blip>
          <a:stretch>
            <a:fillRect/>
          </a:stretch>
        </p:blipFill>
        <p:spPr>
          <a:xfrm>
            <a:off x="0" y="1081908"/>
            <a:ext cx="9144000" cy="3671999"/>
          </a:xfrm>
          <a:prstGeom prst="rect">
            <a:avLst/>
          </a:prstGeom>
        </p:spPr>
      </p:pic>
      <p:sp>
        <p:nvSpPr>
          <p:cNvPr id="2" name="Title 1"/>
          <p:cNvSpPr>
            <a:spLocks noGrp="1"/>
          </p:cNvSpPr>
          <p:nvPr>
            <p:ph type="title"/>
          </p:nvPr>
        </p:nvSpPr>
        <p:spPr/>
        <p:txBody>
          <a:bodyPr/>
          <a:lstStyle/>
          <a:p>
            <a:r>
              <a:rPr lang="en-US" dirty="0"/>
              <a:t>PSCI: THE PURPOSE</a:t>
            </a:r>
          </a:p>
        </p:txBody>
      </p:sp>
      <p:sp>
        <p:nvSpPr>
          <p:cNvPr id="7" name="Slide Number Placeholder 6"/>
          <p:cNvSpPr>
            <a:spLocks noGrp="1"/>
          </p:cNvSpPr>
          <p:nvPr>
            <p:ph type="sldNum" sz="quarter" idx="12"/>
          </p:nvPr>
        </p:nvSpPr>
        <p:spPr/>
        <p:txBody>
          <a:bodyPr/>
          <a:lstStyle/>
          <a:p>
            <a:fld id="{6B78A4E6-14EE-3648-AEF8-2B252C21E463}" type="slidenum">
              <a:rPr lang="en-US" smtClean="0"/>
              <a:t>5</a:t>
            </a:fld>
            <a:endParaRPr lang="en-US"/>
          </a:p>
        </p:txBody>
      </p:sp>
      <p:sp>
        <p:nvSpPr>
          <p:cNvPr id="8" name="TextBox 7"/>
          <p:cNvSpPr txBox="1"/>
          <p:nvPr/>
        </p:nvSpPr>
        <p:spPr>
          <a:xfrm>
            <a:off x="924982" y="1867818"/>
            <a:ext cx="7294037" cy="1292662"/>
          </a:xfrm>
          <a:prstGeom prst="rect">
            <a:avLst/>
          </a:prstGeom>
          <a:noFill/>
        </p:spPr>
        <p:txBody>
          <a:bodyPr wrap="square" rtlCol="0">
            <a:spAutoFit/>
          </a:bodyPr>
          <a:lstStyle/>
          <a:p>
            <a:pPr algn="ctr"/>
            <a:r>
              <a:rPr lang="en-US" sz="2600" dirty="0">
                <a:solidFill>
                  <a:srgbClr val="848489"/>
                </a:solidFill>
                <a:cs typeface="Arial"/>
              </a:rPr>
              <a:t>Our </a:t>
            </a:r>
            <a:r>
              <a:rPr lang="en-US" sz="2600" b="1" dirty="0">
                <a:solidFill>
                  <a:srgbClr val="F86524"/>
                </a:solidFill>
                <a:cs typeface="Arial"/>
              </a:rPr>
              <a:t>PURPOSE</a:t>
            </a:r>
            <a:r>
              <a:rPr lang="en-US" sz="2600" dirty="0">
                <a:solidFill>
                  <a:srgbClr val="848489"/>
                </a:solidFill>
                <a:cs typeface="Arial"/>
              </a:rPr>
              <a:t> is to </a:t>
            </a:r>
            <a:r>
              <a:rPr lang="en-US" sz="2600" b="1" dirty="0">
                <a:solidFill>
                  <a:srgbClr val="848489"/>
                </a:solidFill>
                <a:cs typeface="Arial"/>
              </a:rPr>
              <a:t>bring together the pharmaceutical industry </a:t>
            </a:r>
            <a:r>
              <a:rPr lang="en-US" sz="2600" dirty="0">
                <a:solidFill>
                  <a:srgbClr val="848489"/>
                </a:solidFill>
                <a:cs typeface="Arial"/>
              </a:rPr>
              <a:t>to formalize, implement, and champion </a:t>
            </a:r>
            <a:r>
              <a:rPr lang="en-US" sz="2600" b="1" dirty="0">
                <a:solidFill>
                  <a:srgbClr val="848489"/>
                </a:solidFill>
                <a:cs typeface="Arial"/>
              </a:rPr>
              <a:t>responsible supply chain practices.</a:t>
            </a:r>
          </a:p>
        </p:txBody>
      </p:sp>
    </p:spTree>
    <p:extLst>
      <p:ext uri="{BB962C8B-B14F-4D97-AF65-F5344CB8AC3E}">
        <p14:creationId xmlns:p14="http://schemas.microsoft.com/office/powerpoint/2010/main" val="495350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SCI-deck-image-3.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58863"/>
            <a:ext cx="9144000" cy="3708400"/>
          </a:xfrm>
          <a:prstGeom prst="rect">
            <a:avLst/>
          </a:prstGeom>
        </p:spPr>
      </p:pic>
      <p:sp>
        <p:nvSpPr>
          <p:cNvPr id="2" name="Title 1"/>
          <p:cNvSpPr>
            <a:spLocks noGrp="1"/>
          </p:cNvSpPr>
          <p:nvPr>
            <p:ph type="title"/>
          </p:nvPr>
        </p:nvSpPr>
        <p:spPr/>
        <p:txBody>
          <a:bodyPr/>
          <a:lstStyle/>
          <a:p>
            <a:r>
              <a:rPr lang="en-US" dirty="0"/>
              <a:t>PSCI: THE VISION</a:t>
            </a:r>
          </a:p>
        </p:txBody>
      </p:sp>
      <p:sp>
        <p:nvSpPr>
          <p:cNvPr id="7" name="Slide Number Placeholder 6"/>
          <p:cNvSpPr>
            <a:spLocks noGrp="1"/>
          </p:cNvSpPr>
          <p:nvPr>
            <p:ph type="sldNum" sz="quarter" idx="12"/>
          </p:nvPr>
        </p:nvSpPr>
        <p:spPr/>
        <p:txBody>
          <a:bodyPr/>
          <a:lstStyle/>
          <a:p>
            <a:fld id="{6B78A4E6-14EE-3648-AEF8-2B252C21E463}" type="slidenum">
              <a:rPr lang="en-US" smtClean="0"/>
              <a:t>6</a:t>
            </a:fld>
            <a:endParaRPr lang="en-US" dirty="0"/>
          </a:p>
        </p:txBody>
      </p:sp>
      <p:sp>
        <p:nvSpPr>
          <p:cNvPr id="8" name="TextBox 7"/>
          <p:cNvSpPr txBox="1"/>
          <p:nvPr/>
        </p:nvSpPr>
        <p:spPr>
          <a:xfrm>
            <a:off x="720001" y="1961208"/>
            <a:ext cx="7703999" cy="1815882"/>
          </a:xfrm>
          <a:prstGeom prst="rect">
            <a:avLst/>
          </a:prstGeom>
          <a:noFill/>
        </p:spPr>
        <p:txBody>
          <a:bodyPr wrap="square" rtlCol="0">
            <a:spAutoFit/>
          </a:bodyPr>
          <a:lstStyle/>
          <a:p>
            <a:pPr algn="ctr"/>
            <a:r>
              <a:rPr lang="en-US" sz="2800" dirty="0">
                <a:solidFill>
                  <a:schemeClr val="bg1">
                    <a:lumMod val="95000"/>
                  </a:schemeClr>
                </a:solidFill>
                <a:cs typeface="Arial"/>
              </a:rPr>
              <a:t>Our</a:t>
            </a:r>
            <a:r>
              <a:rPr lang="en-US" sz="2800" dirty="0">
                <a:solidFill>
                  <a:schemeClr val="bg1"/>
                </a:solidFill>
                <a:cs typeface="Arial"/>
              </a:rPr>
              <a:t> </a:t>
            </a:r>
            <a:r>
              <a:rPr lang="en-US" sz="2800" b="1" dirty="0">
                <a:solidFill>
                  <a:srgbClr val="F86524"/>
                </a:solidFill>
                <a:cs typeface="Arial"/>
              </a:rPr>
              <a:t>VISION</a:t>
            </a:r>
            <a:r>
              <a:rPr lang="en-US" sz="2800" dirty="0">
                <a:solidFill>
                  <a:schemeClr val="bg1"/>
                </a:solidFill>
                <a:cs typeface="Arial"/>
              </a:rPr>
              <a:t> </a:t>
            </a:r>
            <a:r>
              <a:rPr lang="en-US" sz="2800" dirty="0">
                <a:solidFill>
                  <a:schemeClr val="bg1">
                    <a:lumMod val="95000"/>
                  </a:schemeClr>
                </a:solidFill>
                <a:cs typeface="Arial"/>
              </a:rPr>
              <a:t>is to establish and </a:t>
            </a:r>
            <a:r>
              <a:rPr lang="en-US" sz="2800" b="1" dirty="0">
                <a:solidFill>
                  <a:schemeClr val="bg1">
                    <a:lumMod val="95000"/>
                  </a:schemeClr>
                </a:solidFill>
                <a:cs typeface="Arial"/>
              </a:rPr>
              <a:t>promote responsible practices </a:t>
            </a:r>
            <a:r>
              <a:rPr lang="en-US" sz="2800" dirty="0">
                <a:solidFill>
                  <a:schemeClr val="bg1">
                    <a:lumMod val="95000"/>
                  </a:schemeClr>
                </a:solidFill>
                <a:cs typeface="Arial"/>
              </a:rPr>
              <a:t>that will continuously improve </a:t>
            </a:r>
            <a:r>
              <a:rPr lang="en-US" sz="2800" b="1" dirty="0">
                <a:solidFill>
                  <a:schemeClr val="bg1">
                    <a:lumMod val="95000"/>
                  </a:schemeClr>
                </a:solidFill>
                <a:cs typeface="Arial"/>
              </a:rPr>
              <a:t>ethics, labor, health, safety and environmentally sustainable outcomes</a:t>
            </a:r>
            <a:r>
              <a:rPr lang="en-US" sz="2800" dirty="0">
                <a:solidFill>
                  <a:schemeClr val="bg1">
                    <a:lumMod val="95000"/>
                  </a:schemeClr>
                </a:solidFill>
                <a:cs typeface="Arial"/>
              </a:rPr>
              <a:t> for our supply chains.</a:t>
            </a:r>
          </a:p>
        </p:txBody>
      </p:sp>
    </p:spTree>
    <p:extLst>
      <p:ext uri="{BB962C8B-B14F-4D97-AF65-F5344CB8AC3E}">
        <p14:creationId xmlns:p14="http://schemas.microsoft.com/office/powerpoint/2010/main" val="970054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70000"/>
              </a:lnSpc>
            </a:pPr>
            <a:r>
              <a:rPr lang="en-US" dirty="0"/>
              <a:t>THE MEMBERSHIP</a:t>
            </a:r>
          </a:p>
        </p:txBody>
      </p:sp>
      <p:sp>
        <p:nvSpPr>
          <p:cNvPr id="46" name="Content Placeholder 3"/>
          <p:cNvSpPr txBox="1">
            <a:spLocks/>
          </p:cNvSpPr>
          <p:nvPr/>
        </p:nvSpPr>
        <p:spPr>
          <a:xfrm>
            <a:off x="69257" y="1136956"/>
            <a:ext cx="8746773" cy="666767"/>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ct val="20000"/>
              </a:spcBef>
              <a:spcAft>
                <a:spcPts val="0"/>
              </a:spcAft>
              <a:buClr>
                <a:srgbClr val="F86524"/>
              </a:buClr>
              <a:buSzPct val="100000"/>
              <a:buFont typeface="Wingdings" charset="2"/>
              <a:buNone/>
              <a:tabLst/>
              <a:defRPr/>
            </a:pPr>
            <a:r>
              <a:rPr kumimoji="0" lang="en-US" sz="1800" b="1" i="0" u="none" strike="noStrike" kern="1200" cap="none" spc="0" normalizeH="0" baseline="0" noProof="0" dirty="0">
                <a:ln>
                  <a:noFill/>
                </a:ln>
                <a:solidFill>
                  <a:srgbClr val="848489"/>
                </a:solidFill>
                <a:effectLst/>
                <a:uLnTx/>
                <a:uFillTx/>
                <a:latin typeface="Calibri"/>
                <a:ea typeface="+mn-ea"/>
                <a:cs typeface="+mn-cs"/>
              </a:rPr>
              <a:t>30</a:t>
            </a:r>
            <a:r>
              <a:rPr kumimoji="0" lang="en-US" sz="1800" b="0" i="0" u="none" strike="noStrike" kern="1200" cap="none" spc="0" normalizeH="0" baseline="0" noProof="0" dirty="0">
                <a:ln>
                  <a:noFill/>
                </a:ln>
                <a:solidFill>
                  <a:srgbClr val="848489"/>
                </a:solidFill>
                <a:effectLst/>
                <a:uLnTx/>
                <a:uFillTx/>
                <a:latin typeface="Calibri"/>
                <a:ea typeface="+mn-ea"/>
                <a:cs typeface="+mn-cs"/>
              </a:rPr>
              <a:t> member* companies already share the </a:t>
            </a:r>
            <a:r>
              <a:rPr kumimoji="0" lang="en-US" sz="1800" b="1" i="0" u="none" strike="noStrike" kern="1200" cap="none" spc="0" normalizeH="0" baseline="0" noProof="0" dirty="0">
                <a:ln>
                  <a:noFill/>
                </a:ln>
                <a:solidFill>
                  <a:srgbClr val="F86524"/>
                </a:solidFill>
                <a:effectLst/>
                <a:uLnTx/>
                <a:uFillTx/>
                <a:latin typeface="Calibri"/>
                <a:ea typeface="+mn-ea"/>
                <a:cs typeface="+mn-cs"/>
              </a:rPr>
              <a:t>PSCI VISION </a:t>
            </a:r>
            <a:r>
              <a:rPr kumimoji="0" lang="en-US" sz="1800" b="0" i="0" u="none" strike="noStrike" kern="1200" cap="none" spc="0" normalizeH="0" baseline="0" noProof="0" dirty="0">
                <a:ln>
                  <a:noFill/>
                </a:ln>
                <a:solidFill>
                  <a:srgbClr val="848489"/>
                </a:solidFill>
                <a:effectLst/>
                <a:uLnTx/>
                <a:uFillTx/>
                <a:latin typeface="Calibri"/>
                <a:ea typeface="+mn-ea"/>
                <a:cs typeface="+mn-cs"/>
              </a:rPr>
              <a:t>and are committed to </a:t>
            </a:r>
            <a:r>
              <a:rPr kumimoji="0" lang="en-US" sz="1800" b="1" i="0" u="none" strike="noStrike" kern="1200" cap="none" spc="0" normalizeH="0" baseline="0" noProof="0" dirty="0">
                <a:ln>
                  <a:noFill/>
                </a:ln>
                <a:solidFill>
                  <a:srgbClr val="848489"/>
                </a:solidFill>
                <a:effectLst/>
                <a:uLnTx/>
                <a:uFillTx/>
                <a:latin typeface="Calibri"/>
                <a:ea typeface="+mn-ea"/>
                <a:cs typeface="+mn-cs"/>
              </a:rPr>
              <a:t>continuous improvement in the supply chain</a:t>
            </a:r>
            <a:endParaRPr kumimoji="0" lang="en-US" sz="1800" b="0" i="0" u="none" strike="noStrike" kern="1200" cap="none" spc="0" normalizeH="0" baseline="0" noProof="0" dirty="0">
              <a:ln>
                <a:noFill/>
              </a:ln>
              <a:solidFill>
                <a:srgbClr val="848489"/>
              </a:solidFill>
              <a:effectLst/>
              <a:uLnTx/>
              <a:uFillTx/>
              <a:latin typeface="Calibri"/>
              <a:ea typeface="+mn-ea"/>
              <a:cs typeface="+mn-cs"/>
            </a:endParaRPr>
          </a:p>
        </p:txBody>
      </p:sp>
      <p:graphicFrame>
        <p:nvGraphicFramePr>
          <p:cNvPr id="3" name="Table 2">
            <a:extLst>
              <a:ext uri="{FF2B5EF4-FFF2-40B4-BE49-F238E27FC236}">
                <a16:creationId xmlns:a16="http://schemas.microsoft.com/office/drawing/2014/main" id="{7C0CAA27-C71F-495A-9C5E-24D1A613E438}"/>
              </a:ext>
            </a:extLst>
          </p:cNvPr>
          <p:cNvGraphicFramePr>
            <a:graphicFrameLocks noGrp="1"/>
          </p:cNvGraphicFramePr>
          <p:nvPr>
            <p:extLst/>
          </p:nvPr>
        </p:nvGraphicFramePr>
        <p:xfrm>
          <a:off x="200025" y="1750219"/>
          <a:ext cx="8679372" cy="2978945"/>
        </p:xfrm>
        <a:graphic>
          <a:graphicData uri="http://schemas.openxmlformats.org/drawingml/2006/table">
            <a:tbl>
              <a:tblPr firstRow="1" bandRow="1">
                <a:tableStyleId>{2D5ABB26-0587-4C30-8999-92F81FD0307C}</a:tableStyleId>
              </a:tblPr>
              <a:tblGrid>
                <a:gridCol w="1446562">
                  <a:extLst>
                    <a:ext uri="{9D8B030D-6E8A-4147-A177-3AD203B41FA5}">
                      <a16:colId xmlns:a16="http://schemas.microsoft.com/office/drawing/2014/main" val="2654126875"/>
                    </a:ext>
                  </a:extLst>
                </a:gridCol>
                <a:gridCol w="1446562">
                  <a:extLst>
                    <a:ext uri="{9D8B030D-6E8A-4147-A177-3AD203B41FA5}">
                      <a16:colId xmlns:a16="http://schemas.microsoft.com/office/drawing/2014/main" val="2377273298"/>
                    </a:ext>
                  </a:extLst>
                </a:gridCol>
                <a:gridCol w="1446562">
                  <a:extLst>
                    <a:ext uri="{9D8B030D-6E8A-4147-A177-3AD203B41FA5}">
                      <a16:colId xmlns:a16="http://schemas.microsoft.com/office/drawing/2014/main" val="2218979308"/>
                    </a:ext>
                  </a:extLst>
                </a:gridCol>
                <a:gridCol w="1446562">
                  <a:extLst>
                    <a:ext uri="{9D8B030D-6E8A-4147-A177-3AD203B41FA5}">
                      <a16:colId xmlns:a16="http://schemas.microsoft.com/office/drawing/2014/main" val="858321134"/>
                    </a:ext>
                  </a:extLst>
                </a:gridCol>
                <a:gridCol w="1446562">
                  <a:extLst>
                    <a:ext uri="{9D8B030D-6E8A-4147-A177-3AD203B41FA5}">
                      <a16:colId xmlns:a16="http://schemas.microsoft.com/office/drawing/2014/main" val="870915325"/>
                    </a:ext>
                  </a:extLst>
                </a:gridCol>
                <a:gridCol w="1446562">
                  <a:extLst>
                    <a:ext uri="{9D8B030D-6E8A-4147-A177-3AD203B41FA5}">
                      <a16:colId xmlns:a16="http://schemas.microsoft.com/office/drawing/2014/main" val="410615546"/>
                    </a:ext>
                  </a:extLst>
                </a:gridCol>
              </a:tblGrid>
              <a:tr h="595789">
                <a:tc>
                  <a:txBody>
                    <a:bodyPr/>
                    <a:lstStyle/>
                    <a:p>
                      <a:endParaRPr lang="en-GB" dirty="0"/>
                    </a:p>
                  </a:txBody>
                  <a:tcPr>
                    <a:lnL w="12700" cap="flat" cmpd="sng" algn="ctr">
                      <a:no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no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extLst>
                  <a:ext uri="{0D108BD9-81ED-4DB2-BD59-A6C34878D82A}">
                    <a16:rowId xmlns:a16="http://schemas.microsoft.com/office/drawing/2014/main" val="3278515523"/>
                  </a:ext>
                </a:extLst>
              </a:tr>
              <a:tr h="595789">
                <a:tc>
                  <a:txBody>
                    <a:bodyPr/>
                    <a:lstStyle/>
                    <a:p>
                      <a:endParaRPr lang="en-GB"/>
                    </a:p>
                  </a:txBody>
                  <a:tcPr>
                    <a:lnL w="12700" cap="flat" cmpd="sng" algn="ctr">
                      <a:no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extLst>
                  <a:ext uri="{0D108BD9-81ED-4DB2-BD59-A6C34878D82A}">
                    <a16:rowId xmlns:a16="http://schemas.microsoft.com/office/drawing/2014/main" val="3982999251"/>
                  </a:ext>
                </a:extLst>
              </a:tr>
              <a:tr h="595789">
                <a:tc>
                  <a:txBody>
                    <a:bodyPr/>
                    <a:lstStyle/>
                    <a:p>
                      <a:endParaRPr lang="en-GB"/>
                    </a:p>
                  </a:txBody>
                  <a:tcPr>
                    <a:lnL w="12700" cap="flat" cmpd="sng" algn="ctr">
                      <a:no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extLst>
                  <a:ext uri="{0D108BD9-81ED-4DB2-BD59-A6C34878D82A}">
                    <a16:rowId xmlns:a16="http://schemas.microsoft.com/office/drawing/2014/main" val="2333564294"/>
                  </a:ext>
                </a:extLst>
              </a:tr>
              <a:tr h="595789">
                <a:tc>
                  <a:txBody>
                    <a:bodyPr/>
                    <a:lstStyle/>
                    <a:p>
                      <a:endParaRPr lang="en-GB" dirty="0"/>
                    </a:p>
                  </a:txBody>
                  <a:tcPr>
                    <a:lnL w="12700" cap="flat" cmpd="sng" algn="ctr">
                      <a:no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solidFill>
                        <a:schemeClr val="bg1">
                          <a:lumMod val="85000"/>
                        </a:schemeClr>
                      </a:solidFill>
                      <a:prstDash val="sysDash"/>
                      <a:round/>
                      <a:headEnd type="none" w="med" len="med"/>
                      <a:tailEnd type="none" w="med" len="med"/>
                    </a:lnB>
                  </a:tcPr>
                </a:tc>
                <a:extLst>
                  <a:ext uri="{0D108BD9-81ED-4DB2-BD59-A6C34878D82A}">
                    <a16:rowId xmlns:a16="http://schemas.microsoft.com/office/drawing/2014/main" val="178686082"/>
                  </a:ext>
                </a:extLst>
              </a:tr>
              <a:tr h="595789">
                <a:tc>
                  <a:txBody>
                    <a:bodyPr/>
                    <a:lstStyle/>
                    <a:p>
                      <a:endParaRPr lang="en-GB" dirty="0"/>
                    </a:p>
                  </a:txBody>
                  <a:tcPr>
                    <a:lnL w="12700" cap="flat" cmpd="sng" algn="ctr">
                      <a:no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no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no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no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noFill/>
                      <a:prstDash val="sysDash"/>
                      <a:round/>
                      <a:headEnd type="none" w="med" len="med"/>
                      <a:tailEnd type="none" w="med" len="med"/>
                    </a:lnB>
                  </a:tcPr>
                </a:tc>
                <a:tc>
                  <a:txBody>
                    <a:bodyPr/>
                    <a:lstStyle/>
                    <a:p>
                      <a:endParaRPr lang="en-GB"/>
                    </a:p>
                  </a:txBody>
                  <a:tcPr>
                    <a:lnL w="12700" cap="flat" cmpd="sng" algn="ctr">
                      <a:solidFill>
                        <a:schemeClr val="bg1">
                          <a:lumMod val="85000"/>
                        </a:schemeClr>
                      </a:solidFill>
                      <a:prstDash val="sysDash"/>
                      <a:round/>
                      <a:headEnd type="none" w="med" len="med"/>
                      <a:tailEnd type="none" w="med" len="med"/>
                    </a:lnL>
                    <a:lnR w="12700" cap="flat" cmpd="sng" algn="ctr">
                      <a:solidFill>
                        <a:schemeClr val="bg1">
                          <a:lumMod val="85000"/>
                        </a:schemeClr>
                      </a:solid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noFill/>
                      <a:prstDash val="sysDash"/>
                      <a:round/>
                      <a:headEnd type="none" w="med" len="med"/>
                      <a:tailEnd type="none" w="med" len="med"/>
                    </a:lnB>
                  </a:tcPr>
                </a:tc>
                <a:tc>
                  <a:txBody>
                    <a:bodyPr/>
                    <a:lstStyle/>
                    <a:p>
                      <a:endParaRPr lang="en-GB" dirty="0"/>
                    </a:p>
                  </a:txBody>
                  <a:tcPr>
                    <a:lnL w="12700" cap="flat" cmpd="sng" algn="ctr">
                      <a:solidFill>
                        <a:schemeClr val="bg1">
                          <a:lumMod val="85000"/>
                        </a:schemeClr>
                      </a:solidFill>
                      <a:prstDash val="sysDash"/>
                      <a:round/>
                      <a:headEnd type="none" w="med" len="med"/>
                      <a:tailEnd type="none" w="med" len="med"/>
                    </a:lnL>
                    <a:lnR w="12700" cap="flat" cmpd="sng" algn="ctr">
                      <a:noFill/>
                      <a:prstDash val="sysDash"/>
                      <a:round/>
                      <a:headEnd type="none" w="med" len="med"/>
                      <a:tailEnd type="none" w="med" len="med"/>
                    </a:lnR>
                    <a:lnT w="12700" cap="flat" cmpd="sng" algn="ctr">
                      <a:solidFill>
                        <a:schemeClr val="bg1">
                          <a:lumMod val="85000"/>
                        </a:schemeClr>
                      </a:solidFill>
                      <a:prstDash val="sysDash"/>
                      <a:round/>
                      <a:headEnd type="none" w="med" len="med"/>
                      <a:tailEnd type="none" w="med" len="med"/>
                    </a:lnT>
                    <a:lnB w="12700" cap="flat" cmpd="sng" algn="ctr">
                      <a:noFill/>
                      <a:prstDash val="sysDash"/>
                      <a:round/>
                      <a:headEnd type="none" w="med" len="med"/>
                      <a:tailEnd type="none" w="med" len="med"/>
                    </a:lnB>
                  </a:tcPr>
                </a:tc>
                <a:extLst>
                  <a:ext uri="{0D108BD9-81ED-4DB2-BD59-A6C34878D82A}">
                    <a16:rowId xmlns:a16="http://schemas.microsoft.com/office/drawing/2014/main" val="1842450534"/>
                  </a:ext>
                </a:extLst>
              </a:tr>
            </a:tbl>
          </a:graphicData>
        </a:graphic>
      </p:graphicFrame>
      <p:pic>
        <p:nvPicPr>
          <p:cNvPr id="50" name="Picture 49">
            <a:extLst>
              <a:ext uri="{FF2B5EF4-FFF2-40B4-BE49-F238E27FC236}">
                <a16:creationId xmlns:a16="http://schemas.microsoft.com/office/drawing/2014/main" id="{5181D3E4-9347-44C6-AAAB-C0EA5D87BD1B}"/>
              </a:ext>
            </a:extLst>
          </p:cNvPr>
          <p:cNvPicPr>
            <a:picLocks noChangeAspect="1"/>
          </p:cNvPicPr>
          <p:nvPr/>
        </p:nvPicPr>
        <p:blipFill rotWithShape="1">
          <a:blip r:embed="rId3"/>
          <a:srcRect l="6389" t="37198" r="6191" b="42469"/>
          <a:stretch/>
        </p:blipFill>
        <p:spPr>
          <a:xfrm>
            <a:off x="499453" y="1979543"/>
            <a:ext cx="763171" cy="145743"/>
          </a:xfrm>
          <a:prstGeom prst="rect">
            <a:avLst/>
          </a:prstGeom>
        </p:spPr>
      </p:pic>
      <p:pic>
        <p:nvPicPr>
          <p:cNvPr id="51" name="Picture 50">
            <a:extLst>
              <a:ext uri="{FF2B5EF4-FFF2-40B4-BE49-F238E27FC236}">
                <a16:creationId xmlns:a16="http://schemas.microsoft.com/office/drawing/2014/main" id="{D99C56BF-C4BA-4D34-9CAA-58AF698C9D9A}"/>
              </a:ext>
            </a:extLst>
          </p:cNvPr>
          <p:cNvPicPr>
            <a:picLocks noChangeAspect="1"/>
          </p:cNvPicPr>
          <p:nvPr/>
        </p:nvPicPr>
        <p:blipFill>
          <a:blip r:embed="rId4"/>
          <a:stretch>
            <a:fillRect/>
          </a:stretch>
        </p:blipFill>
        <p:spPr>
          <a:xfrm>
            <a:off x="1954942" y="1958307"/>
            <a:ext cx="845312" cy="188214"/>
          </a:xfrm>
          <a:prstGeom prst="rect">
            <a:avLst/>
          </a:prstGeom>
        </p:spPr>
      </p:pic>
      <p:pic>
        <p:nvPicPr>
          <p:cNvPr id="52" name="Picture 51">
            <a:extLst>
              <a:ext uri="{FF2B5EF4-FFF2-40B4-BE49-F238E27FC236}">
                <a16:creationId xmlns:a16="http://schemas.microsoft.com/office/drawing/2014/main" id="{5CAEE16D-CDC0-46EF-A086-87E469D47C5B}"/>
              </a:ext>
            </a:extLst>
          </p:cNvPr>
          <p:cNvPicPr>
            <a:picLocks noChangeAspect="1"/>
          </p:cNvPicPr>
          <p:nvPr/>
        </p:nvPicPr>
        <p:blipFill>
          <a:blip r:embed="rId5"/>
          <a:stretch>
            <a:fillRect/>
          </a:stretch>
        </p:blipFill>
        <p:spPr>
          <a:xfrm>
            <a:off x="3349717" y="1924525"/>
            <a:ext cx="894588" cy="216640"/>
          </a:xfrm>
          <a:prstGeom prst="rect">
            <a:avLst/>
          </a:prstGeom>
        </p:spPr>
      </p:pic>
      <p:pic>
        <p:nvPicPr>
          <p:cNvPr id="53" name="Picture 52">
            <a:extLst>
              <a:ext uri="{FF2B5EF4-FFF2-40B4-BE49-F238E27FC236}">
                <a16:creationId xmlns:a16="http://schemas.microsoft.com/office/drawing/2014/main" id="{79528F11-F73B-4E40-9ECE-2F89B5324228}"/>
              </a:ext>
            </a:extLst>
          </p:cNvPr>
          <p:cNvPicPr>
            <a:picLocks noChangeAspect="1"/>
          </p:cNvPicPr>
          <p:nvPr/>
        </p:nvPicPr>
        <p:blipFill>
          <a:blip r:embed="rId6"/>
          <a:stretch>
            <a:fillRect/>
          </a:stretch>
        </p:blipFill>
        <p:spPr>
          <a:xfrm>
            <a:off x="4884129" y="1940688"/>
            <a:ext cx="811148" cy="143652"/>
          </a:xfrm>
          <a:prstGeom prst="rect">
            <a:avLst/>
          </a:prstGeom>
        </p:spPr>
      </p:pic>
      <p:pic>
        <p:nvPicPr>
          <p:cNvPr id="54" name="Picture 2" descr="https://encrypted-tbn2.google.com/images?q=tbn:ANd9GcTY6p__P3il24hxJRBMhm_BlgyoZNdDMxXjzi21530OwpnzaEhC">
            <a:extLst>
              <a:ext uri="{FF2B5EF4-FFF2-40B4-BE49-F238E27FC236}">
                <a16:creationId xmlns:a16="http://schemas.microsoft.com/office/drawing/2014/main" id="{3629746B-14AB-4610-84AE-A26A567B6310}"/>
              </a:ext>
            </a:extLst>
          </p:cNvPr>
          <p:cNvPicPr>
            <a:picLocks noChangeAspect="1" noChangeArrowheads="1"/>
          </p:cNvPicPr>
          <p:nvPr/>
        </p:nvPicPr>
        <p:blipFill>
          <a:blip r:embed="rId7" cstate="print"/>
          <a:srcRect/>
          <a:stretch>
            <a:fillRect/>
          </a:stretch>
        </p:blipFill>
        <p:spPr bwMode="auto">
          <a:xfrm>
            <a:off x="6497219" y="1791593"/>
            <a:ext cx="457200" cy="457200"/>
          </a:xfrm>
          <a:prstGeom prst="rect">
            <a:avLst/>
          </a:prstGeom>
          <a:noFill/>
        </p:spPr>
      </p:pic>
      <p:pic>
        <p:nvPicPr>
          <p:cNvPr id="55" name="Picture 54">
            <a:extLst>
              <a:ext uri="{FF2B5EF4-FFF2-40B4-BE49-F238E27FC236}">
                <a16:creationId xmlns:a16="http://schemas.microsoft.com/office/drawing/2014/main" id="{B2EAD54A-842A-46C9-A512-FB9B628420C9}"/>
              </a:ext>
            </a:extLst>
          </p:cNvPr>
          <p:cNvPicPr>
            <a:picLocks noChangeAspect="1"/>
          </p:cNvPicPr>
          <p:nvPr/>
        </p:nvPicPr>
        <p:blipFill>
          <a:blip r:embed="rId8"/>
          <a:stretch>
            <a:fillRect/>
          </a:stretch>
        </p:blipFill>
        <p:spPr>
          <a:xfrm>
            <a:off x="7732460" y="1877450"/>
            <a:ext cx="733552" cy="255778"/>
          </a:xfrm>
          <a:prstGeom prst="rect">
            <a:avLst/>
          </a:prstGeom>
        </p:spPr>
      </p:pic>
      <p:pic>
        <p:nvPicPr>
          <p:cNvPr id="56" name="Picture 18" descr="https://encrypted-tbn2.gstatic.com/images?q=tbn:ANd9GcTWXqrENZIZp-WCGBfq2LuQPzaLSVdqYrQCtAtsWjwdbBLYMsb_">
            <a:extLst>
              <a:ext uri="{FF2B5EF4-FFF2-40B4-BE49-F238E27FC236}">
                <a16:creationId xmlns:a16="http://schemas.microsoft.com/office/drawing/2014/main" id="{408C99BE-A474-4309-A92E-66565919B92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55504" y="2572544"/>
            <a:ext cx="1009904" cy="158242"/>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22" descr="http://www.expertbriefings.com/wp-content/uploads/2013/05/Boehringer-Logo.jpeg">
            <a:extLst>
              <a:ext uri="{FF2B5EF4-FFF2-40B4-BE49-F238E27FC236}">
                <a16:creationId xmlns:a16="http://schemas.microsoft.com/office/drawing/2014/main" id="{5FBF0D7E-D897-4CD6-947B-77CD3D9982AB}"/>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3730" y="2466814"/>
            <a:ext cx="856377" cy="296764"/>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57">
            <a:extLst>
              <a:ext uri="{FF2B5EF4-FFF2-40B4-BE49-F238E27FC236}">
                <a16:creationId xmlns:a16="http://schemas.microsoft.com/office/drawing/2014/main" id="{313826FF-ADA4-4F98-A6F3-24C994DA70F1}"/>
              </a:ext>
            </a:extLst>
          </p:cNvPr>
          <p:cNvPicPr>
            <a:picLocks noChangeAspect="1"/>
          </p:cNvPicPr>
          <p:nvPr/>
        </p:nvPicPr>
        <p:blipFill>
          <a:blip r:embed="rId11"/>
          <a:stretch>
            <a:fillRect/>
          </a:stretch>
        </p:blipFill>
        <p:spPr>
          <a:xfrm>
            <a:off x="3386211" y="2413850"/>
            <a:ext cx="868859" cy="461616"/>
          </a:xfrm>
          <a:prstGeom prst="rect">
            <a:avLst/>
          </a:prstGeom>
        </p:spPr>
      </p:pic>
      <p:pic>
        <p:nvPicPr>
          <p:cNvPr id="59" name="Picture 58">
            <a:extLst>
              <a:ext uri="{FF2B5EF4-FFF2-40B4-BE49-F238E27FC236}">
                <a16:creationId xmlns:a16="http://schemas.microsoft.com/office/drawing/2014/main" id="{56C6C4A9-3685-46DF-9835-4D6D81FB4F65}"/>
              </a:ext>
            </a:extLst>
          </p:cNvPr>
          <p:cNvPicPr>
            <a:picLocks noChangeAspect="1"/>
          </p:cNvPicPr>
          <p:nvPr/>
        </p:nvPicPr>
        <p:blipFill>
          <a:blip r:embed="rId12"/>
          <a:stretch>
            <a:fillRect/>
          </a:stretch>
        </p:blipFill>
        <p:spPr>
          <a:xfrm>
            <a:off x="6236811" y="2462232"/>
            <a:ext cx="991870" cy="330327"/>
          </a:xfrm>
          <a:prstGeom prst="rect">
            <a:avLst/>
          </a:prstGeom>
        </p:spPr>
      </p:pic>
      <p:pic>
        <p:nvPicPr>
          <p:cNvPr id="60" name="Picture 59">
            <a:extLst>
              <a:ext uri="{FF2B5EF4-FFF2-40B4-BE49-F238E27FC236}">
                <a16:creationId xmlns:a16="http://schemas.microsoft.com/office/drawing/2014/main" id="{3994E07F-33C7-42FF-B6E8-B1227F7B134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731283" y="2423872"/>
            <a:ext cx="927056" cy="463528"/>
          </a:xfrm>
          <a:prstGeom prst="rect">
            <a:avLst/>
          </a:prstGeom>
        </p:spPr>
      </p:pic>
      <p:pic>
        <p:nvPicPr>
          <p:cNvPr id="61" name="Picture 60">
            <a:extLst>
              <a:ext uri="{FF2B5EF4-FFF2-40B4-BE49-F238E27FC236}">
                <a16:creationId xmlns:a16="http://schemas.microsoft.com/office/drawing/2014/main" id="{9FF92749-AF56-4C4F-8DAC-A27A06D4D0D3}"/>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792760" y="2408040"/>
            <a:ext cx="992282" cy="496141"/>
          </a:xfrm>
          <a:prstGeom prst="rect">
            <a:avLst/>
          </a:prstGeom>
        </p:spPr>
      </p:pic>
      <p:pic>
        <p:nvPicPr>
          <p:cNvPr id="62" name="Picture 61">
            <a:extLst>
              <a:ext uri="{FF2B5EF4-FFF2-40B4-BE49-F238E27FC236}">
                <a16:creationId xmlns:a16="http://schemas.microsoft.com/office/drawing/2014/main" id="{7C5A5E57-F25E-4C8E-9C1F-EF3141F0C5E6}"/>
              </a:ext>
            </a:extLst>
          </p:cNvPr>
          <p:cNvPicPr>
            <a:picLocks noChangeAspect="1"/>
          </p:cNvPicPr>
          <p:nvPr/>
        </p:nvPicPr>
        <p:blipFill>
          <a:blip r:embed="rId15"/>
          <a:stretch>
            <a:fillRect/>
          </a:stretch>
        </p:blipFill>
        <p:spPr>
          <a:xfrm>
            <a:off x="450000" y="3132736"/>
            <a:ext cx="898144" cy="211328"/>
          </a:xfrm>
          <a:prstGeom prst="rect">
            <a:avLst/>
          </a:prstGeom>
        </p:spPr>
      </p:pic>
      <p:pic>
        <p:nvPicPr>
          <p:cNvPr id="63" name="Picture 2" descr="http://pscinitiative.org/_uploads/organisation/9.png">
            <a:extLst>
              <a:ext uri="{FF2B5EF4-FFF2-40B4-BE49-F238E27FC236}">
                <a16:creationId xmlns:a16="http://schemas.microsoft.com/office/drawing/2014/main" id="{864B0149-E92F-43BA-BF0D-FF5029B2A1D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920398" y="3037843"/>
            <a:ext cx="9144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15" descr="jnj">
            <a:extLst>
              <a:ext uri="{FF2B5EF4-FFF2-40B4-BE49-F238E27FC236}">
                <a16:creationId xmlns:a16="http://schemas.microsoft.com/office/drawing/2014/main" id="{04646159-5DD0-4BBD-B43A-613A39C14002}"/>
              </a:ext>
            </a:extLst>
          </p:cNvPr>
          <p:cNvPicPr>
            <a:picLocks noChangeAspect="1" noChangeArrowheads="1"/>
          </p:cNvPicPr>
          <p:nvPr/>
        </p:nvPicPr>
        <p:blipFill>
          <a:blip r:embed="rId17" cstate="print"/>
          <a:srcRect l="12112" t="25839" r="25357" b="15620"/>
          <a:stretch>
            <a:fillRect/>
          </a:stretch>
        </p:blipFill>
        <p:spPr bwMode="auto">
          <a:xfrm>
            <a:off x="3327473" y="3148886"/>
            <a:ext cx="939075" cy="179028"/>
          </a:xfrm>
          <a:prstGeom prst="rect">
            <a:avLst/>
          </a:prstGeom>
          <a:noFill/>
          <a:ln w="9525">
            <a:noFill/>
            <a:miter lim="800000"/>
            <a:headEnd/>
            <a:tailEnd/>
          </a:ln>
        </p:spPr>
      </p:pic>
      <p:pic>
        <p:nvPicPr>
          <p:cNvPr id="66" name="Picture 65" descr="http://www.mallinckrodt.com/uploadedImages/Admin/Site/logo.png">
            <a:extLst>
              <a:ext uri="{FF2B5EF4-FFF2-40B4-BE49-F238E27FC236}">
                <a16:creationId xmlns:a16="http://schemas.microsoft.com/office/drawing/2014/main" id="{B17DA028-2CC1-44CD-9582-BF724513A1AC}"/>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752851" y="3115866"/>
            <a:ext cx="883920" cy="213360"/>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3" descr="http://www.icis.com/assets/getAsset.aspx?ItemID=21133">
            <a:extLst>
              <a:ext uri="{FF2B5EF4-FFF2-40B4-BE49-F238E27FC236}">
                <a16:creationId xmlns:a16="http://schemas.microsoft.com/office/drawing/2014/main" id="{981E4EBF-5570-4431-B4F1-E1D8EC342EE7}"/>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6381274" y="2969021"/>
            <a:ext cx="702944" cy="463629"/>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70">
            <a:extLst>
              <a:ext uri="{FF2B5EF4-FFF2-40B4-BE49-F238E27FC236}">
                <a16:creationId xmlns:a16="http://schemas.microsoft.com/office/drawing/2014/main" id="{E3F89509-E8A8-44A8-BD04-93D6946F89D3}"/>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4902871" y="3075433"/>
            <a:ext cx="772060" cy="386030"/>
          </a:xfrm>
          <a:prstGeom prst="rect">
            <a:avLst/>
          </a:prstGeom>
        </p:spPr>
      </p:pic>
      <p:pic>
        <p:nvPicPr>
          <p:cNvPr id="95" name="Picture 5">
            <a:hlinkClick r:id="rId21" invalidUrl="http://www.google.com/imgres?imgurl=http://www.xenon-pharma.com/images/novartis logo.jpg&amp;imgrefurl=http://www.xenon-pharma.com/pages/index_sept20_2004_release.php&amp;h=242&amp;w=900&amp;sz=18&amp;tbnid=cxcWLMzJ51EJ::&amp;tbnh=39&amp;tbnw=146&amp;prev=/images?q=novartis+logo&amp;hl=en&amp;usg=__C6Ez7qeEBPao9rHtuz3rO5DZ4zk=&amp;sa=X&amp;oi=image_result&amp;resnum=3&amp;ct=image&amp;cd=1"/>
            <a:extLst>
              <a:ext uri="{FF2B5EF4-FFF2-40B4-BE49-F238E27FC236}">
                <a16:creationId xmlns:a16="http://schemas.microsoft.com/office/drawing/2014/main" id="{D115E29F-ABEB-4B5A-A478-89E11B108255}"/>
              </a:ext>
            </a:extLst>
          </p:cNvPr>
          <p:cNvPicPr>
            <a:picLocks noChangeAspect="1" noChangeArrowheads="1"/>
          </p:cNvPicPr>
          <p:nvPr/>
        </p:nvPicPr>
        <p:blipFill>
          <a:blip r:embed="rId22">
            <a:extLst>
              <a:ext uri="{28A0092B-C50C-407E-A947-70E740481C1C}">
                <a14:useLocalDpi xmlns:a14="http://schemas.microsoft.com/office/drawing/2010/main" val="0"/>
              </a:ext>
            </a:extLst>
          </a:blip>
          <a:stretch>
            <a:fillRect/>
          </a:stretch>
        </p:blipFill>
        <p:spPr bwMode="auto">
          <a:xfrm>
            <a:off x="1943563" y="3718706"/>
            <a:ext cx="868070" cy="166787"/>
          </a:xfrm>
          <a:prstGeom prst="rect">
            <a:avLst/>
          </a:prstGeom>
          <a:noFill/>
          <a:ln w="9525">
            <a:noFill/>
            <a:miter lim="800000"/>
            <a:headEnd/>
            <a:tailEnd/>
          </a:ln>
        </p:spPr>
      </p:pic>
      <p:pic>
        <p:nvPicPr>
          <p:cNvPr id="104" name="Picture 16" descr="099_merck">
            <a:extLst>
              <a:ext uri="{FF2B5EF4-FFF2-40B4-BE49-F238E27FC236}">
                <a16:creationId xmlns:a16="http://schemas.microsoft.com/office/drawing/2014/main" id="{9124C58E-FE49-431A-B424-A8A990C1E168}"/>
              </a:ext>
            </a:extLst>
          </p:cNvPr>
          <p:cNvPicPr>
            <a:picLocks noChangeAspect="1" noChangeArrowheads="1"/>
          </p:cNvPicPr>
          <p:nvPr/>
        </p:nvPicPr>
        <p:blipFill>
          <a:blip r:embed="rId23" cstate="print"/>
          <a:srcRect t="36296" b="35185"/>
          <a:stretch>
            <a:fillRect/>
          </a:stretch>
        </p:blipFill>
        <p:spPr bwMode="auto">
          <a:xfrm>
            <a:off x="450000" y="3700550"/>
            <a:ext cx="857250" cy="244479"/>
          </a:xfrm>
          <a:prstGeom prst="rect">
            <a:avLst/>
          </a:prstGeom>
          <a:noFill/>
          <a:ln w="9525">
            <a:noFill/>
            <a:miter lim="800000"/>
            <a:headEnd/>
            <a:tailEnd/>
          </a:ln>
        </p:spPr>
      </p:pic>
      <p:pic>
        <p:nvPicPr>
          <p:cNvPr id="106" name="Picture 105">
            <a:extLst>
              <a:ext uri="{FF2B5EF4-FFF2-40B4-BE49-F238E27FC236}">
                <a16:creationId xmlns:a16="http://schemas.microsoft.com/office/drawing/2014/main" id="{85581B34-39DD-4123-B5B8-7D9B28BDBF79}"/>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3528032" y="3609112"/>
            <a:ext cx="585216" cy="438912"/>
          </a:xfrm>
          <a:prstGeom prst="rect">
            <a:avLst/>
          </a:prstGeom>
        </p:spPr>
      </p:pic>
      <p:pic>
        <p:nvPicPr>
          <p:cNvPr id="107" name="Picture 4" descr="http://www.expertbriefings.com/wp-content/uploads/2013/06/Pfizer.gif">
            <a:extLst>
              <a:ext uri="{FF2B5EF4-FFF2-40B4-BE49-F238E27FC236}">
                <a16:creationId xmlns:a16="http://schemas.microsoft.com/office/drawing/2014/main" id="{71FD28B6-1B9A-44FA-BD50-6513568CA191}"/>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432584" y="3664913"/>
            <a:ext cx="609600" cy="381000"/>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107">
            <a:extLst>
              <a:ext uri="{FF2B5EF4-FFF2-40B4-BE49-F238E27FC236}">
                <a16:creationId xmlns:a16="http://schemas.microsoft.com/office/drawing/2014/main" id="{EAEB16B6-F953-4041-A10D-0DC227B4F6BC}"/>
              </a:ext>
            </a:extLst>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4829647" y="3625544"/>
            <a:ext cx="886538" cy="443269"/>
          </a:xfrm>
          <a:prstGeom prst="rect">
            <a:avLst/>
          </a:prstGeom>
        </p:spPr>
      </p:pic>
      <p:pic>
        <p:nvPicPr>
          <p:cNvPr id="109" name="Picture 9" descr="http://www.aiche.org/sbe/events/past/ABPD2007/sponsors.aspx">
            <a:hlinkClick r:id="rId27"/>
            <a:extLst>
              <a:ext uri="{FF2B5EF4-FFF2-40B4-BE49-F238E27FC236}">
                <a16:creationId xmlns:a16="http://schemas.microsoft.com/office/drawing/2014/main" id="{229F32CE-6DC8-4F5D-9BE7-053FAB3FFB73}"/>
              </a:ext>
            </a:extLst>
          </p:cNvPr>
          <p:cNvPicPr>
            <a:picLocks noChangeAspect="1" noChangeArrowheads="1"/>
          </p:cNvPicPr>
          <p:nvPr/>
        </p:nvPicPr>
        <p:blipFill>
          <a:blip r:embed="rId28" cstate="print"/>
          <a:srcRect/>
          <a:stretch>
            <a:fillRect/>
          </a:stretch>
        </p:blipFill>
        <p:spPr bwMode="auto">
          <a:xfrm>
            <a:off x="7880486" y="3651453"/>
            <a:ext cx="628650" cy="335280"/>
          </a:xfrm>
          <a:prstGeom prst="rect">
            <a:avLst/>
          </a:prstGeom>
          <a:noFill/>
          <a:ln w="9525">
            <a:noFill/>
            <a:miter lim="800000"/>
            <a:headEnd/>
            <a:tailEnd/>
          </a:ln>
        </p:spPr>
      </p:pic>
      <p:pic>
        <p:nvPicPr>
          <p:cNvPr id="110" name="Picture 109">
            <a:extLst>
              <a:ext uri="{FF2B5EF4-FFF2-40B4-BE49-F238E27FC236}">
                <a16:creationId xmlns:a16="http://schemas.microsoft.com/office/drawing/2014/main" id="{783FE1A1-5DF6-4782-857E-35F9FFE3A2D6}"/>
              </a:ext>
            </a:extLst>
          </p:cNvPr>
          <p:cNvPicPr>
            <a:picLocks noChangeAspect="1"/>
          </p:cNvPicPr>
          <p:nvPr/>
        </p:nvPicPr>
        <p:blipFill>
          <a:blip r:embed="rId29"/>
          <a:stretch>
            <a:fillRect/>
          </a:stretch>
        </p:blipFill>
        <p:spPr>
          <a:xfrm>
            <a:off x="1920398" y="4206035"/>
            <a:ext cx="914400" cy="457200"/>
          </a:xfrm>
          <a:prstGeom prst="rect">
            <a:avLst/>
          </a:prstGeom>
        </p:spPr>
      </p:pic>
      <p:pic>
        <p:nvPicPr>
          <p:cNvPr id="111" name="Picture 110">
            <a:extLst>
              <a:ext uri="{FF2B5EF4-FFF2-40B4-BE49-F238E27FC236}">
                <a16:creationId xmlns:a16="http://schemas.microsoft.com/office/drawing/2014/main" id="{12FC22BF-0DF9-4022-BD51-ABD4E0B83484}"/>
              </a:ext>
            </a:extLst>
          </p:cNvPr>
          <p:cNvPicPr>
            <a:picLocks noChangeAspect="1"/>
          </p:cNvPicPr>
          <p:nvPr/>
        </p:nvPicPr>
        <p:blipFill>
          <a:blip r:embed="rId30"/>
          <a:stretch>
            <a:fillRect/>
          </a:stretch>
        </p:blipFill>
        <p:spPr>
          <a:xfrm>
            <a:off x="559438" y="4136741"/>
            <a:ext cx="695071" cy="592709"/>
          </a:xfrm>
          <a:prstGeom prst="rect">
            <a:avLst/>
          </a:prstGeom>
        </p:spPr>
      </p:pic>
      <p:pic>
        <p:nvPicPr>
          <p:cNvPr id="112" name="Picture 111">
            <a:extLst>
              <a:ext uri="{FF2B5EF4-FFF2-40B4-BE49-F238E27FC236}">
                <a16:creationId xmlns:a16="http://schemas.microsoft.com/office/drawing/2014/main" id="{9220D051-914C-4B3C-AD80-1301123EF666}"/>
              </a:ext>
            </a:extLst>
          </p:cNvPr>
          <p:cNvPicPr>
            <a:picLocks noChangeAspect="1"/>
          </p:cNvPicPr>
          <p:nvPr/>
        </p:nvPicPr>
        <p:blipFill>
          <a:blip r:embed="rId31"/>
          <a:stretch>
            <a:fillRect/>
          </a:stretch>
        </p:blipFill>
        <p:spPr>
          <a:xfrm>
            <a:off x="3455253" y="4346397"/>
            <a:ext cx="683514" cy="201422"/>
          </a:xfrm>
          <a:prstGeom prst="rect">
            <a:avLst/>
          </a:prstGeom>
        </p:spPr>
      </p:pic>
      <p:pic>
        <p:nvPicPr>
          <p:cNvPr id="113" name="Picture 112">
            <a:extLst>
              <a:ext uri="{FF2B5EF4-FFF2-40B4-BE49-F238E27FC236}">
                <a16:creationId xmlns:a16="http://schemas.microsoft.com/office/drawing/2014/main" id="{4E9B3085-1491-4354-867E-9AB491C18057}"/>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4861648" y="4284405"/>
            <a:ext cx="854537" cy="281788"/>
          </a:xfrm>
          <a:prstGeom prst="rect">
            <a:avLst/>
          </a:prstGeom>
        </p:spPr>
      </p:pic>
      <p:pic>
        <p:nvPicPr>
          <p:cNvPr id="114" name="Picture 113">
            <a:extLst>
              <a:ext uri="{FF2B5EF4-FFF2-40B4-BE49-F238E27FC236}">
                <a16:creationId xmlns:a16="http://schemas.microsoft.com/office/drawing/2014/main" id="{0C30C503-D2ED-47EE-B460-7056CAA8BB6E}"/>
              </a:ext>
            </a:extLst>
          </p:cNvPr>
          <p:cNvPicPr>
            <a:picLocks noChangeAspect="1"/>
          </p:cNvPicPr>
          <p:nvPr/>
        </p:nvPicPr>
        <p:blipFill>
          <a:blip r:embed="rId33"/>
          <a:stretch>
            <a:fillRect/>
          </a:stretch>
        </p:blipFill>
        <p:spPr>
          <a:xfrm>
            <a:off x="6263834" y="4234050"/>
            <a:ext cx="933402" cy="397098"/>
          </a:xfrm>
          <a:prstGeom prst="rect">
            <a:avLst/>
          </a:prstGeom>
        </p:spPr>
      </p:pic>
      <p:pic>
        <p:nvPicPr>
          <p:cNvPr id="115" name="Picture 114">
            <a:extLst>
              <a:ext uri="{FF2B5EF4-FFF2-40B4-BE49-F238E27FC236}">
                <a16:creationId xmlns:a16="http://schemas.microsoft.com/office/drawing/2014/main" id="{6FAF3CE0-A43E-4C83-8C59-464E13DB07B9}"/>
              </a:ext>
            </a:extLst>
          </p:cNvPr>
          <p:cNvPicPr>
            <a:picLocks noChangeAspect="1"/>
          </p:cNvPicPr>
          <p:nvPr/>
        </p:nvPicPr>
        <p:blipFill rotWithShape="1">
          <a:blip r:embed="rId34"/>
          <a:srcRect t="29536" b="27806"/>
          <a:stretch/>
        </p:blipFill>
        <p:spPr>
          <a:xfrm>
            <a:off x="7936862" y="4294451"/>
            <a:ext cx="647700" cy="276296"/>
          </a:xfrm>
          <a:prstGeom prst="rect">
            <a:avLst/>
          </a:prstGeom>
        </p:spPr>
      </p:pic>
      <p:pic>
        <p:nvPicPr>
          <p:cNvPr id="116" name="Picture 115">
            <a:extLst>
              <a:ext uri="{FF2B5EF4-FFF2-40B4-BE49-F238E27FC236}">
                <a16:creationId xmlns:a16="http://schemas.microsoft.com/office/drawing/2014/main" id="{5A6417E7-49CB-40DF-8BE2-D0A8C7094C27}"/>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1469648" y="2166312"/>
            <a:ext cx="166647" cy="164961"/>
          </a:xfrm>
          <a:prstGeom prst="ellipse">
            <a:avLst/>
          </a:prstGeom>
        </p:spPr>
      </p:pic>
      <p:pic>
        <p:nvPicPr>
          <p:cNvPr id="118" name="Picture 117">
            <a:extLst>
              <a:ext uri="{FF2B5EF4-FFF2-40B4-BE49-F238E27FC236}">
                <a16:creationId xmlns:a16="http://schemas.microsoft.com/office/drawing/2014/main" id="{E5BC2F9A-C251-4B5A-A097-15E415D881F7}"/>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2905918" y="2167189"/>
            <a:ext cx="166647" cy="164961"/>
          </a:xfrm>
          <a:prstGeom prst="ellipse">
            <a:avLst/>
          </a:prstGeom>
        </p:spPr>
      </p:pic>
      <p:pic>
        <p:nvPicPr>
          <p:cNvPr id="119" name="Picture 118">
            <a:extLst>
              <a:ext uri="{FF2B5EF4-FFF2-40B4-BE49-F238E27FC236}">
                <a16:creationId xmlns:a16="http://schemas.microsoft.com/office/drawing/2014/main" id="{AAD571F3-FC1F-487A-BA35-30AEAA437806}"/>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4360555" y="2167189"/>
            <a:ext cx="166647" cy="164961"/>
          </a:xfrm>
          <a:prstGeom prst="ellipse">
            <a:avLst/>
          </a:prstGeom>
        </p:spPr>
      </p:pic>
      <p:pic>
        <p:nvPicPr>
          <p:cNvPr id="120" name="Picture 119">
            <a:extLst>
              <a:ext uri="{FF2B5EF4-FFF2-40B4-BE49-F238E27FC236}">
                <a16:creationId xmlns:a16="http://schemas.microsoft.com/office/drawing/2014/main" id="{A4082309-F399-489B-9DD7-91056C0BC6F4}"/>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5813327" y="2167189"/>
            <a:ext cx="166647" cy="164961"/>
          </a:xfrm>
          <a:prstGeom prst="ellipse">
            <a:avLst/>
          </a:prstGeom>
        </p:spPr>
      </p:pic>
      <p:pic>
        <p:nvPicPr>
          <p:cNvPr id="121" name="Picture 120">
            <a:extLst>
              <a:ext uri="{FF2B5EF4-FFF2-40B4-BE49-F238E27FC236}">
                <a16:creationId xmlns:a16="http://schemas.microsoft.com/office/drawing/2014/main" id="{7CD349EE-FD7A-43CA-86EC-BD2B4140607C}"/>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7260116" y="2163709"/>
            <a:ext cx="166647" cy="164961"/>
          </a:xfrm>
          <a:prstGeom prst="ellipse">
            <a:avLst/>
          </a:prstGeom>
        </p:spPr>
      </p:pic>
      <p:pic>
        <p:nvPicPr>
          <p:cNvPr id="122" name="Picture 121">
            <a:extLst>
              <a:ext uri="{FF2B5EF4-FFF2-40B4-BE49-F238E27FC236}">
                <a16:creationId xmlns:a16="http://schemas.microsoft.com/office/drawing/2014/main" id="{D5958C32-046C-4184-B7B3-6A95B47F9757}"/>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8732706" y="2162541"/>
            <a:ext cx="166647" cy="164961"/>
          </a:xfrm>
          <a:prstGeom prst="ellipse">
            <a:avLst/>
          </a:prstGeom>
        </p:spPr>
      </p:pic>
      <p:pic>
        <p:nvPicPr>
          <p:cNvPr id="123" name="Picture 122">
            <a:extLst>
              <a:ext uri="{FF2B5EF4-FFF2-40B4-BE49-F238E27FC236}">
                <a16:creationId xmlns:a16="http://schemas.microsoft.com/office/drawing/2014/main" id="{AE5D12D4-8DB5-4722-80B0-E3821780C282}"/>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1471031" y="2780504"/>
            <a:ext cx="166647" cy="164961"/>
          </a:xfrm>
          <a:prstGeom prst="ellipse">
            <a:avLst/>
          </a:prstGeom>
        </p:spPr>
      </p:pic>
      <p:pic>
        <p:nvPicPr>
          <p:cNvPr id="124" name="Picture 123">
            <a:extLst>
              <a:ext uri="{FF2B5EF4-FFF2-40B4-BE49-F238E27FC236}">
                <a16:creationId xmlns:a16="http://schemas.microsoft.com/office/drawing/2014/main" id="{FA2236BE-4AB2-4F37-AD6E-F362FA433824}"/>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2907301" y="2781381"/>
            <a:ext cx="166647" cy="164961"/>
          </a:xfrm>
          <a:prstGeom prst="ellipse">
            <a:avLst/>
          </a:prstGeom>
        </p:spPr>
      </p:pic>
      <p:pic>
        <p:nvPicPr>
          <p:cNvPr id="125" name="Picture 124">
            <a:extLst>
              <a:ext uri="{FF2B5EF4-FFF2-40B4-BE49-F238E27FC236}">
                <a16:creationId xmlns:a16="http://schemas.microsoft.com/office/drawing/2014/main" id="{2E904E41-5FB6-478A-B3BB-7751EAACF3D2}"/>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4361938" y="2781381"/>
            <a:ext cx="166647" cy="164961"/>
          </a:xfrm>
          <a:prstGeom prst="ellipse">
            <a:avLst/>
          </a:prstGeom>
        </p:spPr>
      </p:pic>
      <p:pic>
        <p:nvPicPr>
          <p:cNvPr id="127" name="Picture 126">
            <a:extLst>
              <a:ext uri="{FF2B5EF4-FFF2-40B4-BE49-F238E27FC236}">
                <a16:creationId xmlns:a16="http://schemas.microsoft.com/office/drawing/2014/main" id="{10014C67-6E53-49E6-9B03-509A1E6DC4F7}"/>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7261499" y="2777901"/>
            <a:ext cx="166647" cy="164961"/>
          </a:xfrm>
          <a:prstGeom prst="ellipse">
            <a:avLst/>
          </a:prstGeom>
        </p:spPr>
      </p:pic>
      <p:pic>
        <p:nvPicPr>
          <p:cNvPr id="148" name="Picture 147">
            <a:extLst>
              <a:ext uri="{FF2B5EF4-FFF2-40B4-BE49-F238E27FC236}">
                <a16:creationId xmlns:a16="http://schemas.microsoft.com/office/drawing/2014/main" id="{11B2DFFB-3164-4685-B48D-BF5C4F3E923B}"/>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2905918" y="3379422"/>
            <a:ext cx="166647" cy="164961"/>
          </a:xfrm>
          <a:prstGeom prst="ellipse">
            <a:avLst/>
          </a:prstGeom>
        </p:spPr>
      </p:pic>
      <p:pic>
        <p:nvPicPr>
          <p:cNvPr id="149" name="Picture 148">
            <a:extLst>
              <a:ext uri="{FF2B5EF4-FFF2-40B4-BE49-F238E27FC236}">
                <a16:creationId xmlns:a16="http://schemas.microsoft.com/office/drawing/2014/main" id="{A8D3D31E-BDB8-46E2-9F77-9914CA5542D2}"/>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4360555" y="3379422"/>
            <a:ext cx="166647" cy="164961"/>
          </a:xfrm>
          <a:prstGeom prst="ellipse">
            <a:avLst/>
          </a:prstGeom>
        </p:spPr>
      </p:pic>
      <p:pic>
        <p:nvPicPr>
          <p:cNvPr id="151" name="Picture 150">
            <a:extLst>
              <a:ext uri="{FF2B5EF4-FFF2-40B4-BE49-F238E27FC236}">
                <a16:creationId xmlns:a16="http://schemas.microsoft.com/office/drawing/2014/main" id="{5FF905A6-4456-41B5-92A6-E704FE1C111A}"/>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7260116" y="3375942"/>
            <a:ext cx="166647" cy="164961"/>
          </a:xfrm>
          <a:prstGeom prst="ellipse">
            <a:avLst/>
          </a:prstGeom>
        </p:spPr>
      </p:pic>
      <p:pic>
        <p:nvPicPr>
          <p:cNvPr id="152" name="Picture 151">
            <a:extLst>
              <a:ext uri="{FF2B5EF4-FFF2-40B4-BE49-F238E27FC236}">
                <a16:creationId xmlns:a16="http://schemas.microsoft.com/office/drawing/2014/main" id="{05C08F4B-2A71-4BE9-B7EB-189FCD4D56E1}"/>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8732706" y="3374774"/>
            <a:ext cx="166647" cy="164961"/>
          </a:xfrm>
          <a:prstGeom prst="ellipse">
            <a:avLst/>
          </a:prstGeom>
        </p:spPr>
      </p:pic>
      <p:pic>
        <p:nvPicPr>
          <p:cNvPr id="153" name="Picture 152">
            <a:extLst>
              <a:ext uri="{FF2B5EF4-FFF2-40B4-BE49-F238E27FC236}">
                <a16:creationId xmlns:a16="http://schemas.microsoft.com/office/drawing/2014/main" id="{90B8E1CB-ABA5-4EBC-975C-B533BCBBD3E7}"/>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1471031" y="3960408"/>
            <a:ext cx="166647" cy="164961"/>
          </a:xfrm>
          <a:prstGeom prst="ellipse">
            <a:avLst/>
          </a:prstGeom>
        </p:spPr>
      </p:pic>
      <p:pic>
        <p:nvPicPr>
          <p:cNvPr id="154" name="Picture 153">
            <a:extLst>
              <a:ext uri="{FF2B5EF4-FFF2-40B4-BE49-F238E27FC236}">
                <a16:creationId xmlns:a16="http://schemas.microsoft.com/office/drawing/2014/main" id="{064BE3E7-0680-4581-9EC1-508E53EE0DA3}"/>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2907301" y="3961285"/>
            <a:ext cx="166647" cy="164961"/>
          </a:xfrm>
          <a:prstGeom prst="ellipse">
            <a:avLst/>
          </a:prstGeom>
        </p:spPr>
      </p:pic>
      <p:pic>
        <p:nvPicPr>
          <p:cNvPr id="155" name="Picture 154">
            <a:extLst>
              <a:ext uri="{FF2B5EF4-FFF2-40B4-BE49-F238E27FC236}">
                <a16:creationId xmlns:a16="http://schemas.microsoft.com/office/drawing/2014/main" id="{D44AD89F-3A1C-40C8-A348-166624420E84}"/>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4361938" y="3961285"/>
            <a:ext cx="166647" cy="164961"/>
          </a:xfrm>
          <a:prstGeom prst="ellipse">
            <a:avLst/>
          </a:prstGeom>
        </p:spPr>
      </p:pic>
      <p:pic>
        <p:nvPicPr>
          <p:cNvPr id="156" name="Picture 155">
            <a:extLst>
              <a:ext uri="{FF2B5EF4-FFF2-40B4-BE49-F238E27FC236}">
                <a16:creationId xmlns:a16="http://schemas.microsoft.com/office/drawing/2014/main" id="{F10FAD74-1813-4640-B432-C4B075C90641}"/>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5814710" y="3961285"/>
            <a:ext cx="166647" cy="164961"/>
          </a:xfrm>
          <a:prstGeom prst="ellipse">
            <a:avLst/>
          </a:prstGeom>
        </p:spPr>
      </p:pic>
      <p:pic>
        <p:nvPicPr>
          <p:cNvPr id="157" name="Picture 156">
            <a:extLst>
              <a:ext uri="{FF2B5EF4-FFF2-40B4-BE49-F238E27FC236}">
                <a16:creationId xmlns:a16="http://schemas.microsoft.com/office/drawing/2014/main" id="{CA2DB141-3FCD-46B7-BEDF-4AC1543372F0}"/>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7261499" y="3957805"/>
            <a:ext cx="166647" cy="164961"/>
          </a:xfrm>
          <a:prstGeom prst="ellipse">
            <a:avLst/>
          </a:prstGeom>
        </p:spPr>
      </p:pic>
      <p:pic>
        <p:nvPicPr>
          <p:cNvPr id="158" name="Picture 157">
            <a:extLst>
              <a:ext uri="{FF2B5EF4-FFF2-40B4-BE49-F238E27FC236}">
                <a16:creationId xmlns:a16="http://schemas.microsoft.com/office/drawing/2014/main" id="{D9E4AF49-8399-4095-8A2F-E8E130322C06}"/>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8734089" y="3956637"/>
            <a:ext cx="166647" cy="164961"/>
          </a:xfrm>
          <a:prstGeom prst="ellipse">
            <a:avLst/>
          </a:prstGeom>
        </p:spPr>
      </p:pic>
      <p:pic>
        <p:nvPicPr>
          <p:cNvPr id="159" name="Picture 158">
            <a:extLst>
              <a:ext uri="{FF2B5EF4-FFF2-40B4-BE49-F238E27FC236}">
                <a16:creationId xmlns:a16="http://schemas.microsoft.com/office/drawing/2014/main" id="{42ADB4C6-B3BD-41CB-B072-64C56DA8A45A}"/>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1469648" y="4566193"/>
            <a:ext cx="166647" cy="164961"/>
          </a:xfrm>
          <a:prstGeom prst="ellipse">
            <a:avLst/>
          </a:prstGeom>
        </p:spPr>
      </p:pic>
      <p:pic>
        <p:nvPicPr>
          <p:cNvPr id="161" name="Picture 160">
            <a:extLst>
              <a:ext uri="{FF2B5EF4-FFF2-40B4-BE49-F238E27FC236}">
                <a16:creationId xmlns:a16="http://schemas.microsoft.com/office/drawing/2014/main" id="{D26486C4-A21C-41BC-B325-5B0BF693A39B}"/>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4360555" y="4567070"/>
            <a:ext cx="166647" cy="164961"/>
          </a:xfrm>
          <a:prstGeom prst="ellipse">
            <a:avLst/>
          </a:prstGeom>
        </p:spPr>
      </p:pic>
      <p:pic>
        <p:nvPicPr>
          <p:cNvPr id="162" name="Picture 161">
            <a:extLst>
              <a:ext uri="{FF2B5EF4-FFF2-40B4-BE49-F238E27FC236}">
                <a16:creationId xmlns:a16="http://schemas.microsoft.com/office/drawing/2014/main" id="{DD61843B-838B-4FB8-87AA-50E9847B1D66}"/>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5813327" y="4567070"/>
            <a:ext cx="166647" cy="164961"/>
          </a:xfrm>
          <a:prstGeom prst="ellipse">
            <a:avLst/>
          </a:prstGeom>
        </p:spPr>
      </p:pic>
      <p:pic>
        <p:nvPicPr>
          <p:cNvPr id="163" name="Picture 162">
            <a:extLst>
              <a:ext uri="{FF2B5EF4-FFF2-40B4-BE49-F238E27FC236}">
                <a16:creationId xmlns:a16="http://schemas.microsoft.com/office/drawing/2014/main" id="{D25D0EA8-C620-4C8A-8CA4-D5BAB64EB1FB}"/>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7260116" y="4563590"/>
            <a:ext cx="166647" cy="164961"/>
          </a:xfrm>
          <a:prstGeom prst="ellipse">
            <a:avLst/>
          </a:prstGeom>
        </p:spPr>
      </p:pic>
      <p:pic>
        <p:nvPicPr>
          <p:cNvPr id="164" name="Picture 163">
            <a:extLst>
              <a:ext uri="{FF2B5EF4-FFF2-40B4-BE49-F238E27FC236}">
                <a16:creationId xmlns:a16="http://schemas.microsoft.com/office/drawing/2014/main" id="{5054A857-FD12-471B-9A07-BDA7632502C1}"/>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8732706" y="4562422"/>
            <a:ext cx="166647" cy="164961"/>
          </a:xfrm>
          <a:prstGeom prst="ellipse">
            <a:avLst/>
          </a:prstGeom>
        </p:spPr>
      </p:pic>
      <p:sp>
        <p:nvSpPr>
          <p:cNvPr id="165" name="TextBox 164">
            <a:extLst>
              <a:ext uri="{FF2B5EF4-FFF2-40B4-BE49-F238E27FC236}">
                <a16:creationId xmlns:a16="http://schemas.microsoft.com/office/drawing/2014/main" id="{66E9B97A-418C-45FB-94B4-99FF1229928C}"/>
              </a:ext>
            </a:extLst>
          </p:cNvPr>
          <p:cNvSpPr txBox="1"/>
          <p:nvPr/>
        </p:nvSpPr>
        <p:spPr>
          <a:xfrm>
            <a:off x="5321270" y="4881890"/>
            <a:ext cx="3946770" cy="26161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800" b="0" i="1"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Arial" panose="020B0604020202020204" pitchFamily="34" charset="0"/>
              </a:rPr>
              <a:t>*Full members have the following symbol:         The rest are associate members</a:t>
            </a:r>
            <a:r>
              <a:rPr kumimoji="0" lang="en-US" sz="1100" b="0" i="1"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Arial" panose="020B0604020202020204" pitchFamily="34" charset="0"/>
              </a:rPr>
              <a:t>.</a:t>
            </a:r>
            <a:endParaRPr kumimoji="0" lang="en-US" sz="1200" b="0" i="1"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Arial" panose="020B0604020202020204" pitchFamily="34" charset="0"/>
            </a:endParaRPr>
          </a:p>
        </p:txBody>
      </p:sp>
      <p:pic>
        <p:nvPicPr>
          <p:cNvPr id="167" name="Picture 166">
            <a:extLst>
              <a:ext uri="{FF2B5EF4-FFF2-40B4-BE49-F238E27FC236}">
                <a16:creationId xmlns:a16="http://schemas.microsoft.com/office/drawing/2014/main" id="{07531D60-4F9A-4B1F-A011-796685C9CEF3}"/>
              </a:ext>
            </a:extLst>
          </p:cNvPr>
          <p:cNvPicPr>
            <a:picLocks noChangeAspect="1"/>
          </p:cNvPicPr>
          <p:nvPr/>
        </p:nvPicPr>
        <p:blipFill rotWithShape="1">
          <a:blip r:embed="rId35">
            <a:extLst>
              <a:ext uri="{28A0092B-C50C-407E-A947-70E740481C1C}">
                <a14:useLocalDpi xmlns:a14="http://schemas.microsoft.com/office/drawing/2010/main" val="0"/>
              </a:ext>
            </a:extLst>
          </a:blip>
          <a:srcRect l="15234" t="3004" r="14647" b="4454"/>
          <a:stretch/>
        </p:blipFill>
        <p:spPr>
          <a:xfrm>
            <a:off x="7343439" y="4937521"/>
            <a:ext cx="171573" cy="169837"/>
          </a:xfrm>
          <a:prstGeom prst="ellipse">
            <a:avLst/>
          </a:prstGeom>
        </p:spPr>
      </p:pic>
    </p:spTree>
    <p:extLst>
      <p:ext uri="{BB962C8B-B14F-4D97-AF65-F5344CB8AC3E}">
        <p14:creationId xmlns:p14="http://schemas.microsoft.com/office/powerpoint/2010/main" val="3961237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319959" y="3689270"/>
            <a:ext cx="8496236" cy="935999"/>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p:nvSpPr>
        <p:spPr>
          <a:xfrm>
            <a:off x="319959" y="1196884"/>
            <a:ext cx="8496236" cy="1152000"/>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rotWithShape="1">
          <a:blip r:embed="rId3">
            <a:alphaModFix amt="85000"/>
          </a:blip>
          <a:srcRect l="3011" t="7270" b="10117"/>
          <a:stretch/>
        </p:blipFill>
        <p:spPr>
          <a:xfrm>
            <a:off x="1571323" y="1275389"/>
            <a:ext cx="1742484" cy="990000"/>
          </a:xfrm>
          <a:prstGeom prst="rect">
            <a:avLst/>
          </a:prstGeom>
        </p:spPr>
      </p:pic>
      <p:sp>
        <p:nvSpPr>
          <p:cNvPr id="2" name="Title 1"/>
          <p:cNvSpPr>
            <a:spLocks noGrp="1"/>
          </p:cNvSpPr>
          <p:nvPr>
            <p:ph type="title"/>
          </p:nvPr>
        </p:nvSpPr>
        <p:spPr/>
        <p:txBody>
          <a:bodyPr/>
          <a:lstStyle/>
          <a:p>
            <a:r>
              <a:rPr lang="en-US" dirty="0"/>
              <a:t>ADDRESSING THE ISSUES</a:t>
            </a:r>
          </a:p>
        </p:txBody>
      </p:sp>
      <p:sp>
        <p:nvSpPr>
          <p:cNvPr id="7" name="Slide Number Placeholder 6"/>
          <p:cNvSpPr>
            <a:spLocks noGrp="1"/>
          </p:cNvSpPr>
          <p:nvPr>
            <p:ph type="sldNum" sz="quarter" idx="12"/>
          </p:nvPr>
        </p:nvSpPr>
        <p:spPr/>
        <p:txBody>
          <a:bodyPr/>
          <a:lstStyle/>
          <a:p>
            <a:fld id="{6B78A4E6-14EE-3648-AEF8-2B252C21E463}" type="slidenum">
              <a:rPr lang="en-US" smtClean="0"/>
              <a:t>8</a:t>
            </a:fld>
            <a:endParaRPr lang="en-US"/>
          </a:p>
        </p:txBody>
      </p:sp>
      <p:pic>
        <p:nvPicPr>
          <p:cNvPr id="8" name="Picture 7"/>
          <p:cNvPicPr>
            <a:picLocks noChangeAspect="1"/>
          </p:cNvPicPr>
          <p:nvPr/>
        </p:nvPicPr>
        <p:blipFill rotWithShape="1">
          <a:blip r:embed="rId4">
            <a:alphaModFix amt="85000"/>
          </a:blip>
          <a:srcRect r="7322" b="7049"/>
          <a:stretch/>
        </p:blipFill>
        <p:spPr>
          <a:xfrm>
            <a:off x="3413125" y="1276346"/>
            <a:ext cx="1755483" cy="990000"/>
          </a:xfrm>
          <a:prstGeom prst="rect">
            <a:avLst/>
          </a:prstGeom>
        </p:spPr>
      </p:pic>
      <p:pic>
        <p:nvPicPr>
          <p:cNvPr id="9" name="Picture 8"/>
          <p:cNvPicPr>
            <a:picLocks noChangeAspect="1"/>
          </p:cNvPicPr>
          <p:nvPr/>
        </p:nvPicPr>
        <p:blipFill rotWithShape="1">
          <a:blip r:embed="rId5">
            <a:alphaModFix amt="85000"/>
          </a:blip>
          <a:srcRect r="8597" b="7800"/>
          <a:stretch/>
        </p:blipFill>
        <p:spPr>
          <a:xfrm>
            <a:off x="5267101" y="1272007"/>
            <a:ext cx="1718033" cy="990000"/>
          </a:xfrm>
          <a:prstGeom prst="rect">
            <a:avLst/>
          </a:prstGeom>
        </p:spPr>
      </p:pic>
      <p:pic>
        <p:nvPicPr>
          <p:cNvPr id="11" name="Picture 2"/>
          <p:cNvPicPr>
            <a:picLocks noChangeAspect="1" noChangeArrowheads="1"/>
          </p:cNvPicPr>
          <p:nvPr/>
        </p:nvPicPr>
        <p:blipFill rotWithShape="1">
          <a:blip r:embed="rId6">
            <a:alphaModFix amt="85000"/>
            <a:extLst>
              <a:ext uri="{28A0092B-C50C-407E-A947-70E740481C1C}">
                <a14:useLocalDpi xmlns:a14="http://schemas.microsoft.com/office/drawing/2010/main" val="0"/>
              </a:ext>
            </a:extLst>
          </a:blip>
          <a:srcRect t="-1" r="3536" b="10819"/>
          <a:stretch/>
        </p:blipFill>
        <p:spPr bwMode="auto">
          <a:xfrm>
            <a:off x="7083627" y="1285992"/>
            <a:ext cx="1645923" cy="99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10303" y="1593159"/>
            <a:ext cx="787395" cy="444224"/>
          </a:xfrm>
          <a:prstGeom prst="rect">
            <a:avLst/>
          </a:prstGeom>
          <a:noFill/>
        </p:spPr>
        <p:txBody>
          <a:bodyPr wrap="none" rtlCol="0">
            <a:spAutoFit/>
          </a:bodyPr>
          <a:lstStyle/>
          <a:p>
            <a:pPr algn="ctr">
              <a:lnSpc>
                <a:spcPct val="80000"/>
              </a:lnSpc>
            </a:pPr>
            <a:r>
              <a:rPr lang="en-US" sz="1400" b="1" dirty="0">
                <a:solidFill>
                  <a:srgbClr val="CC006A"/>
                </a:solidFill>
              </a:rPr>
              <a:t>GLOBAL</a:t>
            </a:r>
          </a:p>
          <a:p>
            <a:pPr algn="ctr">
              <a:lnSpc>
                <a:spcPct val="80000"/>
              </a:lnSpc>
            </a:pPr>
            <a:r>
              <a:rPr lang="en-US" sz="1400" b="1" dirty="0">
                <a:solidFill>
                  <a:srgbClr val="CC006A"/>
                </a:solidFill>
              </a:rPr>
              <a:t>ISSUES</a:t>
            </a:r>
          </a:p>
        </p:txBody>
      </p:sp>
      <p:sp>
        <p:nvSpPr>
          <p:cNvPr id="16" name="TextBox 15"/>
          <p:cNvSpPr txBox="1"/>
          <p:nvPr/>
        </p:nvSpPr>
        <p:spPr>
          <a:xfrm>
            <a:off x="448610" y="2801707"/>
            <a:ext cx="910789" cy="444224"/>
          </a:xfrm>
          <a:prstGeom prst="rect">
            <a:avLst/>
          </a:prstGeom>
          <a:noFill/>
        </p:spPr>
        <p:txBody>
          <a:bodyPr wrap="none" rtlCol="0">
            <a:spAutoFit/>
          </a:bodyPr>
          <a:lstStyle/>
          <a:p>
            <a:pPr algn="ctr">
              <a:lnSpc>
                <a:spcPct val="80000"/>
              </a:lnSpc>
            </a:pPr>
            <a:r>
              <a:rPr lang="en-US" sz="1400" b="1" dirty="0">
                <a:solidFill>
                  <a:srgbClr val="CC006A"/>
                </a:solidFill>
              </a:rPr>
              <a:t>ROLE OF</a:t>
            </a:r>
          </a:p>
          <a:p>
            <a:pPr algn="ctr">
              <a:lnSpc>
                <a:spcPct val="80000"/>
              </a:lnSpc>
            </a:pPr>
            <a:r>
              <a:rPr lang="en-US" sz="1400" b="1" dirty="0">
                <a:solidFill>
                  <a:srgbClr val="CC006A"/>
                </a:solidFill>
              </a:rPr>
              <a:t>BUSINESS</a:t>
            </a:r>
          </a:p>
        </p:txBody>
      </p:sp>
      <p:sp>
        <p:nvSpPr>
          <p:cNvPr id="17" name="TextBox 16"/>
          <p:cNvSpPr txBox="1"/>
          <p:nvPr/>
        </p:nvSpPr>
        <p:spPr>
          <a:xfrm>
            <a:off x="527814" y="3935157"/>
            <a:ext cx="752379" cy="444224"/>
          </a:xfrm>
          <a:prstGeom prst="rect">
            <a:avLst/>
          </a:prstGeom>
          <a:noFill/>
        </p:spPr>
        <p:txBody>
          <a:bodyPr wrap="none" rtlCol="0">
            <a:spAutoFit/>
          </a:bodyPr>
          <a:lstStyle/>
          <a:p>
            <a:pPr algn="ctr">
              <a:lnSpc>
                <a:spcPct val="80000"/>
              </a:lnSpc>
            </a:pPr>
            <a:r>
              <a:rPr lang="en-US" sz="1400" b="1" dirty="0">
                <a:solidFill>
                  <a:srgbClr val="CC006A"/>
                </a:solidFill>
              </a:rPr>
              <a:t>ROLE</a:t>
            </a:r>
          </a:p>
          <a:p>
            <a:pPr algn="ctr">
              <a:lnSpc>
                <a:spcPct val="80000"/>
              </a:lnSpc>
            </a:pPr>
            <a:r>
              <a:rPr lang="en-US" sz="1400" b="1" dirty="0">
                <a:solidFill>
                  <a:srgbClr val="CC006A"/>
                </a:solidFill>
              </a:rPr>
              <a:t>OF PSCI</a:t>
            </a:r>
          </a:p>
        </p:txBody>
      </p:sp>
      <p:sp>
        <p:nvSpPr>
          <p:cNvPr id="19" name="Rectangle 18"/>
          <p:cNvSpPr/>
          <p:nvPr/>
        </p:nvSpPr>
        <p:spPr>
          <a:xfrm>
            <a:off x="1571322" y="1976756"/>
            <a:ext cx="7204918" cy="302198"/>
          </a:xfrm>
          <a:prstGeom prst="rect">
            <a:avLst/>
          </a:prstGeom>
          <a:solidFill>
            <a:schemeClr val="bg1">
              <a:lumMod val="95000"/>
              <a:alpha val="87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TextBox 11"/>
          <p:cNvSpPr txBox="1"/>
          <p:nvPr/>
        </p:nvSpPr>
        <p:spPr>
          <a:xfrm>
            <a:off x="7581350" y="1984200"/>
            <a:ext cx="650476" cy="246221"/>
          </a:xfrm>
          <a:prstGeom prst="rect">
            <a:avLst/>
          </a:prstGeom>
          <a:noFill/>
        </p:spPr>
        <p:txBody>
          <a:bodyPr wrap="none" rtlCol="0">
            <a:spAutoFit/>
          </a:bodyPr>
          <a:lstStyle/>
          <a:p>
            <a:pPr algn="ctr"/>
            <a:r>
              <a:rPr lang="en-US" sz="1000" b="1" kern="800" spc="150" dirty="0">
                <a:solidFill>
                  <a:srgbClr val="F86524"/>
                </a:solidFill>
                <a:latin typeface="+mj-lt"/>
                <a:cs typeface="Calibri Light"/>
              </a:rPr>
              <a:t>ETHICS</a:t>
            </a:r>
            <a:endParaRPr lang="en-US" sz="1000" b="1" kern="800" spc="150" dirty="0">
              <a:latin typeface="+mj-lt"/>
              <a:cs typeface="Calibri Light"/>
            </a:endParaRPr>
          </a:p>
        </p:txBody>
      </p:sp>
      <p:sp>
        <p:nvSpPr>
          <p:cNvPr id="13" name="TextBox 12"/>
          <p:cNvSpPr txBox="1"/>
          <p:nvPr/>
        </p:nvSpPr>
        <p:spPr>
          <a:xfrm>
            <a:off x="1702619" y="1984200"/>
            <a:ext cx="1479892" cy="259045"/>
          </a:xfrm>
          <a:prstGeom prst="rect">
            <a:avLst/>
          </a:prstGeom>
          <a:noFill/>
        </p:spPr>
        <p:txBody>
          <a:bodyPr wrap="none" rtlCol="0">
            <a:spAutoFit/>
          </a:bodyPr>
          <a:lstStyle/>
          <a:p>
            <a:pPr algn="ctr">
              <a:lnSpc>
                <a:spcPct val="110000"/>
              </a:lnSpc>
            </a:pPr>
            <a:r>
              <a:rPr lang="en-US" sz="1000" b="1" kern="800" spc="150" dirty="0">
                <a:solidFill>
                  <a:srgbClr val="F86524"/>
                </a:solidFill>
                <a:cs typeface="Calibri Light"/>
              </a:rPr>
              <a:t>HEALTH &amp; SAFETY</a:t>
            </a:r>
          </a:p>
        </p:txBody>
      </p:sp>
      <p:sp>
        <p:nvSpPr>
          <p:cNvPr id="14" name="TextBox 13"/>
          <p:cNvSpPr txBox="1"/>
          <p:nvPr/>
        </p:nvSpPr>
        <p:spPr>
          <a:xfrm>
            <a:off x="3684420" y="1984200"/>
            <a:ext cx="1212891" cy="259045"/>
          </a:xfrm>
          <a:prstGeom prst="rect">
            <a:avLst/>
          </a:prstGeom>
          <a:noFill/>
        </p:spPr>
        <p:txBody>
          <a:bodyPr wrap="none" rtlCol="0">
            <a:spAutoFit/>
          </a:bodyPr>
          <a:lstStyle/>
          <a:p>
            <a:pPr algn="ctr">
              <a:lnSpc>
                <a:spcPct val="110000"/>
              </a:lnSpc>
            </a:pPr>
            <a:r>
              <a:rPr lang="en-US" sz="1000" b="1" kern="800" spc="150" dirty="0">
                <a:solidFill>
                  <a:srgbClr val="F86524"/>
                </a:solidFill>
                <a:latin typeface="+mj-lt"/>
                <a:cs typeface="Calibri Light"/>
              </a:rPr>
              <a:t>ENVIRONMENT</a:t>
            </a:r>
          </a:p>
        </p:txBody>
      </p:sp>
      <p:sp>
        <p:nvSpPr>
          <p:cNvPr id="15" name="TextBox 14"/>
          <p:cNvSpPr txBox="1"/>
          <p:nvPr/>
        </p:nvSpPr>
        <p:spPr>
          <a:xfrm>
            <a:off x="5813941" y="1984200"/>
            <a:ext cx="624352" cy="259045"/>
          </a:xfrm>
          <a:prstGeom prst="rect">
            <a:avLst/>
          </a:prstGeom>
          <a:noFill/>
        </p:spPr>
        <p:txBody>
          <a:bodyPr wrap="none" rtlCol="0">
            <a:spAutoFit/>
          </a:bodyPr>
          <a:lstStyle/>
          <a:p>
            <a:pPr lvl="0" algn="ctr">
              <a:lnSpc>
                <a:spcPct val="110000"/>
              </a:lnSpc>
            </a:pPr>
            <a:r>
              <a:rPr lang="en-US" sz="1000" b="1" kern="800" spc="150" dirty="0">
                <a:solidFill>
                  <a:srgbClr val="F86524"/>
                </a:solidFill>
                <a:latin typeface="+mj-lt"/>
                <a:cs typeface="Calibri Light"/>
              </a:rPr>
              <a:t>LABOR</a:t>
            </a:r>
          </a:p>
        </p:txBody>
      </p:sp>
      <p:sp>
        <p:nvSpPr>
          <p:cNvPr id="22" name="Rectangle: Rounded Corners 9"/>
          <p:cNvSpPr/>
          <p:nvPr/>
        </p:nvSpPr>
        <p:spPr>
          <a:xfrm>
            <a:off x="1594860" y="2525290"/>
            <a:ext cx="7128000" cy="287999"/>
          </a:xfrm>
          <a:prstGeom prst="roundRect">
            <a:avLst/>
          </a:prstGeom>
          <a:solidFill>
            <a:schemeClr val="bg1">
              <a:lumMod val="65000"/>
            </a:schemeClr>
          </a:solidFill>
          <a:ln w="12700" cmpd="sng">
            <a:noFill/>
          </a:ln>
        </p:spPr>
        <p:style>
          <a:lnRef idx="2">
            <a:schemeClr val="accent3"/>
          </a:lnRef>
          <a:fillRef idx="1">
            <a:schemeClr val="lt1"/>
          </a:fillRef>
          <a:effectRef idx="0">
            <a:schemeClr val="accent3"/>
          </a:effectRef>
          <a:fontRef idx="minor">
            <a:schemeClr val="dk1"/>
          </a:fontRef>
        </p:style>
        <p:txBody>
          <a:bodyPr rtlCol="0" anchor="ctr"/>
          <a:lstStyle/>
          <a:p>
            <a:pPr algn="ctr"/>
            <a:r>
              <a:rPr lang="en-GB" sz="1250" b="1" dirty="0">
                <a:solidFill>
                  <a:schemeClr val="bg1"/>
                </a:solidFill>
              </a:rPr>
              <a:t>BE TRUSTED BY OUR PATIENTS AND STAKEHOLDERS</a:t>
            </a:r>
          </a:p>
        </p:txBody>
      </p:sp>
      <p:sp>
        <p:nvSpPr>
          <p:cNvPr id="23" name="Rectangle: Rounded Corners 16"/>
          <p:cNvSpPr/>
          <p:nvPr/>
        </p:nvSpPr>
        <p:spPr>
          <a:xfrm>
            <a:off x="1594860" y="2876308"/>
            <a:ext cx="7128000" cy="287999"/>
          </a:xfrm>
          <a:prstGeom prst="roundRect">
            <a:avLst/>
          </a:prstGeom>
          <a:solidFill>
            <a:schemeClr val="bg1">
              <a:lumMod val="50000"/>
            </a:schemeClr>
          </a:solidFill>
          <a:ln w="12700" cmpd="sng">
            <a:noFill/>
          </a:ln>
        </p:spPr>
        <p:style>
          <a:lnRef idx="2">
            <a:schemeClr val="accent3"/>
          </a:lnRef>
          <a:fillRef idx="1">
            <a:schemeClr val="lt1"/>
          </a:fillRef>
          <a:effectRef idx="0">
            <a:schemeClr val="accent3"/>
          </a:effectRef>
          <a:fontRef idx="minor">
            <a:schemeClr val="dk1"/>
          </a:fontRef>
        </p:style>
        <p:txBody>
          <a:bodyPr rtlCol="0" anchor="ctr"/>
          <a:lstStyle/>
          <a:p>
            <a:pPr algn="ctr"/>
            <a:r>
              <a:rPr lang="en-GB" sz="1250" b="1" dirty="0">
                <a:solidFill>
                  <a:schemeClr val="bg1"/>
                </a:solidFill>
              </a:rPr>
              <a:t>DELIVER RELIABILITY ACROSS OUR SUPPLY CHAIN</a:t>
            </a:r>
          </a:p>
        </p:txBody>
      </p:sp>
      <p:sp>
        <p:nvSpPr>
          <p:cNvPr id="24" name="Rectangle: Rounded Corners 17"/>
          <p:cNvSpPr/>
          <p:nvPr/>
        </p:nvSpPr>
        <p:spPr>
          <a:xfrm>
            <a:off x="1594860" y="3228231"/>
            <a:ext cx="7128000" cy="287999"/>
          </a:xfrm>
          <a:prstGeom prst="roundRect">
            <a:avLst/>
          </a:prstGeom>
          <a:solidFill>
            <a:schemeClr val="tx1">
              <a:lumMod val="65000"/>
              <a:lumOff val="35000"/>
            </a:schemeClr>
          </a:solidFill>
          <a:ln w="12700" cmpd="sng">
            <a:noFill/>
          </a:ln>
        </p:spPr>
        <p:style>
          <a:lnRef idx="2">
            <a:schemeClr val="accent3"/>
          </a:lnRef>
          <a:fillRef idx="1">
            <a:schemeClr val="lt1"/>
          </a:fillRef>
          <a:effectRef idx="0">
            <a:schemeClr val="accent3"/>
          </a:effectRef>
          <a:fontRef idx="minor">
            <a:schemeClr val="dk1"/>
          </a:fontRef>
        </p:style>
        <p:txBody>
          <a:bodyPr rtlCol="0" anchor="ctr"/>
          <a:lstStyle/>
          <a:p>
            <a:pPr algn="ctr"/>
            <a:r>
              <a:rPr lang="en-GB" sz="1250" b="1" dirty="0">
                <a:solidFill>
                  <a:schemeClr val="bg1"/>
                </a:solidFill>
              </a:rPr>
              <a:t>SOURCE FROM COMPANIES WHO ARE RESPONSIBLE</a:t>
            </a:r>
          </a:p>
        </p:txBody>
      </p:sp>
      <p:sp>
        <p:nvSpPr>
          <p:cNvPr id="25" name="Rectangle: Rounded Corners 15"/>
          <p:cNvSpPr/>
          <p:nvPr/>
        </p:nvSpPr>
        <p:spPr>
          <a:xfrm>
            <a:off x="1571323" y="3797270"/>
            <a:ext cx="2302958" cy="719999"/>
          </a:xfrm>
          <a:prstGeom prst="roundRect">
            <a:avLst>
              <a:gd name="adj" fmla="val 6757"/>
            </a:avLst>
          </a:prstGeom>
          <a:ln w="19050" cmpd="sng">
            <a:noFill/>
          </a:ln>
        </p:spPr>
        <p:style>
          <a:lnRef idx="2">
            <a:schemeClr val="dk1"/>
          </a:lnRef>
          <a:fillRef idx="1">
            <a:schemeClr val="lt1"/>
          </a:fillRef>
          <a:effectRef idx="0">
            <a:schemeClr val="dk1"/>
          </a:effectRef>
          <a:fontRef idx="minor">
            <a:schemeClr val="dk1"/>
          </a:fontRef>
        </p:style>
        <p:txBody>
          <a:bodyPr rtlCol="0" anchor="ctr"/>
          <a:lstStyle/>
          <a:p>
            <a:pPr algn="ctr">
              <a:lnSpc>
                <a:spcPct val="90000"/>
              </a:lnSpc>
            </a:pPr>
            <a:r>
              <a:rPr lang="en-GB" sz="1250" b="1" dirty="0">
                <a:solidFill>
                  <a:srgbClr val="F86524"/>
                </a:solidFill>
              </a:rPr>
              <a:t>BRING THE PSCI PRINCIPLES TO </a:t>
            </a:r>
          </a:p>
          <a:p>
            <a:pPr algn="ctr">
              <a:lnSpc>
                <a:spcPct val="90000"/>
              </a:lnSpc>
            </a:pPr>
            <a:r>
              <a:rPr lang="en-GB" sz="1250" b="1" dirty="0">
                <a:solidFill>
                  <a:srgbClr val="F86524"/>
                </a:solidFill>
              </a:rPr>
              <a:t>LIFE THROUGH STANDARDISED PROCESSES</a:t>
            </a:r>
          </a:p>
        </p:txBody>
      </p:sp>
      <p:sp>
        <p:nvSpPr>
          <p:cNvPr id="26" name="Rectangle: Rounded Corners 20"/>
          <p:cNvSpPr/>
          <p:nvPr/>
        </p:nvSpPr>
        <p:spPr>
          <a:xfrm>
            <a:off x="3998958" y="3797270"/>
            <a:ext cx="2302958" cy="719999"/>
          </a:xfrm>
          <a:prstGeom prst="roundRect">
            <a:avLst>
              <a:gd name="adj" fmla="val 6757"/>
            </a:avLst>
          </a:prstGeom>
          <a:ln w="19050" cmpd="sng">
            <a:noFill/>
          </a:ln>
        </p:spPr>
        <p:style>
          <a:lnRef idx="2">
            <a:schemeClr val="dk1"/>
          </a:lnRef>
          <a:fillRef idx="1">
            <a:schemeClr val="lt1"/>
          </a:fillRef>
          <a:effectRef idx="0">
            <a:schemeClr val="dk1"/>
          </a:effectRef>
          <a:fontRef idx="minor">
            <a:schemeClr val="dk1"/>
          </a:fontRef>
        </p:style>
        <p:txBody>
          <a:bodyPr rtlCol="0" anchor="ctr"/>
          <a:lstStyle/>
          <a:p>
            <a:pPr algn="ctr">
              <a:lnSpc>
                <a:spcPct val="80000"/>
              </a:lnSpc>
            </a:pPr>
            <a:r>
              <a:rPr lang="en-GB" sz="1500" b="1" dirty="0">
                <a:solidFill>
                  <a:srgbClr val="F86524"/>
                </a:solidFill>
              </a:rPr>
              <a:t>LEVERAGE COLLECTIVE VOICE</a:t>
            </a:r>
          </a:p>
        </p:txBody>
      </p:sp>
      <p:sp>
        <p:nvSpPr>
          <p:cNvPr id="27" name="Rectangle: Rounded Corners 21"/>
          <p:cNvSpPr/>
          <p:nvPr/>
        </p:nvSpPr>
        <p:spPr>
          <a:xfrm>
            <a:off x="6426592" y="3797270"/>
            <a:ext cx="2302958" cy="719999"/>
          </a:xfrm>
          <a:prstGeom prst="roundRect">
            <a:avLst>
              <a:gd name="adj" fmla="val 6757"/>
            </a:avLst>
          </a:prstGeom>
          <a:ln w="19050" cmpd="sng">
            <a:noFill/>
          </a:ln>
        </p:spPr>
        <p:style>
          <a:lnRef idx="2">
            <a:schemeClr val="dk1"/>
          </a:lnRef>
          <a:fillRef idx="1">
            <a:schemeClr val="lt1"/>
          </a:fillRef>
          <a:effectRef idx="0">
            <a:schemeClr val="dk1"/>
          </a:effectRef>
          <a:fontRef idx="minor">
            <a:schemeClr val="dk1"/>
          </a:fontRef>
        </p:style>
        <p:txBody>
          <a:bodyPr rtlCol="0" anchor="ctr"/>
          <a:lstStyle/>
          <a:p>
            <a:pPr algn="ctr">
              <a:lnSpc>
                <a:spcPct val="90000"/>
              </a:lnSpc>
            </a:pPr>
            <a:r>
              <a:rPr lang="en-GB" sz="1250" b="1" dirty="0">
                <a:solidFill>
                  <a:srgbClr val="F86524"/>
                </a:solidFill>
              </a:rPr>
              <a:t>BUILD CAPABILITIES &amp; DRIVE CONTINUOUS IMPROVEMENT</a:t>
            </a:r>
          </a:p>
        </p:txBody>
      </p:sp>
      <p:sp>
        <p:nvSpPr>
          <p:cNvPr id="28" name="L-Shape 27"/>
          <p:cNvSpPr>
            <a:spLocks noChangeAspect="1"/>
          </p:cNvSpPr>
          <p:nvPr/>
        </p:nvSpPr>
        <p:spPr>
          <a:xfrm rot="18900000">
            <a:off x="5088823" y="2364677"/>
            <a:ext cx="108000" cy="108000"/>
          </a:xfrm>
          <a:prstGeom prst="corner">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75000"/>
                </a:schemeClr>
              </a:solidFill>
            </a:endParaRPr>
          </a:p>
        </p:txBody>
      </p:sp>
      <p:sp>
        <p:nvSpPr>
          <p:cNvPr id="29" name="L-Shape 28"/>
          <p:cNvSpPr>
            <a:spLocks noChangeAspect="1"/>
          </p:cNvSpPr>
          <p:nvPr/>
        </p:nvSpPr>
        <p:spPr>
          <a:xfrm rot="18900000">
            <a:off x="5088822" y="3533389"/>
            <a:ext cx="108000" cy="108000"/>
          </a:xfrm>
          <a:prstGeom prst="corner">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bg1">
                  <a:lumMod val="75000"/>
                </a:schemeClr>
              </a:solidFill>
            </a:endParaRPr>
          </a:p>
        </p:txBody>
      </p:sp>
    </p:spTree>
    <p:extLst>
      <p:ext uri="{BB962C8B-B14F-4D97-AF65-F5344CB8AC3E}">
        <p14:creationId xmlns:p14="http://schemas.microsoft.com/office/powerpoint/2010/main" val="772479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Objekt 28" hidden="1"/>
          <p:cNvGraphicFramePr>
            <a:graphicFrameLocks noChangeAspect="1"/>
          </p:cNvGraphicFramePr>
          <p:nvPr>
            <p:custDataLst>
              <p:tags r:id="rId2"/>
            </p:custDataLst>
            <p:extLst>
              <p:ext uri="{D42A27DB-BD31-4B8C-83A1-F6EECF244321}">
                <p14:modId xmlns:p14="http://schemas.microsoft.com/office/powerpoint/2010/main" val="39354418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0738"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4" name="Rechteck 23"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THE PSCI PRINCIPLES AND THE IMPLEMTATION </a:t>
            </a:r>
            <a:br>
              <a:rPr lang="en-US" dirty="0"/>
            </a:br>
            <a:r>
              <a:rPr lang="en-US" dirty="0"/>
              <a:t>GUIDANCE</a:t>
            </a:r>
          </a:p>
        </p:txBody>
      </p:sp>
      <p:sp>
        <p:nvSpPr>
          <p:cNvPr id="4" name="Content Placeholder 3"/>
          <p:cNvSpPr>
            <a:spLocks noGrp="1"/>
          </p:cNvSpPr>
          <p:nvPr>
            <p:ph idx="1"/>
          </p:nvPr>
        </p:nvSpPr>
        <p:spPr>
          <a:xfrm>
            <a:off x="450000" y="1067473"/>
            <a:ext cx="8229600" cy="1330138"/>
          </a:xfrm>
        </p:spPr>
        <p:txBody>
          <a:bodyPr/>
          <a:lstStyle/>
          <a:p>
            <a:pPr marL="0" indent="0">
              <a:lnSpc>
                <a:spcPct val="150000"/>
              </a:lnSpc>
              <a:spcBef>
                <a:spcPts val="0"/>
              </a:spcBef>
              <a:buNone/>
            </a:pPr>
            <a:r>
              <a:rPr lang="en-US" sz="1800" dirty="0">
                <a:solidFill>
                  <a:schemeClr val="tx1">
                    <a:lumMod val="65000"/>
                    <a:lumOff val="35000"/>
                  </a:schemeClr>
                </a:solidFill>
              </a:rPr>
              <a:t>The PSCI created </a:t>
            </a:r>
            <a:r>
              <a:rPr lang="en-US" sz="1800" b="1" dirty="0">
                <a:solidFill>
                  <a:srgbClr val="F86524"/>
                </a:solidFill>
              </a:rPr>
              <a:t>Industry Principles for Responsible Supply Chain Management</a:t>
            </a:r>
            <a:r>
              <a:rPr lang="en-US" sz="1800" dirty="0">
                <a:solidFill>
                  <a:schemeClr val="tx1">
                    <a:lumMod val="65000"/>
                    <a:lumOff val="35000"/>
                  </a:schemeClr>
                </a:solidFill>
              </a:rPr>
              <a:t>.</a:t>
            </a:r>
          </a:p>
          <a:p>
            <a:pPr marL="0" indent="0">
              <a:lnSpc>
                <a:spcPct val="150000"/>
              </a:lnSpc>
              <a:spcBef>
                <a:spcPts val="0"/>
              </a:spcBef>
              <a:buNone/>
            </a:pPr>
            <a:endParaRPr lang="en-US" sz="300" b="1" dirty="0">
              <a:solidFill>
                <a:schemeClr val="tx1">
                  <a:lumMod val="65000"/>
                  <a:lumOff val="35000"/>
                </a:schemeClr>
              </a:solidFill>
            </a:endParaRPr>
          </a:p>
          <a:p>
            <a:pPr marL="0" indent="0">
              <a:spcBef>
                <a:spcPts val="0"/>
              </a:spcBef>
              <a:buNone/>
            </a:pPr>
            <a:r>
              <a:rPr lang="en-US" dirty="0">
                <a:solidFill>
                  <a:schemeClr val="tx1">
                    <a:lumMod val="65000"/>
                    <a:lumOff val="35000"/>
                  </a:schemeClr>
                </a:solidFill>
              </a:rPr>
              <a:t>These five Principles outline our </a:t>
            </a:r>
            <a:r>
              <a:rPr lang="en-US" b="1" dirty="0">
                <a:solidFill>
                  <a:schemeClr val="tx1">
                    <a:lumMod val="65000"/>
                    <a:lumOff val="35000"/>
                  </a:schemeClr>
                </a:solidFill>
              </a:rPr>
              <a:t>expectations for sustainable supply chains in our industry </a:t>
            </a:r>
            <a:r>
              <a:rPr lang="en-US" dirty="0">
                <a:solidFill>
                  <a:schemeClr val="tx1">
                    <a:lumMod val="65000"/>
                    <a:lumOff val="35000"/>
                  </a:schemeClr>
                </a:solidFill>
              </a:rPr>
              <a:t>and provide descriptions of our expectations for pharmaceutical supply chain partners:</a:t>
            </a:r>
          </a:p>
        </p:txBody>
      </p:sp>
      <p:sp>
        <p:nvSpPr>
          <p:cNvPr id="7" name="Slide Number Placeholder 6"/>
          <p:cNvSpPr>
            <a:spLocks noGrp="1"/>
          </p:cNvSpPr>
          <p:nvPr>
            <p:ph type="sldNum" sz="quarter" idx="12"/>
          </p:nvPr>
        </p:nvSpPr>
        <p:spPr/>
        <p:txBody>
          <a:bodyPr/>
          <a:lstStyle/>
          <a:p>
            <a:fld id="{6B78A4E6-14EE-3648-AEF8-2B252C21E463}" type="slidenum">
              <a:rPr lang="en-US" smtClean="0"/>
              <a:t>9</a:t>
            </a:fld>
            <a:endParaRPr lang="en-US"/>
          </a:p>
        </p:txBody>
      </p:sp>
      <p:sp>
        <p:nvSpPr>
          <p:cNvPr id="8" name="Content Placeholder 3"/>
          <p:cNvSpPr txBox="1">
            <a:spLocks/>
          </p:cNvSpPr>
          <p:nvPr/>
        </p:nvSpPr>
        <p:spPr>
          <a:xfrm>
            <a:off x="450000" y="3540912"/>
            <a:ext cx="8229600" cy="1330138"/>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80000"/>
              </a:lnSpc>
              <a:spcBef>
                <a:spcPts val="0"/>
              </a:spcBef>
              <a:spcAft>
                <a:spcPts val="800"/>
              </a:spcAft>
              <a:buNone/>
            </a:pPr>
            <a:r>
              <a:rPr lang="en-US" sz="1400" b="1" dirty="0">
                <a:solidFill>
                  <a:srgbClr val="F86524"/>
                </a:solidFill>
              </a:rPr>
              <a:t>To put these into practice simply, our comprehensive Implementation Guidance provides:</a:t>
            </a:r>
          </a:p>
          <a:p>
            <a:pPr marL="0" lvl="1" indent="-248400">
              <a:spcBef>
                <a:spcPts val="0"/>
              </a:spcBef>
              <a:spcAft>
                <a:spcPts val="300"/>
              </a:spcAft>
              <a:buClr>
                <a:schemeClr val="accent2"/>
              </a:buClr>
              <a:buFont typeface="Wingdings" charset="2"/>
              <a:buChar char="ü"/>
            </a:pPr>
            <a:r>
              <a:rPr lang="en-US" sz="1400" b="1" dirty="0">
                <a:solidFill>
                  <a:schemeClr val="tx1">
                    <a:lumMod val="65000"/>
                    <a:lumOff val="35000"/>
                  </a:schemeClr>
                </a:solidFill>
              </a:rPr>
              <a:t>Clarity </a:t>
            </a:r>
            <a:r>
              <a:rPr lang="en-US" sz="1400" dirty="0">
                <a:solidFill>
                  <a:schemeClr val="tx1">
                    <a:lumMod val="65000"/>
                    <a:lumOff val="35000"/>
                  </a:schemeClr>
                </a:solidFill>
              </a:rPr>
              <a:t>about the Principles in each of the five areas</a:t>
            </a:r>
          </a:p>
          <a:p>
            <a:pPr marL="0" lvl="1" indent="-248400">
              <a:spcBef>
                <a:spcPts val="0"/>
              </a:spcBef>
              <a:spcAft>
                <a:spcPts val="300"/>
              </a:spcAft>
              <a:buClr>
                <a:schemeClr val="accent2"/>
              </a:buClr>
              <a:buFont typeface="Wingdings" charset="2"/>
              <a:buChar char="ü"/>
            </a:pPr>
            <a:r>
              <a:rPr lang="en-US" sz="1400" dirty="0">
                <a:solidFill>
                  <a:schemeClr val="tx1">
                    <a:lumMod val="65000"/>
                    <a:lumOff val="35000"/>
                  </a:schemeClr>
                </a:solidFill>
              </a:rPr>
              <a:t>A </a:t>
            </a:r>
            <a:r>
              <a:rPr lang="en-US" sz="1400" b="1" dirty="0">
                <a:solidFill>
                  <a:schemeClr val="tx1">
                    <a:lumMod val="65000"/>
                    <a:lumOff val="35000"/>
                  </a:schemeClr>
                </a:solidFill>
              </a:rPr>
              <a:t>framework</a:t>
            </a:r>
            <a:r>
              <a:rPr lang="en-US" sz="1400" dirty="0">
                <a:solidFill>
                  <a:schemeClr val="tx1">
                    <a:lumMod val="65000"/>
                    <a:lumOff val="35000"/>
                  </a:schemeClr>
                </a:solidFill>
              </a:rPr>
              <a:t> for improvement</a:t>
            </a:r>
          </a:p>
          <a:p>
            <a:pPr marL="0" lvl="1" indent="-248400">
              <a:spcBef>
                <a:spcPts val="0"/>
              </a:spcBef>
              <a:spcAft>
                <a:spcPts val="300"/>
              </a:spcAft>
              <a:buClr>
                <a:schemeClr val="accent2"/>
              </a:buClr>
              <a:buFont typeface="Wingdings" charset="2"/>
              <a:buChar char="ü"/>
            </a:pPr>
            <a:r>
              <a:rPr lang="en-US" sz="1400" b="1" dirty="0">
                <a:solidFill>
                  <a:schemeClr val="tx1">
                    <a:lumMod val="65000"/>
                    <a:lumOff val="35000"/>
                  </a:schemeClr>
                </a:solidFill>
              </a:rPr>
              <a:t>Examples</a:t>
            </a:r>
            <a:r>
              <a:rPr lang="en-US" sz="1400" dirty="0">
                <a:solidFill>
                  <a:schemeClr val="tx1">
                    <a:lumMod val="65000"/>
                    <a:lumOff val="35000"/>
                  </a:schemeClr>
                </a:solidFill>
              </a:rPr>
              <a:t> of how to meet the PSCI expectations</a:t>
            </a:r>
          </a:p>
        </p:txBody>
      </p:sp>
      <p:sp>
        <p:nvSpPr>
          <p:cNvPr id="3" name="TextBox 2"/>
          <p:cNvSpPr txBox="1"/>
          <p:nvPr/>
        </p:nvSpPr>
        <p:spPr>
          <a:xfrm>
            <a:off x="6132331" y="4296211"/>
            <a:ext cx="2377574" cy="584776"/>
          </a:xfrm>
          <a:prstGeom prst="rect">
            <a:avLst/>
          </a:prstGeom>
          <a:noFill/>
        </p:spPr>
        <p:txBody>
          <a:bodyPr wrap="none" rtlCol="0">
            <a:spAutoFit/>
          </a:bodyPr>
          <a:lstStyle/>
          <a:p>
            <a:r>
              <a:rPr lang="en-US" sz="1600" b="1" kern="0" spc="150" dirty="0">
                <a:solidFill>
                  <a:srgbClr val="D13D80"/>
                </a:solidFill>
              </a:rPr>
              <a:t>www.pscinitative.org</a:t>
            </a:r>
          </a:p>
          <a:p>
            <a:endParaRPr lang="en-US" sz="1600" dirty="0">
              <a:solidFill>
                <a:srgbClr val="D13D80"/>
              </a:solidFill>
            </a:endParaRPr>
          </a:p>
        </p:txBody>
      </p:sp>
      <p:pic>
        <p:nvPicPr>
          <p:cNvPr id="9" name="Picture 8" descr="environment-1.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2765" y="2338304"/>
            <a:ext cx="797966" cy="782422"/>
          </a:xfrm>
          <a:prstGeom prst="rect">
            <a:avLst/>
          </a:prstGeom>
        </p:spPr>
      </p:pic>
      <p:pic>
        <p:nvPicPr>
          <p:cNvPr id="10" name="Picture 9" descr="ethics-1.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9813" y="2335714"/>
            <a:ext cx="777240" cy="787603"/>
          </a:xfrm>
          <a:prstGeom prst="rect">
            <a:avLst/>
          </a:prstGeom>
        </p:spPr>
      </p:pic>
      <p:pic>
        <p:nvPicPr>
          <p:cNvPr id="11" name="Picture 10" descr="h&amp;s-1.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94669" y="2357258"/>
            <a:ext cx="787603" cy="782422"/>
          </a:xfrm>
          <a:prstGeom prst="rect">
            <a:avLst/>
          </a:prstGeom>
        </p:spPr>
      </p:pic>
      <p:pic>
        <p:nvPicPr>
          <p:cNvPr id="12" name="Picture 11" descr="labor-1.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334178" y="2338304"/>
            <a:ext cx="777240" cy="782422"/>
          </a:xfrm>
          <a:prstGeom prst="rect">
            <a:avLst/>
          </a:prstGeom>
        </p:spPr>
      </p:pic>
      <p:pic>
        <p:nvPicPr>
          <p:cNvPr id="13" name="Picture 12" descr="managementsystems-1.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352534" y="2370522"/>
            <a:ext cx="722742" cy="717987"/>
          </a:xfrm>
          <a:prstGeom prst="rect">
            <a:avLst/>
          </a:prstGeom>
        </p:spPr>
      </p:pic>
      <p:sp>
        <p:nvSpPr>
          <p:cNvPr id="14" name="TextBox 13"/>
          <p:cNvSpPr txBox="1"/>
          <p:nvPr/>
        </p:nvSpPr>
        <p:spPr>
          <a:xfrm>
            <a:off x="741677" y="3216646"/>
            <a:ext cx="613513" cy="230832"/>
          </a:xfrm>
          <a:prstGeom prst="rect">
            <a:avLst/>
          </a:prstGeom>
          <a:noFill/>
        </p:spPr>
        <p:txBody>
          <a:bodyPr wrap="none" rtlCol="0">
            <a:spAutoFit/>
          </a:bodyPr>
          <a:lstStyle/>
          <a:p>
            <a:pPr algn="ctr"/>
            <a:r>
              <a:rPr lang="en-US" sz="850" b="1" kern="800" spc="150" dirty="0">
                <a:solidFill>
                  <a:srgbClr val="F86524"/>
                </a:solidFill>
                <a:latin typeface="+mj-lt"/>
                <a:cs typeface="Calibri Light"/>
              </a:rPr>
              <a:t>ETHICS</a:t>
            </a:r>
            <a:endParaRPr lang="en-US" sz="850" b="1" kern="800" spc="150" dirty="0">
              <a:latin typeface="+mj-lt"/>
              <a:cs typeface="Calibri Light"/>
            </a:endParaRPr>
          </a:p>
        </p:txBody>
      </p:sp>
      <p:sp>
        <p:nvSpPr>
          <p:cNvPr id="15" name="TextBox 14"/>
          <p:cNvSpPr txBox="1"/>
          <p:nvPr/>
        </p:nvSpPr>
        <p:spPr>
          <a:xfrm>
            <a:off x="3709578" y="3216646"/>
            <a:ext cx="1338828" cy="242374"/>
          </a:xfrm>
          <a:prstGeom prst="rect">
            <a:avLst/>
          </a:prstGeom>
          <a:noFill/>
        </p:spPr>
        <p:txBody>
          <a:bodyPr wrap="none" rtlCol="0">
            <a:spAutoFit/>
          </a:bodyPr>
          <a:lstStyle/>
          <a:p>
            <a:pPr algn="ctr">
              <a:lnSpc>
                <a:spcPct val="110000"/>
              </a:lnSpc>
            </a:pPr>
            <a:r>
              <a:rPr lang="en-US" sz="850" b="1" kern="800" spc="150" dirty="0">
                <a:solidFill>
                  <a:srgbClr val="F86524"/>
                </a:solidFill>
                <a:cs typeface="Calibri Light"/>
              </a:rPr>
              <a:t>HEALTH &amp; SAFETY</a:t>
            </a:r>
          </a:p>
        </p:txBody>
      </p:sp>
      <p:sp>
        <p:nvSpPr>
          <p:cNvPr id="16" name="TextBox 15"/>
          <p:cNvSpPr txBox="1"/>
          <p:nvPr/>
        </p:nvSpPr>
        <p:spPr>
          <a:xfrm>
            <a:off x="5510574" y="3216646"/>
            <a:ext cx="1082348" cy="234038"/>
          </a:xfrm>
          <a:prstGeom prst="rect">
            <a:avLst/>
          </a:prstGeom>
          <a:noFill/>
        </p:spPr>
        <p:txBody>
          <a:bodyPr wrap="none" rtlCol="0">
            <a:spAutoFit/>
          </a:bodyPr>
          <a:lstStyle/>
          <a:p>
            <a:pPr algn="ctr">
              <a:lnSpc>
                <a:spcPct val="110000"/>
              </a:lnSpc>
            </a:pPr>
            <a:r>
              <a:rPr lang="en-US" sz="850" b="1" kern="800" spc="150" dirty="0">
                <a:solidFill>
                  <a:srgbClr val="F86524"/>
                </a:solidFill>
                <a:latin typeface="+mj-lt"/>
                <a:cs typeface="Calibri Light"/>
              </a:rPr>
              <a:t>ENVIRONMENT</a:t>
            </a:r>
          </a:p>
        </p:txBody>
      </p:sp>
      <p:sp>
        <p:nvSpPr>
          <p:cNvPr id="17" name="TextBox 16"/>
          <p:cNvSpPr txBox="1"/>
          <p:nvPr/>
        </p:nvSpPr>
        <p:spPr>
          <a:xfrm>
            <a:off x="2428759" y="3216646"/>
            <a:ext cx="588078" cy="242374"/>
          </a:xfrm>
          <a:prstGeom prst="rect">
            <a:avLst/>
          </a:prstGeom>
          <a:noFill/>
        </p:spPr>
        <p:txBody>
          <a:bodyPr wrap="none" rtlCol="0">
            <a:spAutoFit/>
          </a:bodyPr>
          <a:lstStyle/>
          <a:p>
            <a:pPr lvl="0" algn="ctr">
              <a:lnSpc>
                <a:spcPct val="110000"/>
              </a:lnSpc>
            </a:pPr>
            <a:r>
              <a:rPr lang="en-US" sz="850" b="1" kern="800" spc="150" dirty="0">
                <a:solidFill>
                  <a:srgbClr val="F86524"/>
                </a:solidFill>
                <a:latin typeface="+mj-lt"/>
                <a:cs typeface="Calibri Light"/>
              </a:rPr>
              <a:t>LABOR</a:t>
            </a:r>
          </a:p>
        </p:txBody>
      </p:sp>
      <p:sp>
        <p:nvSpPr>
          <p:cNvPr id="18" name="TextBox 17"/>
          <p:cNvSpPr txBox="1"/>
          <p:nvPr/>
        </p:nvSpPr>
        <p:spPr>
          <a:xfrm>
            <a:off x="6932141" y="3216646"/>
            <a:ext cx="1582484" cy="225703"/>
          </a:xfrm>
          <a:prstGeom prst="rect">
            <a:avLst/>
          </a:prstGeom>
          <a:noFill/>
        </p:spPr>
        <p:txBody>
          <a:bodyPr wrap="none" rtlCol="0">
            <a:spAutoFit/>
          </a:bodyPr>
          <a:lstStyle/>
          <a:p>
            <a:pPr algn="ctr">
              <a:lnSpc>
                <a:spcPct val="110000"/>
              </a:lnSpc>
            </a:pPr>
            <a:r>
              <a:rPr lang="en-US" sz="800" b="1" kern="800" spc="150" dirty="0">
                <a:solidFill>
                  <a:srgbClr val="F86524"/>
                </a:solidFill>
                <a:latin typeface="+mj-lt"/>
                <a:cs typeface="Calibri Light"/>
              </a:rPr>
              <a:t>MANAGEMENT SYSTEMS</a:t>
            </a:r>
          </a:p>
        </p:txBody>
      </p:sp>
      <p:sp>
        <p:nvSpPr>
          <p:cNvPr id="19" name="Oval 18"/>
          <p:cNvSpPr>
            <a:spLocks noChangeAspect="1"/>
          </p:cNvSpPr>
          <p:nvPr/>
        </p:nvSpPr>
        <p:spPr>
          <a:xfrm>
            <a:off x="580433" y="2261515"/>
            <a:ext cx="936000" cy="936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2249171" y="2261515"/>
            <a:ext cx="936000" cy="936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3917909" y="2261515"/>
            <a:ext cx="936000" cy="936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5586647" y="2261515"/>
            <a:ext cx="936000" cy="936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7255383" y="2261515"/>
            <a:ext cx="936000" cy="936000"/>
          </a:xfrm>
          <a:prstGeom prst="ellipse">
            <a:avLst/>
          </a:prstGeom>
          <a:noFill/>
          <a:ln>
            <a:solidFill>
              <a:srgbClr val="F8652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5" name="Straight Connector 24"/>
          <p:cNvCxnSpPr/>
          <p:nvPr/>
        </p:nvCxnSpPr>
        <p:spPr>
          <a:xfrm>
            <a:off x="1611213" y="2729515"/>
            <a:ext cx="576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a:off x="3279951" y="2729515"/>
            <a:ext cx="576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4953779" y="2729515"/>
            <a:ext cx="576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6621636" y="2729515"/>
            <a:ext cx="576000" cy="0"/>
          </a:xfrm>
          <a:prstGeom prst="line">
            <a:avLst/>
          </a:prstGeom>
          <a:ln>
            <a:solidFill>
              <a:srgbClr val="848489"/>
            </a:solidFill>
            <a:prstDash val="dot"/>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7603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4294967295"/>
          </p:nvPr>
        </p:nvSpPr>
        <p:spPr>
          <a:xfrm>
            <a:off x="708837" y="2376994"/>
            <a:ext cx="7924446" cy="1125141"/>
          </a:xfrm>
        </p:spPr>
        <p:txBody>
          <a:bodyPr>
            <a:normAutofit/>
          </a:bodyPr>
          <a:lstStyle/>
          <a:p>
            <a:pPr marL="0" indent="0">
              <a:buNone/>
            </a:pPr>
            <a:r>
              <a:rPr lang="en-US" sz="2800" dirty="0">
                <a:solidFill>
                  <a:srgbClr val="F86524"/>
                </a:solidFill>
              </a:rPr>
              <a:t>GENERAL OVERVIEW </a:t>
            </a:r>
          </a:p>
          <a:p>
            <a:pPr marL="0" indent="0">
              <a:buNone/>
            </a:pPr>
            <a:r>
              <a:rPr lang="en-US" sz="2800" dirty="0">
                <a:solidFill>
                  <a:srgbClr val="F86524"/>
                </a:solidFill>
              </a:rPr>
              <a:t>ON PSCI AUDITS </a:t>
            </a:r>
          </a:p>
        </p:txBody>
      </p:sp>
      <p:pic>
        <p:nvPicPr>
          <p:cNvPr id="5" name="Picture 6" descr="\\NAS\INSCALE_aktuelle_Projekte\Bayer\2012_Supportanfragen_divers\120808_Bildbearbeitung\Neue Dateien\TOPIC_IMAGE_008_gruen.jpg"/>
          <p:cNvPicPr>
            <a:picLocks noChangeAspect="1" noChangeArrowheads="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gray">
          <a:xfrm>
            <a:off x="4915704" y="1754371"/>
            <a:ext cx="2362747" cy="2519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183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WHY DO WE AUDIT?</a:t>
            </a:r>
          </a:p>
        </p:txBody>
      </p:sp>
      <p:sp>
        <p:nvSpPr>
          <p:cNvPr id="3" name="Inhaltsplatzhalter 2"/>
          <p:cNvSpPr>
            <a:spLocks noGrp="1"/>
          </p:cNvSpPr>
          <p:nvPr>
            <p:ph idx="1"/>
          </p:nvPr>
        </p:nvSpPr>
        <p:spPr/>
        <p:txBody>
          <a:bodyPr>
            <a:normAutofit/>
          </a:bodyPr>
          <a:lstStyle/>
          <a:p>
            <a:r>
              <a:rPr lang="en-US" dirty="0"/>
              <a:t>PSCI Audits are designed to </a:t>
            </a:r>
            <a:r>
              <a:rPr lang="en-US" dirty="0">
                <a:solidFill>
                  <a:srgbClr val="F86524"/>
                </a:solidFill>
              </a:rPr>
              <a:t>assess a supplier's performance </a:t>
            </a:r>
            <a:r>
              <a:rPr lang="en-US" dirty="0"/>
              <a:t>against the </a:t>
            </a:r>
            <a:r>
              <a:rPr lang="en-US" dirty="0">
                <a:solidFill>
                  <a:srgbClr val="F86524"/>
                </a:solidFill>
              </a:rPr>
              <a:t>PSCI Principles </a:t>
            </a:r>
            <a:r>
              <a:rPr lang="en-US" dirty="0"/>
              <a:t>as well as against </a:t>
            </a:r>
            <a:r>
              <a:rPr lang="en-US" dirty="0">
                <a:solidFill>
                  <a:srgbClr val="F86524"/>
                </a:solidFill>
              </a:rPr>
              <a:t>international standards and agreements</a:t>
            </a:r>
            <a:r>
              <a:rPr lang="en-US" dirty="0"/>
              <a:t>, and </a:t>
            </a:r>
            <a:r>
              <a:rPr lang="en-US" dirty="0">
                <a:solidFill>
                  <a:srgbClr val="F86524"/>
                </a:solidFill>
              </a:rPr>
              <a:t>local regulatory requirements </a:t>
            </a:r>
            <a:r>
              <a:rPr lang="en-US" dirty="0"/>
              <a:t>in the areas of: </a:t>
            </a:r>
            <a:r>
              <a:rPr lang="en-US" dirty="0">
                <a:solidFill>
                  <a:srgbClr val="F86524"/>
                </a:solidFill>
              </a:rPr>
              <a:t>Ethics, Labor, Health &amp; Safety, Environmental Protection and Management Systems. </a:t>
            </a:r>
          </a:p>
          <a:p>
            <a:r>
              <a:rPr lang="en-US" dirty="0"/>
              <a:t>The </a:t>
            </a:r>
            <a:r>
              <a:rPr lang="en-US" dirty="0">
                <a:solidFill>
                  <a:srgbClr val="F86524"/>
                </a:solidFill>
              </a:rPr>
              <a:t>PSCI Shared Audit Program </a:t>
            </a:r>
            <a:r>
              <a:rPr lang="en-US" dirty="0"/>
              <a:t>provides a </a:t>
            </a:r>
            <a:r>
              <a:rPr lang="en-US" dirty="0">
                <a:solidFill>
                  <a:srgbClr val="F86524"/>
                </a:solidFill>
              </a:rPr>
              <a:t>framework and methodology </a:t>
            </a:r>
            <a:r>
              <a:rPr lang="en-US" dirty="0"/>
              <a:t>to ensure PSCI Audits are carried out in accordance with PSCI Standards, thereby delivering a credible, transparent and consistent audit approach.</a:t>
            </a:r>
          </a:p>
          <a:p>
            <a:r>
              <a:rPr lang="en-US" dirty="0"/>
              <a:t>Our </a:t>
            </a:r>
            <a:r>
              <a:rPr lang="en-US" dirty="0">
                <a:solidFill>
                  <a:srgbClr val="F86524"/>
                </a:solidFill>
              </a:rPr>
              <a:t>goal</a:t>
            </a:r>
            <a:r>
              <a:rPr lang="en-US" dirty="0"/>
              <a:t> is to ensure that the </a:t>
            </a:r>
            <a:r>
              <a:rPr lang="en-US" dirty="0">
                <a:solidFill>
                  <a:srgbClr val="F86524"/>
                </a:solidFill>
              </a:rPr>
              <a:t>PSCI auditing model and tools become the norm for our industry.</a:t>
            </a:r>
          </a:p>
          <a:p>
            <a:r>
              <a:rPr lang="en-US" dirty="0"/>
              <a:t>We encourage members to </a:t>
            </a:r>
            <a:r>
              <a:rPr lang="en-US" dirty="0">
                <a:solidFill>
                  <a:srgbClr val="F86524"/>
                </a:solidFill>
              </a:rPr>
              <a:t>use the PSCI tools </a:t>
            </a:r>
            <a:r>
              <a:rPr lang="en-US" dirty="0"/>
              <a:t>and their suppliers to </a:t>
            </a:r>
            <a:r>
              <a:rPr lang="en-US" dirty="0">
                <a:solidFill>
                  <a:srgbClr val="F86524"/>
                </a:solidFill>
              </a:rPr>
              <a:t>share the results</a:t>
            </a:r>
            <a:r>
              <a:rPr lang="en-US" dirty="0"/>
              <a:t>.</a:t>
            </a:r>
          </a:p>
          <a:p>
            <a:endParaRPr lang="en-US" sz="1800" dirty="0"/>
          </a:p>
        </p:txBody>
      </p:sp>
      <p:sp>
        <p:nvSpPr>
          <p:cNvPr id="6" name="Foliennummernplatzhalter 5"/>
          <p:cNvSpPr>
            <a:spLocks noGrp="1"/>
          </p:cNvSpPr>
          <p:nvPr>
            <p:ph type="sldNum" sz="quarter" idx="12"/>
          </p:nvPr>
        </p:nvSpPr>
        <p:spPr/>
        <p:txBody>
          <a:bodyPr/>
          <a:lstStyle/>
          <a:p>
            <a:fld id="{6B78A4E6-14EE-3648-AEF8-2B252C21E463}" type="slidenum">
              <a:rPr lang="en-US" smtClean="0"/>
              <a:pPr/>
              <a:t>11</a:t>
            </a:fld>
            <a:endParaRPr lang="en-US" dirty="0"/>
          </a:p>
        </p:txBody>
      </p:sp>
    </p:spTree>
    <p:extLst>
      <p:ext uri="{BB962C8B-B14F-4D97-AF65-F5344CB8AC3E}">
        <p14:creationId xmlns:p14="http://schemas.microsoft.com/office/powerpoint/2010/main" val="7942019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89001011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093"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8" name="Rechteck 7"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OVERVIEW ON PSCI GUIDANCE TOOLS</a:t>
            </a:r>
          </a:p>
        </p:txBody>
      </p:sp>
      <p:sp>
        <p:nvSpPr>
          <p:cNvPr id="3" name="Content Placeholder 2"/>
          <p:cNvSpPr>
            <a:spLocks noGrp="1"/>
          </p:cNvSpPr>
          <p:nvPr>
            <p:ph idx="1"/>
          </p:nvPr>
        </p:nvSpPr>
        <p:spPr/>
        <p:txBody>
          <a:bodyPr>
            <a:normAutofit fontScale="92500" lnSpcReduction="20000"/>
          </a:bodyPr>
          <a:lstStyle/>
          <a:p>
            <a:pPr marL="0" indent="0">
              <a:buNone/>
            </a:pPr>
            <a:r>
              <a:rPr lang="en-US" sz="1700" dirty="0"/>
              <a:t>Collaborative auditing embeds the PSCI Principles in our supply chain. The PSCI has developed guidance tools tailored for our industry for assessing performance and risk. These include:</a:t>
            </a:r>
          </a:p>
          <a:p>
            <a:pPr>
              <a:buFont typeface="Wingdings" panose="05000000000000000000" pitchFamily="2" charset="2"/>
              <a:buChar char="Ø"/>
            </a:pPr>
            <a:r>
              <a:rPr lang="de-DE" sz="1700" dirty="0">
                <a:solidFill>
                  <a:srgbClr val="FF0000"/>
                </a:solidFill>
                <a:hlinkClick r:id="rId7"/>
              </a:rPr>
              <a:t>PSCI </a:t>
            </a:r>
            <a:r>
              <a:rPr lang="de-DE" sz="1700" dirty="0" err="1">
                <a:solidFill>
                  <a:srgbClr val="FF0000"/>
                </a:solidFill>
                <a:hlinkClick r:id="rId7"/>
              </a:rPr>
              <a:t>Principles</a:t>
            </a:r>
            <a:endParaRPr lang="en-US" sz="1700" dirty="0">
              <a:solidFill>
                <a:srgbClr val="FF0000"/>
              </a:solidFill>
              <a:hlinkClick r:id="rId8"/>
            </a:endParaRPr>
          </a:p>
          <a:p>
            <a:pPr>
              <a:buFont typeface="Wingdings" panose="05000000000000000000" pitchFamily="2" charset="2"/>
              <a:buChar char="Ø"/>
            </a:pPr>
            <a:r>
              <a:rPr lang="en-US" sz="1700" dirty="0">
                <a:solidFill>
                  <a:srgbClr val="FF0000"/>
                </a:solidFill>
                <a:hlinkClick r:id="rId8"/>
              </a:rPr>
              <a:t>PSCI Implementation Guidance</a:t>
            </a:r>
            <a:endParaRPr lang="en-US" sz="1700" dirty="0">
              <a:solidFill>
                <a:srgbClr val="FF0000"/>
              </a:solidFill>
              <a:hlinkClick r:id="rId9"/>
            </a:endParaRPr>
          </a:p>
          <a:p>
            <a:pPr>
              <a:buFont typeface="Wingdings" panose="05000000000000000000" pitchFamily="2" charset="2"/>
              <a:buChar char="Ø"/>
            </a:pPr>
            <a:r>
              <a:rPr lang="en-US" sz="1700" dirty="0">
                <a:solidFill>
                  <a:srgbClr val="FF0000"/>
                </a:solidFill>
                <a:hlinkClick r:id="rId10"/>
              </a:rPr>
              <a:t>PSCI Audit Guidance</a:t>
            </a:r>
            <a:endParaRPr lang="en-US" sz="1700" dirty="0">
              <a:solidFill>
                <a:srgbClr val="FF0000"/>
              </a:solidFill>
              <a:hlinkClick r:id="rId9"/>
            </a:endParaRPr>
          </a:p>
          <a:p>
            <a:pPr>
              <a:buFont typeface="Wingdings" panose="05000000000000000000" pitchFamily="2" charset="2"/>
              <a:buChar char="Ø"/>
            </a:pPr>
            <a:r>
              <a:rPr lang="en-US" sz="1700" dirty="0">
                <a:solidFill>
                  <a:srgbClr val="FF0000"/>
                </a:solidFill>
                <a:hlinkClick r:id="rId11"/>
              </a:rPr>
              <a:t>Full PSCI SAQ &amp; Audit Report Template for Core Suppliers, External Manufacturers, Component and Material Suppliers</a:t>
            </a:r>
            <a:r>
              <a:rPr lang="en-US" sz="1700" dirty="0">
                <a:solidFill>
                  <a:srgbClr val="FF0000"/>
                </a:solidFill>
              </a:rPr>
              <a:t> (</a:t>
            </a:r>
            <a:r>
              <a:rPr lang="en-US" sz="1700" dirty="0">
                <a:solidFill>
                  <a:srgbClr val="FF0000"/>
                </a:solidFill>
                <a:hlinkClick r:id="rId11"/>
              </a:rPr>
              <a:t>word</a:t>
            </a:r>
            <a:r>
              <a:rPr lang="en-US" sz="1700" dirty="0">
                <a:solidFill>
                  <a:srgbClr val="FF0000"/>
                </a:solidFill>
              </a:rPr>
              <a:t> </a:t>
            </a:r>
            <a:r>
              <a:rPr lang="en-US" sz="1700" dirty="0">
                <a:solidFill>
                  <a:srgbClr val="F86524"/>
                </a:solidFill>
              </a:rPr>
              <a:t>and</a:t>
            </a:r>
            <a:r>
              <a:rPr lang="en-US" sz="1700" dirty="0">
                <a:solidFill>
                  <a:srgbClr val="FF0000"/>
                </a:solidFill>
              </a:rPr>
              <a:t> </a:t>
            </a:r>
            <a:r>
              <a:rPr lang="en-US" sz="1700" dirty="0">
                <a:solidFill>
                  <a:srgbClr val="FF0000"/>
                </a:solidFill>
                <a:hlinkClick r:id="rId12"/>
              </a:rPr>
              <a:t>exce</a:t>
            </a:r>
            <a:r>
              <a:rPr lang="en-US" sz="1700" dirty="0">
                <a:solidFill>
                  <a:srgbClr val="F86524"/>
                </a:solidFill>
              </a:rPr>
              <a:t>l</a:t>
            </a:r>
            <a:r>
              <a:rPr lang="en-US" sz="1700" dirty="0">
                <a:solidFill>
                  <a:srgbClr val="FF0000"/>
                </a:solidFill>
              </a:rPr>
              <a:t>)</a:t>
            </a:r>
          </a:p>
          <a:p>
            <a:pPr>
              <a:buFont typeface="Wingdings" panose="05000000000000000000" pitchFamily="2" charset="2"/>
              <a:buChar char="Ø"/>
            </a:pPr>
            <a:r>
              <a:rPr lang="en-US" sz="1700" u="sng" dirty="0">
                <a:solidFill>
                  <a:srgbClr val="F86524"/>
                </a:solidFill>
                <a:hlinkClick r:id="rId13"/>
              </a:rPr>
              <a:t>Abbreviated PSCI SAQ &amp; Audit Report Template for Service Providers &amp; General Manufacturers </a:t>
            </a:r>
            <a:r>
              <a:rPr lang="en-US" sz="1700" dirty="0">
                <a:solidFill>
                  <a:srgbClr val="FF0000"/>
                </a:solidFill>
              </a:rPr>
              <a:t>(</a:t>
            </a:r>
            <a:r>
              <a:rPr lang="en-US" sz="1700" dirty="0">
                <a:solidFill>
                  <a:srgbClr val="FF0000"/>
                </a:solidFill>
                <a:hlinkClick r:id="rId9"/>
              </a:rPr>
              <a:t>word</a:t>
            </a:r>
            <a:r>
              <a:rPr lang="en-US" sz="1700" dirty="0">
                <a:solidFill>
                  <a:srgbClr val="FF0000"/>
                </a:solidFill>
              </a:rPr>
              <a:t> </a:t>
            </a:r>
            <a:r>
              <a:rPr lang="en-US" sz="1700" dirty="0">
                <a:solidFill>
                  <a:srgbClr val="F86524"/>
                </a:solidFill>
              </a:rPr>
              <a:t>and</a:t>
            </a:r>
            <a:r>
              <a:rPr lang="en-US" sz="1700" dirty="0">
                <a:solidFill>
                  <a:srgbClr val="FF0000"/>
                </a:solidFill>
              </a:rPr>
              <a:t> </a:t>
            </a:r>
            <a:r>
              <a:rPr lang="en-US" sz="1700" dirty="0">
                <a:solidFill>
                  <a:srgbClr val="FF0000"/>
                </a:solidFill>
                <a:hlinkClick r:id="rId13"/>
              </a:rPr>
              <a:t>excel</a:t>
            </a:r>
            <a:r>
              <a:rPr lang="en-US" sz="1700" dirty="0">
                <a:solidFill>
                  <a:srgbClr val="FF0000"/>
                </a:solidFill>
              </a:rPr>
              <a:t>)</a:t>
            </a:r>
          </a:p>
          <a:p>
            <a:pPr>
              <a:buFont typeface="Wingdings" panose="05000000000000000000" pitchFamily="2" charset="2"/>
              <a:buChar char="Ø"/>
            </a:pPr>
            <a:r>
              <a:rPr lang="en-US" sz="1700" dirty="0">
                <a:solidFill>
                  <a:srgbClr val="FF0000"/>
                </a:solidFill>
                <a:hlinkClick r:id="rId14"/>
              </a:rPr>
              <a:t>Pre-Audit Document Request List</a:t>
            </a:r>
            <a:endParaRPr lang="en-US" sz="1700" dirty="0">
              <a:solidFill>
                <a:srgbClr val="FF0000"/>
              </a:solidFill>
            </a:endParaRPr>
          </a:p>
          <a:p>
            <a:pPr>
              <a:buFont typeface="Wingdings" panose="05000000000000000000" pitchFamily="2" charset="2"/>
              <a:buChar char="Ø"/>
            </a:pPr>
            <a:r>
              <a:rPr lang="de-DE" sz="1700" u="sng" dirty="0" err="1">
                <a:solidFill>
                  <a:schemeClr val="accent1"/>
                </a:solidFill>
              </a:rPr>
              <a:t>Corrective</a:t>
            </a:r>
            <a:r>
              <a:rPr lang="de-DE" sz="1700" u="sng" dirty="0">
                <a:solidFill>
                  <a:schemeClr val="accent1"/>
                </a:solidFill>
              </a:rPr>
              <a:t> Action Plan</a:t>
            </a:r>
          </a:p>
          <a:p>
            <a:pPr>
              <a:buFont typeface="Wingdings" panose="05000000000000000000" pitchFamily="2" charset="2"/>
              <a:buChar char="Ø"/>
            </a:pPr>
            <a:r>
              <a:rPr lang="en-US" sz="1700" dirty="0">
                <a:solidFill>
                  <a:schemeClr val="accent1"/>
                </a:solidFill>
                <a:hlinkClick r:id="rId15"/>
              </a:rPr>
              <a:t>Data Sharing Agreement</a:t>
            </a:r>
            <a:endParaRPr lang="en-US" sz="1700" dirty="0"/>
          </a:p>
          <a:p>
            <a:pPr>
              <a:buFont typeface="Wingdings" panose="05000000000000000000" pitchFamily="2" charset="2"/>
              <a:buChar char="Ø"/>
            </a:pPr>
            <a:r>
              <a:rPr lang="en-US" sz="1700" dirty="0">
                <a:hlinkClick r:id="rId16"/>
              </a:rPr>
              <a:t>PSCI Audit Sharing Platform Supplier User Guide </a:t>
            </a:r>
            <a:endParaRPr lang="en-US" sz="1700" dirty="0"/>
          </a:p>
          <a:p>
            <a:pPr>
              <a:buFont typeface="Wingdings" panose="05000000000000000000" pitchFamily="2" charset="2"/>
              <a:buChar char="Ø"/>
            </a:pPr>
            <a:r>
              <a:rPr lang="en-US" sz="1700" dirty="0">
                <a:hlinkClick r:id="rId17"/>
              </a:rPr>
              <a:t>PSCI Auditor Evaluation Tool</a:t>
            </a:r>
            <a:endParaRPr lang="en-US" sz="1700" dirty="0"/>
          </a:p>
          <a:p>
            <a:pPr>
              <a:buFont typeface="Wingdings" panose="05000000000000000000" pitchFamily="2" charset="2"/>
              <a:buChar char="Ø"/>
            </a:pPr>
            <a:endParaRPr lang="en-US" dirty="0"/>
          </a:p>
          <a:p>
            <a:pPr marL="0" indent="0">
              <a:buNone/>
            </a:pPr>
            <a:endParaRPr lang="en-US" dirty="0"/>
          </a:p>
          <a:p>
            <a:pPr marL="0" indent="0">
              <a:buNone/>
            </a:pPr>
            <a:endParaRPr lang="en-US" dirty="0"/>
          </a:p>
        </p:txBody>
      </p:sp>
      <p:sp>
        <p:nvSpPr>
          <p:cNvPr id="6" name="Slide Number Placeholder 5"/>
          <p:cNvSpPr>
            <a:spLocks noGrp="1"/>
          </p:cNvSpPr>
          <p:nvPr>
            <p:ph type="sldNum" sz="quarter" idx="12"/>
          </p:nvPr>
        </p:nvSpPr>
        <p:spPr/>
        <p:txBody>
          <a:bodyPr/>
          <a:lstStyle/>
          <a:p>
            <a:fld id="{6B78A4E6-14EE-3648-AEF8-2B252C21E463}" type="slidenum">
              <a:rPr lang="en-US" smtClean="0"/>
              <a:pPr/>
              <a:t>12</a:t>
            </a:fld>
            <a:endParaRPr lang="en-US" dirty="0"/>
          </a:p>
        </p:txBody>
      </p:sp>
    </p:spTree>
    <p:extLst>
      <p:ext uri="{BB962C8B-B14F-4D97-AF65-F5344CB8AC3E}">
        <p14:creationId xmlns:p14="http://schemas.microsoft.com/office/powerpoint/2010/main" val="310615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kt 9" hidden="1"/>
          <p:cNvGraphicFramePr>
            <a:graphicFrameLocks noChangeAspect="1"/>
          </p:cNvGraphicFramePr>
          <p:nvPr>
            <p:custDataLst>
              <p:tags r:id="rId2"/>
            </p:custDataLst>
            <p:extLst>
              <p:ext uri="{D42A27DB-BD31-4B8C-83A1-F6EECF244321}">
                <p14:modId xmlns:p14="http://schemas.microsoft.com/office/powerpoint/2010/main" val="7671418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116"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9" name="Rechteck 8"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el 1"/>
          <p:cNvSpPr>
            <a:spLocks noGrp="1"/>
          </p:cNvSpPr>
          <p:nvPr>
            <p:ph type="title"/>
          </p:nvPr>
        </p:nvSpPr>
        <p:spPr/>
        <p:txBody>
          <a:bodyPr>
            <a:normAutofit/>
          </a:bodyPr>
          <a:lstStyle/>
          <a:p>
            <a:r>
              <a:rPr lang="en-US" dirty="0"/>
              <a:t>PSCI AUDIT PROGRAM GUIDANCE</a:t>
            </a:r>
          </a:p>
        </p:txBody>
      </p:sp>
      <p:sp>
        <p:nvSpPr>
          <p:cNvPr id="3" name="Inhaltsplatzhalter 2"/>
          <p:cNvSpPr>
            <a:spLocks noGrp="1"/>
          </p:cNvSpPr>
          <p:nvPr>
            <p:ph idx="1"/>
          </p:nvPr>
        </p:nvSpPr>
        <p:spPr/>
        <p:txBody>
          <a:bodyPr>
            <a:normAutofit/>
          </a:bodyPr>
          <a:lstStyle/>
          <a:p>
            <a:pPr>
              <a:buFont typeface="Wingdings" panose="05000000000000000000" pitchFamily="2" charset="2"/>
              <a:buChar char="Ø"/>
            </a:pPr>
            <a:r>
              <a:rPr lang="en-US" dirty="0"/>
              <a:t>Provides the </a:t>
            </a:r>
            <a:r>
              <a:rPr lang="en-US" dirty="0">
                <a:solidFill>
                  <a:srgbClr val="F86524"/>
                </a:solidFill>
              </a:rPr>
              <a:t>methodology</a:t>
            </a:r>
            <a:r>
              <a:rPr lang="en-US" dirty="0"/>
              <a:t> on how PSCI Audits are conducted and managed </a:t>
            </a:r>
          </a:p>
          <a:p>
            <a:pPr>
              <a:buFont typeface="Wingdings" panose="05000000000000000000" pitchFamily="2" charset="2"/>
              <a:buChar char="Ø"/>
            </a:pPr>
            <a:r>
              <a:rPr lang="en-US" dirty="0"/>
              <a:t>Gives a </a:t>
            </a:r>
            <a:r>
              <a:rPr lang="en-US" dirty="0">
                <a:solidFill>
                  <a:srgbClr val="F86524"/>
                </a:solidFill>
              </a:rPr>
              <a:t>detailed overview </a:t>
            </a:r>
            <a:r>
              <a:rPr lang="en-US" dirty="0"/>
              <a:t>of the audit process </a:t>
            </a:r>
          </a:p>
          <a:p>
            <a:pPr>
              <a:buFont typeface="Wingdings" panose="05000000000000000000" pitchFamily="2" charset="2"/>
              <a:buChar char="Ø"/>
            </a:pPr>
            <a:r>
              <a:rPr lang="en-US" dirty="0"/>
              <a:t>Clarifies </a:t>
            </a:r>
            <a:r>
              <a:rPr lang="en-US" dirty="0">
                <a:solidFill>
                  <a:srgbClr val="F86524"/>
                </a:solidFill>
              </a:rPr>
              <a:t>auditor qualifications </a:t>
            </a:r>
            <a:r>
              <a:rPr lang="en-US" dirty="0"/>
              <a:t>and </a:t>
            </a:r>
            <a:r>
              <a:rPr lang="en-US" dirty="0">
                <a:solidFill>
                  <a:srgbClr val="F86524"/>
                </a:solidFill>
              </a:rPr>
              <a:t>roles/responsibilities</a:t>
            </a:r>
          </a:p>
        </p:txBody>
      </p:sp>
      <p:sp>
        <p:nvSpPr>
          <p:cNvPr id="6" name="Foliennummernplatzhalter 5"/>
          <p:cNvSpPr>
            <a:spLocks noGrp="1"/>
          </p:cNvSpPr>
          <p:nvPr>
            <p:ph type="sldNum" sz="quarter" idx="12"/>
          </p:nvPr>
        </p:nvSpPr>
        <p:spPr/>
        <p:txBody>
          <a:bodyPr/>
          <a:lstStyle/>
          <a:p>
            <a:fld id="{6B78A4E6-14EE-3648-AEF8-2B252C21E463}" type="slidenum">
              <a:rPr lang="en-US" smtClean="0"/>
              <a:pPr/>
              <a:t>13</a:t>
            </a:fld>
            <a:endParaRPr lang="en-US" dirty="0"/>
          </a:p>
        </p:txBody>
      </p:sp>
      <p:pic>
        <p:nvPicPr>
          <p:cNvPr id="7"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88791" y="2433144"/>
            <a:ext cx="1525025" cy="2162146"/>
          </a:xfrm>
          <a:prstGeom prst="rect">
            <a:avLst/>
          </a:prstGeom>
          <a:noFill/>
          <a:ln w="9525">
            <a:solidFill>
              <a:schemeClr val="accent1"/>
            </a:solidFill>
            <a:miter lim="800000"/>
            <a:headEnd/>
            <a:tailEnd/>
          </a:ln>
          <a:extLst>
            <a:ext uri="{909E8E84-426E-40DD-AFC4-6F175D3DCCD1}">
              <a14:hiddenFill xmlns:a14="http://schemas.microsoft.com/office/drawing/2010/main">
                <a:solidFill>
                  <a:schemeClr val="accent1"/>
                </a:solidFill>
              </a14:hiddenFill>
            </a:ext>
          </a:extLst>
        </p:spPr>
      </p:pic>
      <p:pic>
        <p:nvPicPr>
          <p:cNvPr id="8"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8804" y="2432477"/>
            <a:ext cx="2185110" cy="2160831"/>
          </a:xfrm>
          <a:prstGeom prst="rect">
            <a:avLst/>
          </a:prstGeom>
          <a:noFill/>
          <a:ln w="9525">
            <a:solidFill>
              <a:schemeClr val="accent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628053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4294967295"/>
          </p:nvPr>
        </p:nvSpPr>
        <p:spPr>
          <a:xfrm>
            <a:off x="708837" y="2376994"/>
            <a:ext cx="7924446" cy="1125141"/>
          </a:xfrm>
        </p:spPr>
        <p:txBody>
          <a:bodyPr>
            <a:normAutofit/>
          </a:bodyPr>
          <a:lstStyle/>
          <a:p>
            <a:pPr marL="0" indent="0">
              <a:spcBef>
                <a:spcPct val="0"/>
              </a:spcBef>
              <a:buNone/>
            </a:pPr>
            <a:r>
              <a:rPr lang="en-GB" sz="2600" dirty="0">
                <a:solidFill>
                  <a:schemeClr val="accent1"/>
                </a:solidFill>
                <a:latin typeface="+mj-lt"/>
                <a:ea typeface="+mj-ea"/>
                <a:cs typeface="+mj-cs"/>
              </a:rPr>
              <a:t>PSCI SELF ASSESSMENT QUESTIONNAIRES</a:t>
            </a:r>
          </a:p>
          <a:p>
            <a:pPr marL="0" indent="0">
              <a:spcBef>
                <a:spcPct val="0"/>
              </a:spcBef>
              <a:buNone/>
            </a:pPr>
            <a:r>
              <a:rPr lang="en-GB" sz="2600" dirty="0">
                <a:solidFill>
                  <a:schemeClr val="accent1"/>
                </a:solidFill>
                <a:latin typeface="+mj-lt"/>
                <a:ea typeface="+mj-ea"/>
                <a:cs typeface="+mj-cs"/>
              </a:rPr>
              <a:t>AND AUDIT REPORT TEMPLATES</a:t>
            </a:r>
          </a:p>
        </p:txBody>
      </p:sp>
      <p:pic>
        <p:nvPicPr>
          <p:cNvPr id="5" name="Picture 7"/>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gray">
          <a:xfrm>
            <a:off x="6476999" y="2096832"/>
            <a:ext cx="2305493" cy="291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962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kt 5" hidden="1"/>
          <p:cNvGraphicFramePr>
            <a:graphicFrameLocks noChangeAspect="1"/>
          </p:cNvGraphicFramePr>
          <p:nvPr>
            <p:custDataLst>
              <p:tags r:id="rId2"/>
            </p:custDataLst>
            <p:extLst>
              <p:ext uri="{D42A27DB-BD31-4B8C-83A1-F6EECF244321}">
                <p14:modId xmlns:p14="http://schemas.microsoft.com/office/powerpoint/2010/main" val="353916801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41"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5" name="Rechteck 4"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el 1"/>
          <p:cNvSpPr>
            <a:spLocks noGrp="1"/>
          </p:cNvSpPr>
          <p:nvPr>
            <p:ph type="title"/>
          </p:nvPr>
        </p:nvSpPr>
        <p:spPr>
          <a:xfrm>
            <a:off x="615601" y="552270"/>
            <a:ext cx="7466076" cy="369332"/>
          </a:xfrm>
        </p:spPr>
        <p:txBody>
          <a:bodyPr>
            <a:noAutofit/>
          </a:bodyPr>
          <a:lstStyle/>
          <a:p>
            <a:r>
              <a:rPr lang="en-US" dirty="0"/>
              <a:t>PSCI PROTOCOLS - BASED ON SUPPLIER </a:t>
            </a:r>
            <a:br>
              <a:rPr lang="en-US" dirty="0"/>
            </a:br>
            <a:r>
              <a:rPr lang="en-US" dirty="0"/>
              <a:t>CATEGORIES</a:t>
            </a:r>
          </a:p>
        </p:txBody>
      </p:sp>
      <p:sp>
        <p:nvSpPr>
          <p:cNvPr id="3" name="Inhaltsplatzhalter 2"/>
          <p:cNvSpPr>
            <a:spLocks noGrp="1"/>
          </p:cNvSpPr>
          <p:nvPr>
            <p:ph idx="1"/>
          </p:nvPr>
        </p:nvSpPr>
        <p:spPr/>
        <p:txBody>
          <a:bodyPr/>
          <a:lstStyle/>
          <a:p>
            <a:pPr marL="0" indent="0">
              <a:buNone/>
            </a:pPr>
            <a:r>
              <a:rPr lang="en-US" dirty="0"/>
              <a:t>For auditing purposes, suppliers are categorized according to their activities:</a:t>
            </a:r>
          </a:p>
          <a:p>
            <a:pPr lvl="1"/>
            <a:r>
              <a:rPr lang="en-US" dirty="0"/>
              <a:t>"A" - service providers</a:t>
            </a:r>
          </a:p>
          <a:p>
            <a:pPr lvl="1"/>
            <a:r>
              <a:rPr lang="en-US" dirty="0"/>
              <a:t>"B" - component  &amp; material suppliers</a:t>
            </a:r>
          </a:p>
          <a:p>
            <a:pPr lvl="1"/>
            <a:r>
              <a:rPr lang="en-US" dirty="0"/>
              <a:t>"C" - core suppliers &amp; contract manufacturers </a:t>
            </a:r>
          </a:p>
          <a:p>
            <a:pPr lvl="1"/>
            <a:endParaRPr lang="en-US" dirty="0"/>
          </a:p>
          <a:p>
            <a:endParaRPr lang="en-US" dirty="0"/>
          </a:p>
        </p:txBody>
      </p:sp>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1200" y="2537458"/>
            <a:ext cx="4674090" cy="2148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liennummernplatzhalter 3"/>
          <p:cNvSpPr>
            <a:spLocks noGrp="1"/>
          </p:cNvSpPr>
          <p:nvPr>
            <p:ph type="sldNum" sz="quarter" idx="12"/>
          </p:nvPr>
        </p:nvSpPr>
        <p:spPr/>
        <p:txBody>
          <a:bodyPr/>
          <a:lstStyle/>
          <a:p>
            <a:fld id="{E09DBD89-DAF3-7144-A512-815880C1C590}" type="slidenum">
              <a:rPr lang="en-US" smtClean="0"/>
              <a:pPr/>
              <a:t>15</a:t>
            </a:fld>
            <a:endParaRPr lang="en-US"/>
          </a:p>
        </p:txBody>
      </p:sp>
    </p:spTree>
    <p:extLst>
      <p:ext uri="{BB962C8B-B14F-4D97-AF65-F5344CB8AC3E}">
        <p14:creationId xmlns:p14="http://schemas.microsoft.com/office/powerpoint/2010/main" val="648611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kt 9" hidden="1"/>
          <p:cNvGraphicFramePr>
            <a:graphicFrameLocks noChangeAspect="1"/>
          </p:cNvGraphicFramePr>
          <p:nvPr>
            <p:custDataLst>
              <p:tags r:id="rId2"/>
            </p:custDataLst>
            <p:extLst>
              <p:ext uri="{D42A27DB-BD31-4B8C-83A1-F6EECF244321}">
                <p14:modId xmlns:p14="http://schemas.microsoft.com/office/powerpoint/2010/main" val="28040532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163"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3" name="Rechteck 2"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de-CH" dirty="0">
              <a:latin typeface="Calibri"/>
              <a:ea typeface="+mj-ea"/>
              <a:sym typeface="Calibri"/>
            </a:endParaRPr>
          </a:p>
        </p:txBody>
      </p:sp>
      <p:sp>
        <p:nvSpPr>
          <p:cNvPr id="2" name="Title 1"/>
          <p:cNvSpPr>
            <a:spLocks noGrp="1"/>
          </p:cNvSpPr>
          <p:nvPr>
            <p:ph type="title"/>
          </p:nvPr>
        </p:nvSpPr>
        <p:spPr>
          <a:xfrm>
            <a:off x="615601" y="252189"/>
            <a:ext cx="5566835" cy="669414"/>
          </a:xfrm>
        </p:spPr>
        <p:txBody>
          <a:bodyPr>
            <a:normAutofit/>
          </a:bodyPr>
          <a:lstStyle/>
          <a:p>
            <a:r>
              <a:rPr lang="de-CH" dirty="0"/>
              <a:t>PSCI SAQS &amp; AUDIT REPORT PROTOCOLS</a:t>
            </a:r>
            <a:endParaRPr lang="de-DE" dirty="0"/>
          </a:p>
        </p:txBody>
      </p:sp>
      <p:sp>
        <p:nvSpPr>
          <p:cNvPr id="4" name="Rectangle 3"/>
          <p:cNvSpPr/>
          <p:nvPr/>
        </p:nvSpPr>
        <p:spPr>
          <a:xfrm>
            <a:off x="4814100" y="4362033"/>
            <a:ext cx="4139400" cy="338554"/>
          </a:xfrm>
          <a:prstGeom prst="rect">
            <a:avLst/>
          </a:prstGeom>
        </p:spPr>
        <p:txBody>
          <a:bodyPr wrap="square">
            <a:spAutoFit/>
          </a:bodyPr>
          <a:lstStyle/>
          <a:p>
            <a:r>
              <a:rPr lang="de-DE" sz="1600" dirty="0">
                <a:hlinkClick r:id="rId8"/>
              </a:rPr>
              <a:t>https://pscinitiative.org/resource?resource=32</a:t>
            </a:r>
            <a:endParaRPr lang="de-DE" sz="1600" dirty="0"/>
          </a:p>
        </p:txBody>
      </p:sp>
      <p:sp>
        <p:nvSpPr>
          <p:cNvPr id="5" name="Rectangle 4"/>
          <p:cNvSpPr/>
          <p:nvPr/>
        </p:nvSpPr>
        <p:spPr>
          <a:xfrm>
            <a:off x="615601" y="4362033"/>
            <a:ext cx="4106524" cy="338554"/>
          </a:xfrm>
          <a:prstGeom prst="rect">
            <a:avLst/>
          </a:prstGeom>
        </p:spPr>
        <p:txBody>
          <a:bodyPr wrap="square">
            <a:spAutoFit/>
          </a:bodyPr>
          <a:lstStyle/>
          <a:p>
            <a:r>
              <a:rPr lang="de-DE" sz="1600" dirty="0">
                <a:hlinkClick r:id="rId9"/>
              </a:rPr>
              <a:t>https://pscinitiative.org/resource?resource=31</a:t>
            </a:r>
            <a:endParaRPr lang="de-DE" sz="1600" dirty="0"/>
          </a:p>
        </p:txBody>
      </p:sp>
      <p:sp>
        <p:nvSpPr>
          <p:cNvPr id="6" name="Rectangle 5"/>
          <p:cNvSpPr/>
          <p:nvPr/>
        </p:nvSpPr>
        <p:spPr>
          <a:xfrm>
            <a:off x="614082" y="3235195"/>
            <a:ext cx="4203578" cy="1107996"/>
          </a:xfrm>
          <a:prstGeom prst="rect">
            <a:avLst/>
          </a:prstGeom>
        </p:spPr>
        <p:txBody>
          <a:bodyPr wrap="square">
            <a:spAutoFit/>
          </a:bodyPr>
          <a:lstStyle/>
          <a:p>
            <a:r>
              <a:rPr lang="en-US" sz="1600" b="1" dirty="0">
                <a:solidFill>
                  <a:srgbClr val="848489"/>
                </a:solidFill>
              </a:rPr>
              <a:t>Abbreviated </a:t>
            </a:r>
            <a:r>
              <a:rPr lang="en-US" sz="1600" dirty="0">
                <a:solidFill>
                  <a:srgbClr val="848489"/>
                </a:solidFill>
              </a:rPr>
              <a:t>PSCI Self Assessment Questionnaire (SAQ) &amp; Audit Report Template for Service Providers &amp; General Manufacturers</a:t>
            </a:r>
          </a:p>
          <a:p>
            <a:r>
              <a:rPr lang="en-US" dirty="0"/>
              <a:t> </a:t>
            </a:r>
          </a:p>
        </p:txBody>
      </p:sp>
      <p:sp>
        <p:nvSpPr>
          <p:cNvPr id="7" name="Rectangle 6"/>
          <p:cNvSpPr/>
          <p:nvPr/>
        </p:nvSpPr>
        <p:spPr>
          <a:xfrm>
            <a:off x="4817661" y="3248843"/>
            <a:ext cx="4135840" cy="1077218"/>
          </a:xfrm>
          <a:prstGeom prst="rect">
            <a:avLst/>
          </a:prstGeom>
        </p:spPr>
        <p:txBody>
          <a:bodyPr wrap="square">
            <a:spAutoFit/>
          </a:bodyPr>
          <a:lstStyle/>
          <a:p>
            <a:r>
              <a:rPr lang="en-US" sz="1600" b="1" dirty="0">
                <a:solidFill>
                  <a:srgbClr val="848489"/>
                </a:solidFill>
              </a:rPr>
              <a:t>Full </a:t>
            </a:r>
            <a:r>
              <a:rPr lang="en-US" sz="1600" dirty="0">
                <a:solidFill>
                  <a:srgbClr val="848489"/>
                </a:solidFill>
              </a:rPr>
              <a:t>PSCI Self Assessment Questionnaire (SAQ) &amp; Audit Report Template for Core Suppliers, External Manufacturers, Component and Material Suppliers</a:t>
            </a:r>
            <a:endParaRPr lang="de-DE" sz="1600" dirty="0">
              <a:solidFill>
                <a:srgbClr val="848489"/>
              </a:solidFill>
            </a:endParaRPr>
          </a:p>
        </p:txBody>
      </p:sp>
      <p:sp>
        <p:nvSpPr>
          <p:cNvPr id="8" name="Rechteck 7"/>
          <p:cNvSpPr/>
          <p:nvPr/>
        </p:nvSpPr>
        <p:spPr>
          <a:xfrm>
            <a:off x="4930435" y="1137800"/>
            <a:ext cx="3092065" cy="338554"/>
          </a:xfrm>
          <a:prstGeom prst="rect">
            <a:avLst/>
          </a:prstGeom>
        </p:spPr>
        <p:txBody>
          <a:bodyPr wrap="none">
            <a:spAutoFit/>
          </a:bodyPr>
          <a:lstStyle/>
          <a:p>
            <a:r>
              <a:rPr lang="en-US" sz="1600" b="1" dirty="0">
                <a:solidFill>
                  <a:srgbClr val="848489"/>
                </a:solidFill>
              </a:rPr>
              <a:t>USE FOR “B”  and “C” SUPPLIERS!!</a:t>
            </a:r>
            <a:endParaRPr lang="de-DE" sz="1600" b="1" dirty="0">
              <a:solidFill>
                <a:srgbClr val="848489"/>
              </a:solidFill>
            </a:endParaRPr>
          </a:p>
        </p:txBody>
      </p:sp>
      <p:sp>
        <p:nvSpPr>
          <p:cNvPr id="9" name="Foliennummernplatzhalter 8"/>
          <p:cNvSpPr>
            <a:spLocks noGrp="1"/>
          </p:cNvSpPr>
          <p:nvPr>
            <p:ph type="sldNum" sz="quarter" idx="12"/>
          </p:nvPr>
        </p:nvSpPr>
        <p:spPr/>
        <p:txBody>
          <a:bodyPr/>
          <a:lstStyle/>
          <a:p>
            <a:fld id="{E09DBD89-DAF3-7144-A512-815880C1C590}" type="slidenum">
              <a:rPr lang="en-US" smtClean="0"/>
              <a:pPr/>
              <a:t>16</a:t>
            </a:fld>
            <a:endParaRPr lang="en-US"/>
          </a:p>
        </p:txBody>
      </p:sp>
      <p:pic>
        <p:nvPicPr>
          <p:cNvPr id="307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46428" y="1656422"/>
            <a:ext cx="1852893" cy="1496885"/>
          </a:xfrm>
          <a:prstGeom prst="rect">
            <a:avLst/>
          </a:prstGeom>
          <a:noFill/>
          <a:ln w="9525">
            <a:solidFill>
              <a:schemeClr val="accent1"/>
            </a:solidFill>
            <a:miter lim="800000"/>
            <a:headEnd/>
            <a:tailEnd/>
          </a:ln>
          <a:extLst>
            <a:ext uri="{909E8E84-426E-40DD-AFC4-6F175D3DCCD1}">
              <a14:hiddenFill xmlns:a14="http://schemas.microsoft.com/office/drawing/2010/main">
                <a:solidFill>
                  <a:schemeClr val="accent1"/>
                </a:solidFill>
              </a14:hiddenFill>
            </a:ext>
          </a:extLst>
        </p:spPr>
      </p:pic>
      <p:pic>
        <p:nvPicPr>
          <p:cNvPr id="2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80607" y="1643467"/>
            <a:ext cx="1852893" cy="1496885"/>
          </a:xfrm>
          <a:prstGeom prst="rect">
            <a:avLst/>
          </a:prstGeom>
          <a:noFill/>
          <a:ln w="9525">
            <a:solidFill>
              <a:schemeClr val="accent1"/>
            </a:solidFill>
            <a:miter lim="800000"/>
            <a:headEnd/>
            <a:tailEnd/>
          </a:ln>
          <a:extLst>
            <a:ext uri="{909E8E84-426E-40DD-AFC4-6F175D3DCCD1}">
              <a14:hiddenFill xmlns:a14="http://schemas.microsoft.com/office/drawing/2010/main">
                <a:solidFill>
                  <a:schemeClr val="accent1"/>
                </a:solidFill>
              </a14:hiddenFill>
            </a:ext>
          </a:extLst>
        </p:spPr>
      </p:pic>
      <p:sp>
        <p:nvSpPr>
          <p:cNvPr id="21" name="Rectangle 20"/>
          <p:cNvSpPr/>
          <p:nvPr/>
        </p:nvSpPr>
        <p:spPr>
          <a:xfrm>
            <a:off x="881943" y="1172193"/>
            <a:ext cx="2319418" cy="338554"/>
          </a:xfrm>
          <a:prstGeom prst="rect">
            <a:avLst/>
          </a:prstGeom>
        </p:spPr>
        <p:txBody>
          <a:bodyPr wrap="none">
            <a:spAutoFit/>
          </a:bodyPr>
          <a:lstStyle/>
          <a:p>
            <a:r>
              <a:rPr lang="en-US" sz="1600" b="1" dirty="0">
                <a:solidFill>
                  <a:srgbClr val="848489"/>
                </a:solidFill>
              </a:rPr>
              <a:t>USE FOR “A” SUPPLIERS!!</a:t>
            </a:r>
            <a:endParaRPr lang="de-DE" sz="1600" b="1" dirty="0">
              <a:solidFill>
                <a:srgbClr val="848489"/>
              </a:solidFill>
            </a:endParaRPr>
          </a:p>
        </p:txBody>
      </p:sp>
    </p:spTree>
    <p:extLst>
      <p:ext uri="{BB962C8B-B14F-4D97-AF65-F5344CB8AC3E}">
        <p14:creationId xmlns:p14="http://schemas.microsoft.com/office/powerpoint/2010/main" val="2791227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402056636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7188"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3" name="Rechteck 2"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GB" dirty="0">
              <a:latin typeface="Calibri"/>
              <a:ea typeface="+mj-ea"/>
              <a:sym typeface="Calibri"/>
            </a:endParaRPr>
          </a:p>
        </p:txBody>
      </p:sp>
      <p:sp>
        <p:nvSpPr>
          <p:cNvPr id="2" name="Title 1"/>
          <p:cNvSpPr>
            <a:spLocks noGrp="1"/>
          </p:cNvSpPr>
          <p:nvPr>
            <p:ph type="title"/>
          </p:nvPr>
        </p:nvSpPr>
        <p:spPr/>
        <p:txBody>
          <a:bodyPr/>
          <a:lstStyle/>
          <a:p>
            <a:r>
              <a:rPr lang="en-GB" dirty="0"/>
              <a:t>PSCI SAQ/AUDIT TEMPLATES (WORD AND EXCEL)</a:t>
            </a:r>
          </a:p>
        </p:txBody>
      </p:sp>
      <p:sp>
        <p:nvSpPr>
          <p:cNvPr id="6" name="Slide Number Placeholder 5"/>
          <p:cNvSpPr>
            <a:spLocks noGrp="1"/>
          </p:cNvSpPr>
          <p:nvPr>
            <p:ph type="sldNum" sz="quarter" idx="12"/>
          </p:nvPr>
        </p:nvSpPr>
        <p:spPr/>
        <p:txBody>
          <a:bodyPr/>
          <a:lstStyle/>
          <a:p>
            <a:fld id="{6B78A4E6-14EE-3648-AEF8-2B252C21E463}" type="slidenum">
              <a:rPr lang="en-US" smtClean="0"/>
              <a:pPr/>
              <a:t>17</a:t>
            </a:fld>
            <a:endParaRPr lang="en-US" dirty="0"/>
          </a:p>
        </p:txBody>
      </p:sp>
      <p:pic>
        <p:nvPicPr>
          <p:cNvPr id="8" name="Picture 7"/>
          <p:cNvPicPr>
            <a:picLocks noChangeAspect="1"/>
          </p:cNvPicPr>
          <p:nvPr/>
        </p:nvPicPr>
        <p:blipFill>
          <a:blip r:embed="rId8"/>
          <a:stretch>
            <a:fillRect/>
          </a:stretch>
        </p:blipFill>
        <p:spPr>
          <a:xfrm>
            <a:off x="565774" y="1303019"/>
            <a:ext cx="4053668" cy="2873391"/>
          </a:xfrm>
          <a:prstGeom prst="rect">
            <a:avLst/>
          </a:prstGeom>
        </p:spPr>
      </p:pic>
      <p:pic>
        <p:nvPicPr>
          <p:cNvPr id="205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49672" y="1279918"/>
            <a:ext cx="3237077" cy="3290888"/>
          </a:xfrm>
          <a:prstGeom prst="rect">
            <a:avLst/>
          </a:prstGeom>
          <a:noFill/>
          <a:ln w="9525">
            <a:solidFill>
              <a:schemeClr val="accent3"/>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2371647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23537336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8212"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 name="Rechteck 3"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el 1"/>
          <p:cNvSpPr>
            <a:spLocks noGrp="1"/>
          </p:cNvSpPr>
          <p:nvPr>
            <p:ph type="title"/>
          </p:nvPr>
        </p:nvSpPr>
        <p:spPr/>
        <p:txBody>
          <a:bodyPr/>
          <a:lstStyle/>
          <a:p>
            <a:r>
              <a:rPr lang="en-US" dirty="0"/>
              <a:t>COMPLETING THE PSCI PROTOCOLS IN WORD</a:t>
            </a:r>
          </a:p>
        </p:txBody>
      </p:sp>
      <p:sp>
        <p:nvSpPr>
          <p:cNvPr id="3" name="Inhaltsplatzhalter 2"/>
          <p:cNvSpPr>
            <a:spLocks noGrp="1"/>
          </p:cNvSpPr>
          <p:nvPr>
            <p:ph idx="1"/>
          </p:nvPr>
        </p:nvSpPr>
        <p:spPr/>
        <p:txBody>
          <a:bodyPr>
            <a:normAutofit/>
          </a:bodyPr>
          <a:lstStyle/>
          <a:p>
            <a:r>
              <a:rPr lang="en-US" dirty="0"/>
              <a:t>Sections marked in orange need to be filled in by the supplier before the audit </a:t>
            </a:r>
          </a:p>
          <a:p>
            <a:r>
              <a:rPr lang="en-US" dirty="0"/>
              <a:t>Sections marked in grey will be filled by the audit team during / after the onsite audit</a:t>
            </a:r>
          </a:p>
          <a:p>
            <a:r>
              <a:rPr lang="en-US" dirty="0"/>
              <a:t>Please </a:t>
            </a:r>
            <a:r>
              <a:rPr lang="en-US" dirty="0">
                <a:solidFill>
                  <a:srgbClr val="F86524"/>
                </a:solidFill>
              </a:rPr>
              <a:t>do not change the report format </a:t>
            </a:r>
            <a:r>
              <a:rPr lang="en-US" dirty="0"/>
              <a:t>and </a:t>
            </a:r>
            <a:r>
              <a:rPr lang="en-US" dirty="0">
                <a:solidFill>
                  <a:srgbClr val="F86524"/>
                </a:solidFill>
              </a:rPr>
              <a:t>do not change the answers given by the supplier </a:t>
            </a:r>
            <a:r>
              <a:rPr lang="en-US" dirty="0"/>
              <a:t>in the SAQ section</a:t>
            </a:r>
          </a:p>
          <a:p>
            <a:r>
              <a:rPr lang="en-US" dirty="0"/>
              <a:t>Auditors are asked </a:t>
            </a:r>
            <a:r>
              <a:rPr lang="en-US" dirty="0">
                <a:solidFill>
                  <a:srgbClr val="F86524"/>
                </a:solidFill>
              </a:rPr>
              <a:t>to complete all questions that apply</a:t>
            </a:r>
            <a:r>
              <a:rPr lang="en-US" dirty="0"/>
              <a:t>. If a question does not apply, please mark it NA (Not Applicable) </a:t>
            </a:r>
          </a:p>
          <a:p>
            <a:r>
              <a:rPr lang="en-US" dirty="0"/>
              <a:t>Comments of the auditors should </a:t>
            </a:r>
            <a:r>
              <a:rPr lang="en-US" dirty="0">
                <a:solidFill>
                  <a:srgbClr val="F86524"/>
                </a:solidFill>
              </a:rPr>
              <a:t>not be a simple copy and paste of the SAQ answer </a:t>
            </a:r>
            <a:r>
              <a:rPr lang="en-US" dirty="0"/>
              <a:t>provided by the supplier or should not be a turn around of the audit question to an answer </a:t>
            </a:r>
            <a:r>
              <a:rPr lang="en-US" dirty="0">
                <a:solidFill>
                  <a:srgbClr val="F86524"/>
                </a:solidFill>
              </a:rPr>
              <a:t>Comments should reflect auditors actual observations during onsite audit</a:t>
            </a:r>
            <a:endParaRPr lang="en-US" dirty="0"/>
          </a:p>
          <a:p>
            <a:r>
              <a:rPr lang="en-US" dirty="0"/>
              <a:t>Please insert </a:t>
            </a:r>
            <a:r>
              <a:rPr lang="en-US" dirty="0">
                <a:solidFill>
                  <a:srgbClr val="F86524"/>
                </a:solidFill>
              </a:rPr>
              <a:t>photographs when applicable and feasible</a:t>
            </a:r>
            <a:r>
              <a:rPr lang="en-US" dirty="0"/>
              <a:t>, following the instructions as mentioned in the audit protocol</a:t>
            </a:r>
          </a:p>
          <a:p>
            <a:endParaRPr lang="en-US" sz="1800" dirty="0"/>
          </a:p>
        </p:txBody>
      </p:sp>
      <p:sp>
        <p:nvSpPr>
          <p:cNvPr id="6" name="Foliennummernplatzhalter 5"/>
          <p:cNvSpPr>
            <a:spLocks noGrp="1"/>
          </p:cNvSpPr>
          <p:nvPr>
            <p:ph type="sldNum" sz="quarter" idx="12"/>
          </p:nvPr>
        </p:nvSpPr>
        <p:spPr/>
        <p:txBody>
          <a:bodyPr/>
          <a:lstStyle/>
          <a:p>
            <a:fld id="{6B78A4E6-14EE-3648-AEF8-2B252C21E463}" type="slidenum">
              <a:rPr lang="en-US" smtClean="0"/>
              <a:pPr/>
              <a:t>18</a:t>
            </a:fld>
            <a:endParaRPr lang="en-US" dirty="0"/>
          </a:p>
        </p:txBody>
      </p:sp>
    </p:spTree>
    <p:extLst>
      <p:ext uri="{BB962C8B-B14F-4D97-AF65-F5344CB8AC3E}">
        <p14:creationId xmlns:p14="http://schemas.microsoft.com/office/powerpoint/2010/main" val="1737884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EXCEL TEMPLATE: KEY FEATURES</a:t>
            </a:r>
          </a:p>
        </p:txBody>
      </p:sp>
      <p:sp>
        <p:nvSpPr>
          <p:cNvPr id="3" name="Content Placeholder 2"/>
          <p:cNvSpPr>
            <a:spLocks noGrp="1"/>
          </p:cNvSpPr>
          <p:nvPr>
            <p:ph idx="1"/>
          </p:nvPr>
        </p:nvSpPr>
        <p:spPr>
          <a:xfrm>
            <a:off x="449999" y="1200150"/>
            <a:ext cx="2744229" cy="3567113"/>
          </a:xfrm>
        </p:spPr>
        <p:txBody>
          <a:bodyPr>
            <a:normAutofit fontScale="92500" lnSpcReduction="10000"/>
          </a:bodyPr>
          <a:lstStyle/>
          <a:p>
            <a:r>
              <a:rPr lang="en-GB" sz="1700" dirty="0"/>
              <a:t>Separate tabs for the separate sections of PSCI Principles </a:t>
            </a:r>
          </a:p>
          <a:p>
            <a:r>
              <a:rPr lang="en-GB" sz="1700" dirty="0"/>
              <a:t>Extra tab for company specific questions (which can be removed before sharing)</a:t>
            </a:r>
          </a:p>
          <a:p>
            <a:r>
              <a:rPr lang="en-GB" sz="1700" dirty="0"/>
              <a:t>Colour coding to make obvious who should complete each section </a:t>
            </a:r>
          </a:p>
          <a:p>
            <a:r>
              <a:rPr lang="en-GB" sz="1700" dirty="0"/>
              <a:t>Integrated spell check function </a:t>
            </a:r>
          </a:p>
          <a:p>
            <a:r>
              <a:rPr lang="en-GB" sz="1700" dirty="0"/>
              <a:t>Green highlighting to track completed cells</a:t>
            </a:r>
          </a:p>
        </p:txBody>
      </p:sp>
      <p:sp>
        <p:nvSpPr>
          <p:cNvPr id="6" name="Slide Number Placeholder 5"/>
          <p:cNvSpPr>
            <a:spLocks noGrp="1"/>
          </p:cNvSpPr>
          <p:nvPr>
            <p:ph type="sldNum" sz="quarter" idx="12"/>
          </p:nvPr>
        </p:nvSpPr>
        <p:spPr/>
        <p:txBody>
          <a:bodyPr/>
          <a:lstStyle/>
          <a:p>
            <a:fld id="{6B78A4E6-14EE-3648-AEF8-2B252C21E463}" type="slidenum">
              <a:rPr lang="en-US" smtClean="0"/>
              <a:pPr/>
              <a:t>19</a:t>
            </a:fld>
            <a:endParaRPr lang="en-US" dirty="0"/>
          </a:p>
        </p:txBody>
      </p:sp>
      <p:pic>
        <p:nvPicPr>
          <p:cNvPr id="8" name="Picture 7"/>
          <p:cNvPicPr>
            <a:picLocks noChangeAspect="1"/>
          </p:cNvPicPr>
          <p:nvPr/>
        </p:nvPicPr>
        <p:blipFill>
          <a:blip r:embed="rId3"/>
          <a:stretch>
            <a:fillRect/>
          </a:stretch>
        </p:blipFill>
        <p:spPr>
          <a:xfrm>
            <a:off x="3304755" y="1200151"/>
            <a:ext cx="5839245" cy="3318142"/>
          </a:xfrm>
          <a:prstGeom prst="rect">
            <a:avLst/>
          </a:prstGeom>
        </p:spPr>
      </p:pic>
      <p:sp>
        <p:nvSpPr>
          <p:cNvPr id="9" name="Oval 8"/>
          <p:cNvSpPr/>
          <p:nvPr/>
        </p:nvSpPr>
        <p:spPr>
          <a:xfrm>
            <a:off x="3383280" y="2628900"/>
            <a:ext cx="5234940" cy="403860"/>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Oval 9"/>
          <p:cNvSpPr/>
          <p:nvPr/>
        </p:nvSpPr>
        <p:spPr>
          <a:xfrm>
            <a:off x="8183880" y="1719978"/>
            <a:ext cx="1059180" cy="403860"/>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Oval 10"/>
          <p:cNvSpPr/>
          <p:nvPr/>
        </p:nvSpPr>
        <p:spPr>
          <a:xfrm>
            <a:off x="3444660" y="4165034"/>
            <a:ext cx="5234940" cy="403860"/>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63489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stretch>
            <a:fillRect/>
          </a:stretch>
        </p:blipFill>
        <p:spPr>
          <a:xfrm>
            <a:off x="2970151" y="1234520"/>
            <a:ext cx="6173849" cy="3392963"/>
          </a:xfrm>
          <a:prstGeom prst="rect">
            <a:avLst/>
          </a:prstGeom>
        </p:spPr>
      </p:pic>
      <p:sp>
        <p:nvSpPr>
          <p:cNvPr id="2" name="Title 1"/>
          <p:cNvSpPr>
            <a:spLocks noGrp="1"/>
          </p:cNvSpPr>
          <p:nvPr>
            <p:ph type="title"/>
          </p:nvPr>
        </p:nvSpPr>
        <p:spPr/>
        <p:txBody>
          <a:bodyPr/>
          <a:lstStyle/>
          <a:p>
            <a:r>
              <a:rPr lang="en-GB" dirty="0"/>
              <a:t>EXCEL TEMPLATE: KEY FEATURES</a:t>
            </a:r>
          </a:p>
        </p:txBody>
      </p:sp>
      <p:sp>
        <p:nvSpPr>
          <p:cNvPr id="6" name="Slide Number Placeholder 5"/>
          <p:cNvSpPr>
            <a:spLocks noGrp="1"/>
          </p:cNvSpPr>
          <p:nvPr>
            <p:ph type="sldNum" sz="quarter" idx="12"/>
          </p:nvPr>
        </p:nvSpPr>
        <p:spPr/>
        <p:txBody>
          <a:bodyPr/>
          <a:lstStyle/>
          <a:p>
            <a:fld id="{6B78A4E6-14EE-3648-AEF8-2B252C21E463}" type="slidenum">
              <a:rPr lang="en-US" smtClean="0"/>
              <a:pPr/>
              <a:t>20</a:t>
            </a:fld>
            <a:endParaRPr lang="en-US" dirty="0"/>
          </a:p>
        </p:txBody>
      </p:sp>
      <p:sp>
        <p:nvSpPr>
          <p:cNvPr id="10" name="Content Placeholder 2"/>
          <p:cNvSpPr txBox="1">
            <a:spLocks/>
          </p:cNvSpPr>
          <p:nvPr/>
        </p:nvSpPr>
        <p:spPr>
          <a:xfrm>
            <a:off x="367761" y="1233012"/>
            <a:ext cx="1788699" cy="3394472"/>
          </a:xfrm>
          <a:prstGeom prst="rect">
            <a:avLst/>
          </a:prstGeom>
        </p:spPr>
        <p:txBody>
          <a:bodyPr>
            <a:normAutofit/>
          </a:bodyPr>
          <a:lstStyle>
            <a:lvl1pPr marL="342900" indent="-342900" algn="l" defTabSz="457200" rtl="0" eaLnBrk="1" latinLnBrk="0" hangingPunct="1">
              <a:spcBef>
                <a:spcPct val="20000"/>
              </a:spcBef>
              <a:buClr>
                <a:srgbClr val="F86524"/>
              </a:buClr>
              <a:buSzPct val="100000"/>
              <a:buFont typeface="Wingdings" charset="2"/>
              <a:buChar char="§"/>
              <a:defRPr sz="1600" kern="1200">
                <a:solidFill>
                  <a:srgbClr val="848489"/>
                </a:solidFill>
                <a:latin typeface="+mn-lt"/>
                <a:ea typeface="+mn-ea"/>
                <a:cs typeface="+mn-cs"/>
              </a:defRPr>
            </a:lvl1pPr>
            <a:lvl2pPr marL="742950" indent="-285750" algn="l" defTabSz="457200" rtl="0" eaLnBrk="1" latinLnBrk="0" hangingPunct="1">
              <a:spcBef>
                <a:spcPct val="20000"/>
              </a:spcBef>
              <a:buFont typeface="Arial"/>
              <a:buChar char="–"/>
              <a:defRPr sz="1600" kern="1200">
                <a:solidFill>
                  <a:srgbClr val="848489"/>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rgbClr val="848489"/>
                </a:solidFill>
                <a:latin typeface="+mn-lt"/>
                <a:ea typeface="+mn-ea"/>
                <a:cs typeface="+mn-cs"/>
              </a:defRPr>
            </a:lvl3pPr>
            <a:lvl4pPr marL="1600200" indent="-228600" algn="l" defTabSz="457200" rtl="0" eaLnBrk="1" latinLnBrk="0" hangingPunct="1">
              <a:spcBef>
                <a:spcPct val="20000"/>
              </a:spcBef>
              <a:buFont typeface="Arial"/>
              <a:buChar char="–"/>
              <a:defRPr sz="18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a:t>Guidance notes</a:t>
            </a:r>
          </a:p>
          <a:p>
            <a:r>
              <a:rPr lang="en-GB" dirty="0"/>
              <a:t>Drop downs to standardise responses where appropriate</a:t>
            </a:r>
          </a:p>
          <a:p>
            <a:endParaRPr lang="en-GB" dirty="0"/>
          </a:p>
        </p:txBody>
      </p:sp>
      <p:sp>
        <p:nvSpPr>
          <p:cNvPr id="11" name="Oval 10"/>
          <p:cNvSpPr/>
          <p:nvPr/>
        </p:nvSpPr>
        <p:spPr>
          <a:xfrm>
            <a:off x="7453972" y="1834278"/>
            <a:ext cx="1059180" cy="403860"/>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Oval 14"/>
          <p:cNvSpPr/>
          <p:nvPr/>
        </p:nvSpPr>
        <p:spPr>
          <a:xfrm>
            <a:off x="5434672" y="2246234"/>
            <a:ext cx="1309028" cy="862725"/>
          </a:xfrm>
          <a:prstGeom prst="ellipse">
            <a:avLst/>
          </a:prstGeom>
          <a:noFill/>
          <a:ln w="1905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2443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AS\INSCALE_aktuelle_Projekte\Bayer\2012_Supportanfragen_divers\120808_Bildbearbeitung\Neue Dateien\TOPIC_IMAGE_089_bunt.jpg"/>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gray">
          <a:xfrm>
            <a:off x="4876800" y="2800350"/>
            <a:ext cx="2229758" cy="2048672"/>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2"/>
          <p:cNvSpPr>
            <a:spLocks noGrp="1"/>
          </p:cNvSpPr>
          <p:nvPr>
            <p:ph type="body" idx="4294967295"/>
          </p:nvPr>
        </p:nvSpPr>
        <p:spPr>
          <a:xfrm>
            <a:off x="708837" y="2376994"/>
            <a:ext cx="7924446" cy="1125141"/>
          </a:xfrm>
        </p:spPr>
        <p:txBody>
          <a:bodyPr>
            <a:normAutofit/>
          </a:bodyPr>
          <a:lstStyle/>
          <a:p>
            <a:pPr marL="0" indent="0">
              <a:spcBef>
                <a:spcPct val="0"/>
              </a:spcBef>
              <a:buNone/>
            </a:pPr>
            <a:r>
              <a:rPr lang="en-GB" sz="2600" dirty="0">
                <a:solidFill>
                  <a:schemeClr val="accent1"/>
                </a:solidFill>
                <a:latin typeface="+mj-lt"/>
                <a:ea typeface="+mj-ea"/>
                <a:cs typeface="+mj-cs"/>
              </a:rPr>
              <a:t>PSCI AUDIT PROCESS</a:t>
            </a:r>
          </a:p>
        </p:txBody>
      </p:sp>
      <p:graphicFrame>
        <p:nvGraphicFramePr>
          <p:cNvPr id="2" name="Diagram 1"/>
          <p:cNvGraphicFramePr/>
          <p:nvPr>
            <p:extLst/>
          </p:nvPr>
        </p:nvGraphicFramePr>
        <p:xfrm>
          <a:off x="5791200" y="3429000"/>
          <a:ext cx="2895600" cy="15430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36988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33017905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9236"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 name="Rechteck 3"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GB" dirty="0">
              <a:latin typeface="Calibri"/>
              <a:ea typeface="+mj-ea"/>
              <a:sym typeface="Calibri"/>
            </a:endParaRPr>
          </a:p>
        </p:txBody>
      </p:sp>
      <p:sp>
        <p:nvSpPr>
          <p:cNvPr id="2" name="Title 1"/>
          <p:cNvSpPr>
            <a:spLocks noGrp="1"/>
          </p:cNvSpPr>
          <p:nvPr>
            <p:ph type="title"/>
          </p:nvPr>
        </p:nvSpPr>
        <p:spPr>
          <a:xfrm>
            <a:off x="615601" y="552272"/>
            <a:ext cx="7466076" cy="369332"/>
          </a:xfrm>
        </p:spPr>
        <p:txBody>
          <a:bodyPr/>
          <a:lstStyle/>
          <a:p>
            <a:r>
              <a:rPr lang="en-GB" dirty="0"/>
              <a:t>GENERAL PSCI AUDIT PROCESS</a:t>
            </a:r>
            <a:endParaRPr lang="en-US" dirty="0"/>
          </a:p>
        </p:txBody>
      </p:sp>
      <p:sp>
        <p:nvSpPr>
          <p:cNvPr id="5" name="Content Placeholder 4"/>
          <p:cNvSpPr>
            <a:spLocks noGrp="1"/>
          </p:cNvSpPr>
          <p:nvPr>
            <p:ph idx="1"/>
          </p:nvPr>
        </p:nvSpPr>
        <p:spPr>
          <a:xfrm>
            <a:off x="615601" y="1028700"/>
            <a:ext cx="8229600" cy="3719147"/>
          </a:xfrm>
        </p:spPr>
        <p:txBody>
          <a:bodyPr/>
          <a:lstStyle/>
          <a:p>
            <a:pPr marL="0" indent="0" algn="ctr">
              <a:buNone/>
            </a:pPr>
            <a:r>
              <a:rPr lang="de-DE" b="1" dirty="0">
                <a:solidFill>
                  <a:schemeClr val="accent1"/>
                </a:solidFill>
              </a:rPr>
              <a:t>AUDIT APPROACH</a:t>
            </a:r>
            <a:endParaRPr lang="en-US" b="1" dirty="0">
              <a:solidFill>
                <a:schemeClr val="accent1"/>
              </a:solidFill>
            </a:endParaRPr>
          </a:p>
        </p:txBody>
      </p:sp>
      <p:sp>
        <p:nvSpPr>
          <p:cNvPr id="6" name="Isosceles Triangle 5"/>
          <p:cNvSpPr/>
          <p:nvPr/>
        </p:nvSpPr>
        <p:spPr>
          <a:xfrm>
            <a:off x="1676400" y="1428750"/>
            <a:ext cx="6019800" cy="2286000"/>
          </a:xfrm>
          <a:prstGeom prst="triangle">
            <a:avLst/>
          </a:prstGeom>
          <a:solidFill>
            <a:schemeClr val="bg1">
              <a:lumMod val="85000"/>
            </a:schemeClr>
          </a:solidFill>
          <a:ln/>
          <a:effectLst>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t"/>
          <a:lstStyle/>
          <a:p>
            <a:pPr algn="ctr"/>
            <a:r>
              <a:rPr lang="en-US" sz="2000" b="1" dirty="0">
                <a:solidFill>
                  <a:schemeClr val="accent1"/>
                </a:solidFill>
              </a:rPr>
              <a:t>Three</a:t>
            </a:r>
          </a:p>
          <a:p>
            <a:pPr algn="ctr"/>
            <a:r>
              <a:rPr lang="en-US" sz="2000" b="1" dirty="0">
                <a:solidFill>
                  <a:schemeClr val="accent1"/>
                </a:solidFill>
              </a:rPr>
              <a:t>Phases</a:t>
            </a:r>
          </a:p>
        </p:txBody>
      </p:sp>
      <p:sp>
        <p:nvSpPr>
          <p:cNvPr id="7" name="Rounded Rectangle 6"/>
          <p:cNvSpPr/>
          <p:nvPr/>
        </p:nvSpPr>
        <p:spPr>
          <a:xfrm>
            <a:off x="838200" y="3257550"/>
            <a:ext cx="2286000" cy="1200150"/>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Pre-Audit Activities</a:t>
            </a:r>
          </a:p>
        </p:txBody>
      </p:sp>
      <p:sp>
        <p:nvSpPr>
          <p:cNvPr id="9" name="Rounded Rectangle 8"/>
          <p:cNvSpPr/>
          <p:nvPr/>
        </p:nvSpPr>
        <p:spPr>
          <a:xfrm>
            <a:off x="3429000" y="3253285"/>
            <a:ext cx="2286000" cy="1200150"/>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On-Site Activities</a:t>
            </a:r>
          </a:p>
        </p:txBody>
      </p:sp>
      <p:sp>
        <p:nvSpPr>
          <p:cNvPr id="10" name="Rounded Rectangle 9"/>
          <p:cNvSpPr/>
          <p:nvPr/>
        </p:nvSpPr>
        <p:spPr>
          <a:xfrm>
            <a:off x="6172200" y="3257550"/>
            <a:ext cx="2286000" cy="1200150"/>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Post-Audit Activities</a:t>
            </a:r>
          </a:p>
        </p:txBody>
      </p:sp>
      <p:sp>
        <p:nvSpPr>
          <p:cNvPr id="3" name="Foliennummernplatzhalter 2"/>
          <p:cNvSpPr>
            <a:spLocks noGrp="1"/>
          </p:cNvSpPr>
          <p:nvPr>
            <p:ph type="sldNum" sz="quarter" idx="12"/>
          </p:nvPr>
        </p:nvSpPr>
        <p:spPr/>
        <p:txBody>
          <a:bodyPr/>
          <a:lstStyle/>
          <a:p>
            <a:fld id="{E09DBD89-DAF3-7144-A512-815880C1C590}" type="slidenum">
              <a:rPr lang="en-US" smtClean="0"/>
              <a:pPr/>
              <a:t>22</a:t>
            </a:fld>
            <a:endParaRPr lang="en-US"/>
          </a:p>
        </p:txBody>
      </p:sp>
    </p:spTree>
    <p:extLst>
      <p:ext uri="{BB962C8B-B14F-4D97-AF65-F5344CB8AC3E}">
        <p14:creationId xmlns:p14="http://schemas.microsoft.com/office/powerpoint/2010/main" val="1928627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11352233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283"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Rechteck 2"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GB" dirty="0">
              <a:latin typeface="Calibri"/>
              <a:ea typeface="+mj-ea"/>
              <a:sym typeface="Calibri"/>
            </a:endParaRPr>
          </a:p>
        </p:txBody>
      </p:sp>
      <p:sp>
        <p:nvSpPr>
          <p:cNvPr id="2" name="Title 1"/>
          <p:cNvSpPr>
            <a:spLocks noGrp="1"/>
          </p:cNvSpPr>
          <p:nvPr>
            <p:ph type="title"/>
          </p:nvPr>
        </p:nvSpPr>
        <p:spPr>
          <a:xfrm>
            <a:off x="615601" y="552272"/>
            <a:ext cx="7466076" cy="369332"/>
          </a:xfrm>
        </p:spPr>
        <p:txBody>
          <a:bodyPr/>
          <a:lstStyle/>
          <a:p>
            <a:r>
              <a:rPr lang="en-GB" dirty="0"/>
              <a:t>PSCI AUDIT PROCESS</a:t>
            </a:r>
            <a:endParaRPr lang="en-US" dirty="0"/>
          </a:p>
        </p:txBody>
      </p:sp>
      <p:sp>
        <p:nvSpPr>
          <p:cNvPr id="5" name="Content Placeholder 4"/>
          <p:cNvSpPr>
            <a:spLocks noGrp="1"/>
          </p:cNvSpPr>
          <p:nvPr>
            <p:ph idx="1"/>
          </p:nvPr>
        </p:nvSpPr>
        <p:spPr>
          <a:xfrm>
            <a:off x="615601" y="1028700"/>
            <a:ext cx="8229600" cy="3719147"/>
          </a:xfrm>
        </p:spPr>
        <p:txBody>
          <a:bodyPr/>
          <a:lstStyle/>
          <a:p>
            <a:pPr marL="0" indent="0" algn="ctr">
              <a:buNone/>
            </a:pPr>
            <a:r>
              <a:rPr lang="de-DE" b="1" dirty="0">
                <a:solidFill>
                  <a:schemeClr val="accent1"/>
                </a:solidFill>
              </a:rPr>
              <a:t>AUDIT APPROACH</a:t>
            </a:r>
            <a:endParaRPr lang="en-US" b="1" dirty="0">
              <a:solidFill>
                <a:schemeClr val="accent1"/>
              </a:solidFill>
            </a:endParaRPr>
          </a:p>
        </p:txBody>
      </p:sp>
      <p:sp>
        <p:nvSpPr>
          <p:cNvPr id="6" name="Isosceles Triangle 5"/>
          <p:cNvSpPr/>
          <p:nvPr/>
        </p:nvSpPr>
        <p:spPr>
          <a:xfrm>
            <a:off x="1676400" y="1428750"/>
            <a:ext cx="6019800" cy="2286000"/>
          </a:xfrm>
          <a:prstGeom prst="triangle">
            <a:avLst/>
          </a:prstGeom>
          <a:solidFill>
            <a:schemeClr val="bg1">
              <a:lumMod val="85000"/>
            </a:schemeClr>
          </a:solidFill>
          <a:ln/>
          <a:effectLst>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t"/>
          <a:lstStyle/>
          <a:p>
            <a:pPr algn="ctr"/>
            <a:r>
              <a:rPr lang="en-US" sz="2000" b="1" dirty="0">
                <a:solidFill>
                  <a:schemeClr val="accent1"/>
                </a:solidFill>
              </a:rPr>
              <a:t>1</a:t>
            </a:r>
            <a:r>
              <a:rPr lang="en-US" sz="2000" b="1" baseline="30000" dirty="0">
                <a:solidFill>
                  <a:schemeClr val="accent1"/>
                </a:solidFill>
              </a:rPr>
              <a:t>st</a:t>
            </a:r>
            <a:r>
              <a:rPr lang="en-US" sz="2000" b="1" dirty="0">
                <a:solidFill>
                  <a:schemeClr val="accent1"/>
                </a:solidFill>
              </a:rPr>
              <a:t> Phase</a:t>
            </a:r>
          </a:p>
        </p:txBody>
      </p:sp>
      <p:sp>
        <p:nvSpPr>
          <p:cNvPr id="7" name="Rounded Rectangle 6"/>
          <p:cNvSpPr/>
          <p:nvPr/>
        </p:nvSpPr>
        <p:spPr>
          <a:xfrm>
            <a:off x="838200" y="3257550"/>
            <a:ext cx="2286000" cy="1200150"/>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Pre-Audit Activities</a:t>
            </a:r>
          </a:p>
        </p:txBody>
      </p:sp>
      <p:sp>
        <p:nvSpPr>
          <p:cNvPr id="9" name="Rounded Rectangle 8"/>
          <p:cNvSpPr/>
          <p:nvPr/>
        </p:nvSpPr>
        <p:spPr>
          <a:xfrm>
            <a:off x="3429000" y="3253285"/>
            <a:ext cx="2286000" cy="1200150"/>
          </a:xfrm>
          <a:prstGeom prst="roundRect">
            <a:avLst/>
          </a:prstGeom>
          <a:solidFill>
            <a:schemeClr val="accent5"/>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On-Site Activities</a:t>
            </a:r>
          </a:p>
        </p:txBody>
      </p:sp>
      <p:sp>
        <p:nvSpPr>
          <p:cNvPr id="10" name="Rounded Rectangle 9"/>
          <p:cNvSpPr/>
          <p:nvPr/>
        </p:nvSpPr>
        <p:spPr>
          <a:xfrm>
            <a:off x="6172200" y="3257550"/>
            <a:ext cx="2286000" cy="1200150"/>
          </a:xfrm>
          <a:prstGeom prst="roundRect">
            <a:avLst/>
          </a:prstGeom>
          <a:solidFill>
            <a:schemeClr val="accent5"/>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Post-Audit Activities</a:t>
            </a:r>
          </a:p>
        </p:txBody>
      </p:sp>
      <p:sp>
        <p:nvSpPr>
          <p:cNvPr id="4" name="Foliennummernplatzhalter 3"/>
          <p:cNvSpPr>
            <a:spLocks noGrp="1"/>
          </p:cNvSpPr>
          <p:nvPr>
            <p:ph type="sldNum" sz="quarter" idx="12"/>
          </p:nvPr>
        </p:nvSpPr>
        <p:spPr/>
        <p:txBody>
          <a:bodyPr/>
          <a:lstStyle/>
          <a:p>
            <a:fld id="{E09DBD89-DAF3-7144-A512-815880C1C590}" type="slidenum">
              <a:rPr lang="en-US" smtClean="0"/>
              <a:pPr/>
              <a:t>23</a:t>
            </a:fld>
            <a:endParaRPr lang="en-US"/>
          </a:p>
        </p:txBody>
      </p:sp>
    </p:spTree>
    <p:extLst>
      <p:ext uri="{BB962C8B-B14F-4D97-AF65-F5344CB8AC3E}">
        <p14:creationId xmlns:p14="http://schemas.microsoft.com/office/powerpoint/2010/main" val="236126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kt 2" hidden="1"/>
          <p:cNvGraphicFramePr>
            <a:graphicFrameLocks noChangeAspect="1"/>
          </p:cNvGraphicFramePr>
          <p:nvPr>
            <p:custDataLst>
              <p:tags r:id="rId2"/>
            </p:custDataLst>
            <p:extLst>
              <p:ext uri="{D42A27DB-BD31-4B8C-83A1-F6EECF244321}">
                <p14:modId xmlns:p14="http://schemas.microsoft.com/office/powerpoint/2010/main" val="557556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2309"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5" name="Rechteck 4"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de-DE" dirty="0">
              <a:latin typeface="Calibri"/>
              <a:ea typeface="+mj-ea"/>
              <a:sym typeface="Calibri"/>
            </a:endParaRPr>
          </a:p>
        </p:txBody>
      </p:sp>
      <p:sp>
        <p:nvSpPr>
          <p:cNvPr id="2" name="Title 1"/>
          <p:cNvSpPr>
            <a:spLocks noGrp="1"/>
          </p:cNvSpPr>
          <p:nvPr>
            <p:ph type="title"/>
          </p:nvPr>
        </p:nvSpPr>
        <p:spPr/>
        <p:txBody>
          <a:bodyPr/>
          <a:lstStyle/>
          <a:p>
            <a:r>
              <a:rPr lang="de-DE" dirty="0"/>
              <a:t>PRE AUDIT ACTIVITIES OVERVIEW</a:t>
            </a:r>
            <a:endParaRPr lang="en-US" dirty="0"/>
          </a:p>
        </p:txBody>
      </p:sp>
      <p:sp>
        <p:nvSpPr>
          <p:cNvPr id="4" name="Foliennummernplatzhalter 3"/>
          <p:cNvSpPr>
            <a:spLocks noGrp="1"/>
          </p:cNvSpPr>
          <p:nvPr>
            <p:ph type="sldNum" sz="quarter" idx="12"/>
          </p:nvPr>
        </p:nvSpPr>
        <p:spPr/>
        <p:txBody>
          <a:bodyPr/>
          <a:lstStyle/>
          <a:p>
            <a:fld id="{E09DBD89-DAF3-7144-A512-815880C1C590}" type="slidenum">
              <a:rPr lang="en-US" smtClean="0"/>
              <a:pPr/>
              <a:t>24</a:t>
            </a:fld>
            <a:endParaRPr lang="en-US"/>
          </a:p>
        </p:txBody>
      </p:sp>
      <p:sp>
        <p:nvSpPr>
          <p:cNvPr id="7" name="Isosceles Triangle 6">
            <a:extLst>
              <a:ext uri="{FF2B5EF4-FFF2-40B4-BE49-F238E27FC236}">
                <a16:creationId xmlns:a16="http://schemas.microsoft.com/office/drawing/2014/main" id="{F0C96734-3000-4CD4-924C-C85A53EF4FEB}"/>
              </a:ext>
            </a:extLst>
          </p:cNvPr>
          <p:cNvSpPr/>
          <p:nvPr/>
        </p:nvSpPr>
        <p:spPr>
          <a:xfrm>
            <a:off x="1669366" y="2461041"/>
            <a:ext cx="6019800" cy="2286000"/>
          </a:xfrm>
          <a:prstGeom prst="triangle">
            <a:avLst/>
          </a:prstGeom>
          <a:solidFill>
            <a:schemeClr val="bg1">
              <a:lumMod val="85000"/>
            </a:schemeClr>
          </a:solidFill>
          <a:ln/>
          <a:effectLst/>
        </p:spPr>
        <p:style>
          <a:lnRef idx="1">
            <a:schemeClr val="accent5"/>
          </a:lnRef>
          <a:fillRef idx="2">
            <a:schemeClr val="accent5"/>
          </a:fillRef>
          <a:effectRef idx="1">
            <a:schemeClr val="accent5"/>
          </a:effectRef>
          <a:fontRef idx="minor">
            <a:schemeClr val="dk1"/>
          </a:fontRef>
        </p:style>
        <p:txBody>
          <a:bodyPr rtlCol="0" anchor="b"/>
          <a:lstStyle/>
          <a:p>
            <a:pPr algn="ctr"/>
            <a:r>
              <a:rPr lang="en-US" sz="2000" b="1" dirty="0">
                <a:solidFill>
                  <a:schemeClr val="accent1"/>
                </a:solidFill>
              </a:rPr>
              <a:t>Goal: efficient and effective use of time onsite</a:t>
            </a:r>
          </a:p>
        </p:txBody>
      </p:sp>
      <p:sp>
        <p:nvSpPr>
          <p:cNvPr id="8" name="Rounded Rectangle 6">
            <a:extLst>
              <a:ext uri="{FF2B5EF4-FFF2-40B4-BE49-F238E27FC236}">
                <a16:creationId xmlns:a16="http://schemas.microsoft.com/office/drawing/2014/main" id="{B39BC548-2266-427B-BF54-931473A712A5}"/>
              </a:ext>
            </a:extLst>
          </p:cNvPr>
          <p:cNvSpPr/>
          <p:nvPr/>
        </p:nvSpPr>
        <p:spPr>
          <a:xfrm>
            <a:off x="462895" y="1203667"/>
            <a:ext cx="3376140" cy="2151478"/>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t"/>
          <a:lstStyle/>
          <a:p>
            <a:pPr algn="ctr"/>
            <a:r>
              <a:rPr lang="en-US" sz="1600" b="1" u="sng" dirty="0">
                <a:solidFill>
                  <a:schemeClr val="bg1"/>
                </a:solidFill>
              </a:rPr>
              <a:t>Administrative</a:t>
            </a:r>
          </a:p>
          <a:p>
            <a:pPr marL="342900" indent="-342900">
              <a:buFont typeface="Arial" panose="020B0604020202020204" pitchFamily="34" charset="0"/>
              <a:buChar char="•"/>
            </a:pPr>
            <a:r>
              <a:rPr lang="en-US" sz="1600" b="1" dirty="0">
                <a:solidFill>
                  <a:schemeClr val="bg1"/>
                </a:solidFill>
              </a:rPr>
              <a:t>Schedule audit</a:t>
            </a:r>
          </a:p>
          <a:p>
            <a:pPr marL="342900" indent="-342900">
              <a:buFont typeface="Arial" panose="020B0604020202020204" pitchFamily="34" charset="0"/>
              <a:buChar char="•"/>
            </a:pPr>
            <a:r>
              <a:rPr lang="en-US" sz="1600" b="1" dirty="0">
                <a:solidFill>
                  <a:schemeClr val="bg1"/>
                </a:solidFill>
              </a:rPr>
              <a:t>Contact &amp; coordinate with the facility</a:t>
            </a:r>
          </a:p>
          <a:p>
            <a:pPr marL="342900" indent="-342900">
              <a:buFont typeface="Arial" panose="020B0604020202020204" pitchFamily="34" charset="0"/>
              <a:buChar char="•"/>
            </a:pPr>
            <a:r>
              <a:rPr lang="en-US" sz="1600" b="1" dirty="0">
                <a:solidFill>
                  <a:schemeClr val="bg1"/>
                </a:solidFill>
              </a:rPr>
              <a:t>Distribute audit materials (SAQ, list of docs, audit plan)</a:t>
            </a:r>
          </a:p>
          <a:p>
            <a:pPr marL="342900" indent="-342900">
              <a:buFont typeface="Arial" panose="020B0604020202020204" pitchFamily="34" charset="0"/>
              <a:buChar char="•"/>
            </a:pPr>
            <a:r>
              <a:rPr lang="en-US" sz="1600" b="1" dirty="0">
                <a:solidFill>
                  <a:schemeClr val="bg1"/>
                </a:solidFill>
              </a:rPr>
              <a:t>Arrange for travel</a:t>
            </a:r>
          </a:p>
        </p:txBody>
      </p:sp>
      <p:sp>
        <p:nvSpPr>
          <p:cNvPr id="11" name="Rounded Rectangle 6">
            <a:extLst>
              <a:ext uri="{FF2B5EF4-FFF2-40B4-BE49-F238E27FC236}">
                <a16:creationId xmlns:a16="http://schemas.microsoft.com/office/drawing/2014/main" id="{2C0B0C31-9BB0-4371-9365-0173C071EBAA}"/>
              </a:ext>
            </a:extLst>
          </p:cNvPr>
          <p:cNvSpPr/>
          <p:nvPr/>
        </p:nvSpPr>
        <p:spPr>
          <a:xfrm>
            <a:off x="5303460" y="1203667"/>
            <a:ext cx="3376140" cy="2151478"/>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1600" b="1" u="sng" dirty="0">
                <a:solidFill>
                  <a:schemeClr val="bg1"/>
                </a:solidFill>
              </a:rPr>
              <a:t>Planning</a:t>
            </a:r>
          </a:p>
          <a:p>
            <a:pPr marL="342900" indent="-342900">
              <a:buFont typeface="Arial" panose="020B0604020202020204" pitchFamily="34" charset="0"/>
              <a:buChar char="•"/>
            </a:pPr>
            <a:r>
              <a:rPr lang="en-US" sz="1600" b="1" dirty="0">
                <a:solidFill>
                  <a:schemeClr val="bg1"/>
                </a:solidFill>
              </a:rPr>
              <a:t>Assemble &amp; review background info &amp; applicable regulations</a:t>
            </a:r>
          </a:p>
          <a:p>
            <a:pPr marL="342900" indent="-342900">
              <a:buFont typeface="Arial" panose="020B0604020202020204" pitchFamily="34" charset="0"/>
              <a:buChar char="•"/>
            </a:pPr>
            <a:r>
              <a:rPr lang="en-US" sz="1600" b="1" dirty="0">
                <a:solidFill>
                  <a:schemeClr val="bg1"/>
                </a:solidFill>
              </a:rPr>
              <a:t>Develop audit assignments &amp; areas of focus</a:t>
            </a:r>
          </a:p>
          <a:p>
            <a:pPr marL="342900" indent="-342900">
              <a:buFont typeface="Arial" panose="020B0604020202020204" pitchFamily="34" charset="0"/>
              <a:buChar char="•"/>
            </a:pPr>
            <a:r>
              <a:rPr lang="en-US" sz="1600" b="1" dirty="0">
                <a:solidFill>
                  <a:schemeClr val="bg1"/>
                </a:solidFill>
              </a:rPr>
              <a:t>Review &amp; discuss audit team responsibilities</a:t>
            </a:r>
          </a:p>
        </p:txBody>
      </p:sp>
    </p:spTree>
    <p:extLst>
      <p:ext uri="{BB962C8B-B14F-4D97-AF65-F5344CB8AC3E}">
        <p14:creationId xmlns:p14="http://schemas.microsoft.com/office/powerpoint/2010/main" val="54482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kt 5" hidden="1"/>
          <p:cNvGraphicFramePr>
            <a:graphicFrameLocks noChangeAspect="1"/>
          </p:cNvGraphicFramePr>
          <p:nvPr>
            <p:custDataLst>
              <p:tags r:id="rId2"/>
            </p:custDataLst>
            <p:extLst>
              <p:ext uri="{D42A27DB-BD31-4B8C-83A1-F6EECF244321}">
                <p14:modId xmlns:p14="http://schemas.microsoft.com/office/powerpoint/2010/main" val="376019723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3335"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4" name="Rechteck 3"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AUDIT PREPARATION: TIPS/HINTS</a:t>
            </a:r>
            <a:br>
              <a:rPr lang="en-US" dirty="0"/>
            </a:br>
            <a:r>
              <a:rPr lang="en-US" dirty="0"/>
              <a:t>FOR AUDITORS</a:t>
            </a:r>
          </a:p>
        </p:txBody>
      </p:sp>
      <p:sp>
        <p:nvSpPr>
          <p:cNvPr id="3" name="Content Placeholder 2"/>
          <p:cNvSpPr>
            <a:spLocks noGrp="1"/>
          </p:cNvSpPr>
          <p:nvPr>
            <p:ph idx="1"/>
          </p:nvPr>
        </p:nvSpPr>
        <p:spPr>
          <a:xfrm>
            <a:off x="-177420" y="1085850"/>
            <a:ext cx="9022622" cy="3547697"/>
          </a:xfrm>
        </p:spPr>
        <p:txBody>
          <a:bodyPr>
            <a:noAutofit/>
          </a:bodyPr>
          <a:lstStyle/>
          <a:p>
            <a:pPr lvl="1">
              <a:buClr>
                <a:schemeClr val="accent1"/>
              </a:buClr>
              <a:buFont typeface="Wingdings" panose="05000000000000000000" pitchFamily="2" charset="2"/>
              <a:buChar char="Ø"/>
            </a:pPr>
            <a:r>
              <a:rPr lang="en-US" dirty="0">
                <a:solidFill>
                  <a:schemeClr val="accent1"/>
                </a:solidFill>
              </a:rPr>
              <a:t>Study the SAQ </a:t>
            </a:r>
            <a:r>
              <a:rPr lang="en-US" dirty="0"/>
              <a:t>(and the provided documents) </a:t>
            </a:r>
          </a:p>
          <a:p>
            <a:pPr lvl="1">
              <a:buClr>
                <a:schemeClr val="accent1"/>
              </a:buClr>
              <a:buFont typeface="Wingdings" panose="05000000000000000000" pitchFamily="2" charset="2"/>
              <a:buChar char="Ø"/>
            </a:pPr>
            <a:r>
              <a:rPr lang="en-US" dirty="0"/>
              <a:t>Ask for </a:t>
            </a:r>
            <a:r>
              <a:rPr lang="en-US" dirty="0">
                <a:solidFill>
                  <a:schemeClr val="accent1"/>
                </a:solidFill>
              </a:rPr>
              <a:t>any additional information</a:t>
            </a:r>
            <a:r>
              <a:rPr lang="en-US" dirty="0"/>
              <a:t> if needed from the supplier</a:t>
            </a:r>
          </a:p>
          <a:p>
            <a:pPr lvl="1">
              <a:buClr>
                <a:schemeClr val="accent1"/>
              </a:buClr>
              <a:buFont typeface="Wingdings" panose="05000000000000000000" pitchFamily="2" charset="2"/>
              <a:buChar char="Ø"/>
            </a:pPr>
            <a:r>
              <a:rPr lang="en-US" dirty="0"/>
              <a:t>Check with the client if there are </a:t>
            </a:r>
            <a:r>
              <a:rPr lang="en-US" dirty="0">
                <a:solidFill>
                  <a:schemeClr val="accent1"/>
                </a:solidFill>
              </a:rPr>
              <a:t>any special topics </a:t>
            </a:r>
            <a:r>
              <a:rPr lang="en-US" dirty="0"/>
              <a:t>that need to be considered </a:t>
            </a:r>
          </a:p>
          <a:p>
            <a:pPr lvl="1">
              <a:buClr>
                <a:schemeClr val="accent1"/>
              </a:buClr>
              <a:buFont typeface="Wingdings" panose="05000000000000000000" pitchFamily="2" charset="2"/>
              <a:buChar char="Ø"/>
            </a:pPr>
            <a:r>
              <a:rPr lang="en-US" dirty="0"/>
              <a:t>Provide the supplier with </a:t>
            </a:r>
            <a:r>
              <a:rPr lang="en-US" dirty="0">
                <a:solidFill>
                  <a:schemeClr val="accent1"/>
                </a:solidFill>
              </a:rPr>
              <a:t>an agenda </a:t>
            </a:r>
            <a:r>
              <a:rPr lang="en-US" dirty="0"/>
              <a:t>and a tailored </a:t>
            </a:r>
            <a:r>
              <a:rPr lang="en-US" dirty="0">
                <a:solidFill>
                  <a:schemeClr val="accent1"/>
                </a:solidFill>
              </a:rPr>
              <a:t>PSCI </a:t>
            </a:r>
            <a:r>
              <a:rPr lang="en-US" dirty="0">
                <a:solidFill>
                  <a:srgbClr val="F86524"/>
                </a:solidFill>
              </a:rPr>
              <a:t>Pre-Audit Document </a:t>
            </a:r>
            <a:r>
              <a:rPr lang="en-US" dirty="0">
                <a:solidFill>
                  <a:schemeClr val="accent1"/>
                </a:solidFill>
              </a:rPr>
              <a:t>checklist</a:t>
            </a:r>
            <a:r>
              <a:rPr lang="en-US" b="1" dirty="0"/>
              <a:t> </a:t>
            </a:r>
          </a:p>
          <a:p>
            <a:pPr lvl="1">
              <a:buClr>
                <a:schemeClr val="accent1"/>
              </a:buClr>
              <a:buFont typeface="Wingdings" panose="05000000000000000000" pitchFamily="2" charset="2"/>
              <a:buChar char="Ø"/>
            </a:pPr>
            <a:r>
              <a:rPr lang="en-US" dirty="0"/>
              <a:t>Check the </a:t>
            </a:r>
            <a:r>
              <a:rPr lang="en-US" dirty="0">
                <a:solidFill>
                  <a:schemeClr val="accent1"/>
                </a:solidFill>
              </a:rPr>
              <a:t>website</a:t>
            </a:r>
            <a:r>
              <a:rPr lang="en-US" dirty="0"/>
              <a:t> of the auditee</a:t>
            </a:r>
          </a:p>
          <a:p>
            <a:pPr lvl="1">
              <a:buClr>
                <a:schemeClr val="accent1"/>
              </a:buClr>
              <a:buFont typeface="Wingdings" panose="05000000000000000000" pitchFamily="2" charset="2"/>
              <a:buChar char="Ø"/>
            </a:pPr>
            <a:r>
              <a:rPr lang="en-US" dirty="0"/>
              <a:t>Carry out </a:t>
            </a:r>
            <a:r>
              <a:rPr lang="en-US" dirty="0">
                <a:solidFill>
                  <a:schemeClr val="accent1"/>
                </a:solidFill>
              </a:rPr>
              <a:t>background research </a:t>
            </a:r>
            <a:r>
              <a:rPr lang="en-US" dirty="0"/>
              <a:t>about the auditee, </a:t>
            </a:r>
            <a:br>
              <a:rPr lang="en-US" dirty="0"/>
            </a:br>
            <a:r>
              <a:rPr lang="en-US" dirty="0"/>
              <a:t>e.g. media reports about environmental issues, relevant databases or reports about fatalities, accidents, incidents, loss of primary containments, news about legal issues etc.</a:t>
            </a:r>
            <a:endParaRPr lang="de-DE" dirty="0"/>
          </a:p>
          <a:p>
            <a:pPr lvl="1">
              <a:buClr>
                <a:schemeClr val="accent1"/>
              </a:buClr>
              <a:buFont typeface="Wingdings" panose="05000000000000000000" pitchFamily="2" charset="2"/>
              <a:buChar char="Ø"/>
            </a:pPr>
            <a:r>
              <a:rPr lang="en-US" dirty="0"/>
              <a:t>Check if any special </a:t>
            </a:r>
            <a:r>
              <a:rPr lang="en-US" dirty="0">
                <a:solidFill>
                  <a:schemeClr val="accent1"/>
                </a:solidFill>
              </a:rPr>
              <a:t>instructions upon arrival </a:t>
            </a:r>
            <a:br>
              <a:rPr lang="en-US" dirty="0">
                <a:solidFill>
                  <a:schemeClr val="accent1"/>
                </a:solidFill>
              </a:rPr>
            </a:br>
            <a:r>
              <a:rPr lang="en-US" dirty="0"/>
              <a:t>(be prepared to show identification if required, ask where to sign in, who to ask for upon arrival…)</a:t>
            </a:r>
          </a:p>
          <a:p>
            <a:pPr lvl="1">
              <a:buClr>
                <a:schemeClr val="accent1"/>
              </a:buClr>
              <a:buFont typeface="Wingdings" panose="05000000000000000000" pitchFamily="2" charset="2"/>
              <a:buChar char="Ø"/>
            </a:pPr>
            <a:r>
              <a:rPr lang="en-US" dirty="0"/>
              <a:t>Check if any special </a:t>
            </a:r>
            <a:r>
              <a:rPr lang="en-US" dirty="0">
                <a:solidFill>
                  <a:schemeClr val="accent1"/>
                </a:solidFill>
              </a:rPr>
              <a:t>personal protective equipment </a:t>
            </a:r>
            <a:r>
              <a:rPr lang="en-US" dirty="0"/>
              <a:t>is required</a:t>
            </a:r>
          </a:p>
          <a:p>
            <a:pPr lvl="1">
              <a:lnSpc>
                <a:spcPct val="150000"/>
              </a:lnSpc>
              <a:buClr>
                <a:schemeClr val="accent1"/>
              </a:buClr>
              <a:buFont typeface="Wingdings" panose="05000000000000000000" pitchFamily="2" charset="2"/>
              <a:buChar char="Ø"/>
            </a:pPr>
            <a:endParaRPr lang="en-US" dirty="0"/>
          </a:p>
        </p:txBody>
      </p:sp>
      <p:sp>
        <p:nvSpPr>
          <p:cNvPr id="5" name="Foliennummernplatzhalter 4"/>
          <p:cNvSpPr>
            <a:spLocks noGrp="1"/>
          </p:cNvSpPr>
          <p:nvPr>
            <p:ph type="sldNum" sz="quarter" idx="12"/>
          </p:nvPr>
        </p:nvSpPr>
        <p:spPr/>
        <p:txBody>
          <a:bodyPr/>
          <a:lstStyle/>
          <a:p>
            <a:fld id="{E09DBD89-DAF3-7144-A512-815880C1C590}" type="slidenum">
              <a:rPr lang="en-US" smtClean="0"/>
              <a:pPr/>
              <a:t>25</a:t>
            </a:fld>
            <a:endParaRPr lang="en-US"/>
          </a:p>
        </p:txBody>
      </p:sp>
    </p:spTree>
    <p:extLst>
      <p:ext uri="{BB962C8B-B14F-4D97-AF65-F5344CB8AC3E}">
        <p14:creationId xmlns:p14="http://schemas.microsoft.com/office/powerpoint/2010/main" val="2086093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kt 5" hidden="1"/>
          <p:cNvGraphicFramePr>
            <a:graphicFrameLocks noChangeAspect="1"/>
          </p:cNvGraphicFramePr>
          <p:nvPr>
            <p:custDataLst>
              <p:tags r:id="rId2"/>
            </p:custDataLst>
            <p:extLst>
              <p:ext uri="{D42A27DB-BD31-4B8C-83A1-F6EECF244321}">
                <p14:modId xmlns:p14="http://schemas.microsoft.com/office/powerpoint/2010/main" val="38607777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4354" name="think-cell Folie" r:id="rId19" imgW="180" imgH="180" progId="TCLayout.ActiveDocument.1">
                  <p:embed/>
                </p:oleObj>
              </mc:Choice>
              <mc:Fallback>
                <p:oleObj name="think-cell Folie" r:id="rId19" imgW="180" imgH="180" progId="TCLayout.ActiveDocument.1">
                  <p:embed/>
                  <p:pic>
                    <p:nvPicPr>
                      <p:cNvPr id="0" name=""/>
                      <p:cNvPicPr/>
                      <p:nvPr/>
                    </p:nvPicPr>
                    <p:blipFill>
                      <a:blip r:embed="rId20"/>
                      <a:stretch>
                        <a:fillRect/>
                      </a:stretch>
                    </p:blipFill>
                    <p:spPr>
                      <a:xfrm>
                        <a:off x="1588" y="1588"/>
                        <a:ext cx="1588" cy="1588"/>
                      </a:xfrm>
                      <a:prstGeom prst="rect">
                        <a:avLst/>
                      </a:prstGeom>
                    </p:spPr>
                  </p:pic>
                </p:oleObj>
              </mc:Fallback>
            </mc:AlternateContent>
          </a:graphicData>
        </a:graphic>
      </p:graphicFrame>
      <p:sp>
        <p:nvSpPr>
          <p:cNvPr id="4" name="Rechteck 3"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a:xfrm>
            <a:off x="615601" y="529188"/>
            <a:ext cx="7466076" cy="392415"/>
          </a:xfrm>
        </p:spPr>
        <p:txBody>
          <a:bodyPr>
            <a:noAutofit/>
          </a:bodyPr>
          <a:lstStyle/>
          <a:p>
            <a:r>
              <a:rPr lang="en-US" dirty="0"/>
              <a:t>EXAMPLE PRE AUDIT ACTIVITIES</a:t>
            </a:r>
            <a:endParaRPr lang="de-DE" dirty="0"/>
          </a:p>
        </p:txBody>
      </p:sp>
      <p:cxnSp>
        <p:nvCxnSpPr>
          <p:cNvPr id="34" name="Straight Connector 15"/>
          <p:cNvCxnSpPr/>
          <p:nvPr>
            <p:custDataLst>
              <p:tags r:id="rId4"/>
            </p:custDataLst>
          </p:nvPr>
        </p:nvCxnSpPr>
        <p:spPr>
          <a:xfrm flipV="1">
            <a:off x="705370" y="3299910"/>
            <a:ext cx="8210030" cy="1428"/>
          </a:xfrm>
          <a:prstGeom prst="line">
            <a:avLst/>
          </a:prstGeom>
        </p:spPr>
        <p:style>
          <a:lnRef idx="1">
            <a:schemeClr val="dk1"/>
          </a:lnRef>
          <a:fillRef idx="0">
            <a:schemeClr val="dk1"/>
          </a:fillRef>
          <a:effectRef idx="0">
            <a:schemeClr val="dk1"/>
          </a:effectRef>
          <a:fontRef idx="minor">
            <a:schemeClr val="tx1"/>
          </a:fontRef>
        </p:style>
      </p:cxnSp>
      <p:sp>
        <p:nvSpPr>
          <p:cNvPr id="35" name="Rectangle 302"/>
          <p:cNvSpPr/>
          <p:nvPr>
            <p:custDataLst>
              <p:tags r:id="rId5"/>
            </p:custDataLst>
          </p:nvPr>
        </p:nvSpPr>
        <p:spPr>
          <a:xfrm>
            <a:off x="672032" y="2551148"/>
            <a:ext cx="882650" cy="475060"/>
          </a:xfrm>
          <a:prstGeom prst="rect">
            <a:avLst/>
          </a:prstGeom>
          <a:solidFill>
            <a:schemeClr val="accent2"/>
          </a:solidFill>
        </p:spPr>
        <p:style>
          <a:lnRef idx="1">
            <a:schemeClr val="dk1"/>
          </a:lnRef>
          <a:fillRef idx="3">
            <a:schemeClr val="dk1"/>
          </a:fillRef>
          <a:effectRef idx="2">
            <a:schemeClr val="dk1"/>
          </a:effectRef>
          <a:fontRef idx="minor">
            <a:schemeClr val="lt1"/>
          </a:fontRef>
        </p:style>
        <p:txBody>
          <a:bodyPr lIns="36000" tIns="40142" rIns="36000" bIns="40142" anchor="ctr"/>
          <a:lstStyle>
            <a:lvl1pPr defTabSz="457200" eaLnBrk="0" hangingPunct="0">
              <a:defRPr>
                <a:solidFill>
                  <a:schemeClr val="tx1"/>
                </a:solidFill>
                <a:latin typeface="Arial" pitchFamily="34" charset="0"/>
                <a:cs typeface="Arial" pitchFamily="34" charset="0"/>
              </a:defRPr>
            </a:lvl1pPr>
            <a:lvl2pPr marL="742950" indent="-285750" defTabSz="457200" eaLnBrk="0" hangingPunct="0">
              <a:defRPr>
                <a:solidFill>
                  <a:schemeClr val="tx1"/>
                </a:solidFill>
                <a:latin typeface="Arial" pitchFamily="34" charset="0"/>
                <a:cs typeface="Arial" pitchFamily="34" charset="0"/>
              </a:defRPr>
            </a:lvl2pPr>
            <a:lvl3pPr marL="1143000" indent="-228600" defTabSz="457200" eaLnBrk="0" hangingPunct="0">
              <a:defRPr>
                <a:solidFill>
                  <a:schemeClr val="tx1"/>
                </a:solidFill>
                <a:latin typeface="Arial" pitchFamily="34" charset="0"/>
                <a:cs typeface="Arial" pitchFamily="34" charset="0"/>
              </a:defRPr>
            </a:lvl3pPr>
            <a:lvl4pPr marL="1600200" indent="-228600" defTabSz="457200" eaLnBrk="0" hangingPunct="0">
              <a:defRPr>
                <a:solidFill>
                  <a:schemeClr val="tx1"/>
                </a:solidFill>
                <a:latin typeface="Arial" pitchFamily="34" charset="0"/>
                <a:cs typeface="Arial" pitchFamily="34" charset="0"/>
              </a:defRPr>
            </a:lvl4pPr>
            <a:lvl5pPr marL="2057400" indent="-228600" defTabSz="457200" eaLnBrk="0" hangingPunct="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auto" hangingPunct="1">
              <a:spcBef>
                <a:spcPts val="0"/>
              </a:spcBef>
              <a:spcAft>
                <a:spcPts val="0"/>
              </a:spcAft>
              <a:defRPr/>
            </a:pPr>
            <a:r>
              <a:rPr lang="en-US" sz="1200" b="1" dirty="0">
                <a:solidFill>
                  <a:schemeClr val="bg1"/>
                </a:solidFill>
                <a:latin typeface="+mn-lt"/>
                <a:cs typeface="+mn-cs"/>
              </a:rPr>
              <a:t>Audit company</a:t>
            </a:r>
          </a:p>
        </p:txBody>
      </p:sp>
      <p:sp>
        <p:nvSpPr>
          <p:cNvPr id="36" name="Rectangle 305"/>
          <p:cNvSpPr/>
          <p:nvPr>
            <p:custDataLst>
              <p:tags r:id="rId6"/>
            </p:custDataLst>
          </p:nvPr>
        </p:nvSpPr>
        <p:spPr>
          <a:xfrm>
            <a:off x="672032" y="3869532"/>
            <a:ext cx="882650" cy="473869"/>
          </a:xfrm>
          <a:prstGeom prst="rect">
            <a:avLst/>
          </a:prstGeom>
          <a:solidFill>
            <a:schemeClr val="tx2">
              <a:lumMod val="50000"/>
            </a:schemeClr>
          </a:solidFill>
        </p:spPr>
        <p:style>
          <a:lnRef idx="1">
            <a:schemeClr val="accent6"/>
          </a:lnRef>
          <a:fillRef idx="3">
            <a:schemeClr val="accent6"/>
          </a:fillRef>
          <a:effectRef idx="2">
            <a:schemeClr val="accent6"/>
          </a:effectRef>
          <a:fontRef idx="minor">
            <a:schemeClr val="lt1"/>
          </a:fontRef>
        </p:style>
        <p:txBody>
          <a:bodyPr lIns="80284" tIns="40142" rIns="80284" bIns="40142" anchor="ctr"/>
          <a:lstStyle/>
          <a:p>
            <a:pPr algn="ctr" defTabSz="457200" fontAlgn="auto">
              <a:spcBef>
                <a:spcPts val="0"/>
              </a:spcBef>
              <a:spcAft>
                <a:spcPts val="0"/>
              </a:spcAft>
              <a:defRPr/>
            </a:pPr>
            <a:r>
              <a:rPr lang="en-US" sz="1200" b="1" dirty="0">
                <a:solidFill>
                  <a:schemeClr val="bg1"/>
                </a:solidFill>
              </a:rPr>
              <a:t>Supplier</a:t>
            </a:r>
          </a:p>
        </p:txBody>
      </p:sp>
      <p:sp>
        <p:nvSpPr>
          <p:cNvPr id="37" name="Rectangle 69"/>
          <p:cNvSpPr/>
          <p:nvPr/>
        </p:nvSpPr>
        <p:spPr>
          <a:xfrm>
            <a:off x="672032" y="1291432"/>
            <a:ext cx="882650" cy="461963"/>
          </a:xfrm>
          <a:prstGeom prst="rect">
            <a:avLst/>
          </a:prstGeom>
          <a:solidFill>
            <a:schemeClr val="accent5">
              <a:lumMod val="90000"/>
            </a:schemeClr>
          </a:solidFill>
        </p:spPr>
        <p:style>
          <a:lnRef idx="1">
            <a:schemeClr val="accent2"/>
          </a:lnRef>
          <a:fillRef idx="3">
            <a:schemeClr val="accent2"/>
          </a:fillRef>
          <a:effectRef idx="2">
            <a:schemeClr val="accent2"/>
          </a:effectRef>
          <a:fontRef idx="minor">
            <a:schemeClr val="lt1"/>
          </a:fontRef>
        </p:style>
        <p:txBody>
          <a:bodyPr lIns="80284" tIns="40142" rIns="80284" bIns="40142" anchor="ctr"/>
          <a:lstStyle/>
          <a:p>
            <a:pPr algn="ctr" defTabSz="457200" fontAlgn="auto">
              <a:spcBef>
                <a:spcPts val="0"/>
              </a:spcBef>
              <a:spcAft>
                <a:spcPts val="0"/>
              </a:spcAft>
              <a:defRPr/>
            </a:pPr>
            <a:r>
              <a:rPr lang="en-US" sz="1200" b="1" dirty="0">
                <a:solidFill>
                  <a:schemeClr val="bg1"/>
                </a:solidFill>
              </a:rPr>
              <a:t>PSCI member</a:t>
            </a:r>
            <a:r>
              <a:rPr lang="en-US" sz="1000" b="1" dirty="0">
                <a:solidFill>
                  <a:schemeClr val="bg1"/>
                </a:solidFill>
              </a:rPr>
              <a:t> </a:t>
            </a:r>
          </a:p>
        </p:txBody>
      </p:sp>
      <p:cxnSp>
        <p:nvCxnSpPr>
          <p:cNvPr id="38" name="Straight Connector 15"/>
          <p:cNvCxnSpPr/>
          <p:nvPr>
            <p:custDataLst>
              <p:tags r:id="rId7"/>
            </p:custDataLst>
          </p:nvPr>
        </p:nvCxnSpPr>
        <p:spPr>
          <a:xfrm>
            <a:off x="672032" y="2263799"/>
            <a:ext cx="8243368"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9" name="Elbow Connector 125008"/>
          <p:cNvCxnSpPr>
            <a:stCxn id="42" idx="2"/>
            <a:endCxn id="49" idx="0"/>
          </p:cNvCxnSpPr>
          <p:nvPr/>
        </p:nvCxnSpPr>
        <p:spPr bwMode="gray">
          <a:xfrm>
            <a:off x="2514342" y="1807707"/>
            <a:ext cx="0" cy="592593"/>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40" name="Elbow Connector 125008"/>
          <p:cNvCxnSpPr>
            <a:stCxn id="49" idx="3"/>
            <a:endCxn id="48" idx="1"/>
          </p:cNvCxnSpPr>
          <p:nvPr/>
        </p:nvCxnSpPr>
        <p:spPr bwMode="gray">
          <a:xfrm flipV="1">
            <a:off x="3048002" y="2746468"/>
            <a:ext cx="364329" cy="194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1" name="Rounded Rectangle 97"/>
          <p:cNvSpPr/>
          <p:nvPr>
            <p:custDataLst>
              <p:tags r:id="rId8"/>
            </p:custDataLst>
          </p:nvPr>
        </p:nvSpPr>
        <p:spPr>
          <a:xfrm>
            <a:off x="3412330" y="3726880"/>
            <a:ext cx="1159670" cy="735938"/>
          </a:xfrm>
          <a:prstGeom prst="roundRect">
            <a:avLst/>
          </a:prstGeom>
          <a:solidFill>
            <a:schemeClr val="accent5">
              <a:lumMod val="75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Completes the SAQ</a:t>
            </a:r>
          </a:p>
        </p:txBody>
      </p:sp>
      <p:sp>
        <p:nvSpPr>
          <p:cNvPr id="42" name="Rounded Rectangle 97"/>
          <p:cNvSpPr/>
          <p:nvPr>
            <p:custDataLst>
              <p:tags r:id="rId9"/>
            </p:custDataLst>
          </p:nvPr>
        </p:nvSpPr>
        <p:spPr>
          <a:xfrm>
            <a:off x="1980684" y="1200150"/>
            <a:ext cx="1067317" cy="607557"/>
          </a:xfrm>
          <a:prstGeom prst="roundRect">
            <a:avLst/>
          </a:prstGeom>
          <a:solidFill>
            <a:schemeClr val="accent4">
              <a:lumMod val="10000"/>
              <a:lumOff val="9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Sends supplier nominations</a:t>
            </a:r>
          </a:p>
          <a:p>
            <a:pPr algn="ctr" defTabSz="457200" fontAlgn="auto">
              <a:spcBef>
                <a:spcPts val="0"/>
              </a:spcBef>
              <a:spcAft>
                <a:spcPts val="0"/>
              </a:spcAft>
              <a:defRPr/>
            </a:pPr>
            <a:r>
              <a:rPr lang="en-US" sz="1000" b="1" dirty="0">
                <a:solidFill>
                  <a:srgbClr val="4A4A4A"/>
                </a:solidFill>
              </a:rPr>
              <a:t>for audits </a:t>
            </a:r>
          </a:p>
        </p:txBody>
      </p:sp>
      <p:cxnSp>
        <p:nvCxnSpPr>
          <p:cNvPr id="43" name="Elbow Connector 125008"/>
          <p:cNvCxnSpPr>
            <a:stCxn id="48" idx="2"/>
            <a:endCxn id="41" idx="0"/>
          </p:cNvCxnSpPr>
          <p:nvPr/>
        </p:nvCxnSpPr>
        <p:spPr bwMode="gray">
          <a:xfrm>
            <a:off x="3992165" y="3092636"/>
            <a:ext cx="0" cy="63424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Elbow Connector 125008"/>
          <p:cNvCxnSpPr>
            <a:stCxn id="41" idx="3"/>
            <a:endCxn id="45" idx="1"/>
          </p:cNvCxnSpPr>
          <p:nvPr/>
        </p:nvCxnSpPr>
        <p:spPr bwMode="gray">
          <a:xfrm>
            <a:off x="4572000" y="4094849"/>
            <a:ext cx="229590" cy="33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5" name="Rounded Rectangle 97"/>
          <p:cNvSpPr/>
          <p:nvPr>
            <p:custDataLst>
              <p:tags r:id="rId10"/>
            </p:custDataLst>
          </p:nvPr>
        </p:nvSpPr>
        <p:spPr>
          <a:xfrm>
            <a:off x="4801590" y="3733654"/>
            <a:ext cx="1294410" cy="729164"/>
          </a:xfrm>
          <a:prstGeom prst="roundRect">
            <a:avLst/>
          </a:prstGeom>
          <a:solidFill>
            <a:schemeClr val="accent5">
              <a:lumMod val="75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Sends the completed SAQ along </a:t>
            </a:r>
            <a:r>
              <a:rPr lang="en-US" sz="1000" b="1">
                <a:solidFill>
                  <a:srgbClr val="4A4A4A"/>
                </a:solidFill>
              </a:rPr>
              <a:t>with supporting </a:t>
            </a:r>
            <a:r>
              <a:rPr lang="en-US" sz="1000" b="1" dirty="0">
                <a:solidFill>
                  <a:srgbClr val="4A4A4A"/>
                </a:solidFill>
              </a:rPr>
              <a:t>documents back to the audit company </a:t>
            </a:r>
          </a:p>
        </p:txBody>
      </p:sp>
      <p:cxnSp>
        <p:nvCxnSpPr>
          <p:cNvPr id="46" name="Elbow Connector 125008"/>
          <p:cNvCxnSpPr>
            <a:stCxn id="45" idx="0"/>
            <a:endCxn id="22" idx="2"/>
          </p:cNvCxnSpPr>
          <p:nvPr/>
        </p:nvCxnSpPr>
        <p:spPr bwMode="gray">
          <a:xfrm flipH="1" flipV="1">
            <a:off x="5447805" y="3086919"/>
            <a:ext cx="990" cy="64673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7" name="Rounded Rectangle 97"/>
          <p:cNvSpPr/>
          <p:nvPr>
            <p:custDataLst>
              <p:tags r:id="rId11"/>
            </p:custDataLst>
          </p:nvPr>
        </p:nvSpPr>
        <p:spPr>
          <a:xfrm>
            <a:off x="6324600" y="2409908"/>
            <a:ext cx="1143000" cy="686618"/>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Finalizes the audit dates with the supplier</a:t>
            </a:r>
          </a:p>
        </p:txBody>
      </p:sp>
      <p:sp>
        <p:nvSpPr>
          <p:cNvPr id="48" name="Rounded Rectangle 72"/>
          <p:cNvSpPr/>
          <p:nvPr>
            <p:custDataLst>
              <p:tags r:id="rId12"/>
            </p:custDataLst>
          </p:nvPr>
        </p:nvSpPr>
        <p:spPr>
          <a:xfrm>
            <a:off x="3412330" y="2400300"/>
            <a:ext cx="1159670" cy="692336"/>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Sends the SAQ*, DSA** and document list to the supplier</a:t>
            </a:r>
          </a:p>
        </p:txBody>
      </p:sp>
      <p:sp>
        <p:nvSpPr>
          <p:cNvPr id="49" name="Rounded Rectangle 72"/>
          <p:cNvSpPr/>
          <p:nvPr>
            <p:custDataLst>
              <p:tags r:id="rId13"/>
            </p:custDataLst>
          </p:nvPr>
        </p:nvSpPr>
        <p:spPr>
          <a:xfrm>
            <a:off x="1980683" y="2400300"/>
            <a:ext cx="1067318" cy="696226"/>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Receives supplier nominations</a:t>
            </a:r>
          </a:p>
        </p:txBody>
      </p:sp>
      <p:cxnSp>
        <p:nvCxnSpPr>
          <p:cNvPr id="50" name="Elbow Connector 125008"/>
          <p:cNvCxnSpPr>
            <a:stCxn id="47" idx="3"/>
            <a:endCxn id="51" idx="1"/>
          </p:cNvCxnSpPr>
          <p:nvPr/>
        </p:nvCxnSpPr>
        <p:spPr bwMode="gray">
          <a:xfrm flipV="1">
            <a:off x="7467600" y="2751271"/>
            <a:ext cx="217202" cy="194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1" name="Rounded Rectangle 97"/>
          <p:cNvSpPr/>
          <p:nvPr>
            <p:custDataLst>
              <p:tags r:id="rId14"/>
            </p:custDataLst>
          </p:nvPr>
        </p:nvSpPr>
        <p:spPr>
          <a:xfrm>
            <a:off x="7684802" y="2407963"/>
            <a:ext cx="1064430" cy="686618"/>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Sends audit agenda to the supplier</a:t>
            </a:r>
          </a:p>
        </p:txBody>
      </p:sp>
      <p:sp>
        <p:nvSpPr>
          <p:cNvPr id="3" name="TextBox 2"/>
          <p:cNvSpPr txBox="1"/>
          <p:nvPr/>
        </p:nvSpPr>
        <p:spPr>
          <a:xfrm>
            <a:off x="659449" y="4514850"/>
            <a:ext cx="7557568" cy="307777"/>
          </a:xfrm>
          <a:prstGeom prst="rect">
            <a:avLst/>
          </a:prstGeom>
          <a:noFill/>
        </p:spPr>
        <p:txBody>
          <a:bodyPr wrap="square" rtlCol="0">
            <a:spAutoFit/>
          </a:bodyPr>
          <a:lstStyle/>
          <a:p>
            <a:r>
              <a:rPr lang="de-DE" sz="1400" dirty="0"/>
              <a:t> </a:t>
            </a:r>
            <a:r>
              <a:rPr lang="en-US" sz="1200" dirty="0"/>
              <a:t>*SAQ – Self </a:t>
            </a:r>
            <a:r>
              <a:rPr lang="en-US" sz="1200"/>
              <a:t>assessment questionnaire         **</a:t>
            </a:r>
            <a:r>
              <a:rPr lang="en-US" sz="1200" dirty="0"/>
              <a:t>DSA – Data sharing agreement</a:t>
            </a:r>
          </a:p>
        </p:txBody>
      </p:sp>
      <p:sp>
        <p:nvSpPr>
          <p:cNvPr id="22" name="Rounded Rectangle 97"/>
          <p:cNvSpPr/>
          <p:nvPr>
            <p:custDataLst>
              <p:tags r:id="rId15"/>
            </p:custDataLst>
          </p:nvPr>
        </p:nvSpPr>
        <p:spPr>
          <a:xfrm>
            <a:off x="4800600" y="2400301"/>
            <a:ext cx="1294410" cy="686618"/>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900" b="1" dirty="0">
                <a:solidFill>
                  <a:srgbClr val="4A4A4A"/>
                </a:solidFill>
              </a:rPr>
              <a:t>Reviews the SAQ and calculates the audit man-days and the number of auditors. Aligns with the PSCI client</a:t>
            </a:r>
          </a:p>
        </p:txBody>
      </p:sp>
      <p:sp>
        <p:nvSpPr>
          <p:cNvPr id="23" name="Rounded Rectangle 97"/>
          <p:cNvSpPr/>
          <p:nvPr>
            <p:custDataLst>
              <p:tags r:id="rId16"/>
            </p:custDataLst>
          </p:nvPr>
        </p:nvSpPr>
        <p:spPr>
          <a:xfrm>
            <a:off x="4810386" y="1145838"/>
            <a:ext cx="1285614" cy="607557"/>
          </a:xfrm>
          <a:prstGeom prst="roundRect">
            <a:avLst/>
          </a:prstGeom>
          <a:solidFill>
            <a:schemeClr val="accent4">
              <a:lumMod val="10000"/>
              <a:lumOff val="9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fontAlgn="auto">
              <a:spcBef>
                <a:spcPts val="0"/>
              </a:spcBef>
              <a:spcAft>
                <a:spcPts val="0"/>
              </a:spcAft>
              <a:defRPr/>
            </a:pPr>
            <a:r>
              <a:rPr lang="en-US" sz="1000" b="1" dirty="0">
                <a:solidFill>
                  <a:srgbClr val="4A4A4A"/>
                </a:solidFill>
              </a:rPr>
              <a:t>Confirm the audit man-days and the number of auditors </a:t>
            </a:r>
          </a:p>
        </p:txBody>
      </p:sp>
      <p:cxnSp>
        <p:nvCxnSpPr>
          <p:cNvPr id="13" name="Straight Arrow Connector 12"/>
          <p:cNvCxnSpPr>
            <a:stCxn id="22" idx="0"/>
            <a:endCxn id="23" idx="2"/>
          </p:cNvCxnSpPr>
          <p:nvPr/>
        </p:nvCxnSpPr>
        <p:spPr>
          <a:xfrm flipV="1">
            <a:off x="5447805" y="1753395"/>
            <a:ext cx="5388" cy="64690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a:stCxn id="45" idx="0"/>
            <a:endCxn id="22" idx="2"/>
          </p:cNvCxnSpPr>
          <p:nvPr/>
        </p:nvCxnSpPr>
        <p:spPr>
          <a:xfrm flipH="1" flipV="1">
            <a:off x="5447805" y="3086919"/>
            <a:ext cx="990" cy="64673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a:stCxn id="42" idx="2"/>
            <a:endCxn id="49" idx="0"/>
          </p:cNvCxnSpPr>
          <p:nvPr/>
        </p:nvCxnSpPr>
        <p:spPr>
          <a:xfrm>
            <a:off x="2514342" y="1807707"/>
            <a:ext cx="0" cy="59259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a:stCxn id="49" idx="3"/>
            <a:endCxn id="48" idx="1"/>
          </p:cNvCxnSpPr>
          <p:nvPr/>
        </p:nvCxnSpPr>
        <p:spPr>
          <a:xfrm flipV="1">
            <a:off x="3048002" y="2746468"/>
            <a:ext cx="364329" cy="194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4" name="Straight Arrow Connector 53"/>
          <p:cNvCxnSpPr>
            <a:stCxn id="48" idx="2"/>
            <a:endCxn id="41" idx="0"/>
          </p:cNvCxnSpPr>
          <p:nvPr/>
        </p:nvCxnSpPr>
        <p:spPr>
          <a:xfrm>
            <a:off x="3992165" y="3092636"/>
            <a:ext cx="0" cy="63424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a:stCxn id="41" idx="3"/>
            <a:endCxn id="45" idx="1"/>
          </p:cNvCxnSpPr>
          <p:nvPr/>
        </p:nvCxnSpPr>
        <p:spPr>
          <a:xfrm>
            <a:off x="4572000" y="4094849"/>
            <a:ext cx="229590" cy="338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a:stCxn id="22" idx="3"/>
            <a:endCxn id="47" idx="1"/>
          </p:cNvCxnSpPr>
          <p:nvPr/>
        </p:nvCxnSpPr>
        <p:spPr>
          <a:xfrm>
            <a:off x="6095010" y="2743609"/>
            <a:ext cx="229590" cy="960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0" name="Straight Arrow Connector 59"/>
          <p:cNvCxnSpPr>
            <a:stCxn id="47" idx="3"/>
            <a:endCxn id="51" idx="1"/>
          </p:cNvCxnSpPr>
          <p:nvPr/>
        </p:nvCxnSpPr>
        <p:spPr>
          <a:xfrm flipV="1">
            <a:off x="7467600" y="2751271"/>
            <a:ext cx="217202" cy="194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2" name="Straight Arrow Connector 61"/>
          <p:cNvCxnSpPr>
            <a:stCxn id="23" idx="2"/>
            <a:endCxn id="22" idx="0"/>
          </p:cNvCxnSpPr>
          <p:nvPr/>
        </p:nvCxnSpPr>
        <p:spPr>
          <a:xfrm flipH="1">
            <a:off x="5447805" y="1753395"/>
            <a:ext cx="5388" cy="64690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5" name="Foliennummernplatzhalter 4"/>
          <p:cNvSpPr>
            <a:spLocks noGrp="1"/>
          </p:cNvSpPr>
          <p:nvPr>
            <p:ph type="sldNum" sz="quarter" idx="12"/>
          </p:nvPr>
        </p:nvSpPr>
        <p:spPr/>
        <p:txBody>
          <a:bodyPr/>
          <a:lstStyle/>
          <a:p>
            <a:fld id="{E09DBD89-DAF3-7144-A512-815880C1C590}" type="slidenum">
              <a:rPr lang="en-US" smtClean="0"/>
              <a:pPr/>
              <a:t>26</a:t>
            </a:fld>
            <a:endParaRPr lang="en-US"/>
          </a:p>
        </p:txBody>
      </p:sp>
    </p:spTree>
    <p:extLst>
      <p:ext uri="{BB962C8B-B14F-4D97-AF65-F5344CB8AC3E}">
        <p14:creationId xmlns:p14="http://schemas.microsoft.com/office/powerpoint/2010/main" val="3299620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30492883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5378"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Rechteck 2"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GB" dirty="0">
              <a:latin typeface="Calibri"/>
              <a:ea typeface="+mj-ea"/>
              <a:sym typeface="Calibri"/>
            </a:endParaRPr>
          </a:p>
        </p:txBody>
      </p:sp>
      <p:sp>
        <p:nvSpPr>
          <p:cNvPr id="2" name="Title 1"/>
          <p:cNvSpPr>
            <a:spLocks noGrp="1"/>
          </p:cNvSpPr>
          <p:nvPr>
            <p:ph type="title"/>
          </p:nvPr>
        </p:nvSpPr>
        <p:spPr>
          <a:xfrm>
            <a:off x="615601" y="552272"/>
            <a:ext cx="7466076" cy="369332"/>
          </a:xfrm>
        </p:spPr>
        <p:txBody>
          <a:bodyPr/>
          <a:lstStyle/>
          <a:p>
            <a:r>
              <a:rPr lang="en-GB" dirty="0"/>
              <a:t>PSCI AUDIT PROCESS</a:t>
            </a:r>
            <a:endParaRPr lang="en-US" dirty="0"/>
          </a:p>
        </p:txBody>
      </p:sp>
      <p:sp>
        <p:nvSpPr>
          <p:cNvPr id="5" name="Content Placeholder 4"/>
          <p:cNvSpPr>
            <a:spLocks noGrp="1"/>
          </p:cNvSpPr>
          <p:nvPr>
            <p:ph idx="1"/>
          </p:nvPr>
        </p:nvSpPr>
        <p:spPr>
          <a:xfrm>
            <a:off x="615601" y="1028700"/>
            <a:ext cx="8229600" cy="3719147"/>
          </a:xfrm>
        </p:spPr>
        <p:txBody>
          <a:bodyPr/>
          <a:lstStyle/>
          <a:p>
            <a:pPr marL="0" indent="0" algn="ctr">
              <a:buNone/>
            </a:pPr>
            <a:r>
              <a:rPr lang="en-US" b="1" dirty="0">
                <a:solidFill>
                  <a:schemeClr val="accent1"/>
                </a:solidFill>
              </a:rPr>
              <a:t>AUDIT APPROACH</a:t>
            </a:r>
          </a:p>
        </p:txBody>
      </p:sp>
      <p:sp>
        <p:nvSpPr>
          <p:cNvPr id="6" name="Isosceles Triangle 5"/>
          <p:cNvSpPr/>
          <p:nvPr/>
        </p:nvSpPr>
        <p:spPr>
          <a:xfrm>
            <a:off x="1676400" y="1428750"/>
            <a:ext cx="6019800" cy="2286000"/>
          </a:xfrm>
          <a:prstGeom prst="triangle">
            <a:avLst/>
          </a:prstGeom>
          <a:solidFill>
            <a:schemeClr val="bg1">
              <a:lumMod val="85000"/>
            </a:schemeClr>
          </a:solidFill>
          <a:ln/>
          <a:effectLst>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t"/>
          <a:lstStyle/>
          <a:p>
            <a:pPr algn="ctr"/>
            <a:r>
              <a:rPr lang="en-US" sz="2000" b="1" dirty="0">
                <a:solidFill>
                  <a:schemeClr val="accent1"/>
                </a:solidFill>
              </a:rPr>
              <a:t>2</a:t>
            </a:r>
            <a:r>
              <a:rPr lang="en-US" sz="2000" b="1" baseline="30000" dirty="0">
                <a:solidFill>
                  <a:schemeClr val="accent1"/>
                </a:solidFill>
              </a:rPr>
              <a:t>nd</a:t>
            </a:r>
            <a:r>
              <a:rPr lang="en-US" sz="2000" b="1" dirty="0">
                <a:solidFill>
                  <a:schemeClr val="accent1"/>
                </a:solidFill>
              </a:rPr>
              <a:t> Phase</a:t>
            </a:r>
          </a:p>
        </p:txBody>
      </p:sp>
      <p:sp>
        <p:nvSpPr>
          <p:cNvPr id="7" name="Rounded Rectangle 6"/>
          <p:cNvSpPr/>
          <p:nvPr/>
        </p:nvSpPr>
        <p:spPr>
          <a:xfrm>
            <a:off x="838200" y="3257550"/>
            <a:ext cx="2286000" cy="1200150"/>
          </a:xfrm>
          <a:prstGeom prst="roundRect">
            <a:avLst/>
          </a:prstGeom>
          <a:solidFill>
            <a:schemeClr val="accent5"/>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Pre-Audit Activities</a:t>
            </a:r>
          </a:p>
        </p:txBody>
      </p:sp>
      <p:sp>
        <p:nvSpPr>
          <p:cNvPr id="9" name="Rounded Rectangle 8"/>
          <p:cNvSpPr/>
          <p:nvPr/>
        </p:nvSpPr>
        <p:spPr>
          <a:xfrm>
            <a:off x="3429000" y="3253285"/>
            <a:ext cx="2286000" cy="1200150"/>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On-Site Activities</a:t>
            </a:r>
          </a:p>
        </p:txBody>
      </p:sp>
      <p:sp>
        <p:nvSpPr>
          <p:cNvPr id="10" name="Rounded Rectangle 9"/>
          <p:cNvSpPr/>
          <p:nvPr/>
        </p:nvSpPr>
        <p:spPr>
          <a:xfrm>
            <a:off x="6172200" y="3257550"/>
            <a:ext cx="2286000" cy="1200150"/>
          </a:xfrm>
          <a:prstGeom prst="roundRect">
            <a:avLst/>
          </a:prstGeom>
          <a:solidFill>
            <a:schemeClr val="accent5"/>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Post-Audit Activities</a:t>
            </a:r>
          </a:p>
        </p:txBody>
      </p:sp>
      <p:sp>
        <p:nvSpPr>
          <p:cNvPr id="4" name="Foliennummernplatzhalter 3"/>
          <p:cNvSpPr>
            <a:spLocks noGrp="1"/>
          </p:cNvSpPr>
          <p:nvPr>
            <p:ph type="sldNum" sz="quarter" idx="12"/>
          </p:nvPr>
        </p:nvSpPr>
        <p:spPr/>
        <p:txBody>
          <a:bodyPr/>
          <a:lstStyle/>
          <a:p>
            <a:fld id="{E09DBD89-DAF3-7144-A512-815880C1C590}" type="slidenum">
              <a:rPr lang="en-US" smtClean="0"/>
              <a:pPr/>
              <a:t>27</a:t>
            </a:fld>
            <a:endParaRPr lang="en-US"/>
          </a:p>
        </p:txBody>
      </p:sp>
    </p:spTree>
    <p:extLst>
      <p:ext uri="{BB962C8B-B14F-4D97-AF65-F5344CB8AC3E}">
        <p14:creationId xmlns:p14="http://schemas.microsoft.com/office/powerpoint/2010/main" val="1507310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 name="Objekt 25" hidden="1"/>
          <p:cNvGraphicFramePr>
            <a:graphicFrameLocks noChangeAspect="1"/>
          </p:cNvGraphicFramePr>
          <p:nvPr>
            <p:custDataLst>
              <p:tags r:id="rId2"/>
            </p:custDataLst>
            <p:extLst>
              <p:ext uri="{D42A27DB-BD31-4B8C-83A1-F6EECF244321}">
                <p14:modId xmlns:p14="http://schemas.microsoft.com/office/powerpoint/2010/main" val="3331448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59"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5" name="Rechteck 4"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PSCI ON SITE AUDIT PROCESS (HSE PART)</a:t>
            </a:r>
          </a:p>
        </p:txBody>
      </p:sp>
      <p:sp>
        <p:nvSpPr>
          <p:cNvPr id="4" name="Text Box 12"/>
          <p:cNvSpPr txBox="1">
            <a:spLocks noChangeArrowheads="1"/>
          </p:cNvSpPr>
          <p:nvPr/>
        </p:nvSpPr>
        <p:spPr bwMode="gray">
          <a:xfrm>
            <a:off x="1211098" y="1166038"/>
            <a:ext cx="2624062" cy="1320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321" tIns="0" rIns="91321" bIns="0" numCol="1" anchor="t" anchorCtr="0" compatLnSpc="1">
            <a:prstTxWarp prst="textNoShape">
              <a:avLst/>
            </a:prstTxWarp>
          </a:bodyPr>
          <a:lstStyle/>
          <a:p>
            <a:pPr defTabSz="913211" fontAlgn="base">
              <a:spcBef>
                <a:spcPts val="300"/>
              </a:spcBef>
              <a:spcAft>
                <a:spcPts val="599"/>
              </a:spcAft>
            </a:pPr>
            <a:r>
              <a:rPr lang="en-GB" sz="1100" b="1" dirty="0">
                <a:solidFill>
                  <a:schemeClr val="accent1"/>
                </a:solidFill>
                <a:latin typeface="+mj-lt"/>
                <a:cs typeface="Arial" pitchFamily="34" charset="0"/>
              </a:rPr>
              <a:t>Opening meeting </a:t>
            </a:r>
            <a:r>
              <a:rPr lang="en-GB" sz="1100" dirty="0">
                <a:solidFill>
                  <a:schemeClr val="accent6">
                    <a:lumMod val="50000"/>
                    <a:lumOff val="50000"/>
                  </a:schemeClr>
                </a:solidFill>
                <a:latin typeface="+mj-lt"/>
                <a:cs typeface="Arial" pitchFamily="34" charset="0"/>
              </a:rPr>
              <a:t>by the auditor which would include the introduction of the auditor and the scope of the audit. </a:t>
            </a:r>
          </a:p>
          <a:p>
            <a:pPr defTabSz="913211" fontAlgn="base">
              <a:spcBef>
                <a:spcPts val="300"/>
              </a:spcBef>
              <a:spcAft>
                <a:spcPts val="599"/>
              </a:spcAft>
            </a:pPr>
            <a:r>
              <a:rPr lang="en-GB" sz="1100" dirty="0">
                <a:solidFill>
                  <a:schemeClr val="accent6">
                    <a:lumMod val="50000"/>
                    <a:lumOff val="50000"/>
                  </a:schemeClr>
                </a:solidFill>
                <a:latin typeface="+mj-lt"/>
                <a:cs typeface="Arial" pitchFamily="34" charset="0"/>
              </a:rPr>
              <a:t>Involved parties: site/plant management, HSE(Q), engineering, production and others (as required)</a:t>
            </a:r>
          </a:p>
        </p:txBody>
      </p:sp>
      <p:sp>
        <p:nvSpPr>
          <p:cNvPr id="6" name="Text Box 14"/>
          <p:cNvSpPr txBox="1">
            <a:spLocks noChangeArrowheads="1"/>
          </p:cNvSpPr>
          <p:nvPr/>
        </p:nvSpPr>
        <p:spPr bwMode="gray">
          <a:xfrm>
            <a:off x="2586268" y="3176420"/>
            <a:ext cx="1370839" cy="15511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35953" tIns="0" rIns="35953" bIns="0" numCol="1" anchor="t" anchorCtr="0" compatLnSpc="1">
            <a:prstTxWarp prst="textNoShape">
              <a:avLst/>
            </a:prstTxWarp>
          </a:bodyPr>
          <a:lstStyle/>
          <a:p>
            <a:pPr>
              <a:spcAft>
                <a:spcPts val="599"/>
              </a:spcAft>
              <a:buClr>
                <a:schemeClr val="accent2"/>
              </a:buClr>
              <a:buSzPct val="110000"/>
              <a:defRPr/>
            </a:pPr>
            <a:r>
              <a:rPr lang="en-US" sz="1100" dirty="0">
                <a:solidFill>
                  <a:schemeClr val="accent6">
                    <a:lumMod val="50000"/>
                    <a:lumOff val="50000"/>
                  </a:schemeClr>
                </a:solidFill>
              </a:rPr>
              <a:t>Covers </a:t>
            </a:r>
            <a:r>
              <a:rPr lang="en-US" sz="1100" b="1" dirty="0">
                <a:solidFill>
                  <a:schemeClr val="accent1"/>
                </a:solidFill>
              </a:rPr>
              <a:t>production and other relevant infrastructure areas </a:t>
            </a:r>
            <a:r>
              <a:rPr lang="en-US" sz="1100" dirty="0">
                <a:solidFill>
                  <a:schemeClr val="accent6">
                    <a:lumMod val="50000"/>
                    <a:lumOff val="50000"/>
                  </a:schemeClr>
                </a:solidFill>
              </a:rPr>
              <a:t>e.g. waste, waste water, technical areas, utilities. </a:t>
            </a:r>
            <a:r>
              <a:rPr lang="en-US" sz="1100" b="1" dirty="0">
                <a:solidFill>
                  <a:schemeClr val="accent1"/>
                </a:solidFill>
              </a:rPr>
              <a:t>Exchange/discussions</a:t>
            </a:r>
            <a:r>
              <a:rPr lang="en-US" sz="1100" dirty="0">
                <a:solidFill>
                  <a:schemeClr val="accent6">
                    <a:lumMod val="50000"/>
                    <a:lumOff val="50000"/>
                  </a:schemeClr>
                </a:solidFill>
              </a:rPr>
              <a:t> with employees and management</a:t>
            </a:r>
          </a:p>
        </p:txBody>
      </p:sp>
      <p:sp>
        <p:nvSpPr>
          <p:cNvPr id="7" name="Text Box 16"/>
          <p:cNvSpPr txBox="1">
            <a:spLocks noChangeArrowheads="1"/>
          </p:cNvSpPr>
          <p:nvPr/>
        </p:nvSpPr>
        <p:spPr bwMode="gray">
          <a:xfrm>
            <a:off x="3990579" y="3206067"/>
            <a:ext cx="1624425" cy="11030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321" tIns="0" rIns="91321" bIns="0" numCol="1" anchor="t" anchorCtr="0" compatLnSpc="1">
            <a:prstTxWarp prst="textNoShape">
              <a:avLst/>
            </a:prstTxWarp>
          </a:bodyPr>
          <a:lstStyle/>
          <a:p>
            <a:pPr defTabSz="913211" fontAlgn="base">
              <a:spcBef>
                <a:spcPts val="300"/>
              </a:spcBef>
              <a:spcAft>
                <a:spcPts val="599"/>
              </a:spcAft>
            </a:pPr>
            <a:r>
              <a:rPr lang="en-GB" sz="1100" b="1" dirty="0">
                <a:solidFill>
                  <a:schemeClr val="accent6">
                    <a:lumMod val="50000"/>
                    <a:lumOff val="50000"/>
                  </a:schemeClr>
                </a:solidFill>
                <a:latin typeface="+mj-lt"/>
                <a:cs typeface="Arial" pitchFamily="34" charset="0"/>
              </a:rPr>
              <a:t>Document review </a:t>
            </a:r>
            <a:r>
              <a:rPr lang="en-GB" sz="1100" dirty="0">
                <a:solidFill>
                  <a:schemeClr val="accent6">
                    <a:lumMod val="50000"/>
                    <a:lumOff val="50000"/>
                  </a:schemeClr>
                </a:solidFill>
                <a:latin typeface="+mj-lt"/>
                <a:cs typeface="Arial" pitchFamily="34" charset="0"/>
              </a:rPr>
              <a:t>e.g. as listed in the in the PSCI document list and </a:t>
            </a:r>
            <a:r>
              <a:rPr lang="en-GB" sz="1100" b="1" dirty="0">
                <a:solidFill>
                  <a:srgbClr val="F86524"/>
                </a:solidFill>
                <a:latin typeface="+mj-lt"/>
                <a:cs typeface="Arial" pitchFamily="34" charset="0"/>
              </a:rPr>
              <a:t>discussions</a:t>
            </a:r>
            <a:r>
              <a:rPr lang="en-GB" sz="1100" dirty="0">
                <a:solidFill>
                  <a:schemeClr val="accent6">
                    <a:lumMod val="50000"/>
                    <a:lumOff val="50000"/>
                  </a:schemeClr>
                </a:solidFill>
                <a:latin typeface="+mj-lt"/>
                <a:cs typeface="Arial" pitchFamily="34" charset="0"/>
              </a:rPr>
              <a:t> with technical experts and management (e.g. HSE(Q), engineering, production)  </a:t>
            </a:r>
          </a:p>
        </p:txBody>
      </p:sp>
      <p:sp>
        <p:nvSpPr>
          <p:cNvPr id="8" name="Text Box 18"/>
          <p:cNvSpPr txBox="1">
            <a:spLocks noChangeArrowheads="1"/>
          </p:cNvSpPr>
          <p:nvPr/>
        </p:nvSpPr>
        <p:spPr bwMode="gray">
          <a:xfrm>
            <a:off x="5352030" y="1208703"/>
            <a:ext cx="1589515" cy="8492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321" tIns="0" rIns="91321" bIns="0" numCol="1" anchor="t" anchorCtr="0" compatLnSpc="1">
            <a:prstTxWarp prst="textNoShape">
              <a:avLst/>
            </a:prstTxWarp>
          </a:bodyPr>
          <a:lstStyle/>
          <a:p>
            <a:pPr defTabSz="913211" fontAlgn="base">
              <a:spcBef>
                <a:spcPts val="300"/>
              </a:spcBef>
              <a:spcAft>
                <a:spcPts val="599"/>
              </a:spcAft>
            </a:pPr>
            <a:r>
              <a:rPr lang="en-GB" sz="1100" b="1" dirty="0">
                <a:solidFill>
                  <a:srgbClr val="F86524"/>
                </a:solidFill>
                <a:latin typeface="+mj-lt"/>
                <a:cs typeface="Arial" pitchFamily="34" charset="0"/>
              </a:rPr>
              <a:t>Internal discussion </a:t>
            </a:r>
            <a:r>
              <a:rPr lang="en-GB" sz="1100" dirty="0">
                <a:solidFill>
                  <a:schemeClr val="accent6">
                    <a:lumMod val="50000"/>
                    <a:lumOff val="50000"/>
                  </a:schemeClr>
                </a:solidFill>
                <a:latin typeface="+mj-lt"/>
                <a:cs typeface="Arial" pitchFamily="34" charset="0"/>
              </a:rPr>
              <a:t>among the auditors and </a:t>
            </a:r>
            <a:r>
              <a:rPr lang="en-GB" sz="1100" b="1" dirty="0">
                <a:solidFill>
                  <a:srgbClr val="F86524"/>
                </a:solidFill>
                <a:latin typeface="+mj-lt"/>
                <a:cs typeface="Arial" pitchFamily="34" charset="0"/>
              </a:rPr>
              <a:t>preparation of the CAP </a:t>
            </a:r>
            <a:r>
              <a:rPr lang="en-GB" sz="1100" dirty="0">
                <a:solidFill>
                  <a:schemeClr val="accent6">
                    <a:lumMod val="50000"/>
                    <a:lumOff val="50000"/>
                  </a:schemeClr>
                </a:solidFill>
                <a:latin typeface="+mj-lt"/>
                <a:cs typeface="Arial" pitchFamily="34" charset="0"/>
              </a:rPr>
              <a:t>(Corrective Action Plan</a:t>
            </a:r>
            <a:r>
              <a:rPr lang="en-GB" sz="1100" dirty="0">
                <a:latin typeface="+mj-lt"/>
                <a:cs typeface="Arial" pitchFamily="34" charset="0"/>
              </a:rPr>
              <a:t>) </a:t>
            </a:r>
          </a:p>
        </p:txBody>
      </p:sp>
      <p:sp>
        <p:nvSpPr>
          <p:cNvPr id="17" name="Text Box 16"/>
          <p:cNvSpPr txBox="1">
            <a:spLocks noChangeArrowheads="1"/>
          </p:cNvSpPr>
          <p:nvPr/>
        </p:nvSpPr>
        <p:spPr bwMode="gray">
          <a:xfrm>
            <a:off x="6629526" y="3251147"/>
            <a:ext cx="1869296" cy="1401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321" tIns="0" rIns="91321" bIns="0" numCol="1" anchor="t" anchorCtr="0" compatLnSpc="1">
            <a:prstTxWarp prst="textNoShape">
              <a:avLst/>
            </a:prstTxWarp>
          </a:bodyPr>
          <a:lstStyle/>
          <a:p>
            <a:pPr fontAlgn="base">
              <a:spcBef>
                <a:spcPts val="300"/>
              </a:spcBef>
              <a:spcAft>
                <a:spcPts val="599"/>
              </a:spcAft>
            </a:pPr>
            <a:r>
              <a:rPr lang="en-GB" sz="1100" b="1" dirty="0">
                <a:solidFill>
                  <a:srgbClr val="F86524"/>
                </a:solidFill>
                <a:cs typeface="Arial" pitchFamily="34" charset="0"/>
              </a:rPr>
              <a:t>Presentation of best practices and points for improvement</a:t>
            </a:r>
          </a:p>
          <a:p>
            <a:pPr fontAlgn="base">
              <a:spcBef>
                <a:spcPts val="300"/>
              </a:spcBef>
              <a:spcAft>
                <a:spcPts val="599"/>
              </a:spcAft>
            </a:pPr>
            <a:r>
              <a:rPr lang="en-GB" sz="1100" b="1" dirty="0">
                <a:solidFill>
                  <a:srgbClr val="F86524"/>
                </a:solidFill>
                <a:cs typeface="Arial" pitchFamily="34" charset="0"/>
              </a:rPr>
              <a:t>Summary of the CAP </a:t>
            </a:r>
            <a:r>
              <a:rPr lang="en-GB" sz="1100" dirty="0">
                <a:solidFill>
                  <a:schemeClr val="accent6">
                    <a:lumMod val="50000"/>
                    <a:lumOff val="50000"/>
                  </a:schemeClr>
                </a:solidFill>
                <a:cs typeface="Arial" pitchFamily="34" charset="0"/>
              </a:rPr>
              <a:t>and as a sign of agreement </a:t>
            </a:r>
            <a:r>
              <a:rPr lang="en-GB" sz="1100" b="1" dirty="0">
                <a:solidFill>
                  <a:srgbClr val="F86524"/>
                </a:solidFill>
                <a:cs typeface="Arial" pitchFamily="34" charset="0"/>
              </a:rPr>
              <a:t>signing by both parties</a:t>
            </a:r>
          </a:p>
        </p:txBody>
      </p:sp>
      <p:sp>
        <p:nvSpPr>
          <p:cNvPr id="18" name="Line 20"/>
          <p:cNvSpPr>
            <a:spLocks noChangeShapeType="1"/>
          </p:cNvSpPr>
          <p:nvPr/>
        </p:nvSpPr>
        <p:spPr bwMode="gray">
          <a:xfrm flipV="1">
            <a:off x="1211098" y="1208703"/>
            <a:ext cx="0" cy="1098562"/>
          </a:xfrm>
          <a:prstGeom prst="line">
            <a:avLst/>
          </a:prstGeom>
          <a:noFill/>
          <a:ln w="9525">
            <a:solidFill>
              <a:schemeClr val="tx1"/>
            </a:solidFill>
            <a:prstDash val="solid"/>
            <a:round/>
            <a:headEnd type="oval"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21" tIns="45661" rIns="91321" bIns="45661" numCol="1" anchor="t" anchorCtr="0" compatLnSpc="1">
            <a:prstTxWarp prst="textNoShape">
              <a:avLst/>
            </a:prstTxWarp>
          </a:bodyPr>
          <a:lstStyle/>
          <a:p>
            <a:endParaRPr lang="en-GB" dirty="0"/>
          </a:p>
        </p:txBody>
      </p:sp>
      <p:sp>
        <p:nvSpPr>
          <p:cNvPr id="19" name="Line 21"/>
          <p:cNvSpPr>
            <a:spLocks noChangeShapeType="1"/>
          </p:cNvSpPr>
          <p:nvPr/>
        </p:nvSpPr>
        <p:spPr bwMode="gray">
          <a:xfrm flipH="1" flipV="1">
            <a:off x="5301657" y="1208701"/>
            <a:ext cx="25186" cy="1098564"/>
          </a:xfrm>
          <a:prstGeom prst="line">
            <a:avLst/>
          </a:prstGeom>
          <a:noFill/>
          <a:ln w="9525">
            <a:solidFill>
              <a:schemeClr val="tx1"/>
            </a:solidFill>
            <a:prstDash val="solid"/>
            <a:round/>
            <a:headEnd type="oval" w="sm" len="sm"/>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21" tIns="45661" rIns="91321" bIns="45661" numCol="1" anchor="t" anchorCtr="0" compatLnSpc="1">
            <a:prstTxWarp prst="textNoShape">
              <a:avLst/>
            </a:prstTxWarp>
          </a:bodyPr>
          <a:lstStyle/>
          <a:p>
            <a:endParaRPr lang="en-GB" dirty="0"/>
          </a:p>
        </p:txBody>
      </p:sp>
      <p:sp>
        <p:nvSpPr>
          <p:cNvPr id="20" name="Line 17"/>
          <p:cNvSpPr>
            <a:spLocks noChangeShapeType="1"/>
          </p:cNvSpPr>
          <p:nvPr/>
        </p:nvSpPr>
        <p:spPr bwMode="gray">
          <a:xfrm flipV="1">
            <a:off x="6652744" y="3228080"/>
            <a:ext cx="0" cy="1286799"/>
          </a:xfrm>
          <a:prstGeom prst="line">
            <a:avLst/>
          </a:prstGeom>
          <a:noFill/>
          <a:ln w="9525">
            <a:solidFill>
              <a:schemeClr val="tx1"/>
            </a:solidFill>
            <a:prstDash val="solid"/>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21" tIns="45661" rIns="91321" bIns="45661" numCol="1" anchor="t" anchorCtr="0" compatLnSpc="1">
            <a:prstTxWarp prst="textNoShape">
              <a:avLst/>
            </a:prstTxWarp>
          </a:bodyPr>
          <a:lstStyle/>
          <a:p>
            <a:endParaRPr lang="en-GB" dirty="0"/>
          </a:p>
        </p:txBody>
      </p:sp>
      <p:grpSp>
        <p:nvGrpSpPr>
          <p:cNvPr id="27" name="Gruppieren 26"/>
          <p:cNvGrpSpPr/>
          <p:nvPr/>
        </p:nvGrpSpPr>
        <p:grpSpPr>
          <a:xfrm>
            <a:off x="1137329" y="2420725"/>
            <a:ext cx="7320871" cy="723796"/>
            <a:chOff x="1137329" y="2632444"/>
            <a:chExt cx="7320871" cy="723796"/>
          </a:xfrm>
        </p:grpSpPr>
        <p:sp>
          <p:nvSpPr>
            <p:cNvPr id="9" name="AutoShape 2"/>
            <p:cNvSpPr>
              <a:spLocks noChangeArrowheads="1"/>
            </p:cNvSpPr>
            <p:nvPr/>
          </p:nvSpPr>
          <p:spPr bwMode="gray">
            <a:xfrm>
              <a:off x="1137329" y="2632444"/>
              <a:ext cx="1747799" cy="723796"/>
            </a:xfrm>
            <a:prstGeom prst="homePlate">
              <a:avLst>
                <a:gd name="adj" fmla="val 30351"/>
              </a:avLst>
            </a:prstGeom>
            <a:solidFill>
              <a:schemeClr val="accent2">
                <a:lumMod val="50000"/>
              </a:schemeClr>
            </a:solid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endParaRPr lang="en-GB" b="1" dirty="0"/>
            </a:p>
          </p:txBody>
        </p:sp>
        <p:sp>
          <p:nvSpPr>
            <p:cNvPr id="10" name="AutoShape 3"/>
            <p:cNvSpPr>
              <a:spLocks noChangeArrowheads="1"/>
            </p:cNvSpPr>
            <p:nvPr/>
          </p:nvSpPr>
          <p:spPr bwMode="gray">
            <a:xfrm>
              <a:off x="2495914" y="2632444"/>
              <a:ext cx="1747799" cy="723796"/>
            </a:xfrm>
            <a:prstGeom prst="chevron">
              <a:avLst>
                <a:gd name="adj" fmla="val 30307"/>
              </a:avLst>
            </a:prstGeom>
            <a:solidFill>
              <a:schemeClr val="accent2">
                <a:lumMod val="50000"/>
              </a:schemeClr>
            </a:solid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endParaRPr lang="en-GB" dirty="0"/>
            </a:p>
          </p:txBody>
        </p:sp>
        <p:sp>
          <p:nvSpPr>
            <p:cNvPr id="12" name="AutoShape 7"/>
            <p:cNvSpPr>
              <a:spLocks noChangeArrowheads="1"/>
            </p:cNvSpPr>
            <p:nvPr/>
          </p:nvSpPr>
          <p:spPr bwMode="gray">
            <a:xfrm>
              <a:off x="6552330" y="2632444"/>
              <a:ext cx="1905870" cy="723796"/>
            </a:xfrm>
            <a:prstGeom prst="chevron">
              <a:avLst>
                <a:gd name="adj" fmla="val 30245"/>
              </a:avLst>
            </a:prstGeom>
            <a:solidFill>
              <a:schemeClr val="accent2">
                <a:lumMod val="50000"/>
              </a:schemeClr>
            </a:solid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endParaRPr lang="en-GB" dirty="0"/>
            </a:p>
          </p:txBody>
        </p:sp>
        <p:sp>
          <p:nvSpPr>
            <p:cNvPr id="13" name="Text Box 7"/>
            <p:cNvSpPr txBox="1">
              <a:spLocks noChangeArrowheads="1"/>
            </p:cNvSpPr>
            <p:nvPr/>
          </p:nvSpPr>
          <p:spPr bwMode="gray">
            <a:xfrm>
              <a:off x="1184946" y="2811250"/>
              <a:ext cx="1416957" cy="366187"/>
            </a:xfrm>
            <a:prstGeom prst="rect">
              <a:avLst/>
            </a:prstGeom>
            <a:noFill/>
            <a:ln>
              <a:noFill/>
            </a:ln>
            <a:extLst>
              <a:ext uri="{909E8E84-426E-40DD-AFC4-6F175D3DCCD1}">
                <a14:hiddenFill xmlns:a14="http://schemas.microsoft.com/office/drawing/2010/main">
                  <a:gradFill rotWithShape="1">
                    <a:gsLst>
                      <a:gs pos="0">
                        <a:schemeClr val="folHlink"/>
                      </a:gs>
                      <a:gs pos="100000">
                        <a:schemeClr val="folHlink">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71906" bIns="89883" numCol="1" anchor="ctr" anchorCtr="0" compatLnSpc="1">
              <a:prstTxWarp prst="textNoShape">
                <a:avLst/>
              </a:prstTxWarp>
              <a:spAutoFit/>
            </a:bodyPr>
            <a:lstStyle/>
            <a:p>
              <a:pPr lvl="0" algn="ctr" fontAlgn="base">
                <a:spcBef>
                  <a:spcPct val="0"/>
                </a:spcBef>
                <a:spcAft>
                  <a:spcPct val="0"/>
                </a:spcAft>
              </a:pPr>
              <a:r>
                <a:rPr lang="en-GB" sz="1200" b="1" dirty="0">
                  <a:solidFill>
                    <a:schemeClr val="bg1"/>
                  </a:solidFill>
                  <a:cs typeface="Arial" pitchFamily="34" charset="0"/>
                </a:rPr>
                <a:t>Opening meeting </a:t>
              </a:r>
            </a:p>
          </p:txBody>
        </p:sp>
        <p:sp>
          <p:nvSpPr>
            <p:cNvPr id="14" name="Text Box 8"/>
            <p:cNvSpPr txBox="1">
              <a:spLocks noChangeArrowheads="1"/>
            </p:cNvSpPr>
            <p:nvPr/>
          </p:nvSpPr>
          <p:spPr bwMode="gray">
            <a:xfrm>
              <a:off x="2762833" y="2811249"/>
              <a:ext cx="1137746" cy="366187"/>
            </a:xfrm>
            <a:prstGeom prst="rect">
              <a:avLst/>
            </a:prstGeom>
            <a:noFill/>
            <a:ln>
              <a:noFill/>
            </a:ln>
            <a:extLst>
              <a:ext uri="{909E8E84-426E-40DD-AFC4-6F175D3DCCD1}">
                <a14:hiddenFill xmlns:a14="http://schemas.microsoft.com/office/drawing/2010/main">
                  <a:gradFill rotWithShape="1">
                    <a:gsLst>
                      <a:gs pos="0">
                        <a:schemeClr val="folHlink"/>
                      </a:gs>
                      <a:gs pos="100000">
                        <a:schemeClr val="folHlink">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lvl="0" algn="ctr" fontAlgn="base">
                <a:spcBef>
                  <a:spcPct val="0"/>
                </a:spcBef>
                <a:spcAft>
                  <a:spcPct val="0"/>
                </a:spcAft>
              </a:pPr>
              <a:r>
                <a:rPr lang="en-GB" sz="1200" b="1" dirty="0">
                  <a:solidFill>
                    <a:schemeClr val="bg1"/>
                  </a:solidFill>
                  <a:cs typeface="Arial" pitchFamily="34" charset="0"/>
                </a:rPr>
                <a:t>Site tour</a:t>
              </a:r>
              <a:endParaRPr lang="en-GB" sz="1200" b="1" dirty="0">
                <a:cs typeface="Arial" pitchFamily="34" charset="0"/>
              </a:endParaRPr>
            </a:p>
          </p:txBody>
        </p:sp>
        <p:grpSp>
          <p:nvGrpSpPr>
            <p:cNvPr id="3" name="Group 2"/>
            <p:cNvGrpSpPr/>
            <p:nvPr/>
          </p:nvGrpSpPr>
          <p:grpSpPr>
            <a:xfrm>
              <a:off x="5193746" y="2632444"/>
              <a:ext cx="1747799" cy="723796"/>
              <a:chOff x="6089308" y="3509925"/>
              <a:chExt cx="1511737" cy="965061"/>
            </a:xfrm>
          </p:grpSpPr>
          <p:sp>
            <p:nvSpPr>
              <p:cNvPr id="11" name="AutoShape 5"/>
              <p:cNvSpPr>
                <a:spLocks noChangeArrowheads="1"/>
              </p:cNvSpPr>
              <p:nvPr/>
            </p:nvSpPr>
            <p:spPr bwMode="gray">
              <a:xfrm>
                <a:off x="6089308" y="3509925"/>
                <a:ext cx="1511737" cy="965061"/>
              </a:xfrm>
              <a:prstGeom prst="chevron">
                <a:avLst>
                  <a:gd name="adj" fmla="val 30245"/>
                </a:avLst>
              </a:prstGeom>
              <a:solidFill>
                <a:schemeClr val="accent2">
                  <a:lumMod val="50000"/>
                </a:schemeClr>
              </a:solid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endParaRPr lang="en-GB" dirty="0"/>
              </a:p>
            </p:txBody>
          </p:sp>
          <p:sp>
            <p:nvSpPr>
              <p:cNvPr id="15" name="Text Box 10"/>
              <p:cNvSpPr txBox="1">
                <a:spLocks noChangeArrowheads="1"/>
              </p:cNvSpPr>
              <p:nvPr/>
            </p:nvSpPr>
            <p:spPr bwMode="gray">
              <a:xfrm>
                <a:off x="6374687" y="3625221"/>
                <a:ext cx="987254" cy="734470"/>
              </a:xfrm>
              <a:prstGeom prst="rect">
                <a:avLst/>
              </a:prstGeom>
              <a:noFill/>
              <a:ln>
                <a:noFill/>
              </a:ln>
              <a:extLst>
                <a:ext uri="{909E8E84-426E-40DD-AFC4-6F175D3DCCD1}">
                  <a14:hiddenFill xmlns:a14="http://schemas.microsoft.com/office/drawing/2010/main">
                    <a:gradFill rotWithShape="1">
                      <a:gsLst>
                        <a:gs pos="0">
                          <a:schemeClr val="folHlink"/>
                        </a:gs>
                        <a:gs pos="100000">
                          <a:schemeClr val="folHlink">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lvl="0" algn="ctr" fontAlgn="base">
                  <a:spcBef>
                    <a:spcPct val="0"/>
                  </a:spcBef>
                  <a:spcAft>
                    <a:spcPct val="0"/>
                  </a:spcAft>
                </a:pPr>
                <a:r>
                  <a:rPr lang="en-GB" sz="1200" b="1" dirty="0">
                    <a:solidFill>
                      <a:schemeClr val="bg1"/>
                    </a:solidFill>
                    <a:latin typeface="+mj-lt"/>
                    <a:cs typeface="Arial" pitchFamily="34" charset="0"/>
                  </a:rPr>
                  <a:t>Pre-closing meeting </a:t>
                </a:r>
              </a:p>
            </p:txBody>
          </p:sp>
        </p:grpSp>
        <p:sp>
          <p:nvSpPr>
            <p:cNvPr id="16" name="Text Box 11"/>
            <p:cNvSpPr txBox="1">
              <a:spLocks noChangeArrowheads="1"/>
            </p:cNvSpPr>
            <p:nvPr/>
          </p:nvSpPr>
          <p:spPr bwMode="gray">
            <a:xfrm>
              <a:off x="6980620" y="2811249"/>
              <a:ext cx="1167109" cy="366187"/>
            </a:xfrm>
            <a:prstGeom prst="rect">
              <a:avLst/>
            </a:prstGeom>
            <a:noFill/>
            <a:ln>
              <a:noFill/>
            </a:ln>
            <a:extLst>
              <a:ext uri="{909E8E84-426E-40DD-AFC4-6F175D3DCCD1}">
                <a14:hiddenFill xmlns:a14="http://schemas.microsoft.com/office/drawing/2010/main">
                  <a:gradFill rotWithShape="1">
                    <a:gsLst>
                      <a:gs pos="0">
                        <a:schemeClr val="folHlink"/>
                      </a:gs>
                      <a:gs pos="100000">
                        <a:schemeClr val="folHlink">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lvl="0" algn="ctr" fontAlgn="base">
                <a:spcBef>
                  <a:spcPct val="0"/>
                </a:spcBef>
                <a:spcAft>
                  <a:spcPct val="0"/>
                </a:spcAft>
              </a:pPr>
              <a:r>
                <a:rPr lang="en-GB" sz="1200" b="1" dirty="0">
                  <a:solidFill>
                    <a:schemeClr val="bg1"/>
                  </a:solidFill>
                  <a:cs typeface="Arial" pitchFamily="34" charset="0"/>
                </a:rPr>
                <a:t>Closing meeting </a:t>
              </a:r>
            </a:p>
          </p:txBody>
        </p:sp>
        <p:sp>
          <p:nvSpPr>
            <p:cNvPr id="21" name="Text Box 10"/>
            <p:cNvSpPr txBox="1">
              <a:spLocks noChangeArrowheads="1"/>
            </p:cNvSpPr>
            <p:nvPr/>
          </p:nvSpPr>
          <p:spPr bwMode="gray">
            <a:xfrm>
              <a:off x="4276954" y="2788516"/>
              <a:ext cx="1141416" cy="550853"/>
            </a:xfrm>
            <a:prstGeom prst="rect">
              <a:avLst/>
            </a:prstGeom>
            <a:noFill/>
            <a:ln>
              <a:noFill/>
            </a:ln>
            <a:extLst>
              <a:ext uri="{909E8E84-426E-40DD-AFC4-6F175D3DCCD1}">
                <a14:hiddenFill xmlns:a14="http://schemas.microsoft.com/office/drawing/2010/main">
                  <a:gradFill rotWithShape="1">
                    <a:gsLst>
                      <a:gs pos="0">
                        <a:schemeClr val="folHlink"/>
                      </a:gs>
                      <a:gs pos="100000">
                        <a:schemeClr val="folHlink">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lvl="0" algn="ctr" fontAlgn="base">
                <a:spcBef>
                  <a:spcPct val="0"/>
                </a:spcBef>
                <a:spcAft>
                  <a:spcPct val="0"/>
                </a:spcAft>
              </a:pPr>
              <a:r>
                <a:rPr lang="en-GB" sz="1200" dirty="0">
                  <a:solidFill>
                    <a:schemeClr val="bg1"/>
                  </a:solidFill>
                  <a:latin typeface="Arial" pitchFamily="34" charset="0"/>
                  <a:cs typeface="Arial" pitchFamily="34" charset="0"/>
                </a:rPr>
                <a:t>Document check </a:t>
              </a:r>
            </a:p>
          </p:txBody>
        </p:sp>
        <p:sp>
          <p:nvSpPr>
            <p:cNvPr id="22" name="AutoShape 5"/>
            <p:cNvSpPr>
              <a:spLocks noChangeArrowheads="1"/>
            </p:cNvSpPr>
            <p:nvPr/>
          </p:nvSpPr>
          <p:spPr bwMode="gray">
            <a:xfrm>
              <a:off x="3835161" y="2632444"/>
              <a:ext cx="1747799" cy="723796"/>
            </a:xfrm>
            <a:prstGeom prst="chevron">
              <a:avLst>
                <a:gd name="adj" fmla="val 30245"/>
              </a:avLst>
            </a:prstGeom>
            <a:solidFill>
              <a:schemeClr val="accent2">
                <a:lumMod val="50000"/>
              </a:schemeClr>
            </a:solidFill>
            <a:ln w="9525" algn="ctr">
              <a:solidFill>
                <a:schemeClr val="bg1"/>
              </a:solidFill>
              <a:miter lim="800000"/>
              <a:headEnd/>
              <a:tailEnd/>
            </a:ln>
            <a:effectLst/>
          </p:spPr>
          <p:txBody>
            <a:bodyPr vert="horz" wrap="none" lIns="89883" tIns="89883" rIns="71906" bIns="89883" numCol="1" anchor="ctr" anchorCtr="0" compatLnSpc="1">
              <a:prstTxWarp prst="textNoShape">
                <a:avLst/>
              </a:prstTxWarp>
            </a:bodyPr>
            <a:lstStyle/>
            <a:p>
              <a:endParaRPr lang="en-GB" dirty="0"/>
            </a:p>
          </p:txBody>
        </p:sp>
      </p:grpSp>
      <p:sp>
        <p:nvSpPr>
          <p:cNvPr id="23" name="Text Box 10"/>
          <p:cNvSpPr txBox="1">
            <a:spLocks noChangeArrowheads="1"/>
          </p:cNvSpPr>
          <p:nvPr/>
        </p:nvSpPr>
        <p:spPr bwMode="gray">
          <a:xfrm>
            <a:off x="4149200" y="2470586"/>
            <a:ext cx="1141416" cy="735519"/>
          </a:xfrm>
          <a:prstGeom prst="rect">
            <a:avLst/>
          </a:prstGeom>
          <a:noFill/>
          <a:ln>
            <a:noFill/>
          </a:ln>
          <a:extLst>
            <a:ext uri="{909E8E84-426E-40DD-AFC4-6F175D3DCCD1}">
              <a14:hiddenFill xmlns:a14="http://schemas.microsoft.com/office/drawing/2010/main">
                <a:gradFill rotWithShape="1">
                  <a:gsLst>
                    <a:gs pos="0">
                      <a:schemeClr val="folHlink"/>
                    </a:gs>
                    <a:gs pos="100000">
                      <a:schemeClr val="folHlink">
                        <a:gamma/>
                        <a:tint val="0"/>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9883" tIns="89883" rIns="0" bIns="89883" numCol="1" anchor="ctr" anchorCtr="0" compatLnSpc="1">
            <a:prstTxWarp prst="textNoShape">
              <a:avLst/>
            </a:prstTxWarp>
            <a:spAutoFit/>
          </a:bodyPr>
          <a:lstStyle/>
          <a:p>
            <a:pPr lvl="0" algn="ctr" fontAlgn="base">
              <a:spcBef>
                <a:spcPct val="0"/>
              </a:spcBef>
              <a:spcAft>
                <a:spcPct val="0"/>
              </a:spcAft>
            </a:pPr>
            <a:r>
              <a:rPr lang="en-GB" sz="1200" b="1" dirty="0">
                <a:solidFill>
                  <a:schemeClr val="bg1"/>
                </a:solidFill>
                <a:cs typeface="Arial" pitchFamily="34" charset="0"/>
              </a:rPr>
              <a:t>Document check and discussion</a:t>
            </a:r>
          </a:p>
        </p:txBody>
      </p:sp>
      <p:sp>
        <p:nvSpPr>
          <p:cNvPr id="25" name="Line 15"/>
          <p:cNvSpPr>
            <a:spLocks noChangeShapeType="1"/>
          </p:cNvSpPr>
          <p:nvPr/>
        </p:nvSpPr>
        <p:spPr bwMode="gray">
          <a:xfrm flipV="1">
            <a:off x="2495913" y="3253563"/>
            <a:ext cx="1" cy="1432737"/>
          </a:xfrm>
          <a:prstGeom prst="line">
            <a:avLst/>
          </a:prstGeom>
          <a:noFill/>
          <a:ln w="9525">
            <a:solidFill>
              <a:schemeClr val="tx1"/>
            </a:solidFill>
            <a:prstDash val="solid"/>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21" tIns="45661" rIns="91321" bIns="45661" numCol="1" anchor="t" anchorCtr="0" compatLnSpc="1">
            <a:prstTxWarp prst="textNoShape">
              <a:avLst/>
            </a:prstTxWarp>
          </a:bodyPr>
          <a:lstStyle/>
          <a:p>
            <a:endParaRPr lang="en-GB" dirty="0"/>
          </a:p>
        </p:txBody>
      </p:sp>
      <p:sp>
        <p:nvSpPr>
          <p:cNvPr id="32" name="Line 15"/>
          <p:cNvSpPr>
            <a:spLocks noChangeShapeType="1"/>
          </p:cNvSpPr>
          <p:nvPr/>
        </p:nvSpPr>
        <p:spPr bwMode="gray">
          <a:xfrm flipV="1">
            <a:off x="3937186" y="3253563"/>
            <a:ext cx="0" cy="1283838"/>
          </a:xfrm>
          <a:prstGeom prst="line">
            <a:avLst/>
          </a:prstGeom>
          <a:noFill/>
          <a:ln w="9525">
            <a:solidFill>
              <a:schemeClr val="tx1"/>
            </a:solidFill>
            <a:prstDash val="solid"/>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321" tIns="45661" rIns="91321" bIns="45661" numCol="1" anchor="t" anchorCtr="0" compatLnSpc="1">
            <a:prstTxWarp prst="textNoShape">
              <a:avLst/>
            </a:prstTxWarp>
          </a:bodyPr>
          <a:lstStyle/>
          <a:p>
            <a:endParaRPr lang="en-GB" dirty="0"/>
          </a:p>
        </p:txBody>
      </p:sp>
      <p:sp>
        <p:nvSpPr>
          <p:cNvPr id="24" name="Foliennummernplatzhalter 23"/>
          <p:cNvSpPr>
            <a:spLocks noGrp="1"/>
          </p:cNvSpPr>
          <p:nvPr>
            <p:ph type="sldNum" sz="quarter" idx="12"/>
          </p:nvPr>
        </p:nvSpPr>
        <p:spPr/>
        <p:txBody>
          <a:bodyPr/>
          <a:lstStyle/>
          <a:p>
            <a:fld id="{E09DBD89-DAF3-7144-A512-815880C1C590}" type="slidenum">
              <a:rPr lang="en-US" smtClean="0"/>
              <a:pPr/>
              <a:t>28</a:t>
            </a:fld>
            <a:endParaRPr lang="en-US"/>
          </a:p>
        </p:txBody>
      </p:sp>
    </p:spTree>
    <p:extLst>
      <p:ext uri="{BB962C8B-B14F-4D97-AF65-F5344CB8AC3E}">
        <p14:creationId xmlns:p14="http://schemas.microsoft.com/office/powerpoint/2010/main" val="1151161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kt 5" hidden="1"/>
          <p:cNvGraphicFramePr>
            <a:graphicFrameLocks noChangeAspect="1"/>
          </p:cNvGraphicFramePr>
          <p:nvPr>
            <p:custDataLst>
              <p:tags r:id="rId2"/>
            </p:custDataLst>
            <p:extLst>
              <p:ext uri="{D42A27DB-BD31-4B8C-83A1-F6EECF244321}">
                <p14:modId xmlns:p14="http://schemas.microsoft.com/office/powerpoint/2010/main" val="346406546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6403"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4" name="Rechteck 3"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AUDIT PREPARATION:  TIPS/HINTS </a:t>
            </a:r>
            <a:br>
              <a:rPr lang="en-US" dirty="0"/>
            </a:br>
            <a:r>
              <a:rPr lang="en-US" dirty="0"/>
              <a:t>FOR AUDITORS</a:t>
            </a:r>
          </a:p>
        </p:txBody>
      </p:sp>
      <p:sp>
        <p:nvSpPr>
          <p:cNvPr id="3" name="Content Placeholder 2"/>
          <p:cNvSpPr>
            <a:spLocks noGrp="1"/>
          </p:cNvSpPr>
          <p:nvPr>
            <p:ph idx="1"/>
          </p:nvPr>
        </p:nvSpPr>
        <p:spPr>
          <a:xfrm>
            <a:off x="-177420" y="1085850"/>
            <a:ext cx="9022622" cy="3547697"/>
          </a:xfrm>
        </p:spPr>
        <p:txBody>
          <a:bodyPr>
            <a:noAutofit/>
          </a:bodyPr>
          <a:lstStyle/>
          <a:p>
            <a:pPr lvl="1">
              <a:lnSpc>
                <a:spcPct val="150000"/>
              </a:lnSpc>
              <a:buClr>
                <a:schemeClr val="accent1"/>
              </a:buClr>
              <a:buFont typeface="Wingdings" panose="05000000000000000000" pitchFamily="2" charset="2"/>
              <a:buChar char="Ø"/>
            </a:pPr>
            <a:r>
              <a:rPr lang="en-US" dirty="0">
                <a:solidFill>
                  <a:schemeClr val="accent1"/>
                </a:solidFill>
              </a:rPr>
              <a:t>Dress appropriately </a:t>
            </a:r>
            <a:r>
              <a:rPr lang="en-US" dirty="0"/>
              <a:t>for the audit </a:t>
            </a:r>
            <a:br>
              <a:rPr lang="en-US" dirty="0"/>
            </a:br>
            <a:r>
              <a:rPr lang="en-US" dirty="0"/>
              <a:t>(e.g. business/casual attire, no high heels or open toe shoes) </a:t>
            </a:r>
          </a:p>
          <a:p>
            <a:pPr lvl="1">
              <a:lnSpc>
                <a:spcPct val="150000"/>
              </a:lnSpc>
              <a:buClr>
                <a:schemeClr val="accent1"/>
              </a:buClr>
              <a:buFont typeface="Wingdings" panose="05000000000000000000" pitchFamily="2" charset="2"/>
              <a:buChar char="Ø"/>
            </a:pPr>
            <a:r>
              <a:rPr lang="en-US" dirty="0"/>
              <a:t>Bring your </a:t>
            </a:r>
            <a:r>
              <a:rPr lang="en-US" dirty="0">
                <a:solidFill>
                  <a:schemeClr val="accent1"/>
                </a:solidFill>
              </a:rPr>
              <a:t>own safety shoes </a:t>
            </a:r>
            <a:r>
              <a:rPr lang="en-US" dirty="0"/>
              <a:t>(and other PPE if relevant)</a:t>
            </a:r>
          </a:p>
          <a:p>
            <a:pPr lvl="1">
              <a:lnSpc>
                <a:spcPct val="150000"/>
              </a:lnSpc>
              <a:buClr>
                <a:schemeClr val="accent1"/>
              </a:buClr>
              <a:buFont typeface="Wingdings" panose="05000000000000000000" pitchFamily="2" charset="2"/>
              <a:buChar char="Ø"/>
            </a:pPr>
            <a:r>
              <a:rPr lang="en-US" dirty="0">
                <a:solidFill>
                  <a:schemeClr val="accent1"/>
                </a:solidFill>
              </a:rPr>
              <a:t>Respect </a:t>
            </a:r>
            <a:r>
              <a:rPr lang="en-US" dirty="0"/>
              <a:t>company‘s opening and closing time/shift timings</a:t>
            </a:r>
          </a:p>
          <a:p>
            <a:pPr lvl="1">
              <a:lnSpc>
                <a:spcPct val="150000"/>
              </a:lnSpc>
              <a:buClr>
                <a:schemeClr val="accent1"/>
              </a:buClr>
              <a:buFont typeface="Wingdings" panose="05000000000000000000" pitchFamily="2" charset="2"/>
              <a:buChar char="Ø"/>
            </a:pPr>
            <a:r>
              <a:rPr lang="en-US" dirty="0"/>
              <a:t>Most important: </a:t>
            </a:r>
            <a:r>
              <a:rPr lang="en-US" dirty="0">
                <a:solidFill>
                  <a:schemeClr val="accent1"/>
                </a:solidFill>
              </a:rPr>
              <a:t>arrive on time!</a:t>
            </a:r>
          </a:p>
        </p:txBody>
      </p:sp>
      <p:sp>
        <p:nvSpPr>
          <p:cNvPr id="5" name="Foliennummernplatzhalter 4"/>
          <p:cNvSpPr>
            <a:spLocks noGrp="1"/>
          </p:cNvSpPr>
          <p:nvPr>
            <p:ph type="sldNum" sz="quarter" idx="12"/>
          </p:nvPr>
        </p:nvSpPr>
        <p:spPr/>
        <p:txBody>
          <a:bodyPr/>
          <a:lstStyle/>
          <a:p>
            <a:fld id="{E09DBD89-DAF3-7144-A512-815880C1C590}" type="slidenum">
              <a:rPr lang="en-US" smtClean="0"/>
              <a:pPr/>
              <a:t>29</a:t>
            </a:fld>
            <a:endParaRPr lang="en-US"/>
          </a:p>
        </p:txBody>
      </p:sp>
    </p:spTree>
    <p:extLst>
      <p:ext uri="{BB962C8B-B14F-4D97-AF65-F5344CB8AC3E}">
        <p14:creationId xmlns:p14="http://schemas.microsoft.com/office/powerpoint/2010/main" val="209967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kt 2" hidden="1"/>
          <p:cNvGraphicFramePr>
            <a:graphicFrameLocks noChangeAspect="1"/>
          </p:cNvGraphicFramePr>
          <p:nvPr>
            <p:custDataLst>
              <p:tags r:id="rId2"/>
            </p:custDataLst>
            <p:extLst>
              <p:ext uri="{D42A27DB-BD31-4B8C-83A1-F6EECF244321}">
                <p14:modId xmlns:p14="http://schemas.microsoft.com/office/powerpoint/2010/main" val="28717542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7426"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7" name="Rechteck 6"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a:xfrm>
            <a:off x="750280" y="554614"/>
            <a:ext cx="7466076" cy="416936"/>
          </a:xfrm>
        </p:spPr>
        <p:txBody>
          <a:bodyPr>
            <a:noAutofit/>
          </a:bodyPr>
          <a:lstStyle/>
          <a:p>
            <a:r>
              <a:rPr lang="en-US" dirty="0"/>
              <a:t>OPENING MEETING: TIPS/HINTS </a:t>
            </a:r>
            <a:br>
              <a:rPr lang="en-US" dirty="0"/>
            </a:br>
            <a:r>
              <a:rPr lang="en-US" dirty="0"/>
              <a:t>FOR AUDITORS</a:t>
            </a:r>
          </a:p>
        </p:txBody>
      </p:sp>
      <p:sp>
        <p:nvSpPr>
          <p:cNvPr id="4" name="Content Placeholder 2"/>
          <p:cNvSpPr txBox="1">
            <a:spLocks/>
          </p:cNvSpPr>
          <p:nvPr/>
        </p:nvSpPr>
        <p:spPr>
          <a:xfrm>
            <a:off x="457200" y="1107165"/>
            <a:ext cx="8534400" cy="3795713"/>
          </a:xfrm>
          <a:prstGeom prst="rect">
            <a:avLst/>
          </a:prstGeom>
        </p:spPr>
        <p:txBody>
          <a:bodyPr vert="horz" lIns="91440" tIns="45720" rIns="91440" bIns="45720" rtlCol="0">
            <a:noAutofit/>
          </a:bodyPr>
          <a:lstStyle>
            <a:lvl1pPr marL="342900" indent="-342900" algn="l" defTabSz="457200" rtl="0" eaLnBrk="1" latinLnBrk="0" hangingPunct="1">
              <a:lnSpc>
                <a:spcPct val="110000"/>
              </a:lnSpc>
              <a:spcBef>
                <a:spcPct val="20000"/>
              </a:spcBef>
              <a:buClr>
                <a:schemeClr val="accent1"/>
              </a:buClr>
              <a:buFont typeface="Arial"/>
              <a:buChar char="•"/>
              <a:defRPr sz="2000" kern="1200">
                <a:solidFill>
                  <a:schemeClr val="tx1"/>
                </a:solidFill>
                <a:latin typeface="+mn-lt"/>
                <a:ea typeface="+mn-ea"/>
                <a:cs typeface="+mn-cs"/>
              </a:defRPr>
            </a:lvl1pPr>
            <a:lvl2pPr marL="742950" indent="-285750" algn="l" defTabSz="457200" rtl="0" eaLnBrk="1" latinLnBrk="0" hangingPunct="1">
              <a:lnSpc>
                <a:spcPct val="110000"/>
              </a:lnSpc>
              <a:spcBef>
                <a:spcPct val="20000"/>
              </a:spcBef>
              <a:buClr>
                <a:schemeClr val="accent1"/>
              </a:buClr>
              <a:buFont typeface="Arial"/>
              <a:buChar char="–"/>
              <a:defRPr sz="1600" kern="1200">
                <a:solidFill>
                  <a:schemeClr val="tx1"/>
                </a:solidFill>
                <a:latin typeface="+mn-lt"/>
                <a:ea typeface="+mn-ea"/>
                <a:cs typeface="+mn-cs"/>
              </a:defRPr>
            </a:lvl2pPr>
            <a:lvl3pPr marL="1143000" indent="-228600" algn="l" defTabSz="457200" rtl="0" eaLnBrk="1" latinLnBrk="0" hangingPunct="1">
              <a:lnSpc>
                <a:spcPct val="110000"/>
              </a:lnSpc>
              <a:spcBef>
                <a:spcPct val="20000"/>
              </a:spcBef>
              <a:buClr>
                <a:schemeClr val="tx1"/>
              </a:buClr>
              <a:buFont typeface="Arial"/>
              <a:buChar char="•"/>
              <a:defRPr sz="12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US" sz="1400" dirty="0">
                <a:solidFill>
                  <a:schemeClr val="accent6">
                    <a:lumMod val="50000"/>
                    <a:lumOff val="50000"/>
                  </a:schemeClr>
                </a:solidFill>
              </a:rPr>
              <a:t>Be </a:t>
            </a:r>
            <a:r>
              <a:rPr lang="en-US" sz="1400" dirty="0">
                <a:solidFill>
                  <a:srgbClr val="F86524"/>
                </a:solidFill>
              </a:rPr>
              <a:t>on time</a:t>
            </a:r>
            <a:r>
              <a:rPr lang="en-US" sz="1400" dirty="0">
                <a:solidFill>
                  <a:schemeClr val="accent6">
                    <a:lumMod val="50000"/>
                    <a:lumOff val="50000"/>
                  </a:schemeClr>
                </a:solidFill>
              </a:rPr>
              <a:t>!</a:t>
            </a:r>
          </a:p>
          <a:p>
            <a:pPr>
              <a:lnSpc>
                <a:spcPct val="150000"/>
              </a:lnSpc>
              <a:buFont typeface="Wingdings" panose="05000000000000000000" pitchFamily="2" charset="2"/>
              <a:buChar char="Ø"/>
            </a:pPr>
            <a:r>
              <a:rPr lang="en-US" sz="1400" dirty="0">
                <a:solidFill>
                  <a:srgbClr val="F86524"/>
                </a:solidFill>
              </a:rPr>
              <a:t>Thank</a:t>
            </a:r>
            <a:r>
              <a:rPr lang="en-US" sz="1400" b="1" dirty="0">
                <a:solidFill>
                  <a:schemeClr val="accent6">
                    <a:lumMod val="50000"/>
                    <a:lumOff val="50000"/>
                  </a:schemeClr>
                </a:solidFill>
              </a:rPr>
              <a:t> </a:t>
            </a:r>
            <a:r>
              <a:rPr lang="en-US" sz="1400" dirty="0">
                <a:solidFill>
                  <a:schemeClr val="accent6">
                    <a:lumMod val="50000"/>
                    <a:lumOff val="50000"/>
                  </a:schemeClr>
                </a:solidFill>
              </a:rPr>
              <a:t>the management for hosting the audit</a:t>
            </a:r>
          </a:p>
          <a:p>
            <a:pPr>
              <a:lnSpc>
                <a:spcPct val="150000"/>
              </a:lnSpc>
              <a:buFont typeface="Wingdings" panose="05000000000000000000" pitchFamily="2" charset="2"/>
              <a:buChar char="Ø"/>
            </a:pPr>
            <a:r>
              <a:rPr lang="en-US" sz="1400" dirty="0">
                <a:solidFill>
                  <a:srgbClr val="F86524"/>
                </a:solidFill>
              </a:rPr>
              <a:t>Introduce</a:t>
            </a:r>
            <a:r>
              <a:rPr lang="en-US" sz="1400" dirty="0">
                <a:solidFill>
                  <a:schemeClr val="accent6">
                    <a:lumMod val="50000"/>
                    <a:lumOff val="50000"/>
                  </a:schemeClr>
                </a:solidFill>
              </a:rPr>
              <a:t> yourself and audit team and ask the others participants to introduce themselves </a:t>
            </a:r>
            <a:br>
              <a:rPr lang="en-US" sz="1400" dirty="0">
                <a:solidFill>
                  <a:schemeClr val="accent6">
                    <a:lumMod val="50000"/>
                    <a:lumOff val="50000"/>
                  </a:schemeClr>
                </a:solidFill>
              </a:rPr>
            </a:br>
            <a:r>
              <a:rPr lang="en-US" sz="1400" dirty="0">
                <a:solidFill>
                  <a:schemeClr val="accent6">
                    <a:lumMod val="50000"/>
                    <a:lumOff val="50000"/>
                  </a:schemeClr>
                </a:solidFill>
              </a:rPr>
              <a:t>(facilitated by business cards &amp; list of attendees)</a:t>
            </a:r>
          </a:p>
          <a:p>
            <a:pPr>
              <a:lnSpc>
                <a:spcPct val="150000"/>
              </a:lnSpc>
              <a:buFont typeface="Wingdings" panose="05000000000000000000" pitchFamily="2" charset="2"/>
              <a:buChar char="Ø"/>
            </a:pPr>
            <a:r>
              <a:rPr lang="en-US" sz="1400" dirty="0">
                <a:solidFill>
                  <a:schemeClr val="accent6">
                    <a:lumMod val="50000"/>
                    <a:lumOff val="50000"/>
                  </a:schemeClr>
                </a:solidFill>
              </a:rPr>
              <a:t>Provide a </a:t>
            </a:r>
            <a:r>
              <a:rPr lang="en-US" sz="1400" dirty="0">
                <a:solidFill>
                  <a:srgbClr val="F86524"/>
                </a:solidFill>
              </a:rPr>
              <a:t>brief background </a:t>
            </a:r>
            <a:r>
              <a:rPr lang="en-US" sz="1400" dirty="0">
                <a:solidFill>
                  <a:schemeClr val="accent6">
                    <a:lumMod val="50000"/>
                    <a:lumOff val="50000"/>
                  </a:schemeClr>
                </a:solidFill>
              </a:rPr>
              <a:t>about PSCI in case the company is unaware</a:t>
            </a:r>
          </a:p>
          <a:p>
            <a:pPr>
              <a:lnSpc>
                <a:spcPct val="150000"/>
              </a:lnSpc>
              <a:buFont typeface="Wingdings" panose="05000000000000000000" pitchFamily="2" charset="2"/>
              <a:buChar char="Ø"/>
            </a:pPr>
            <a:r>
              <a:rPr lang="en-US" sz="1400" dirty="0">
                <a:solidFill>
                  <a:schemeClr val="accent6">
                    <a:lumMod val="50000"/>
                    <a:lumOff val="50000"/>
                  </a:schemeClr>
                </a:solidFill>
              </a:rPr>
              <a:t>Explain the </a:t>
            </a:r>
            <a:r>
              <a:rPr lang="en-US" sz="1400" dirty="0">
                <a:solidFill>
                  <a:srgbClr val="F86524"/>
                </a:solidFill>
              </a:rPr>
              <a:t>purpose and the benefits </a:t>
            </a:r>
            <a:r>
              <a:rPr lang="en-US" sz="1400" dirty="0">
                <a:solidFill>
                  <a:schemeClr val="accent6">
                    <a:lumMod val="50000"/>
                    <a:lumOff val="50000"/>
                  </a:schemeClr>
                </a:solidFill>
              </a:rPr>
              <a:t>of the PSCI Audit</a:t>
            </a:r>
          </a:p>
          <a:p>
            <a:pPr>
              <a:lnSpc>
                <a:spcPct val="150000"/>
              </a:lnSpc>
              <a:buFont typeface="Wingdings" panose="05000000000000000000" pitchFamily="2" charset="2"/>
              <a:buChar char="Ø"/>
            </a:pPr>
            <a:r>
              <a:rPr lang="en-US" sz="1400" dirty="0">
                <a:solidFill>
                  <a:schemeClr val="accent6">
                    <a:lumMod val="50000"/>
                    <a:lumOff val="50000"/>
                  </a:schemeClr>
                </a:solidFill>
              </a:rPr>
              <a:t>Explain the </a:t>
            </a:r>
            <a:r>
              <a:rPr lang="en-US" sz="1400" dirty="0">
                <a:solidFill>
                  <a:srgbClr val="F86524"/>
                </a:solidFill>
              </a:rPr>
              <a:t>audit plan </a:t>
            </a:r>
            <a:r>
              <a:rPr lang="en-US" sz="1400" dirty="0">
                <a:solidFill>
                  <a:schemeClr val="accent6">
                    <a:lumMod val="50000"/>
                    <a:lumOff val="50000"/>
                  </a:schemeClr>
                </a:solidFill>
              </a:rPr>
              <a:t>(including areas to be inspected); be flexible if needed</a:t>
            </a:r>
          </a:p>
          <a:p>
            <a:pPr>
              <a:lnSpc>
                <a:spcPct val="150000"/>
              </a:lnSpc>
              <a:buFont typeface="Wingdings" panose="05000000000000000000" pitchFamily="2" charset="2"/>
              <a:buChar char="Ø"/>
            </a:pPr>
            <a:r>
              <a:rPr lang="en-US" sz="1400" dirty="0">
                <a:solidFill>
                  <a:schemeClr val="accent6">
                    <a:lumMod val="50000"/>
                    <a:lumOff val="50000"/>
                  </a:schemeClr>
                </a:solidFill>
              </a:rPr>
              <a:t>Ask the auditee to provide an </a:t>
            </a:r>
            <a:r>
              <a:rPr lang="en-US" sz="1400" dirty="0">
                <a:solidFill>
                  <a:srgbClr val="F86524"/>
                </a:solidFill>
              </a:rPr>
              <a:t>overview of their facility and processes</a:t>
            </a:r>
          </a:p>
          <a:p>
            <a:pPr>
              <a:lnSpc>
                <a:spcPct val="150000"/>
              </a:lnSpc>
              <a:buFont typeface="Wingdings" panose="05000000000000000000" pitchFamily="2" charset="2"/>
              <a:buChar char="Ø"/>
            </a:pPr>
            <a:r>
              <a:rPr lang="en-US" sz="1400" dirty="0">
                <a:solidFill>
                  <a:schemeClr val="accent6">
                    <a:lumMod val="50000"/>
                    <a:lumOff val="50000"/>
                  </a:schemeClr>
                </a:solidFill>
              </a:rPr>
              <a:t>Ask if you </a:t>
            </a:r>
            <a:r>
              <a:rPr lang="en-US" sz="1400" dirty="0">
                <a:solidFill>
                  <a:srgbClr val="F86524"/>
                </a:solidFill>
              </a:rPr>
              <a:t>may take photographs </a:t>
            </a:r>
            <a:r>
              <a:rPr lang="en-US" sz="1400" dirty="0">
                <a:solidFill>
                  <a:schemeClr val="accent6">
                    <a:lumMod val="50000"/>
                    <a:lumOff val="50000"/>
                  </a:schemeClr>
                </a:solidFill>
              </a:rPr>
              <a:t>of selected areas (do not insist taking photographs if the auditee denies it)</a:t>
            </a:r>
          </a:p>
          <a:p>
            <a:pPr>
              <a:lnSpc>
                <a:spcPct val="150000"/>
              </a:lnSpc>
              <a:buFont typeface="Wingdings" panose="05000000000000000000" pitchFamily="2" charset="2"/>
              <a:buChar char="Ø"/>
            </a:pPr>
            <a:r>
              <a:rPr lang="en-US" sz="1400" dirty="0">
                <a:solidFill>
                  <a:schemeClr val="accent6">
                    <a:lumMod val="50000"/>
                    <a:lumOff val="50000"/>
                  </a:schemeClr>
                </a:solidFill>
              </a:rPr>
              <a:t>Ask for </a:t>
            </a:r>
            <a:r>
              <a:rPr lang="en-US" sz="1400" dirty="0">
                <a:solidFill>
                  <a:srgbClr val="F86524"/>
                </a:solidFill>
              </a:rPr>
              <a:t>safety instructions and evacuation plan  </a:t>
            </a:r>
            <a:r>
              <a:rPr lang="en-US" sz="1400" dirty="0">
                <a:solidFill>
                  <a:schemeClr val="accent6">
                    <a:lumMod val="50000"/>
                    <a:lumOff val="50000"/>
                  </a:schemeClr>
                </a:solidFill>
              </a:rPr>
              <a:t>if not provided by the company.</a:t>
            </a:r>
          </a:p>
        </p:txBody>
      </p:sp>
      <p:sp>
        <p:nvSpPr>
          <p:cNvPr id="5" name="Foliennummernplatzhalter 4"/>
          <p:cNvSpPr>
            <a:spLocks noGrp="1"/>
          </p:cNvSpPr>
          <p:nvPr>
            <p:ph type="sldNum" sz="quarter" idx="12"/>
          </p:nvPr>
        </p:nvSpPr>
        <p:spPr/>
        <p:txBody>
          <a:bodyPr/>
          <a:lstStyle/>
          <a:p>
            <a:fld id="{E09DBD89-DAF3-7144-A512-815880C1C590}" type="slidenum">
              <a:rPr lang="en-US" smtClean="0"/>
              <a:pPr/>
              <a:t>30</a:t>
            </a:fld>
            <a:endParaRPr lang="en-US"/>
          </a:p>
        </p:txBody>
      </p:sp>
    </p:spTree>
    <p:extLst>
      <p:ext uri="{BB962C8B-B14F-4D97-AF65-F5344CB8AC3E}">
        <p14:creationId xmlns:p14="http://schemas.microsoft.com/office/powerpoint/2010/main" val="272851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42831208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9475"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8" name="Rechteck 7"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PHYSICAL INSPECTION OF THE FACILITY</a:t>
            </a:r>
            <a:br>
              <a:rPr lang="en-US" dirty="0"/>
            </a:br>
            <a:r>
              <a:rPr lang="en-US" dirty="0"/>
              <a:t>POINTS TO CONSIDER (1) </a:t>
            </a:r>
          </a:p>
        </p:txBody>
      </p:sp>
      <p:sp>
        <p:nvSpPr>
          <p:cNvPr id="3" name="Content Placeholder 2"/>
          <p:cNvSpPr>
            <a:spLocks noGrp="1"/>
          </p:cNvSpPr>
          <p:nvPr>
            <p:ph idx="1"/>
          </p:nvPr>
        </p:nvSpPr>
        <p:spPr/>
        <p:txBody>
          <a:bodyPr>
            <a:normAutofit lnSpcReduction="10000"/>
          </a:bodyPr>
          <a:lstStyle/>
          <a:p>
            <a:pPr>
              <a:lnSpc>
                <a:spcPct val="150000"/>
              </a:lnSpc>
              <a:buFont typeface="Wingdings" panose="05000000000000000000" pitchFamily="2" charset="2"/>
              <a:buChar char="Ø"/>
            </a:pPr>
            <a:r>
              <a:rPr lang="en-US" dirty="0">
                <a:solidFill>
                  <a:schemeClr val="accent1"/>
                </a:solidFill>
              </a:rPr>
              <a:t>Good time management </a:t>
            </a:r>
            <a:r>
              <a:rPr lang="en-US" dirty="0"/>
              <a:t>is key, especially during site tours</a:t>
            </a:r>
          </a:p>
          <a:p>
            <a:pPr>
              <a:lnSpc>
                <a:spcPct val="150000"/>
              </a:lnSpc>
              <a:buFont typeface="Wingdings" panose="05000000000000000000" pitchFamily="2" charset="2"/>
              <a:buChar char="Ø"/>
            </a:pPr>
            <a:r>
              <a:rPr lang="en-US" dirty="0"/>
              <a:t>Allow for </a:t>
            </a:r>
            <a:r>
              <a:rPr lang="en-US" dirty="0">
                <a:solidFill>
                  <a:schemeClr val="accent1"/>
                </a:solidFill>
              </a:rPr>
              <a:t>sufficient time for the site tour</a:t>
            </a:r>
            <a:r>
              <a:rPr lang="en-US" dirty="0"/>
              <a:t>, </a:t>
            </a:r>
            <a:r>
              <a:rPr lang="en-US" dirty="0">
                <a:solidFill>
                  <a:schemeClr val="accent6">
                    <a:lumMod val="50000"/>
                    <a:lumOff val="50000"/>
                  </a:schemeClr>
                </a:solidFill>
              </a:rPr>
              <a:t>do not spend the majority of time with document review in the office</a:t>
            </a:r>
          </a:p>
          <a:p>
            <a:pPr>
              <a:lnSpc>
                <a:spcPct val="150000"/>
              </a:lnSpc>
              <a:buFont typeface="Wingdings" panose="05000000000000000000" pitchFamily="2" charset="2"/>
              <a:buChar char="Ø"/>
            </a:pPr>
            <a:r>
              <a:rPr lang="en-US" dirty="0"/>
              <a:t>Ask for a </a:t>
            </a:r>
            <a:r>
              <a:rPr lang="en-US" dirty="0">
                <a:solidFill>
                  <a:schemeClr val="accent1"/>
                </a:solidFill>
              </a:rPr>
              <a:t>site map </a:t>
            </a:r>
            <a:r>
              <a:rPr lang="en-US" dirty="0"/>
              <a:t>for the tour to help you with the site orientation</a:t>
            </a:r>
          </a:p>
          <a:p>
            <a:pPr>
              <a:lnSpc>
                <a:spcPct val="150000"/>
              </a:lnSpc>
              <a:buFont typeface="Wingdings" panose="05000000000000000000" pitchFamily="2" charset="2"/>
              <a:buChar char="Ø"/>
            </a:pPr>
            <a:r>
              <a:rPr lang="en-US" dirty="0"/>
              <a:t>Keep in mind that </a:t>
            </a:r>
            <a:r>
              <a:rPr lang="en-US" dirty="0">
                <a:solidFill>
                  <a:schemeClr val="accent1"/>
                </a:solidFill>
              </a:rPr>
              <a:t>gowning procedures </a:t>
            </a:r>
            <a:r>
              <a:rPr lang="en-US" dirty="0"/>
              <a:t>in pharmaceutical finishing plant may require a significant amount of time</a:t>
            </a:r>
          </a:p>
          <a:p>
            <a:pPr>
              <a:lnSpc>
                <a:spcPct val="150000"/>
              </a:lnSpc>
              <a:buFont typeface="Wingdings" panose="05000000000000000000" pitchFamily="2" charset="2"/>
              <a:buChar char="Ø"/>
            </a:pPr>
            <a:r>
              <a:rPr lang="en-US" dirty="0"/>
              <a:t>Inspect </a:t>
            </a:r>
            <a:r>
              <a:rPr lang="en-US" dirty="0">
                <a:solidFill>
                  <a:schemeClr val="accent1"/>
                </a:solidFill>
              </a:rPr>
              <a:t>main production areas</a:t>
            </a:r>
            <a:r>
              <a:rPr lang="en-US" dirty="0"/>
              <a:t>, but be careful to reserve time for other areas </a:t>
            </a:r>
            <a:br>
              <a:rPr lang="en-US" dirty="0"/>
            </a:br>
            <a:r>
              <a:rPr lang="en-US" dirty="0"/>
              <a:t>(e.g. warehouses, waste storage/treatment, waste water treatment units and other utilities are also important to visit)</a:t>
            </a:r>
          </a:p>
          <a:p>
            <a:pPr>
              <a:buFont typeface="Wingdings" panose="05000000000000000000" pitchFamily="2" charset="2"/>
              <a:buChar char="Ø"/>
            </a:pPr>
            <a:endParaRPr lang="en-US" dirty="0"/>
          </a:p>
        </p:txBody>
      </p:sp>
      <p:sp>
        <p:nvSpPr>
          <p:cNvPr id="6" name="Slide Number Placeholder 5"/>
          <p:cNvSpPr>
            <a:spLocks noGrp="1"/>
          </p:cNvSpPr>
          <p:nvPr>
            <p:ph type="sldNum" sz="quarter" idx="12"/>
          </p:nvPr>
        </p:nvSpPr>
        <p:spPr/>
        <p:txBody>
          <a:bodyPr/>
          <a:lstStyle/>
          <a:p>
            <a:fld id="{6B78A4E6-14EE-3648-AEF8-2B252C21E463}" type="slidenum">
              <a:rPr lang="en-US" smtClean="0"/>
              <a:pPr/>
              <a:t>31</a:t>
            </a:fld>
            <a:endParaRPr lang="en-US" dirty="0"/>
          </a:p>
        </p:txBody>
      </p:sp>
    </p:spTree>
    <p:extLst>
      <p:ext uri="{BB962C8B-B14F-4D97-AF65-F5344CB8AC3E}">
        <p14:creationId xmlns:p14="http://schemas.microsoft.com/office/powerpoint/2010/main" val="2704034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43998700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0499"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8" name="Rechteck 7"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PHYSICAL INSPECTION OF THE FACILITY</a:t>
            </a:r>
            <a:br>
              <a:rPr lang="en-US" dirty="0"/>
            </a:br>
            <a:r>
              <a:rPr lang="en-US" dirty="0"/>
              <a:t>POINTS TO CONSIDER (2) </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Ø"/>
            </a:pPr>
            <a:r>
              <a:rPr lang="en-US" sz="1900" dirty="0"/>
              <a:t>Try to inspect </a:t>
            </a:r>
            <a:r>
              <a:rPr lang="en-US" sz="1900" dirty="0">
                <a:solidFill>
                  <a:srgbClr val="F86524"/>
                </a:solidFill>
              </a:rPr>
              <a:t>critical activities </a:t>
            </a:r>
            <a:r>
              <a:rPr lang="en-US" sz="1900" dirty="0"/>
              <a:t>especially those with </a:t>
            </a:r>
            <a:r>
              <a:rPr lang="en-US" sz="1900" dirty="0">
                <a:solidFill>
                  <a:srgbClr val="F86524"/>
                </a:solidFill>
              </a:rPr>
              <a:t>high risk potential </a:t>
            </a:r>
            <a:r>
              <a:rPr lang="en-US" sz="1900" dirty="0"/>
              <a:t>e.g</a:t>
            </a:r>
            <a:r>
              <a:rPr lang="en-US" dirty="0"/>
              <a:t>. </a:t>
            </a:r>
          </a:p>
          <a:p>
            <a:pPr lvl="1">
              <a:buFont typeface="Wingdings" panose="05000000000000000000" pitchFamily="2" charset="2"/>
              <a:buChar char="Ø"/>
            </a:pPr>
            <a:r>
              <a:rPr lang="en-US" dirty="0"/>
              <a:t>Construction activities</a:t>
            </a:r>
          </a:p>
          <a:p>
            <a:pPr lvl="1">
              <a:buFont typeface="Wingdings" panose="05000000000000000000" pitchFamily="2" charset="2"/>
              <a:buChar char="Ø"/>
            </a:pPr>
            <a:r>
              <a:rPr lang="en-US" dirty="0"/>
              <a:t>Inspection &amp; sampling,</a:t>
            </a:r>
          </a:p>
          <a:p>
            <a:pPr lvl="1">
              <a:buFont typeface="Wingdings" panose="05000000000000000000" pitchFamily="2" charset="2"/>
              <a:buChar char="Ø"/>
            </a:pPr>
            <a:r>
              <a:rPr lang="en-US" dirty="0"/>
              <a:t>Loading/unloading</a:t>
            </a:r>
          </a:p>
          <a:p>
            <a:pPr lvl="1">
              <a:buFont typeface="Wingdings" panose="05000000000000000000" pitchFamily="2" charset="2"/>
              <a:buChar char="Ø"/>
            </a:pPr>
            <a:r>
              <a:rPr lang="en-US" dirty="0"/>
              <a:t>Material handling and transfer</a:t>
            </a:r>
          </a:p>
          <a:p>
            <a:pPr lvl="1">
              <a:buFont typeface="Wingdings" panose="05000000000000000000" pitchFamily="2" charset="2"/>
              <a:buChar char="Ø"/>
            </a:pPr>
            <a:r>
              <a:rPr lang="en-US" dirty="0"/>
              <a:t>Waste packing and pick-up</a:t>
            </a:r>
          </a:p>
          <a:p>
            <a:pPr lvl="1">
              <a:buFont typeface="Wingdings" panose="05000000000000000000" pitchFamily="2" charset="2"/>
              <a:buChar char="Ø"/>
            </a:pPr>
            <a:r>
              <a:rPr lang="en-US" dirty="0"/>
              <a:t>Confined space entry </a:t>
            </a:r>
          </a:p>
          <a:p>
            <a:pPr>
              <a:buFont typeface="Wingdings" panose="05000000000000000000" pitchFamily="2" charset="2"/>
              <a:buChar char="Ø"/>
            </a:pPr>
            <a:r>
              <a:rPr lang="en-US" sz="1900" dirty="0"/>
              <a:t>Also try to inspect </a:t>
            </a:r>
            <a:r>
              <a:rPr lang="en-US" sz="1900" dirty="0">
                <a:solidFill>
                  <a:srgbClr val="F86524"/>
                </a:solidFill>
              </a:rPr>
              <a:t>samples of remote areas, trailers, buildings </a:t>
            </a:r>
            <a:r>
              <a:rPr lang="en-US" sz="1900" dirty="0"/>
              <a:t>etc. </a:t>
            </a:r>
          </a:p>
          <a:p>
            <a:pPr lvl="1">
              <a:buFont typeface="Wingdings" panose="05000000000000000000" pitchFamily="2" charset="2"/>
              <a:buChar char="Ø"/>
            </a:pPr>
            <a:r>
              <a:rPr lang="en-US" dirty="0"/>
              <a:t>Are they truly free from hazardous materials? </a:t>
            </a:r>
          </a:p>
          <a:p>
            <a:pPr lvl="1">
              <a:buFont typeface="Wingdings" panose="05000000000000000000" pitchFamily="2" charset="2"/>
              <a:buChar char="Ø"/>
            </a:pPr>
            <a:r>
              <a:rPr lang="en-US" dirty="0"/>
              <a:t>Do employees work in this building?</a:t>
            </a:r>
          </a:p>
          <a:p>
            <a:pPr lvl="1">
              <a:buFont typeface="Wingdings" panose="05000000000000000000" pitchFamily="2" charset="2"/>
              <a:buChar char="Ø"/>
            </a:pPr>
            <a:r>
              <a:rPr lang="en-US" dirty="0"/>
              <a:t>Is there a ventilation system? </a:t>
            </a:r>
          </a:p>
          <a:p>
            <a:pPr lvl="1">
              <a:buFont typeface="Wingdings" panose="05000000000000000000" pitchFamily="2" charset="2"/>
              <a:buChar char="Ø"/>
            </a:pPr>
            <a:r>
              <a:rPr lang="en-US" dirty="0"/>
              <a:t>Are there items like fire extinguishers, emergency showers etc. which need to be inspected?</a:t>
            </a:r>
          </a:p>
          <a:p>
            <a:pPr lvl="1">
              <a:buFont typeface="Wingdings" panose="05000000000000000000" pitchFamily="2" charset="2"/>
              <a:buChar char="Ø"/>
            </a:pPr>
            <a:r>
              <a:rPr lang="en-US" dirty="0"/>
              <a:t>What about asbestos?</a:t>
            </a:r>
          </a:p>
          <a:p>
            <a:pPr>
              <a:buFont typeface="Wingdings" panose="05000000000000000000" pitchFamily="2" charset="2"/>
              <a:buChar char="Ø"/>
            </a:pPr>
            <a:r>
              <a:rPr lang="en-US" sz="1900" dirty="0"/>
              <a:t>Observe the facility also from the </a:t>
            </a:r>
            <a:r>
              <a:rPr lang="en-US" sz="1900" dirty="0">
                <a:solidFill>
                  <a:srgbClr val="F86524"/>
                </a:solidFill>
              </a:rPr>
              <a:t>outside</a:t>
            </a:r>
          </a:p>
          <a:p>
            <a:pPr>
              <a:buFont typeface="Wingdings" panose="05000000000000000000" pitchFamily="2" charset="2"/>
              <a:buChar char="Ø"/>
            </a:pPr>
            <a:endParaRPr lang="en-US" sz="1900" dirty="0"/>
          </a:p>
        </p:txBody>
      </p:sp>
      <p:sp>
        <p:nvSpPr>
          <p:cNvPr id="6" name="Slide Number Placeholder 5"/>
          <p:cNvSpPr>
            <a:spLocks noGrp="1"/>
          </p:cNvSpPr>
          <p:nvPr>
            <p:ph type="sldNum" sz="quarter" idx="12"/>
          </p:nvPr>
        </p:nvSpPr>
        <p:spPr/>
        <p:txBody>
          <a:bodyPr/>
          <a:lstStyle/>
          <a:p>
            <a:fld id="{6B78A4E6-14EE-3648-AEF8-2B252C21E463}" type="slidenum">
              <a:rPr lang="en-US" smtClean="0"/>
              <a:pPr/>
              <a:t>32</a:t>
            </a:fld>
            <a:endParaRPr lang="en-US" dirty="0"/>
          </a:p>
        </p:txBody>
      </p:sp>
      <p:pic>
        <p:nvPicPr>
          <p:cNvPr id="9" name="Picture 9" descr="\\NAS\INSCALE_aktuelle_Projekte\Bayer\2011\11-0927 Bilderkauf\bearbeitet\[JPEG]\Puzzle_grün.jpg"/>
          <p:cNvPicPr>
            <a:picLocks noChangeAspect="1" noChangeArrowheads="1"/>
          </p:cNvPicPr>
          <p:nvPr/>
        </p:nvPicPr>
        <p:blipFill>
          <a:blip r:embed="rId8">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gray">
          <a:xfrm>
            <a:off x="6639950" y="1449267"/>
            <a:ext cx="2196117" cy="2201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7080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1541079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1527"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7" name="Rechteck 6"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el 1"/>
          <p:cNvSpPr>
            <a:spLocks noGrp="1"/>
          </p:cNvSpPr>
          <p:nvPr>
            <p:ph type="title"/>
          </p:nvPr>
        </p:nvSpPr>
        <p:spPr/>
        <p:txBody>
          <a:bodyPr/>
          <a:lstStyle/>
          <a:p>
            <a:r>
              <a:rPr lang="en-US" dirty="0"/>
              <a:t>BEHAVIOR DURING AN AUDIT</a:t>
            </a:r>
          </a:p>
        </p:txBody>
      </p:sp>
      <p:sp>
        <p:nvSpPr>
          <p:cNvPr id="6" name="Foliennummernplatzhalter 5"/>
          <p:cNvSpPr>
            <a:spLocks noGrp="1"/>
          </p:cNvSpPr>
          <p:nvPr>
            <p:ph type="sldNum" sz="quarter" idx="12"/>
          </p:nvPr>
        </p:nvSpPr>
        <p:spPr/>
        <p:txBody>
          <a:bodyPr/>
          <a:lstStyle/>
          <a:p>
            <a:fld id="{6B78A4E6-14EE-3648-AEF8-2B252C21E463}" type="slidenum">
              <a:rPr lang="en-US" smtClean="0"/>
              <a:pPr/>
              <a:t>33</a:t>
            </a:fld>
            <a:endParaRPr lang="en-US" dirty="0"/>
          </a:p>
        </p:txBody>
      </p:sp>
      <p:grpSp>
        <p:nvGrpSpPr>
          <p:cNvPr id="59" name="Gruppieren 58"/>
          <p:cNvGrpSpPr/>
          <p:nvPr/>
        </p:nvGrpSpPr>
        <p:grpSpPr>
          <a:xfrm>
            <a:off x="769229" y="1475063"/>
            <a:ext cx="6737357" cy="3186229"/>
            <a:chOff x="457430" y="2067725"/>
            <a:chExt cx="8160053" cy="4255844"/>
          </a:xfrm>
        </p:grpSpPr>
        <p:grpSp>
          <p:nvGrpSpPr>
            <p:cNvPr id="60" name="Gruppieren 59"/>
            <p:cNvGrpSpPr/>
            <p:nvPr/>
          </p:nvGrpSpPr>
          <p:grpSpPr>
            <a:xfrm>
              <a:off x="1143000" y="2067725"/>
              <a:ext cx="2263875" cy="666572"/>
              <a:chOff x="2046705" y="2757592"/>
              <a:chExt cx="2263875" cy="666572"/>
            </a:xfrm>
          </p:grpSpPr>
          <p:sp>
            <p:nvSpPr>
              <p:cNvPr id="106" name="Abgerundetes Rechteck 105"/>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Look</a:t>
                </a:r>
              </a:p>
            </p:txBody>
          </p:sp>
          <p:sp>
            <p:nvSpPr>
              <p:cNvPr id="107" name="Gleichschenkliges Dreieck 106"/>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1" name="Gruppieren 60"/>
            <p:cNvGrpSpPr/>
            <p:nvPr/>
          </p:nvGrpSpPr>
          <p:grpSpPr>
            <a:xfrm>
              <a:off x="3597806" y="2067725"/>
              <a:ext cx="2263875" cy="666572"/>
              <a:chOff x="2046705" y="2757592"/>
              <a:chExt cx="2263875" cy="666572"/>
            </a:xfrm>
          </p:grpSpPr>
          <p:sp>
            <p:nvSpPr>
              <p:cNvPr id="104" name="Abgerundetes Rechteck 103"/>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Listen</a:t>
                </a:r>
              </a:p>
            </p:txBody>
          </p:sp>
          <p:sp>
            <p:nvSpPr>
              <p:cNvPr id="105" name="Gleichschenkliges Dreieck 104"/>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2" name="Gruppieren 61"/>
            <p:cNvGrpSpPr/>
            <p:nvPr/>
          </p:nvGrpSpPr>
          <p:grpSpPr>
            <a:xfrm>
              <a:off x="6045709" y="2067726"/>
              <a:ext cx="2263875" cy="666572"/>
              <a:chOff x="2046705" y="2757592"/>
              <a:chExt cx="2263875" cy="666572"/>
            </a:xfrm>
          </p:grpSpPr>
          <p:sp>
            <p:nvSpPr>
              <p:cNvPr id="102" name="Abgerundetes Rechteck 101"/>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Read</a:t>
                </a:r>
              </a:p>
            </p:txBody>
          </p:sp>
          <p:sp>
            <p:nvSpPr>
              <p:cNvPr id="103" name="Gleichschenkliges Dreieck 102"/>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3" name="Gruppieren 62"/>
            <p:cNvGrpSpPr/>
            <p:nvPr/>
          </p:nvGrpSpPr>
          <p:grpSpPr>
            <a:xfrm>
              <a:off x="3589641" y="3588662"/>
              <a:ext cx="2263875" cy="666572"/>
              <a:chOff x="2046705" y="2757592"/>
              <a:chExt cx="2263875" cy="666572"/>
            </a:xfrm>
          </p:grpSpPr>
          <p:sp>
            <p:nvSpPr>
              <p:cNvPr id="100" name="Abgerundetes Rechteck 99"/>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Be</a:t>
                </a:r>
                <a:r>
                  <a:rPr lang="en-US" sz="1500">
                    <a:ln>
                      <a:solidFill>
                        <a:schemeClr val="bg2"/>
                      </a:solidFill>
                    </a:ln>
                    <a:solidFill>
                      <a:schemeClr val="bg1"/>
                    </a:solidFill>
                    <a:effectLst>
                      <a:outerShdw blurRad="50800" dist="38100" dir="10800000" algn="r" rotWithShape="0">
                        <a:prstClr val="black">
                          <a:alpha val="40000"/>
                        </a:prstClr>
                      </a:outerShdw>
                    </a:effectLst>
                  </a:rPr>
                  <a:t> </a:t>
                </a:r>
                <a:r>
                  <a:rPr lang="en-US" sz="1500">
                    <a:ln>
                      <a:solidFill>
                        <a:schemeClr val="bg2"/>
                      </a:solidFill>
                    </a:ln>
                    <a:solidFill>
                      <a:schemeClr val="bg1"/>
                    </a:solidFill>
                  </a:rPr>
                  <a:t>vigilant</a:t>
                </a:r>
                <a:endParaRPr lang="en-US" sz="1500">
                  <a:ln>
                    <a:solidFill>
                      <a:schemeClr val="bg1"/>
                    </a:solidFill>
                  </a:ln>
                  <a:solidFill>
                    <a:schemeClr val="bg1"/>
                  </a:solidFill>
                </a:endParaRPr>
              </a:p>
            </p:txBody>
          </p:sp>
          <p:sp>
            <p:nvSpPr>
              <p:cNvPr id="101" name="Gleichschenkliges Dreieck 100"/>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4" name="Gruppieren 63"/>
            <p:cNvGrpSpPr/>
            <p:nvPr/>
          </p:nvGrpSpPr>
          <p:grpSpPr>
            <a:xfrm>
              <a:off x="1151165" y="2833602"/>
              <a:ext cx="2263875" cy="666572"/>
              <a:chOff x="2046705" y="2757592"/>
              <a:chExt cx="2263875" cy="666572"/>
            </a:xfrm>
          </p:grpSpPr>
          <p:sp>
            <p:nvSpPr>
              <p:cNvPr id="98" name="Abgerundetes Rechteck 97"/>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Write</a:t>
                </a:r>
                <a:r>
                  <a:rPr lang="en-US" sz="1500">
                    <a:ln>
                      <a:solidFill>
                        <a:schemeClr val="bg2"/>
                      </a:solidFill>
                    </a:ln>
                    <a:solidFill>
                      <a:schemeClr val="bg1"/>
                    </a:solidFill>
                    <a:effectLst>
                      <a:outerShdw blurRad="50800" dist="38100" dir="10800000" algn="r" rotWithShape="0">
                        <a:prstClr val="black">
                          <a:alpha val="40000"/>
                        </a:prstClr>
                      </a:outerShdw>
                    </a:effectLst>
                  </a:rPr>
                  <a:t> </a:t>
                </a:r>
                <a:r>
                  <a:rPr lang="en-US" sz="1500">
                    <a:ln>
                      <a:solidFill>
                        <a:schemeClr val="bg1"/>
                      </a:solidFill>
                    </a:ln>
                    <a:solidFill>
                      <a:schemeClr val="bg1"/>
                    </a:solidFill>
                    <a:effectLst/>
                  </a:rPr>
                  <a:t>down</a:t>
                </a:r>
              </a:p>
            </p:txBody>
          </p:sp>
          <p:sp>
            <p:nvSpPr>
              <p:cNvPr id="99" name="Gleichschenkliges Dreieck 98"/>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5" name="Gruppieren 64"/>
            <p:cNvGrpSpPr/>
            <p:nvPr/>
          </p:nvGrpSpPr>
          <p:grpSpPr>
            <a:xfrm>
              <a:off x="3589641" y="2833603"/>
              <a:ext cx="2247545" cy="666572"/>
              <a:chOff x="2046705" y="2757592"/>
              <a:chExt cx="2247545" cy="666572"/>
            </a:xfrm>
          </p:grpSpPr>
          <p:sp>
            <p:nvSpPr>
              <p:cNvPr id="96" name="Abgerundetes Rechteck 95"/>
              <p:cNvSpPr/>
              <p:nvPr/>
            </p:nvSpPr>
            <p:spPr bwMode="auto">
              <a:xfrm>
                <a:off x="2063036" y="2757592"/>
                <a:ext cx="223121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Ask</a:t>
                </a:r>
                <a:r>
                  <a:rPr lang="en-US" sz="1500">
                    <a:ln>
                      <a:solidFill>
                        <a:schemeClr val="bg2"/>
                      </a:solidFill>
                    </a:ln>
                    <a:solidFill>
                      <a:schemeClr val="bg1"/>
                    </a:solidFill>
                    <a:effectLst>
                      <a:outerShdw blurRad="50800" dist="38100" dir="10800000" algn="r" rotWithShape="0">
                        <a:prstClr val="black">
                          <a:alpha val="40000"/>
                        </a:prstClr>
                      </a:outerShdw>
                    </a:effectLst>
                  </a:rPr>
                  <a:t> </a:t>
                </a:r>
                <a:r>
                  <a:rPr lang="en-US" sz="1500">
                    <a:ln>
                      <a:solidFill>
                        <a:schemeClr val="bg1"/>
                      </a:solidFill>
                    </a:ln>
                    <a:solidFill>
                      <a:schemeClr val="bg1"/>
                    </a:solidFill>
                  </a:rPr>
                  <a:t>q</a:t>
                </a:r>
                <a:r>
                  <a:rPr lang="en-US" sz="1500">
                    <a:ln>
                      <a:solidFill>
                        <a:schemeClr val="bg1"/>
                      </a:solidFill>
                    </a:ln>
                    <a:solidFill>
                      <a:schemeClr val="bg1"/>
                    </a:solidFill>
                    <a:effectLst/>
                  </a:rPr>
                  <a:t>uestions</a:t>
                </a:r>
              </a:p>
            </p:txBody>
          </p:sp>
          <p:sp>
            <p:nvSpPr>
              <p:cNvPr id="97" name="Gleichschenkliges Dreieck 96"/>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6" name="Gruppieren 65"/>
            <p:cNvGrpSpPr/>
            <p:nvPr/>
          </p:nvGrpSpPr>
          <p:grpSpPr>
            <a:xfrm>
              <a:off x="1159331" y="3588661"/>
              <a:ext cx="2263875" cy="666572"/>
              <a:chOff x="2046705" y="2757592"/>
              <a:chExt cx="2263875" cy="666572"/>
            </a:xfrm>
          </p:grpSpPr>
          <p:sp>
            <p:nvSpPr>
              <p:cNvPr id="94" name="Abgerundetes Rechteck 93"/>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rPr>
                  <a:t>Be friendly</a:t>
                </a:r>
                <a:endParaRPr lang="en-US" sz="1500">
                  <a:ln>
                    <a:solidFill>
                      <a:schemeClr val="bg1"/>
                    </a:solidFill>
                  </a:ln>
                  <a:solidFill>
                    <a:schemeClr val="bg1"/>
                  </a:solidFill>
                  <a:effectLst/>
                </a:endParaRPr>
              </a:p>
            </p:txBody>
          </p:sp>
          <p:sp>
            <p:nvSpPr>
              <p:cNvPr id="95" name="Gleichschenkliges Dreieck 94"/>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7" name="Gruppieren 66"/>
            <p:cNvGrpSpPr/>
            <p:nvPr/>
          </p:nvGrpSpPr>
          <p:grpSpPr>
            <a:xfrm>
              <a:off x="6045709" y="3588663"/>
              <a:ext cx="2263875" cy="666572"/>
              <a:chOff x="2046705" y="2757592"/>
              <a:chExt cx="2090190" cy="666572"/>
            </a:xfrm>
          </p:grpSpPr>
          <p:sp>
            <p:nvSpPr>
              <p:cNvPr id="92" name="Abgerundetes Rechteck 91"/>
              <p:cNvSpPr/>
              <p:nvPr/>
            </p:nvSpPr>
            <p:spPr bwMode="auto">
              <a:xfrm>
                <a:off x="2063036" y="2757592"/>
                <a:ext cx="2073859"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rPr>
                  <a:t> Don‘t </a:t>
                </a:r>
                <a:r>
                  <a:rPr lang="en-US" sz="1500">
                    <a:ln>
                      <a:solidFill>
                        <a:schemeClr val="bg1"/>
                      </a:solidFill>
                    </a:ln>
                    <a:solidFill>
                      <a:schemeClr val="bg1"/>
                    </a:solidFill>
                    <a:effectLst/>
                  </a:rPr>
                  <a:t>criticize</a:t>
                </a:r>
              </a:p>
            </p:txBody>
          </p:sp>
          <p:sp>
            <p:nvSpPr>
              <p:cNvPr id="93" name="Gleichschenkliges Dreieck 92"/>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8" name="Gruppieren 67"/>
            <p:cNvGrpSpPr/>
            <p:nvPr/>
          </p:nvGrpSpPr>
          <p:grpSpPr>
            <a:xfrm>
              <a:off x="6045709" y="2833605"/>
              <a:ext cx="2263875" cy="666572"/>
              <a:chOff x="2046705" y="2757592"/>
              <a:chExt cx="2263875" cy="666572"/>
            </a:xfrm>
          </p:grpSpPr>
          <p:sp>
            <p:nvSpPr>
              <p:cNvPr id="90" name="Abgerundetes Rechteck 89"/>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Recommend</a:t>
                </a:r>
              </a:p>
            </p:txBody>
          </p:sp>
          <p:sp>
            <p:nvSpPr>
              <p:cNvPr id="91" name="Gleichschenkliges Dreieck 90"/>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69" name="Gruppieren 68"/>
            <p:cNvGrpSpPr/>
            <p:nvPr/>
          </p:nvGrpSpPr>
          <p:grpSpPr>
            <a:xfrm>
              <a:off x="1151165" y="4351634"/>
              <a:ext cx="2272041" cy="666572"/>
              <a:chOff x="2046705" y="2757592"/>
              <a:chExt cx="2097730" cy="666572"/>
            </a:xfrm>
          </p:grpSpPr>
          <p:sp>
            <p:nvSpPr>
              <p:cNvPr id="88" name="Abgerundetes Rechteck 87"/>
              <p:cNvSpPr/>
              <p:nvPr/>
            </p:nvSpPr>
            <p:spPr bwMode="auto">
              <a:xfrm>
                <a:off x="2063035" y="2757592"/>
                <a:ext cx="2081400"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Reach</a:t>
                </a:r>
                <a:r>
                  <a:rPr lang="en-US" sz="1500">
                    <a:ln>
                      <a:solidFill>
                        <a:schemeClr val="bg2"/>
                      </a:solidFill>
                    </a:ln>
                    <a:solidFill>
                      <a:schemeClr val="bg1"/>
                    </a:solidFill>
                    <a:effectLst>
                      <a:outerShdw blurRad="50800" dist="38100" dir="10800000" algn="r" rotWithShape="0">
                        <a:prstClr val="black">
                          <a:alpha val="40000"/>
                        </a:prstClr>
                      </a:outerShdw>
                    </a:effectLst>
                  </a:rPr>
                  <a:t> </a:t>
                </a:r>
              </a:p>
              <a:p>
                <a:pPr algn="ctr"/>
                <a:r>
                  <a:rPr lang="en-US" sz="1500">
                    <a:ln>
                      <a:solidFill>
                        <a:schemeClr val="bg1"/>
                      </a:solidFill>
                    </a:ln>
                    <a:solidFill>
                      <a:schemeClr val="bg1"/>
                    </a:solidFill>
                    <a:effectLst/>
                  </a:rPr>
                  <a:t>agreements</a:t>
                </a:r>
              </a:p>
            </p:txBody>
          </p:sp>
          <p:sp>
            <p:nvSpPr>
              <p:cNvPr id="89" name="Gleichschenkliges Dreieck 88"/>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70" name="Gruppieren 69"/>
            <p:cNvGrpSpPr/>
            <p:nvPr/>
          </p:nvGrpSpPr>
          <p:grpSpPr>
            <a:xfrm>
              <a:off x="457430" y="5656994"/>
              <a:ext cx="1838298" cy="666572"/>
              <a:chOff x="2046705" y="2757592"/>
              <a:chExt cx="1838298" cy="666572"/>
            </a:xfrm>
          </p:grpSpPr>
          <p:sp>
            <p:nvSpPr>
              <p:cNvPr id="86" name="Abgerundetes Rechteck 85"/>
              <p:cNvSpPr/>
              <p:nvPr/>
            </p:nvSpPr>
            <p:spPr bwMode="auto">
              <a:xfrm>
                <a:off x="2063036" y="2757592"/>
                <a:ext cx="1821967" cy="666572"/>
              </a:xfrm>
              <a:prstGeom prst="roundRect">
                <a:avLst/>
              </a:prstGeom>
              <a:solidFill>
                <a:schemeClr val="accent2"/>
              </a:solidFill>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Positive</a:t>
                </a:r>
              </a:p>
            </p:txBody>
          </p:sp>
          <p:sp>
            <p:nvSpPr>
              <p:cNvPr id="87" name="Gleichschenkliges Dreieck 86"/>
              <p:cNvSpPr/>
              <p:nvPr/>
            </p:nvSpPr>
            <p:spPr bwMode="auto">
              <a:xfrm rot="5400000">
                <a:off x="1996157" y="2850871"/>
                <a:ext cx="581114" cy="480017"/>
              </a:xfrm>
              <a:prstGeom prst="triangle">
                <a:avLst/>
              </a:prstGeom>
              <a:solidFill>
                <a:schemeClr val="bg1">
                  <a:lumMod val="95000"/>
                </a:schemeClr>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71" name="Gruppieren 70"/>
            <p:cNvGrpSpPr/>
            <p:nvPr/>
          </p:nvGrpSpPr>
          <p:grpSpPr>
            <a:xfrm>
              <a:off x="6779552" y="5656997"/>
              <a:ext cx="1837931" cy="666572"/>
              <a:chOff x="2046705" y="2757592"/>
              <a:chExt cx="1837931" cy="666572"/>
            </a:xfrm>
          </p:grpSpPr>
          <p:sp>
            <p:nvSpPr>
              <p:cNvPr id="84" name="Abgerundetes Rechteck 83"/>
              <p:cNvSpPr/>
              <p:nvPr/>
            </p:nvSpPr>
            <p:spPr bwMode="auto">
              <a:xfrm>
                <a:off x="2063036" y="2757592"/>
                <a:ext cx="1821600" cy="666572"/>
              </a:xfrm>
              <a:prstGeom prst="roundRect">
                <a:avLst/>
              </a:prstGeom>
              <a:solidFill>
                <a:schemeClr val="accent2"/>
              </a:solidFill>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Patient</a:t>
                </a:r>
              </a:p>
            </p:txBody>
          </p:sp>
          <p:sp>
            <p:nvSpPr>
              <p:cNvPr id="85" name="Gleichschenkliges Dreieck 84"/>
              <p:cNvSpPr/>
              <p:nvPr/>
            </p:nvSpPr>
            <p:spPr bwMode="auto">
              <a:xfrm rot="5400000">
                <a:off x="1996157" y="2850871"/>
                <a:ext cx="581114" cy="480017"/>
              </a:xfrm>
              <a:prstGeom prst="triangle">
                <a:avLst/>
              </a:prstGeom>
              <a:solidFill>
                <a:schemeClr val="bg1">
                  <a:lumMod val="95000"/>
                </a:schemeClr>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72" name="Gruppieren 71"/>
            <p:cNvGrpSpPr/>
            <p:nvPr/>
          </p:nvGrpSpPr>
          <p:grpSpPr>
            <a:xfrm>
              <a:off x="4684796" y="5656996"/>
              <a:ext cx="1837931" cy="666572"/>
              <a:chOff x="2046705" y="2757592"/>
              <a:chExt cx="1837931" cy="666572"/>
            </a:xfrm>
          </p:grpSpPr>
          <p:sp>
            <p:nvSpPr>
              <p:cNvPr id="82" name="Abgerundetes Rechteck 81"/>
              <p:cNvSpPr/>
              <p:nvPr/>
            </p:nvSpPr>
            <p:spPr bwMode="auto">
              <a:xfrm>
                <a:off x="2063036" y="2757592"/>
                <a:ext cx="1821600" cy="666572"/>
              </a:xfrm>
              <a:prstGeom prst="roundRect">
                <a:avLst/>
              </a:prstGeom>
              <a:solidFill>
                <a:schemeClr val="accent2"/>
              </a:solidFill>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 Accessible</a:t>
                </a:r>
              </a:p>
            </p:txBody>
          </p:sp>
          <p:sp>
            <p:nvSpPr>
              <p:cNvPr id="83" name="Gleichschenkliges Dreieck 82"/>
              <p:cNvSpPr/>
              <p:nvPr/>
            </p:nvSpPr>
            <p:spPr bwMode="auto">
              <a:xfrm rot="5400000">
                <a:off x="1996157" y="2850871"/>
                <a:ext cx="581114" cy="480017"/>
              </a:xfrm>
              <a:prstGeom prst="triangle">
                <a:avLst/>
              </a:prstGeom>
              <a:solidFill>
                <a:schemeClr val="bg1">
                  <a:lumMod val="95000"/>
                </a:schemeClr>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73" name="Gruppieren 72"/>
            <p:cNvGrpSpPr/>
            <p:nvPr/>
          </p:nvGrpSpPr>
          <p:grpSpPr>
            <a:xfrm>
              <a:off x="2589309" y="5656995"/>
              <a:ext cx="1837931" cy="666572"/>
              <a:chOff x="2046705" y="2757592"/>
              <a:chExt cx="1837931" cy="666572"/>
            </a:xfrm>
          </p:grpSpPr>
          <p:sp>
            <p:nvSpPr>
              <p:cNvPr id="80" name="Abgerundetes Rechteck 79"/>
              <p:cNvSpPr/>
              <p:nvPr/>
            </p:nvSpPr>
            <p:spPr bwMode="auto">
              <a:xfrm>
                <a:off x="2063036" y="2757592"/>
                <a:ext cx="1821600" cy="666572"/>
              </a:xfrm>
              <a:prstGeom prst="roundRect">
                <a:avLst/>
              </a:prstGeom>
              <a:solidFill>
                <a:schemeClr val="accent2"/>
              </a:solidFill>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effectLst/>
                  </a:rPr>
                  <a:t>Helpful</a:t>
                </a:r>
              </a:p>
            </p:txBody>
          </p:sp>
          <p:sp>
            <p:nvSpPr>
              <p:cNvPr id="81" name="Gleichschenkliges Dreieck 80"/>
              <p:cNvSpPr/>
              <p:nvPr/>
            </p:nvSpPr>
            <p:spPr bwMode="auto">
              <a:xfrm rot="5400000">
                <a:off x="1996157" y="2850871"/>
                <a:ext cx="581114" cy="480017"/>
              </a:xfrm>
              <a:prstGeom prst="triangle">
                <a:avLst/>
              </a:prstGeom>
              <a:solidFill>
                <a:schemeClr val="bg1">
                  <a:lumMod val="95000"/>
                </a:schemeClr>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74" name="Gruppieren 17"/>
            <p:cNvGrpSpPr/>
            <p:nvPr/>
          </p:nvGrpSpPr>
          <p:grpSpPr>
            <a:xfrm>
              <a:off x="3605972" y="4396098"/>
              <a:ext cx="2263875" cy="666572"/>
              <a:chOff x="2046705" y="2757592"/>
              <a:chExt cx="2263875" cy="666572"/>
            </a:xfrm>
          </p:grpSpPr>
          <p:sp>
            <p:nvSpPr>
              <p:cNvPr id="78" name="Abgerundetes Rechteck 18"/>
              <p:cNvSpPr/>
              <p:nvPr/>
            </p:nvSpPr>
            <p:spPr bwMode="auto">
              <a:xfrm>
                <a:off x="2063036" y="2757592"/>
                <a:ext cx="2247544"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rPr>
                  <a:t>Constructive</a:t>
                </a:r>
              </a:p>
            </p:txBody>
          </p:sp>
          <p:sp>
            <p:nvSpPr>
              <p:cNvPr id="79" name="Gleichschenkliges Dreieck 19"/>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nvGrpSpPr>
            <p:cNvPr id="75" name="Gruppieren 29"/>
            <p:cNvGrpSpPr/>
            <p:nvPr/>
          </p:nvGrpSpPr>
          <p:grpSpPr>
            <a:xfrm>
              <a:off x="6078842" y="4438828"/>
              <a:ext cx="2263875" cy="666572"/>
              <a:chOff x="2046705" y="2757592"/>
              <a:chExt cx="2090190" cy="666572"/>
            </a:xfrm>
          </p:grpSpPr>
          <p:sp>
            <p:nvSpPr>
              <p:cNvPr id="76" name="Abgerundetes Rechteck 30"/>
              <p:cNvSpPr/>
              <p:nvPr/>
            </p:nvSpPr>
            <p:spPr bwMode="auto">
              <a:xfrm>
                <a:off x="2063036" y="2757592"/>
                <a:ext cx="2073859" cy="666572"/>
              </a:xfrm>
              <a:prstGeom prst="roundRect">
                <a:avLst/>
              </a:prstGeom>
              <a:ln>
                <a:headEnd/>
                <a:tailEnd/>
              </a:ln>
            </p:spPr>
            <p:style>
              <a:lnRef idx="3">
                <a:schemeClr val="lt1"/>
              </a:lnRef>
              <a:fillRef idx="1">
                <a:schemeClr val="accent1"/>
              </a:fillRef>
              <a:effectRef idx="1">
                <a:schemeClr val="accent1"/>
              </a:effectRef>
              <a:fontRef idx="minor">
                <a:schemeClr val="lt1"/>
              </a:fontRef>
            </p:style>
            <p:txBody>
              <a:bodyPr vert="horz" wrap="square" lIns="0" tIns="0" rIns="0" bIns="0" numCol="1" rtlCol="0" anchor="ctr" anchorCtr="0" compatLnSpc="1">
                <a:prstTxWarp prst="textNoShape">
                  <a:avLst/>
                </a:prstTxWarp>
              </a:bodyPr>
              <a:lstStyle/>
              <a:p>
                <a:pPr algn="ctr"/>
                <a:r>
                  <a:rPr lang="en-US" sz="1500">
                    <a:ln>
                      <a:solidFill>
                        <a:schemeClr val="bg1"/>
                      </a:solidFill>
                    </a:ln>
                    <a:solidFill>
                      <a:schemeClr val="bg1"/>
                    </a:solidFill>
                  </a:rPr>
                  <a:t>Objective</a:t>
                </a:r>
              </a:p>
            </p:txBody>
          </p:sp>
          <p:sp>
            <p:nvSpPr>
              <p:cNvPr id="77" name="Gleichschenkliges Dreieck 31"/>
              <p:cNvSpPr/>
              <p:nvPr/>
            </p:nvSpPr>
            <p:spPr bwMode="auto">
              <a:xfrm rot="5400000">
                <a:off x="1996157" y="2850871"/>
                <a:ext cx="581114" cy="480017"/>
              </a:xfrm>
              <a:prstGeom prst="triangle">
                <a:avLst/>
              </a:prstGeom>
              <a:solidFill>
                <a:schemeClr val="bg1"/>
              </a:solidFill>
              <a:ln w="9525" algn="ctr">
                <a:solidFill>
                  <a:schemeClr val="tx1"/>
                </a:solidFill>
                <a:miter lim="800000"/>
                <a:headEnd/>
                <a:tailEnd/>
              </a:ln>
              <a:effectLst/>
            </p:spPr>
            <p:txBody>
              <a:bodyPr vert="horz" wrap="square" lIns="0" tIns="0" rIns="0" bIns="0" numCol="1" rtlCol="0" anchor="ctr" anchorCtr="0" compatLnSpc="1">
                <a:prstTxWarp prst="textNoShape">
                  <a:avLst/>
                </a:prstTxWarp>
              </a:bodyPr>
              <a:lstStyle/>
              <a:p>
                <a:pPr algn="ctr"/>
                <a:endParaRPr lang="en-US"/>
              </a:p>
            </p:txBody>
          </p:sp>
        </p:grpSp>
      </p:grpSp>
      <p:sp>
        <p:nvSpPr>
          <p:cNvPr id="21504" name="Textfeld 21503"/>
          <p:cNvSpPr txBox="1"/>
          <p:nvPr/>
        </p:nvSpPr>
        <p:spPr>
          <a:xfrm>
            <a:off x="789878" y="3760013"/>
            <a:ext cx="3171446" cy="369332"/>
          </a:xfrm>
          <a:prstGeom prst="rect">
            <a:avLst/>
          </a:prstGeom>
          <a:noFill/>
        </p:spPr>
        <p:txBody>
          <a:bodyPr wrap="none" rtlCol="0">
            <a:spAutoFit/>
          </a:bodyPr>
          <a:lstStyle/>
          <a:p>
            <a:r>
              <a:rPr lang="en-US" dirty="0">
                <a:solidFill>
                  <a:schemeClr val="accent6">
                    <a:lumMod val="50000"/>
                    <a:lumOff val="50000"/>
                  </a:schemeClr>
                </a:solidFill>
              </a:rPr>
              <a:t>How an auditor should behave: </a:t>
            </a:r>
          </a:p>
        </p:txBody>
      </p:sp>
      <p:sp>
        <p:nvSpPr>
          <p:cNvPr id="109" name="Textfeld 108"/>
          <p:cNvSpPr txBox="1"/>
          <p:nvPr/>
        </p:nvSpPr>
        <p:spPr>
          <a:xfrm>
            <a:off x="769230" y="1105732"/>
            <a:ext cx="2866939" cy="369332"/>
          </a:xfrm>
          <a:prstGeom prst="rect">
            <a:avLst/>
          </a:prstGeom>
          <a:noFill/>
        </p:spPr>
        <p:txBody>
          <a:bodyPr wrap="none" rtlCol="0">
            <a:spAutoFit/>
          </a:bodyPr>
          <a:lstStyle/>
          <a:p>
            <a:r>
              <a:rPr lang="en-US" dirty="0">
                <a:solidFill>
                  <a:schemeClr val="accent6">
                    <a:lumMod val="50000"/>
                    <a:lumOff val="50000"/>
                  </a:schemeClr>
                </a:solidFill>
              </a:rPr>
              <a:t>What an auditor should do:  </a:t>
            </a:r>
          </a:p>
        </p:txBody>
      </p:sp>
    </p:spTree>
    <p:extLst>
      <p:ext uri="{BB962C8B-B14F-4D97-AF65-F5344CB8AC3E}">
        <p14:creationId xmlns:p14="http://schemas.microsoft.com/office/powerpoint/2010/main" val="15157498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39090925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2546"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hteck 6"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el 1"/>
          <p:cNvSpPr>
            <a:spLocks noGrp="1"/>
          </p:cNvSpPr>
          <p:nvPr>
            <p:ph type="title"/>
          </p:nvPr>
        </p:nvSpPr>
        <p:spPr/>
        <p:txBody>
          <a:bodyPr/>
          <a:lstStyle/>
          <a:p>
            <a:r>
              <a:rPr lang="en-US" dirty="0"/>
              <a:t>CLOSING MEETING (1)</a:t>
            </a:r>
          </a:p>
        </p:txBody>
      </p:sp>
      <p:sp>
        <p:nvSpPr>
          <p:cNvPr id="3" name="Inhaltsplatzhalter 2"/>
          <p:cNvSpPr>
            <a:spLocks noGrp="1"/>
          </p:cNvSpPr>
          <p:nvPr>
            <p:ph idx="1"/>
          </p:nvPr>
        </p:nvSpPr>
        <p:spPr>
          <a:xfrm>
            <a:off x="450001" y="1200151"/>
            <a:ext cx="8229599" cy="3394472"/>
          </a:xfrm>
        </p:spPr>
        <p:txBody>
          <a:bodyPr>
            <a:normAutofit lnSpcReduction="10000"/>
          </a:bodyPr>
          <a:lstStyle/>
          <a:p>
            <a:pPr>
              <a:buFont typeface="Wingdings" panose="05000000000000000000" pitchFamily="2" charset="2"/>
              <a:buChar char="Ø"/>
            </a:pPr>
            <a:r>
              <a:rPr lang="en-US" dirty="0">
                <a:solidFill>
                  <a:srgbClr val="F86524"/>
                </a:solidFill>
              </a:rPr>
              <a:t>Thank </a:t>
            </a:r>
            <a:r>
              <a:rPr lang="en-US" dirty="0"/>
              <a:t>the management for their time, patience and openness and indicate how this contributes to fostering the mutual relationship and building trust; </a:t>
            </a:r>
          </a:p>
          <a:p>
            <a:pPr>
              <a:buFont typeface="Wingdings" panose="05000000000000000000" pitchFamily="2" charset="2"/>
              <a:buChar char="Ø"/>
            </a:pPr>
            <a:r>
              <a:rPr lang="en-US" dirty="0">
                <a:solidFill>
                  <a:srgbClr val="F86524"/>
                </a:solidFill>
              </a:rPr>
              <a:t>Re-confirm </a:t>
            </a:r>
            <a:r>
              <a:rPr lang="en-US" dirty="0"/>
              <a:t>the purpose of the audit; </a:t>
            </a:r>
          </a:p>
          <a:p>
            <a:pPr>
              <a:buFont typeface="Wingdings" panose="05000000000000000000" pitchFamily="2" charset="2"/>
              <a:buChar char="Ø"/>
            </a:pPr>
            <a:r>
              <a:rPr lang="en-US" dirty="0"/>
              <a:t>Mention </a:t>
            </a:r>
            <a:r>
              <a:rPr lang="en-US" dirty="0">
                <a:solidFill>
                  <a:srgbClr val="F86524"/>
                </a:solidFill>
              </a:rPr>
              <a:t>good working practices </a:t>
            </a:r>
            <a:r>
              <a:rPr lang="en-US" dirty="0"/>
              <a:t>that have been observed during the audit; </a:t>
            </a:r>
          </a:p>
          <a:p>
            <a:pPr>
              <a:buFont typeface="Wingdings" panose="05000000000000000000" pitchFamily="2" charset="2"/>
              <a:buChar char="Ø"/>
            </a:pPr>
            <a:r>
              <a:rPr lang="en-US" dirty="0"/>
              <a:t>Explain that the audit was based on a </a:t>
            </a:r>
            <a:r>
              <a:rPr lang="en-US" dirty="0">
                <a:solidFill>
                  <a:srgbClr val="F86524"/>
                </a:solidFill>
              </a:rPr>
              <a:t>sample examination </a:t>
            </a:r>
            <a:r>
              <a:rPr lang="en-US" dirty="0"/>
              <a:t>of their site and that it is the site’s responsibility to conduct a deeper investigation into their programs; </a:t>
            </a:r>
          </a:p>
          <a:p>
            <a:pPr>
              <a:buFont typeface="Wingdings" panose="05000000000000000000" pitchFamily="2" charset="2"/>
              <a:buChar char="Ø"/>
            </a:pPr>
            <a:r>
              <a:rPr lang="en-US" dirty="0"/>
              <a:t>Explain which </a:t>
            </a:r>
            <a:r>
              <a:rPr lang="en-US" dirty="0">
                <a:solidFill>
                  <a:srgbClr val="F86524"/>
                </a:solidFill>
              </a:rPr>
              <a:t>findings and improvement potentials </a:t>
            </a:r>
            <a:r>
              <a:rPr lang="en-US" dirty="0"/>
              <a:t>have been observed during the audit, and discuss possible corrective actions;</a:t>
            </a:r>
          </a:p>
          <a:p>
            <a:pPr>
              <a:buFont typeface="Wingdings" panose="05000000000000000000" pitchFamily="2" charset="2"/>
              <a:buChar char="Ø"/>
            </a:pPr>
            <a:r>
              <a:rPr lang="en-US" dirty="0"/>
              <a:t>Remind the supplier that they may </a:t>
            </a:r>
            <a:r>
              <a:rPr lang="en-US" dirty="0">
                <a:solidFill>
                  <a:srgbClr val="F86524"/>
                </a:solidFill>
              </a:rPr>
              <a:t>challenge/discuss findings </a:t>
            </a:r>
            <a:r>
              <a:rPr lang="en-US" dirty="0"/>
              <a:t>(or provide factual evidence that a finding was incorrect) in this meeting, but any issues they have agreed to will not be changed later; </a:t>
            </a:r>
          </a:p>
          <a:p>
            <a:pPr>
              <a:buFont typeface="Wingdings" panose="05000000000000000000" pitchFamily="2" charset="2"/>
              <a:buChar char="Ø"/>
            </a:pPr>
            <a:r>
              <a:rPr lang="en-US" dirty="0"/>
              <a:t>Besides listing the findings, ensure that </a:t>
            </a:r>
            <a:r>
              <a:rPr lang="en-US" dirty="0">
                <a:solidFill>
                  <a:srgbClr val="F86524"/>
                </a:solidFill>
              </a:rPr>
              <a:t>any agreements or disagreements </a:t>
            </a:r>
            <a:r>
              <a:rPr lang="en-US" dirty="0"/>
              <a:t>are clearly recorded on the </a:t>
            </a:r>
            <a:r>
              <a:rPr lang="en-US" dirty="0">
                <a:solidFill>
                  <a:srgbClr val="F86524"/>
                </a:solidFill>
              </a:rPr>
              <a:t>Preliminary Corrective Action Plan</a:t>
            </a:r>
            <a:r>
              <a:rPr lang="en-US" dirty="0"/>
              <a:t>; </a:t>
            </a:r>
          </a:p>
        </p:txBody>
      </p:sp>
      <p:sp>
        <p:nvSpPr>
          <p:cNvPr id="6" name="Foliennummernplatzhalter 5"/>
          <p:cNvSpPr>
            <a:spLocks noGrp="1"/>
          </p:cNvSpPr>
          <p:nvPr>
            <p:ph type="sldNum" sz="quarter" idx="12"/>
          </p:nvPr>
        </p:nvSpPr>
        <p:spPr/>
        <p:txBody>
          <a:bodyPr/>
          <a:lstStyle/>
          <a:p>
            <a:fld id="{6B78A4E6-14EE-3648-AEF8-2B252C21E463}" type="slidenum">
              <a:rPr lang="en-US" smtClean="0"/>
              <a:pPr/>
              <a:t>34</a:t>
            </a:fld>
            <a:endParaRPr lang="en-US" dirty="0"/>
          </a:p>
        </p:txBody>
      </p:sp>
    </p:spTree>
    <p:extLst>
      <p:ext uri="{BB962C8B-B14F-4D97-AF65-F5344CB8AC3E}">
        <p14:creationId xmlns:p14="http://schemas.microsoft.com/office/powerpoint/2010/main" val="5072465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326944516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3573"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7" name="Rechteck 6"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el 1"/>
          <p:cNvSpPr>
            <a:spLocks noGrp="1"/>
          </p:cNvSpPr>
          <p:nvPr>
            <p:ph type="title"/>
          </p:nvPr>
        </p:nvSpPr>
        <p:spPr/>
        <p:txBody>
          <a:bodyPr/>
          <a:lstStyle/>
          <a:p>
            <a:r>
              <a:rPr lang="en-US" dirty="0"/>
              <a:t>CLOSING MEETING (2)</a:t>
            </a:r>
          </a:p>
        </p:txBody>
      </p:sp>
      <p:sp>
        <p:nvSpPr>
          <p:cNvPr id="3" name="Inhaltsplatzhalter 2"/>
          <p:cNvSpPr>
            <a:spLocks noGrp="1"/>
          </p:cNvSpPr>
          <p:nvPr>
            <p:ph idx="1"/>
          </p:nvPr>
        </p:nvSpPr>
        <p:spPr>
          <a:xfrm>
            <a:off x="450000" y="1200151"/>
            <a:ext cx="5568028" cy="3394472"/>
          </a:xfrm>
        </p:spPr>
        <p:txBody>
          <a:bodyPr>
            <a:normAutofit/>
          </a:bodyPr>
          <a:lstStyle/>
          <a:p>
            <a:r>
              <a:rPr lang="en-US" dirty="0"/>
              <a:t>If possible: </a:t>
            </a:r>
            <a:r>
              <a:rPr lang="en-US" dirty="0">
                <a:solidFill>
                  <a:srgbClr val="F86524"/>
                </a:solidFill>
              </a:rPr>
              <a:t>Obtain the signature </a:t>
            </a:r>
            <a:r>
              <a:rPr lang="en-US" dirty="0"/>
              <a:t>of the site management on this Preliminary Corrective Action Plan Report; </a:t>
            </a:r>
          </a:p>
          <a:p>
            <a:r>
              <a:rPr lang="en-US" dirty="0">
                <a:solidFill>
                  <a:srgbClr val="F86524"/>
                </a:solidFill>
              </a:rPr>
              <a:t>Explain the next steps</a:t>
            </a:r>
            <a:r>
              <a:rPr lang="en-US" dirty="0"/>
              <a:t>; Drafting of PSCI Audit Report and PSCI Corrective Action Plan, Quality control of the audit report,  finalization of the PSCI Audit Report and Corrective Action Plan Report and distribution to supplier and to the respective PSCI member; </a:t>
            </a:r>
          </a:p>
          <a:p>
            <a:r>
              <a:rPr lang="en-US" dirty="0"/>
              <a:t>Encourage the management of the site </a:t>
            </a:r>
            <a:r>
              <a:rPr lang="en-US" dirty="0">
                <a:solidFill>
                  <a:srgbClr val="F86524"/>
                </a:solidFill>
              </a:rPr>
              <a:t>to allow for sharing </a:t>
            </a:r>
            <a:r>
              <a:rPr lang="en-US" dirty="0"/>
              <a:t>of the PSCI Audit Report and Corrective Action Plan Report </a:t>
            </a:r>
            <a:r>
              <a:rPr lang="en-US" dirty="0">
                <a:solidFill>
                  <a:srgbClr val="F86524"/>
                </a:solidFill>
              </a:rPr>
              <a:t>with other PSCI member companies </a:t>
            </a:r>
            <a:br>
              <a:rPr lang="en-US" dirty="0">
                <a:solidFill>
                  <a:srgbClr val="F86524"/>
                </a:solidFill>
              </a:rPr>
            </a:br>
            <a:r>
              <a:rPr lang="en-US" dirty="0"/>
              <a:t>(either by signing the PSCI Data Sharing Agreement or by sharing online via the PSCI audit sharing platform)</a:t>
            </a:r>
          </a:p>
          <a:p>
            <a:endParaRPr lang="en-US" dirty="0"/>
          </a:p>
        </p:txBody>
      </p:sp>
      <p:sp>
        <p:nvSpPr>
          <p:cNvPr id="6" name="Foliennummernplatzhalter 5"/>
          <p:cNvSpPr>
            <a:spLocks noGrp="1"/>
          </p:cNvSpPr>
          <p:nvPr>
            <p:ph type="sldNum" sz="quarter" idx="12"/>
          </p:nvPr>
        </p:nvSpPr>
        <p:spPr/>
        <p:txBody>
          <a:bodyPr/>
          <a:lstStyle/>
          <a:p>
            <a:fld id="{6B78A4E6-14EE-3648-AEF8-2B252C21E463}" type="slidenum">
              <a:rPr lang="en-US" smtClean="0"/>
              <a:pPr/>
              <a:t>35</a:t>
            </a:fld>
            <a:endParaRPr lang="en-US" dirty="0"/>
          </a:p>
        </p:txBody>
      </p:sp>
      <p:pic>
        <p:nvPicPr>
          <p:cNvPr id="9" name="Picture 7"/>
          <p:cNvPicPr>
            <a:picLocks noChangeAspect="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gray">
          <a:xfrm>
            <a:off x="6376461" y="1796686"/>
            <a:ext cx="2399779" cy="2137360"/>
          </a:xfrm>
          <a:prstGeom prst="rect">
            <a:avLst/>
          </a:prstGeom>
        </p:spPr>
      </p:pic>
    </p:spTree>
    <p:extLst>
      <p:ext uri="{BB962C8B-B14F-4D97-AF65-F5344CB8AC3E}">
        <p14:creationId xmlns:p14="http://schemas.microsoft.com/office/powerpoint/2010/main" val="9029406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40951054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6643" name="think-cell Folie" r:id="rId5" imgW="180" imgH="180" progId="TCLayout.ActiveDocument.1">
                  <p:embed/>
                </p:oleObj>
              </mc:Choice>
              <mc:Fallback>
                <p:oleObj name="think-cell Folie" r:id="rId5" imgW="180" imgH="180" progId="TCLayout.ActiveDocument.1">
                  <p:embed/>
                  <p:pic>
                    <p:nvPicPr>
                      <p:cNvPr id="0" name=""/>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3" name="Rechteck 2"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GB" dirty="0">
              <a:latin typeface="Calibri"/>
              <a:ea typeface="+mj-ea"/>
              <a:sym typeface="Calibri"/>
            </a:endParaRPr>
          </a:p>
        </p:txBody>
      </p:sp>
      <p:sp>
        <p:nvSpPr>
          <p:cNvPr id="2" name="Title 1"/>
          <p:cNvSpPr>
            <a:spLocks noGrp="1"/>
          </p:cNvSpPr>
          <p:nvPr>
            <p:ph type="title"/>
          </p:nvPr>
        </p:nvSpPr>
        <p:spPr>
          <a:xfrm>
            <a:off x="615601" y="552272"/>
            <a:ext cx="7466076" cy="369332"/>
          </a:xfrm>
        </p:spPr>
        <p:txBody>
          <a:bodyPr/>
          <a:lstStyle/>
          <a:p>
            <a:r>
              <a:rPr lang="en-GB" dirty="0"/>
              <a:t>PSCI AUDIT PROCESS</a:t>
            </a:r>
            <a:endParaRPr lang="en-US" dirty="0"/>
          </a:p>
        </p:txBody>
      </p:sp>
      <p:sp>
        <p:nvSpPr>
          <p:cNvPr id="5" name="Content Placeholder 4"/>
          <p:cNvSpPr>
            <a:spLocks noGrp="1"/>
          </p:cNvSpPr>
          <p:nvPr>
            <p:ph idx="1"/>
          </p:nvPr>
        </p:nvSpPr>
        <p:spPr>
          <a:xfrm>
            <a:off x="615601" y="1028700"/>
            <a:ext cx="8229600" cy="3719147"/>
          </a:xfrm>
        </p:spPr>
        <p:txBody>
          <a:bodyPr/>
          <a:lstStyle/>
          <a:p>
            <a:pPr marL="0" indent="0" algn="ctr">
              <a:buNone/>
            </a:pPr>
            <a:r>
              <a:rPr lang="en-US" b="1" dirty="0">
                <a:solidFill>
                  <a:schemeClr val="accent1"/>
                </a:solidFill>
              </a:rPr>
              <a:t>AUDIT APPROACH</a:t>
            </a:r>
          </a:p>
        </p:txBody>
      </p:sp>
      <p:sp>
        <p:nvSpPr>
          <p:cNvPr id="6" name="Isosceles Triangle 5"/>
          <p:cNvSpPr/>
          <p:nvPr/>
        </p:nvSpPr>
        <p:spPr>
          <a:xfrm>
            <a:off x="1676400" y="1428750"/>
            <a:ext cx="6019800" cy="2286000"/>
          </a:xfrm>
          <a:prstGeom prst="triangle">
            <a:avLst/>
          </a:prstGeom>
          <a:solidFill>
            <a:schemeClr val="bg1">
              <a:lumMod val="85000"/>
            </a:schemeClr>
          </a:solidFill>
          <a:ln/>
          <a:effectLst>
            <a:reflection blurRad="6350" stA="52000" endA="300" endPos="35000" dir="5400000" sy="-100000" algn="bl" rotWithShape="0"/>
          </a:effectLst>
        </p:spPr>
        <p:style>
          <a:lnRef idx="1">
            <a:schemeClr val="accent5"/>
          </a:lnRef>
          <a:fillRef idx="2">
            <a:schemeClr val="accent5"/>
          </a:fillRef>
          <a:effectRef idx="1">
            <a:schemeClr val="accent5"/>
          </a:effectRef>
          <a:fontRef idx="minor">
            <a:schemeClr val="dk1"/>
          </a:fontRef>
        </p:style>
        <p:txBody>
          <a:bodyPr rtlCol="0" anchor="t"/>
          <a:lstStyle/>
          <a:p>
            <a:pPr algn="ctr"/>
            <a:r>
              <a:rPr lang="en-US" sz="2000" b="1" dirty="0">
                <a:solidFill>
                  <a:schemeClr val="accent1"/>
                </a:solidFill>
              </a:rPr>
              <a:t>3</a:t>
            </a:r>
            <a:r>
              <a:rPr lang="en-US" sz="2000" b="1" baseline="30000" dirty="0">
                <a:solidFill>
                  <a:schemeClr val="accent1"/>
                </a:solidFill>
              </a:rPr>
              <a:t>rd</a:t>
            </a:r>
            <a:r>
              <a:rPr lang="en-US" sz="2000" b="1" dirty="0">
                <a:solidFill>
                  <a:schemeClr val="accent1"/>
                </a:solidFill>
              </a:rPr>
              <a:t> Phase</a:t>
            </a:r>
          </a:p>
        </p:txBody>
      </p:sp>
      <p:sp>
        <p:nvSpPr>
          <p:cNvPr id="7" name="Rounded Rectangle 6"/>
          <p:cNvSpPr/>
          <p:nvPr/>
        </p:nvSpPr>
        <p:spPr>
          <a:xfrm>
            <a:off x="838200" y="3257550"/>
            <a:ext cx="2286000" cy="1200150"/>
          </a:xfrm>
          <a:prstGeom prst="roundRect">
            <a:avLst/>
          </a:prstGeom>
          <a:solidFill>
            <a:schemeClr val="accent5"/>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Pre-Audit Activities</a:t>
            </a:r>
          </a:p>
        </p:txBody>
      </p:sp>
      <p:sp>
        <p:nvSpPr>
          <p:cNvPr id="9" name="Rounded Rectangle 8"/>
          <p:cNvSpPr/>
          <p:nvPr/>
        </p:nvSpPr>
        <p:spPr>
          <a:xfrm>
            <a:off x="3429000" y="3253285"/>
            <a:ext cx="2286000" cy="1200150"/>
          </a:xfrm>
          <a:prstGeom prst="roundRect">
            <a:avLst/>
          </a:prstGeom>
          <a:gradFill>
            <a:gsLst>
              <a:gs pos="0">
                <a:schemeClr val="accent3">
                  <a:lumMod val="20000"/>
                  <a:lumOff val="80000"/>
                </a:schemeClr>
              </a:gs>
              <a:gs pos="0">
                <a:schemeClr val="accent5"/>
              </a:gs>
            </a:gsLst>
          </a:gra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a:solidFill>
                  <a:schemeClr val="bg1"/>
                </a:solidFill>
              </a:rPr>
              <a:t>On-Site Activities</a:t>
            </a:r>
          </a:p>
        </p:txBody>
      </p:sp>
      <p:sp>
        <p:nvSpPr>
          <p:cNvPr id="10" name="Rounded Rectangle 9"/>
          <p:cNvSpPr/>
          <p:nvPr/>
        </p:nvSpPr>
        <p:spPr>
          <a:xfrm>
            <a:off x="6172200" y="3246640"/>
            <a:ext cx="2286000" cy="1200150"/>
          </a:xfrm>
          <a:prstGeom prst="roundRect">
            <a:avLst/>
          </a:prstGeom>
          <a:solidFill>
            <a:srgbClr val="F86524"/>
          </a:solidFill>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000" b="1" dirty="0">
                <a:solidFill>
                  <a:schemeClr val="bg1"/>
                </a:solidFill>
              </a:rPr>
              <a:t>Post-Audit Activities</a:t>
            </a:r>
          </a:p>
        </p:txBody>
      </p:sp>
      <p:sp>
        <p:nvSpPr>
          <p:cNvPr id="4" name="Foliennummernplatzhalter 3"/>
          <p:cNvSpPr>
            <a:spLocks noGrp="1"/>
          </p:cNvSpPr>
          <p:nvPr>
            <p:ph type="sldNum" sz="quarter" idx="12"/>
          </p:nvPr>
        </p:nvSpPr>
        <p:spPr/>
        <p:txBody>
          <a:bodyPr/>
          <a:lstStyle/>
          <a:p>
            <a:fld id="{E09DBD89-DAF3-7144-A512-815880C1C590}" type="slidenum">
              <a:rPr lang="en-US" smtClean="0"/>
              <a:pPr/>
              <a:t>36</a:t>
            </a:fld>
            <a:endParaRPr lang="en-US"/>
          </a:p>
        </p:txBody>
      </p:sp>
    </p:spTree>
    <p:extLst>
      <p:ext uri="{BB962C8B-B14F-4D97-AF65-F5344CB8AC3E}">
        <p14:creationId xmlns:p14="http://schemas.microsoft.com/office/powerpoint/2010/main" val="5205997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kt 7" hidden="1"/>
          <p:cNvGraphicFramePr>
            <a:graphicFrameLocks noChangeAspect="1"/>
          </p:cNvGraphicFramePr>
          <p:nvPr>
            <p:custDataLst>
              <p:tags r:id="rId2"/>
            </p:custDataLst>
            <p:extLst>
              <p:ext uri="{D42A27DB-BD31-4B8C-83A1-F6EECF244321}">
                <p14:modId xmlns:p14="http://schemas.microsoft.com/office/powerpoint/2010/main" val="377231220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7667" name="think-cell Folie" r:id="rId19" imgW="180" imgH="180" progId="TCLayout.ActiveDocument.1">
                  <p:embed/>
                </p:oleObj>
              </mc:Choice>
              <mc:Fallback>
                <p:oleObj name="think-cell Folie" r:id="rId19" imgW="180" imgH="180" progId="TCLayout.ActiveDocument.1">
                  <p:embed/>
                  <p:pic>
                    <p:nvPicPr>
                      <p:cNvPr id="0" name=""/>
                      <p:cNvPicPr/>
                      <p:nvPr/>
                    </p:nvPicPr>
                    <p:blipFill>
                      <a:blip r:embed="rId20"/>
                      <a:stretch>
                        <a:fillRect/>
                      </a:stretch>
                    </p:blipFill>
                    <p:spPr>
                      <a:xfrm>
                        <a:off x="1588" y="1588"/>
                        <a:ext cx="1588" cy="1588"/>
                      </a:xfrm>
                      <a:prstGeom prst="rect">
                        <a:avLst/>
                      </a:prstGeom>
                    </p:spPr>
                  </p:pic>
                </p:oleObj>
              </mc:Fallback>
            </mc:AlternateContent>
          </a:graphicData>
        </a:graphic>
      </p:graphicFrame>
      <p:sp>
        <p:nvSpPr>
          <p:cNvPr id="7" name="Rechteck 6"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el 1"/>
          <p:cNvSpPr>
            <a:spLocks noGrp="1"/>
          </p:cNvSpPr>
          <p:nvPr>
            <p:ph type="title"/>
          </p:nvPr>
        </p:nvSpPr>
        <p:spPr/>
        <p:txBody>
          <a:bodyPr/>
          <a:lstStyle/>
          <a:p>
            <a:r>
              <a:rPr lang="en-US" dirty="0"/>
              <a:t>EXAMPLE POST AUDIT ACTIVITIES </a:t>
            </a:r>
          </a:p>
        </p:txBody>
      </p:sp>
      <p:sp>
        <p:nvSpPr>
          <p:cNvPr id="6" name="Foliennummernplatzhalter 5"/>
          <p:cNvSpPr>
            <a:spLocks noGrp="1"/>
          </p:cNvSpPr>
          <p:nvPr>
            <p:ph type="sldNum" sz="quarter" idx="12"/>
          </p:nvPr>
        </p:nvSpPr>
        <p:spPr/>
        <p:txBody>
          <a:bodyPr/>
          <a:lstStyle/>
          <a:p>
            <a:fld id="{6B78A4E6-14EE-3648-AEF8-2B252C21E463}" type="slidenum">
              <a:rPr lang="en-US" smtClean="0"/>
              <a:pPr/>
              <a:t>37</a:t>
            </a:fld>
            <a:endParaRPr lang="en-US" dirty="0"/>
          </a:p>
        </p:txBody>
      </p:sp>
      <p:grpSp>
        <p:nvGrpSpPr>
          <p:cNvPr id="9" name="Gruppieren 8"/>
          <p:cNvGrpSpPr/>
          <p:nvPr/>
        </p:nvGrpSpPr>
        <p:grpSpPr>
          <a:xfrm>
            <a:off x="559710" y="1307015"/>
            <a:ext cx="7199226" cy="3403468"/>
            <a:chOff x="672032" y="1828800"/>
            <a:chExt cx="8090968" cy="3962400"/>
          </a:xfrm>
        </p:grpSpPr>
        <p:cxnSp>
          <p:nvCxnSpPr>
            <p:cNvPr id="10" name="Straight Connector 15"/>
            <p:cNvCxnSpPr/>
            <p:nvPr>
              <p:custDataLst>
                <p:tags r:id="rId4"/>
              </p:custDataLst>
            </p:nvPr>
          </p:nvCxnSpPr>
          <p:spPr>
            <a:xfrm>
              <a:off x="698926" y="4571650"/>
              <a:ext cx="7835474" cy="350"/>
            </a:xfrm>
            <a:prstGeom prst="line">
              <a:avLst/>
            </a:prstGeom>
          </p:spPr>
          <p:style>
            <a:lnRef idx="1">
              <a:schemeClr val="dk1"/>
            </a:lnRef>
            <a:fillRef idx="0">
              <a:schemeClr val="dk1"/>
            </a:fillRef>
            <a:effectRef idx="0">
              <a:schemeClr val="dk1"/>
            </a:effectRef>
            <a:fontRef idx="minor">
              <a:schemeClr val="tx1"/>
            </a:fontRef>
          </p:style>
        </p:cxnSp>
        <p:sp>
          <p:nvSpPr>
            <p:cNvPr id="11" name="Rounded Rectangle 72"/>
            <p:cNvSpPr/>
            <p:nvPr>
              <p:custDataLst>
                <p:tags r:id="rId5"/>
              </p:custDataLst>
            </p:nvPr>
          </p:nvSpPr>
          <p:spPr>
            <a:xfrm>
              <a:off x="1752600" y="3410581"/>
              <a:ext cx="1143000" cy="910304"/>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Prepares the draft audit report </a:t>
              </a:r>
            </a:p>
          </p:txBody>
        </p:sp>
        <p:cxnSp>
          <p:nvCxnSpPr>
            <p:cNvPr id="12" name="Straight Connector 15"/>
            <p:cNvCxnSpPr/>
            <p:nvPr>
              <p:custDataLst>
                <p:tags r:id="rId6"/>
              </p:custDataLst>
            </p:nvPr>
          </p:nvCxnSpPr>
          <p:spPr>
            <a:xfrm>
              <a:off x="685800" y="3165895"/>
              <a:ext cx="777240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13" name="Elbow Connector 125008"/>
            <p:cNvCxnSpPr>
              <a:stCxn id="22" idx="0"/>
              <a:endCxn id="14" idx="2"/>
            </p:cNvCxnSpPr>
            <p:nvPr/>
          </p:nvCxnSpPr>
          <p:spPr bwMode="gray">
            <a:xfrm flipH="1" flipV="1">
              <a:off x="5187682" y="2729833"/>
              <a:ext cx="12163" cy="680748"/>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sp>
          <p:nvSpPr>
            <p:cNvPr id="14" name="Rounded Rectangle 27"/>
            <p:cNvSpPr/>
            <p:nvPr>
              <p:custDataLst>
                <p:tags r:id="rId7"/>
              </p:custDataLst>
            </p:nvPr>
          </p:nvSpPr>
          <p:spPr>
            <a:xfrm>
              <a:off x="4572000" y="1828800"/>
              <a:ext cx="1231363" cy="901033"/>
            </a:xfrm>
            <a:prstGeom prst="roundRect">
              <a:avLst/>
            </a:prstGeom>
            <a:solidFill>
              <a:schemeClr val="accent4">
                <a:lumMod val="10000"/>
                <a:lumOff val="9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Reviews the draft audit report/CAPR</a:t>
              </a:r>
            </a:p>
          </p:txBody>
        </p:sp>
        <p:sp>
          <p:nvSpPr>
            <p:cNvPr id="15" name="Rounded Rectangle 27"/>
            <p:cNvSpPr/>
            <p:nvPr>
              <p:custDataLst>
                <p:tags r:id="rId8"/>
              </p:custDataLst>
            </p:nvPr>
          </p:nvSpPr>
          <p:spPr>
            <a:xfrm>
              <a:off x="6096000" y="3410581"/>
              <a:ext cx="1143000" cy="910304"/>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Makes necessary corrections if any</a:t>
              </a:r>
            </a:p>
          </p:txBody>
        </p:sp>
        <p:cxnSp>
          <p:nvCxnSpPr>
            <p:cNvPr id="16" name="Elbow Connector 125008"/>
            <p:cNvCxnSpPr>
              <a:stCxn id="15" idx="3"/>
              <a:endCxn id="25" idx="1"/>
            </p:cNvCxnSpPr>
            <p:nvPr/>
          </p:nvCxnSpPr>
          <p:spPr bwMode="gray">
            <a:xfrm>
              <a:off x="7239000" y="3865733"/>
              <a:ext cx="381000" cy="0"/>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sp>
          <p:nvSpPr>
            <p:cNvPr id="17" name="Rounded Rectangle 97"/>
            <p:cNvSpPr/>
            <p:nvPr>
              <p:custDataLst>
                <p:tags r:id="rId9"/>
              </p:custDataLst>
            </p:nvPr>
          </p:nvSpPr>
          <p:spPr>
            <a:xfrm>
              <a:off x="7620000" y="5006975"/>
              <a:ext cx="1143000" cy="784225"/>
            </a:xfrm>
            <a:prstGeom prst="roundRect">
              <a:avLst/>
            </a:prstGeom>
            <a:solidFill>
              <a:schemeClr val="accent5">
                <a:lumMod val="75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Receives Audit Report and takes necessary action </a:t>
              </a:r>
            </a:p>
          </p:txBody>
        </p:sp>
        <p:sp>
          <p:nvSpPr>
            <p:cNvPr id="18" name="Rounded Rectangle 97"/>
            <p:cNvSpPr/>
            <p:nvPr>
              <p:custDataLst>
                <p:tags r:id="rId10"/>
              </p:custDataLst>
            </p:nvPr>
          </p:nvSpPr>
          <p:spPr>
            <a:xfrm>
              <a:off x="6096000" y="1828800"/>
              <a:ext cx="1143000" cy="901033"/>
            </a:xfrm>
            <a:prstGeom prst="roundRect">
              <a:avLst/>
            </a:prstGeom>
            <a:solidFill>
              <a:schemeClr val="accent4">
                <a:lumMod val="10000"/>
                <a:lumOff val="9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Sends feedback to the Audit company</a:t>
              </a:r>
            </a:p>
          </p:txBody>
        </p:sp>
        <p:cxnSp>
          <p:nvCxnSpPr>
            <p:cNvPr id="19" name="Elbow Connector 125008"/>
            <p:cNvCxnSpPr>
              <a:stCxn id="25" idx="2"/>
              <a:endCxn id="17" idx="0"/>
            </p:cNvCxnSpPr>
            <p:nvPr/>
          </p:nvCxnSpPr>
          <p:spPr bwMode="gray">
            <a:xfrm>
              <a:off x="8191500" y="4320885"/>
              <a:ext cx="0" cy="686090"/>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cxnSp>
          <p:nvCxnSpPr>
            <p:cNvPr id="20" name="Elbow Connector 125008"/>
            <p:cNvCxnSpPr>
              <a:stCxn id="18" idx="2"/>
              <a:endCxn id="15" idx="0"/>
            </p:cNvCxnSpPr>
            <p:nvPr/>
          </p:nvCxnSpPr>
          <p:spPr bwMode="gray">
            <a:xfrm>
              <a:off x="6667500" y="2729833"/>
              <a:ext cx="0" cy="680748"/>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cxnSp>
          <p:nvCxnSpPr>
            <p:cNvPr id="21" name="Elbow Connector 125008"/>
            <p:cNvCxnSpPr>
              <a:stCxn id="11" idx="3"/>
              <a:endCxn id="30" idx="1"/>
            </p:cNvCxnSpPr>
            <p:nvPr/>
          </p:nvCxnSpPr>
          <p:spPr bwMode="gray">
            <a:xfrm>
              <a:off x="2895600" y="3865733"/>
              <a:ext cx="298800" cy="4280"/>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sp>
          <p:nvSpPr>
            <p:cNvPr id="22" name="Rounded Rectangle 27"/>
            <p:cNvSpPr/>
            <p:nvPr>
              <p:custDataLst>
                <p:tags r:id="rId11"/>
              </p:custDataLst>
            </p:nvPr>
          </p:nvSpPr>
          <p:spPr>
            <a:xfrm>
              <a:off x="4596326" y="3410581"/>
              <a:ext cx="1207037" cy="910304"/>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Sends the draft audit report/CAPR to PSCI member for review</a:t>
              </a:r>
            </a:p>
          </p:txBody>
        </p:sp>
        <p:cxnSp>
          <p:nvCxnSpPr>
            <p:cNvPr id="23" name="Elbow Connector 125008"/>
            <p:cNvCxnSpPr>
              <a:stCxn id="14" idx="3"/>
              <a:endCxn id="18" idx="1"/>
            </p:cNvCxnSpPr>
            <p:nvPr/>
          </p:nvCxnSpPr>
          <p:spPr bwMode="gray">
            <a:xfrm>
              <a:off x="5803363" y="2279317"/>
              <a:ext cx="292637" cy="0"/>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cxnSp>
          <p:nvCxnSpPr>
            <p:cNvPr id="24" name="Elbow Connector 125008"/>
            <p:cNvCxnSpPr>
              <a:stCxn id="25" idx="0"/>
              <a:endCxn id="26" idx="2"/>
            </p:cNvCxnSpPr>
            <p:nvPr/>
          </p:nvCxnSpPr>
          <p:spPr bwMode="gray">
            <a:xfrm flipV="1">
              <a:off x="8191500" y="2729833"/>
              <a:ext cx="0" cy="680748"/>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sp>
          <p:nvSpPr>
            <p:cNvPr id="25" name="Rounded Rectangle 72"/>
            <p:cNvSpPr/>
            <p:nvPr>
              <p:custDataLst>
                <p:tags r:id="rId12"/>
              </p:custDataLst>
            </p:nvPr>
          </p:nvSpPr>
          <p:spPr>
            <a:xfrm>
              <a:off x="7620000" y="3410581"/>
              <a:ext cx="1142999" cy="910304"/>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Sends the Final audit report/CAPR</a:t>
              </a:r>
            </a:p>
          </p:txBody>
        </p:sp>
        <p:sp>
          <p:nvSpPr>
            <p:cNvPr id="26" name="Rounded Rectangle 97"/>
            <p:cNvSpPr/>
            <p:nvPr>
              <p:custDataLst>
                <p:tags r:id="rId13"/>
              </p:custDataLst>
            </p:nvPr>
          </p:nvSpPr>
          <p:spPr>
            <a:xfrm>
              <a:off x="7620000" y="1828800"/>
              <a:ext cx="1143000" cy="901033"/>
            </a:xfrm>
            <a:prstGeom prst="roundRect">
              <a:avLst/>
            </a:prstGeom>
            <a:solidFill>
              <a:schemeClr val="accent4">
                <a:lumMod val="10000"/>
                <a:lumOff val="9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Receives the final Audit Report /CAPR</a:t>
              </a:r>
            </a:p>
          </p:txBody>
        </p:sp>
        <p:sp>
          <p:nvSpPr>
            <p:cNvPr id="27" name="Rectangle 69"/>
            <p:cNvSpPr/>
            <p:nvPr/>
          </p:nvSpPr>
          <p:spPr>
            <a:xfrm>
              <a:off x="672032" y="2051050"/>
              <a:ext cx="882650" cy="615950"/>
            </a:xfrm>
            <a:prstGeom prst="rect">
              <a:avLst/>
            </a:prstGeom>
            <a:solidFill>
              <a:schemeClr val="accent5">
                <a:lumMod val="90000"/>
              </a:schemeClr>
            </a:solidFill>
          </p:spPr>
          <p:style>
            <a:lnRef idx="1">
              <a:schemeClr val="accent2"/>
            </a:lnRef>
            <a:fillRef idx="3">
              <a:schemeClr val="accent2"/>
            </a:fillRef>
            <a:effectRef idx="2">
              <a:schemeClr val="accent2"/>
            </a:effectRef>
            <a:fontRef idx="minor">
              <a:schemeClr val="lt1"/>
            </a:fontRef>
          </p:style>
          <p:txBody>
            <a:bodyPr lIns="80284" tIns="40142" rIns="80284" bIns="40142" anchor="ctr"/>
            <a:lstStyle/>
            <a:p>
              <a:pPr algn="ctr" defTabSz="457200" fontAlgn="auto">
                <a:spcBef>
                  <a:spcPts val="0"/>
                </a:spcBef>
                <a:spcAft>
                  <a:spcPts val="0"/>
                </a:spcAft>
                <a:defRPr/>
              </a:pPr>
              <a:r>
                <a:rPr lang="en-US" sz="1200" b="1" dirty="0">
                  <a:solidFill>
                    <a:schemeClr val="bg1"/>
                  </a:solidFill>
                </a:rPr>
                <a:t>PSCI member</a:t>
              </a:r>
              <a:r>
                <a:rPr lang="en-US" sz="1000" b="1" dirty="0">
                  <a:solidFill>
                    <a:schemeClr val="bg1"/>
                  </a:solidFill>
                </a:rPr>
                <a:t> </a:t>
              </a:r>
            </a:p>
          </p:txBody>
        </p:sp>
        <p:sp>
          <p:nvSpPr>
            <p:cNvPr id="28" name="Rectangle 302"/>
            <p:cNvSpPr/>
            <p:nvPr>
              <p:custDataLst>
                <p:tags r:id="rId14"/>
              </p:custDataLst>
            </p:nvPr>
          </p:nvSpPr>
          <p:spPr>
            <a:xfrm>
              <a:off x="672032" y="3557587"/>
              <a:ext cx="882650" cy="633413"/>
            </a:xfrm>
            <a:prstGeom prst="rect">
              <a:avLst/>
            </a:prstGeom>
            <a:solidFill>
              <a:schemeClr val="accent2"/>
            </a:solidFill>
          </p:spPr>
          <p:style>
            <a:lnRef idx="1">
              <a:schemeClr val="dk1"/>
            </a:lnRef>
            <a:fillRef idx="3">
              <a:schemeClr val="dk1"/>
            </a:fillRef>
            <a:effectRef idx="2">
              <a:schemeClr val="dk1"/>
            </a:effectRef>
            <a:fontRef idx="minor">
              <a:schemeClr val="lt1"/>
            </a:fontRef>
          </p:style>
          <p:txBody>
            <a:bodyPr lIns="36000" tIns="40142" rIns="36000" bIns="40142" anchor="ctr"/>
            <a:lstStyle>
              <a:lvl1pPr defTabSz="457200" eaLnBrk="0" hangingPunct="0">
                <a:defRPr>
                  <a:solidFill>
                    <a:schemeClr val="tx1"/>
                  </a:solidFill>
                  <a:latin typeface="Arial" pitchFamily="34" charset="0"/>
                  <a:cs typeface="Arial" pitchFamily="34" charset="0"/>
                </a:defRPr>
              </a:lvl1pPr>
              <a:lvl2pPr marL="742950" indent="-285750" defTabSz="457200" eaLnBrk="0" hangingPunct="0">
                <a:defRPr>
                  <a:solidFill>
                    <a:schemeClr val="tx1"/>
                  </a:solidFill>
                  <a:latin typeface="Arial" pitchFamily="34" charset="0"/>
                  <a:cs typeface="Arial" pitchFamily="34" charset="0"/>
                </a:defRPr>
              </a:lvl2pPr>
              <a:lvl3pPr marL="1143000" indent="-228600" defTabSz="457200" eaLnBrk="0" hangingPunct="0">
                <a:defRPr>
                  <a:solidFill>
                    <a:schemeClr val="tx1"/>
                  </a:solidFill>
                  <a:latin typeface="Arial" pitchFamily="34" charset="0"/>
                  <a:cs typeface="Arial" pitchFamily="34" charset="0"/>
                </a:defRPr>
              </a:lvl3pPr>
              <a:lvl4pPr marL="1600200" indent="-228600" defTabSz="457200" eaLnBrk="0" hangingPunct="0">
                <a:defRPr>
                  <a:solidFill>
                    <a:schemeClr val="tx1"/>
                  </a:solidFill>
                  <a:latin typeface="Arial" pitchFamily="34" charset="0"/>
                  <a:cs typeface="Arial" pitchFamily="34" charset="0"/>
                </a:defRPr>
              </a:lvl4pPr>
              <a:lvl5pPr marL="2057400" indent="-228600" defTabSz="457200" eaLnBrk="0" hangingPunct="0">
                <a:defRPr>
                  <a:solidFill>
                    <a:schemeClr val="tx1"/>
                  </a:solidFill>
                  <a:latin typeface="Arial"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auto" hangingPunct="1">
                <a:spcBef>
                  <a:spcPts val="0"/>
                </a:spcBef>
                <a:spcAft>
                  <a:spcPts val="0"/>
                </a:spcAft>
                <a:defRPr/>
              </a:pPr>
              <a:r>
                <a:rPr lang="en-US" sz="1200" b="1" dirty="0">
                  <a:solidFill>
                    <a:schemeClr val="bg1"/>
                  </a:solidFill>
                  <a:latin typeface="+mn-lt"/>
                  <a:cs typeface="+mn-cs"/>
                </a:rPr>
                <a:t>Audit company</a:t>
              </a:r>
            </a:p>
          </p:txBody>
        </p:sp>
        <p:sp>
          <p:nvSpPr>
            <p:cNvPr id="29" name="Rectangle 305"/>
            <p:cNvSpPr/>
            <p:nvPr>
              <p:custDataLst>
                <p:tags r:id="rId15"/>
              </p:custDataLst>
            </p:nvPr>
          </p:nvSpPr>
          <p:spPr>
            <a:xfrm>
              <a:off x="672032" y="4888210"/>
              <a:ext cx="882650" cy="631825"/>
            </a:xfrm>
            <a:prstGeom prst="rect">
              <a:avLst/>
            </a:prstGeom>
            <a:solidFill>
              <a:schemeClr val="tx2">
                <a:lumMod val="50000"/>
              </a:schemeClr>
            </a:solidFill>
          </p:spPr>
          <p:style>
            <a:lnRef idx="1">
              <a:schemeClr val="accent6"/>
            </a:lnRef>
            <a:fillRef idx="3">
              <a:schemeClr val="accent6"/>
            </a:fillRef>
            <a:effectRef idx="2">
              <a:schemeClr val="accent6"/>
            </a:effectRef>
            <a:fontRef idx="minor">
              <a:schemeClr val="lt1"/>
            </a:fontRef>
          </p:style>
          <p:txBody>
            <a:bodyPr lIns="80284" tIns="40142" rIns="80284" bIns="40142" anchor="ctr"/>
            <a:lstStyle/>
            <a:p>
              <a:pPr algn="ctr" defTabSz="457200" fontAlgn="auto">
                <a:spcBef>
                  <a:spcPts val="0"/>
                </a:spcBef>
                <a:spcAft>
                  <a:spcPts val="0"/>
                </a:spcAft>
                <a:defRPr/>
              </a:pPr>
              <a:r>
                <a:rPr lang="en-US" sz="1200" b="1" dirty="0">
                  <a:solidFill>
                    <a:schemeClr val="bg1"/>
                  </a:solidFill>
                </a:rPr>
                <a:t>Supplier</a:t>
              </a:r>
            </a:p>
          </p:txBody>
        </p:sp>
        <p:sp>
          <p:nvSpPr>
            <p:cNvPr id="30" name="Rounded Rectangle 27"/>
            <p:cNvSpPr/>
            <p:nvPr>
              <p:custDataLst>
                <p:tags r:id="rId16"/>
              </p:custDataLst>
            </p:nvPr>
          </p:nvSpPr>
          <p:spPr>
            <a:xfrm>
              <a:off x="3194400" y="3410581"/>
              <a:ext cx="1072800" cy="918864"/>
            </a:xfrm>
            <a:prstGeom prst="roundRect">
              <a:avLst/>
            </a:prstGeom>
            <a:solidFill>
              <a:schemeClr val="accent1">
                <a:lumMod val="40000"/>
                <a:lumOff val="60000"/>
              </a:schemeClr>
            </a:solidFill>
            <a:ln/>
          </p:spPr>
          <p:style>
            <a:lnRef idx="1">
              <a:schemeClr val="dk1"/>
            </a:lnRef>
            <a:fillRef idx="2">
              <a:schemeClr val="dk1"/>
            </a:fillRef>
            <a:effectRef idx="1">
              <a:schemeClr val="dk1"/>
            </a:effectRef>
            <a:fontRef idx="minor">
              <a:schemeClr val="dk1"/>
            </a:fontRef>
          </p:style>
          <p:txBody>
            <a:bodyPr lIns="0" tIns="0" rIns="0" bIns="0" anchor="ctr"/>
            <a:lstStyle/>
            <a:p>
              <a:pPr algn="ctr" defTabSz="457200"/>
              <a:r>
                <a:rPr lang="en-US" sz="1000" b="1" dirty="0">
                  <a:solidFill>
                    <a:schemeClr val="accent2"/>
                  </a:solidFill>
                </a:rPr>
                <a:t>Internal quality check of audit report and CAP</a:t>
              </a:r>
            </a:p>
          </p:txBody>
        </p:sp>
        <p:cxnSp>
          <p:nvCxnSpPr>
            <p:cNvPr id="31" name="Elbow Connector 125008"/>
            <p:cNvCxnSpPr>
              <a:stCxn id="30" idx="3"/>
              <a:endCxn id="22" idx="1"/>
            </p:cNvCxnSpPr>
            <p:nvPr/>
          </p:nvCxnSpPr>
          <p:spPr bwMode="gray">
            <a:xfrm flipV="1">
              <a:off x="4267200" y="3865733"/>
              <a:ext cx="329126" cy="4280"/>
            </a:xfrm>
            <a:prstGeom prst="straightConnector1">
              <a:avLst/>
            </a:prstGeom>
            <a:ln>
              <a:solidFill>
                <a:schemeClr val="accent1"/>
              </a:solidFill>
              <a:tailEnd type="arrow"/>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813535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34751302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2788"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8" name="Rechteck 7"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AUDIT REPORT WRITING STARTS DURING </a:t>
            </a:r>
            <a:br>
              <a:rPr lang="en-US" dirty="0"/>
            </a:br>
            <a:r>
              <a:rPr lang="en-US" dirty="0"/>
              <a:t>THE AUDIT….</a:t>
            </a:r>
          </a:p>
        </p:txBody>
      </p:sp>
      <p:sp>
        <p:nvSpPr>
          <p:cNvPr id="3" name="Content Placeholder 2"/>
          <p:cNvSpPr>
            <a:spLocks noGrp="1"/>
          </p:cNvSpPr>
          <p:nvPr>
            <p:ph idx="1"/>
          </p:nvPr>
        </p:nvSpPr>
        <p:spPr/>
        <p:txBody>
          <a:bodyPr>
            <a:normAutofit/>
          </a:bodyPr>
          <a:lstStyle/>
          <a:p>
            <a:pPr>
              <a:lnSpc>
                <a:spcPct val="150000"/>
              </a:lnSpc>
              <a:buFont typeface="Wingdings" panose="05000000000000000000" pitchFamily="2" charset="2"/>
              <a:buChar char="Ø"/>
            </a:pPr>
            <a:r>
              <a:rPr lang="en-US" dirty="0"/>
              <a:t>Ensure that notes are accurate (all are potentially “discoverable”)</a:t>
            </a:r>
          </a:p>
          <a:p>
            <a:pPr>
              <a:lnSpc>
                <a:spcPct val="150000"/>
              </a:lnSpc>
              <a:buFont typeface="Wingdings" panose="05000000000000000000" pitchFamily="2" charset="2"/>
              <a:buChar char="Ø"/>
            </a:pPr>
            <a:r>
              <a:rPr lang="en-US" dirty="0"/>
              <a:t>Document all evidence reviewed (even if it is not a finding)</a:t>
            </a:r>
          </a:p>
          <a:p>
            <a:pPr>
              <a:lnSpc>
                <a:spcPct val="150000"/>
              </a:lnSpc>
              <a:buFont typeface="Wingdings" panose="05000000000000000000" pitchFamily="2" charset="2"/>
              <a:buChar char="Ø"/>
            </a:pPr>
            <a:r>
              <a:rPr lang="en-US" dirty="0"/>
              <a:t>Take photos of documents &amp; situations, if allowed</a:t>
            </a:r>
          </a:p>
          <a:p>
            <a:pPr>
              <a:lnSpc>
                <a:spcPct val="150000"/>
              </a:lnSpc>
              <a:buFont typeface="Wingdings" panose="05000000000000000000" pitchFamily="2" charset="2"/>
              <a:buChar char="Ø"/>
            </a:pPr>
            <a:r>
              <a:rPr lang="en-US" dirty="0"/>
              <a:t>Document where a photo was taken</a:t>
            </a:r>
          </a:p>
          <a:p>
            <a:pPr>
              <a:lnSpc>
                <a:spcPct val="150000"/>
              </a:lnSpc>
              <a:buFont typeface="Wingdings" panose="05000000000000000000" pitchFamily="2" charset="2"/>
              <a:buChar char="Ø"/>
            </a:pPr>
            <a:r>
              <a:rPr lang="en-US" dirty="0"/>
              <a:t>Note title/job description/area of interviewees </a:t>
            </a:r>
            <a:br>
              <a:rPr lang="en-US" dirty="0"/>
            </a:br>
            <a:r>
              <a:rPr lang="en-US" dirty="0"/>
              <a:t>(but never give names in the audit report)</a:t>
            </a:r>
          </a:p>
          <a:p>
            <a:pPr>
              <a:lnSpc>
                <a:spcPct val="150000"/>
              </a:lnSpc>
              <a:buFont typeface="Wingdings" panose="05000000000000000000" pitchFamily="2" charset="2"/>
              <a:buChar char="Ø"/>
            </a:pPr>
            <a:r>
              <a:rPr lang="en-US" dirty="0"/>
              <a:t>Note specific ID # for the SOP, other documents, equipment etc.</a:t>
            </a:r>
          </a:p>
          <a:p>
            <a:pPr>
              <a:lnSpc>
                <a:spcPct val="150000"/>
              </a:lnSpc>
              <a:buFont typeface="Wingdings" panose="05000000000000000000" pitchFamily="2" charset="2"/>
              <a:buChar char="Ø"/>
            </a:pPr>
            <a:r>
              <a:rPr lang="en-US" dirty="0"/>
              <a:t>Give # reviewed of total # available</a:t>
            </a:r>
          </a:p>
        </p:txBody>
      </p:sp>
      <p:sp>
        <p:nvSpPr>
          <p:cNvPr id="6" name="Slide Number Placeholder 5"/>
          <p:cNvSpPr>
            <a:spLocks noGrp="1"/>
          </p:cNvSpPr>
          <p:nvPr>
            <p:ph type="sldNum" sz="quarter" idx="12"/>
          </p:nvPr>
        </p:nvSpPr>
        <p:spPr/>
        <p:txBody>
          <a:bodyPr/>
          <a:lstStyle/>
          <a:p>
            <a:fld id="{6B78A4E6-14EE-3648-AEF8-2B252C21E463}" type="slidenum">
              <a:rPr lang="en-US" smtClean="0"/>
              <a:pPr/>
              <a:t>38</a:t>
            </a:fld>
            <a:endParaRPr lang="en-US" dirty="0"/>
          </a:p>
        </p:txBody>
      </p:sp>
      <p:pic>
        <p:nvPicPr>
          <p:cNvPr id="10" name="Picture 8" descr="\\NAS\INSCALE_aktuelle_Projekte\Bayer\2011\11-0927 Bilderkauf\bearbeitet\[JPEG]\Stapel_gruen.jpg"/>
          <p:cNvPicPr>
            <a:picLocks noChangeAspect="1" noChangeArrowheads="1"/>
          </p:cNvPicPr>
          <p:nvPr/>
        </p:nvPicPr>
        <p:blipFill>
          <a:blip r:embed="rId8">
            <a:duotone>
              <a:schemeClr val="accent1">
                <a:shade val="45000"/>
                <a:satMod val="135000"/>
              </a:schemeClr>
              <a:prstClr val="white"/>
            </a:duoton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a:stretch>
            <a:fillRect/>
          </a:stretch>
        </p:blipFill>
        <p:spPr bwMode="gray">
          <a:xfrm>
            <a:off x="6904125" y="1698006"/>
            <a:ext cx="1872115" cy="2503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1429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44987294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8452"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8" name="Rechteck 7"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WRITING AUDIT FINDINGS</a:t>
            </a:r>
            <a:br>
              <a:rPr lang="en-US" dirty="0"/>
            </a:br>
            <a:r>
              <a:rPr lang="en-US" dirty="0"/>
              <a:t>TIPS AND HINTS FOR AUDITORS </a:t>
            </a:r>
          </a:p>
        </p:txBody>
      </p:sp>
      <p:sp>
        <p:nvSpPr>
          <p:cNvPr id="3" name="Content Placeholder 2"/>
          <p:cNvSpPr>
            <a:spLocks noGrp="1"/>
          </p:cNvSpPr>
          <p:nvPr>
            <p:ph idx="1"/>
          </p:nvPr>
        </p:nvSpPr>
        <p:spPr>
          <a:xfrm>
            <a:off x="450000" y="1200151"/>
            <a:ext cx="8229600" cy="3512526"/>
          </a:xfrm>
        </p:spPr>
        <p:txBody>
          <a:bodyPr>
            <a:normAutofit/>
          </a:bodyPr>
          <a:lstStyle/>
          <a:p>
            <a:pPr>
              <a:buFont typeface="Wingdings" panose="05000000000000000000" pitchFamily="2" charset="2"/>
              <a:buChar char="Ø"/>
            </a:pPr>
            <a:r>
              <a:rPr lang="en-US" dirty="0"/>
              <a:t>Keep sentences short, to the point</a:t>
            </a:r>
          </a:p>
          <a:p>
            <a:pPr>
              <a:buFont typeface="Wingdings" panose="05000000000000000000" pitchFamily="2" charset="2"/>
              <a:buChar char="Ø"/>
            </a:pPr>
            <a:r>
              <a:rPr lang="en-US" dirty="0"/>
              <a:t>Report facts, not opinions</a:t>
            </a:r>
          </a:p>
          <a:p>
            <a:pPr>
              <a:buFont typeface="Wingdings" panose="05000000000000000000" pitchFamily="2" charset="2"/>
              <a:buChar char="Ø"/>
            </a:pPr>
            <a:r>
              <a:rPr lang="en-US" dirty="0"/>
              <a:t>Define all acronyms when used the first time</a:t>
            </a:r>
          </a:p>
          <a:p>
            <a:pPr>
              <a:buFont typeface="Wingdings" panose="05000000000000000000" pitchFamily="2" charset="2"/>
              <a:buChar char="Ø"/>
            </a:pPr>
            <a:r>
              <a:rPr lang="en-US" dirty="0"/>
              <a:t>Do not make legal conclusions (e.g., “not compliant…”)</a:t>
            </a:r>
          </a:p>
          <a:p>
            <a:pPr>
              <a:buFont typeface="Wingdings" panose="05000000000000000000" pitchFamily="2" charset="2"/>
              <a:buChar char="Ø"/>
            </a:pPr>
            <a:r>
              <a:rPr lang="en-US" dirty="0"/>
              <a:t>Limit the use of adjectives (e.g. “always,” “every,” “any,” “none”)</a:t>
            </a:r>
          </a:p>
          <a:p>
            <a:pPr>
              <a:buFont typeface="Wingdings" panose="05000000000000000000" pitchFamily="2" charset="2"/>
              <a:buChar char="Ø"/>
            </a:pPr>
            <a:r>
              <a:rPr lang="en-US" dirty="0"/>
              <a:t>Do not exaggerate or overstate</a:t>
            </a:r>
          </a:p>
          <a:p>
            <a:pPr>
              <a:buFont typeface="Wingdings" panose="05000000000000000000" pitchFamily="2" charset="2"/>
              <a:buChar char="Ø"/>
            </a:pPr>
            <a:r>
              <a:rPr lang="en-US" dirty="0"/>
              <a:t>Use everyday language, avoid technical jargon</a:t>
            </a:r>
          </a:p>
          <a:p>
            <a:pPr>
              <a:buFont typeface="Wingdings" panose="05000000000000000000" pitchFamily="2" charset="2"/>
              <a:buChar char="Ø"/>
            </a:pPr>
            <a:r>
              <a:rPr lang="en-US" dirty="0"/>
              <a:t>Consider language like “was not available,” “no evidence of,” versus “there was no…” </a:t>
            </a:r>
          </a:p>
          <a:p>
            <a:pPr>
              <a:buFont typeface="Wingdings" panose="05000000000000000000" pitchFamily="2" charset="2"/>
              <a:buChar char="Ø"/>
            </a:pPr>
            <a:r>
              <a:rPr lang="en-US" dirty="0"/>
              <a:t>Use “active voice”</a:t>
            </a:r>
            <a:br>
              <a:rPr lang="en-US" dirty="0"/>
            </a:br>
            <a:r>
              <a:rPr lang="en-US" dirty="0"/>
              <a:t>OK: wastewater operator performs weekly wastewater sampling at the outfall point for criteria A, B, &amp; C. The results are shared monthly with the local authority as per permit.</a:t>
            </a:r>
            <a:br>
              <a:rPr lang="en-US" dirty="0"/>
            </a:br>
            <a:r>
              <a:rPr lang="en-US" dirty="0"/>
              <a:t>Not OK: sampling was performed of the wastewater</a:t>
            </a:r>
          </a:p>
        </p:txBody>
      </p:sp>
      <p:sp>
        <p:nvSpPr>
          <p:cNvPr id="6" name="Slide Number Placeholder 5"/>
          <p:cNvSpPr>
            <a:spLocks noGrp="1"/>
          </p:cNvSpPr>
          <p:nvPr>
            <p:ph type="sldNum" sz="quarter" idx="12"/>
          </p:nvPr>
        </p:nvSpPr>
        <p:spPr/>
        <p:txBody>
          <a:bodyPr/>
          <a:lstStyle/>
          <a:p>
            <a:fld id="{6B78A4E6-14EE-3648-AEF8-2B252C21E463}" type="slidenum">
              <a:rPr lang="en-US" smtClean="0"/>
              <a:pPr/>
              <a:t>39</a:t>
            </a:fld>
            <a:endParaRPr lang="en-US" dirty="0"/>
          </a:p>
        </p:txBody>
      </p:sp>
      <p:pic>
        <p:nvPicPr>
          <p:cNvPr id="9" name="Picture 8" descr="\\NAS\INSCALE_aktuelle_Projekte\Bayer\2011\11-0927 Bilderkauf\bearbeitet\[JPEG]\Stift_gruen.jpg"/>
          <p:cNvPicPr>
            <a:picLocks noChangeAspect="1" noChangeArrowheads="1"/>
          </p:cNvPicPr>
          <p:nvPr/>
        </p:nvPicPr>
        <p:blipFill>
          <a:blip r:embed="rId8"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gray">
          <a:xfrm>
            <a:off x="6752755" y="1147988"/>
            <a:ext cx="2114798" cy="2124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72642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4294967295"/>
          </p:nvPr>
        </p:nvSpPr>
        <p:spPr>
          <a:xfrm>
            <a:off x="708837" y="2376994"/>
            <a:ext cx="7924446" cy="1125141"/>
          </a:xfrm>
        </p:spPr>
        <p:txBody>
          <a:bodyPr>
            <a:normAutofit/>
          </a:bodyPr>
          <a:lstStyle/>
          <a:p>
            <a:pPr marL="0" indent="0">
              <a:spcBef>
                <a:spcPct val="0"/>
              </a:spcBef>
              <a:buNone/>
            </a:pPr>
            <a:r>
              <a:rPr lang="en-GB" sz="2600" dirty="0">
                <a:solidFill>
                  <a:schemeClr val="accent1"/>
                </a:solidFill>
                <a:latin typeface="+mj-lt"/>
                <a:ea typeface="+mj-ea"/>
                <a:cs typeface="+mj-cs"/>
              </a:rPr>
              <a:t>AUDIT SHARING</a:t>
            </a:r>
          </a:p>
        </p:txBody>
      </p:sp>
      <p:pic>
        <p:nvPicPr>
          <p:cNvPr id="4" name="Picture 7"/>
          <p:cNvPicPr>
            <a:picLocks noChangeAspect="1" noChangeArrowheads="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gray">
          <a:xfrm>
            <a:off x="4710223" y="1674439"/>
            <a:ext cx="2351484" cy="2972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246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kt 6" hidden="1"/>
          <p:cNvGraphicFramePr>
            <a:graphicFrameLocks noChangeAspect="1"/>
          </p:cNvGraphicFramePr>
          <p:nvPr>
            <p:custDataLst>
              <p:tags r:id="rId2"/>
            </p:custDataLst>
            <p:extLst>
              <p:ext uri="{D42A27DB-BD31-4B8C-83A1-F6EECF244321}">
                <p14:modId xmlns:p14="http://schemas.microsoft.com/office/powerpoint/2010/main" val="16321350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4834" name="think-cell Folie" r:id="rId6" imgW="180" imgH="180" progId="TCLayout.ActiveDocument.1">
                  <p:embed/>
                </p:oleObj>
              </mc:Choice>
              <mc:Fallback>
                <p:oleObj name="think-cell Folie" r:id="rId6" imgW="180" imgH="180" progId="TCLayout.ActiveDocument.1">
                  <p:embed/>
                  <p:pic>
                    <p:nvPicPr>
                      <p:cNvPr id="0" name=""/>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8" name="Rechteck 7" hidden="1"/>
          <p:cNvSpPr/>
          <p:nvPr>
            <p:custDataLst>
              <p:tags r:id="rId3"/>
            </p:custDataLst>
          </p:nvPr>
        </p:nvSpPr>
        <p:spPr>
          <a:xfrm>
            <a:off x="0" y="0"/>
            <a:ext cx="158750" cy="158750"/>
          </a:xfrm>
          <a:prstGeom prst="rect">
            <a:avLst/>
          </a:prstGeom>
        </p:spPr>
        <p:style>
          <a:lnRef idx="1">
            <a:schemeClr val="accent1"/>
          </a:lnRef>
          <a:fillRef idx="3">
            <a:schemeClr val="accent1"/>
          </a:fillRef>
          <a:effectRef idx="2">
            <a:schemeClr val="accent1"/>
          </a:effectRef>
          <a:fontRef idx="minor">
            <a:schemeClr val="lt1"/>
          </a:fontRef>
        </p:style>
        <p:txBody>
          <a:bodyPr wrap="none" lIns="0" tIns="0" rIns="0" bIns="0" rtlCol="0" anchor="ctr"/>
          <a:lstStyle/>
          <a:p>
            <a:pPr algn="ctr">
              <a:spcBef>
                <a:spcPct val="0"/>
              </a:spcBef>
              <a:spcAft>
                <a:spcPct val="0"/>
              </a:spcAft>
            </a:pPr>
            <a:endParaRPr lang="en-US" dirty="0">
              <a:latin typeface="Calibri"/>
              <a:ea typeface="+mj-ea"/>
              <a:sym typeface="Calibri"/>
            </a:endParaRPr>
          </a:p>
        </p:txBody>
      </p:sp>
      <p:sp>
        <p:nvSpPr>
          <p:cNvPr id="2" name="Title 1"/>
          <p:cNvSpPr>
            <a:spLocks noGrp="1"/>
          </p:cNvSpPr>
          <p:nvPr>
            <p:ph type="title"/>
          </p:nvPr>
        </p:nvSpPr>
        <p:spPr/>
        <p:txBody>
          <a:bodyPr/>
          <a:lstStyle/>
          <a:p>
            <a:r>
              <a:rPr lang="en-US" dirty="0"/>
              <a:t>ENCOURAGING SUPPLIERS TO SHARE AUDITS</a:t>
            </a:r>
          </a:p>
        </p:txBody>
      </p:sp>
      <p:sp>
        <p:nvSpPr>
          <p:cNvPr id="3" name="Content Placeholder 2"/>
          <p:cNvSpPr>
            <a:spLocks noGrp="1"/>
          </p:cNvSpPr>
          <p:nvPr>
            <p:ph idx="1"/>
          </p:nvPr>
        </p:nvSpPr>
        <p:spPr/>
        <p:txBody>
          <a:bodyPr>
            <a:normAutofit/>
          </a:bodyPr>
          <a:lstStyle/>
          <a:p>
            <a:pPr marL="0" indent="0">
              <a:buNone/>
            </a:pPr>
            <a:r>
              <a:rPr lang="en-US" dirty="0"/>
              <a:t>Two ways of sharing PSCI Audit Reports</a:t>
            </a:r>
          </a:p>
        </p:txBody>
      </p:sp>
      <p:sp>
        <p:nvSpPr>
          <p:cNvPr id="6" name="Slide Number Placeholder 5"/>
          <p:cNvSpPr>
            <a:spLocks noGrp="1"/>
          </p:cNvSpPr>
          <p:nvPr>
            <p:ph type="sldNum" sz="quarter" idx="12"/>
          </p:nvPr>
        </p:nvSpPr>
        <p:spPr/>
        <p:txBody>
          <a:bodyPr/>
          <a:lstStyle/>
          <a:p>
            <a:fld id="{6B78A4E6-14EE-3648-AEF8-2B252C21E463}" type="slidenum">
              <a:rPr lang="en-US" smtClean="0"/>
              <a:pPr/>
              <a:t>41</a:t>
            </a:fld>
            <a:endParaRPr lang="en-US" dirty="0"/>
          </a:p>
        </p:txBody>
      </p:sp>
      <p:pic>
        <p:nvPicPr>
          <p:cNvPr id="10"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5660" y="1664227"/>
            <a:ext cx="1295399" cy="1676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890977" y="1664227"/>
            <a:ext cx="1679624" cy="1195117"/>
          </a:xfrm>
          <a:prstGeom prst="rect">
            <a:avLst/>
          </a:prstGeom>
          <a:noFill/>
          <a:ln w="9525">
            <a:solidFill>
              <a:schemeClr val="tx2"/>
            </a:solid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4"/>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396192">
            <a:off x="6635517" y="1772817"/>
            <a:ext cx="861256" cy="1178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3"/>
          <p:cNvSpPr txBox="1"/>
          <p:nvPr/>
        </p:nvSpPr>
        <p:spPr>
          <a:xfrm>
            <a:off x="457200" y="3366817"/>
            <a:ext cx="4191000" cy="1384995"/>
          </a:xfrm>
          <a:prstGeom prst="rect">
            <a:avLst/>
          </a:prstGeom>
          <a:noFill/>
        </p:spPr>
        <p:txBody>
          <a:bodyPr wrap="square" rtlCol="0">
            <a:spAutoFit/>
          </a:bodyPr>
          <a:lstStyle/>
          <a:p>
            <a:r>
              <a:rPr lang="de-DE" sz="1400" b="1" dirty="0">
                <a:solidFill>
                  <a:srgbClr val="F86524"/>
                </a:solidFill>
              </a:rPr>
              <a:t>PSCI Data Sharing Agreement </a:t>
            </a:r>
          </a:p>
          <a:p>
            <a:pPr marL="285750" indent="-285750">
              <a:buFont typeface="Wingdings" panose="05000000000000000000" pitchFamily="2" charset="2"/>
              <a:buChar char="Ø"/>
            </a:pPr>
            <a:r>
              <a:rPr lang="en-US" sz="1400" dirty="0">
                <a:solidFill>
                  <a:schemeClr val="accent6">
                    <a:lumMod val="50000"/>
                    <a:lumOff val="50000"/>
                  </a:schemeClr>
                </a:solidFill>
              </a:rPr>
              <a:t>Available on the </a:t>
            </a:r>
            <a:r>
              <a:rPr lang="en-US" sz="1400" dirty="0">
                <a:solidFill>
                  <a:schemeClr val="accent6">
                    <a:lumMod val="50000"/>
                    <a:lumOff val="50000"/>
                  </a:schemeClr>
                </a:solidFill>
                <a:hlinkClick r:id="rId11"/>
              </a:rPr>
              <a:t>PSCI website</a:t>
            </a:r>
            <a:endParaRPr lang="en-US" sz="1400" dirty="0">
              <a:solidFill>
                <a:schemeClr val="accent6">
                  <a:lumMod val="50000"/>
                  <a:lumOff val="50000"/>
                </a:schemeClr>
              </a:solidFill>
            </a:endParaRPr>
          </a:p>
          <a:p>
            <a:pPr marL="285750" indent="-285750">
              <a:buFont typeface="Wingdings" panose="05000000000000000000" pitchFamily="2" charset="2"/>
              <a:buChar char="Ø"/>
            </a:pPr>
            <a:r>
              <a:rPr lang="en-US" sz="1400" dirty="0">
                <a:solidFill>
                  <a:schemeClr val="accent6">
                    <a:lumMod val="50000"/>
                    <a:lumOff val="50000"/>
                  </a:schemeClr>
                </a:solidFill>
              </a:rPr>
              <a:t>To be physically signed by the supplier                      at the end of the audit or at a later stage</a:t>
            </a:r>
          </a:p>
          <a:p>
            <a:pPr marL="285750" indent="-285750">
              <a:buFont typeface="Wingdings" panose="05000000000000000000" pitchFamily="2" charset="2"/>
              <a:buChar char="Ø"/>
            </a:pPr>
            <a:r>
              <a:rPr lang="en-US" sz="1400" dirty="0">
                <a:solidFill>
                  <a:schemeClr val="accent6">
                    <a:lumMod val="50000"/>
                    <a:lumOff val="50000"/>
                  </a:schemeClr>
                </a:solidFill>
              </a:rPr>
              <a:t>A scanned copy to be provided to the PSCI Secretariat along with the audit documents</a:t>
            </a:r>
          </a:p>
        </p:txBody>
      </p:sp>
      <p:sp>
        <p:nvSpPr>
          <p:cNvPr id="14" name="Rechteck 13"/>
          <p:cNvSpPr/>
          <p:nvPr/>
        </p:nvSpPr>
        <p:spPr>
          <a:xfrm>
            <a:off x="4572000" y="3366817"/>
            <a:ext cx="4306186" cy="1384995"/>
          </a:xfrm>
          <a:prstGeom prst="rect">
            <a:avLst/>
          </a:prstGeom>
        </p:spPr>
        <p:txBody>
          <a:bodyPr wrap="square">
            <a:spAutoFit/>
          </a:bodyPr>
          <a:lstStyle/>
          <a:p>
            <a:r>
              <a:rPr lang="en-US" sz="1400" b="1">
                <a:solidFill>
                  <a:schemeClr val="accent1"/>
                </a:solidFill>
              </a:rPr>
              <a:t>PSCI Audit Sharing Online Platform</a:t>
            </a:r>
          </a:p>
          <a:p>
            <a:pPr marL="285750" indent="-285750">
              <a:buFont typeface="Wingdings" panose="05000000000000000000" pitchFamily="2" charset="2"/>
              <a:buChar char="Ø"/>
            </a:pPr>
            <a:r>
              <a:rPr lang="en-US" sz="1400">
                <a:solidFill>
                  <a:schemeClr val="accent6">
                    <a:lumMod val="50000"/>
                    <a:lumOff val="50000"/>
                  </a:schemeClr>
                </a:solidFill>
              </a:rPr>
              <a:t>Suppliers can directly share the audit documents/SAQ by registering and logging into the PSCI audit platform </a:t>
            </a:r>
          </a:p>
          <a:p>
            <a:pPr marL="285750" indent="-285750">
              <a:buFont typeface="Wingdings" panose="05000000000000000000" pitchFamily="2" charset="2"/>
              <a:buChar char="Ø"/>
            </a:pPr>
            <a:r>
              <a:rPr lang="en-US" sz="1400">
                <a:solidFill>
                  <a:schemeClr val="accent6">
                    <a:lumMod val="50000"/>
                    <a:lumOff val="50000"/>
                  </a:schemeClr>
                </a:solidFill>
              </a:rPr>
              <a:t>A </a:t>
            </a:r>
            <a:r>
              <a:rPr lang="en-US" sz="1400">
                <a:solidFill>
                  <a:schemeClr val="accent6">
                    <a:lumMod val="50000"/>
                    <a:lumOff val="50000"/>
                  </a:schemeClr>
                </a:solidFill>
                <a:hlinkClick r:id="rId12"/>
              </a:rPr>
              <a:t>Supplier User Guide </a:t>
            </a:r>
            <a:r>
              <a:rPr lang="en-US" sz="1400">
                <a:solidFill>
                  <a:schemeClr val="accent6">
                    <a:lumMod val="50000"/>
                    <a:lumOff val="50000"/>
                  </a:schemeClr>
                </a:solidFill>
              </a:rPr>
              <a:t>on how to share audit reports is available on the PSCI audit sharing platform</a:t>
            </a:r>
          </a:p>
        </p:txBody>
      </p:sp>
    </p:spTree>
    <p:extLst>
      <p:ext uri="{BB962C8B-B14F-4D97-AF65-F5344CB8AC3E}">
        <p14:creationId xmlns:p14="http://schemas.microsoft.com/office/powerpoint/2010/main" val="40484152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4294967295"/>
          </p:nvPr>
        </p:nvSpPr>
        <p:spPr>
          <a:xfrm>
            <a:off x="708838" y="2376994"/>
            <a:ext cx="3272320" cy="1125141"/>
          </a:xfrm>
        </p:spPr>
        <p:txBody>
          <a:bodyPr>
            <a:normAutofit/>
          </a:bodyPr>
          <a:lstStyle/>
          <a:p>
            <a:pPr marL="0" indent="0" algn="ctr">
              <a:spcBef>
                <a:spcPct val="0"/>
              </a:spcBef>
              <a:buNone/>
            </a:pPr>
            <a:r>
              <a:rPr lang="en-GB" sz="2600" dirty="0">
                <a:solidFill>
                  <a:schemeClr val="accent1"/>
                </a:solidFill>
                <a:latin typeface="+mj-lt"/>
                <a:ea typeface="+mj-ea"/>
                <a:cs typeface="+mj-cs"/>
              </a:rPr>
              <a:t>THANK YOU!  </a:t>
            </a:r>
          </a:p>
        </p:txBody>
      </p:sp>
      <p:pic>
        <p:nvPicPr>
          <p:cNvPr id="4" name="Picture 3" descr="C:\Users\sgobp\AppData\Local\Microsoft\Windows\Temporary Internet Files\Content.IE5\2866LSJF\shake-hands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7797" y="1781570"/>
            <a:ext cx="3795142" cy="2375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75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5143500"/>
          </a:xfrm>
          <a:prstGeom prst="rect">
            <a:avLst/>
          </a:pr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7" name="Picture 6"/>
          <p:cNvPicPr>
            <a:picLocks noChangeAspect="1"/>
          </p:cNvPicPr>
          <p:nvPr/>
        </p:nvPicPr>
        <p:blipFill>
          <a:blip r:embed="rId2"/>
          <a:stretch>
            <a:fillRect/>
          </a:stretch>
        </p:blipFill>
        <p:spPr>
          <a:xfrm>
            <a:off x="5191570" y="1351957"/>
            <a:ext cx="3959996" cy="3797894"/>
          </a:xfrm>
          <a:prstGeom prst="rect">
            <a:avLst/>
          </a:prstGeom>
        </p:spPr>
      </p:pic>
      <p:pic>
        <p:nvPicPr>
          <p:cNvPr id="8" name="Picture 7"/>
          <p:cNvPicPr>
            <a:picLocks noChangeAspect="1"/>
          </p:cNvPicPr>
          <p:nvPr/>
        </p:nvPicPr>
        <p:blipFill>
          <a:blip r:embed="rId3"/>
          <a:stretch>
            <a:fillRect/>
          </a:stretch>
        </p:blipFill>
        <p:spPr>
          <a:xfrm>
            <a:off x="521999" y="395999"/>
            <a:ext cx="2520000" cy="347066"/>
          </a:xfrm>
          <a:prstGeom prst="rect">
            <a:avLst/>
          </a:prstGeom>
        </p:spPr>
      </p:pic>
      <p:sp>
        <p:nvSpPr>
          <p:cNvPr id="9" name="TextBox 8"/>
          <p:cNvSpPr txBox="1"/>
          <p:nvPr/>
        </p:nvSpPr>
        <p:spPr>
          <a:xfrm>
            <a:off x="426513" y="1999569"/>
            <a:ext cx="3857590" cy="1446550"/>
          </a:xfrm>
          <a:prstGeom prst="rect">
            <a:avLst/>
          </a:prstGeom>
          <a:noFill/>
        </p:spPr>
        <p:txBody>
          <a:bodyPr wrap="square" rtlCol="0">
            <a:spAutoFit/>
          </a:bodyPr>
          <a:lstStyle/>
          <a:p>
            <a:r>
              <a:rPr lang="en-US" sz="1100" dirty="0">
                <a:solidFill>
                  <a:srgbClr val="848489"/>
                </a:solidFill>
              </a:rPr>
              <a:t>For more information about the PSCI please contact:</a:t>
            </a:r>
          </a:p>
          <a:p>
            <a:endParaRPr lang="en-US" sz="1100" dirty="0">
              <a:solidFill>
                <a:srgbClr val="848489"/>
              </a:solidFill>
            </a:endParaRPr>
          </a:p>
          <a:p>
            <a:r>
              <a:rPr lang="en-US" sz="1100" dirty="0">
                <a:solidFill>
                  <a:srgbClr val="848489"/>
                </a:solidFill>
              </a:rPr>
              <a:t>PSCI Secretariat</a:t>
            </a:r>
          </a:p>
          <a:p>
            <a:r>
              <a:rPr lang="en-US" sz="1100" dirty="0">
                <a:solidFill>
                  <a:srgbClr val="848489"/>
                </a:solidFill>
              </a:rPr>
              <a:t>Carnstone Partners LLP</a:t>
            </a:r>
          </a:p>
          <a:p>
            <a:r>
              <a:rPr lang="en-US" sz="1100" dirty="0">
                <a:solidFill>
                  <a:srgbClr val="848489"/>
                </a:solidFill>
              </a:rPr>
              <a:t>Durham House</a:t>
            </a:r>
          </a:p>
          <a:p>
            <a:r>
              <a:rPr lang="en-US" sz="1100" dirty="0">
                <a:solidFill>
                  <a:srgbClr val="848489"/>
                </a:solidFill>
              </a:rPr>
              <a:t>Durham House Street</a:t>
            </a:r>
          </a:p>
          <a:p>
            <a:r>
              <a:rPr lang="en-US" sz="1100" dirty="0">
                <a:solidFill>
                  <a:srgbClr val="848489"/>
                </a:solidFill>
              </a:rPr>
              <a:t>London</a:t>
            </a:r>
          </a:p>
          <a:p>
            <a:r>
              <a:rPr lang="en-US" sz="1100" dirty="0">
                <a:solidFill>
                  <a:srgbClr val="848489"/>
                </a:solidFill>
              </a:rPr>
              <a:t>WC2N 6HG</a:t>
            </a:r>
          </a:p>
        </p:txBody>
      </p:sp>
      <p:sp>
        <p:nvSpPr>
          <p:cNvPr id="10" name="TextBox 9"/>
          <p:cNvSpPr txBox="1"/>
          <p:nvPr/>
        </p:nvSpPr>
        <p:spPr>
          <a:xfrm>
            <a:off x="635029" y="3496929"/>
            <a:ext cx="2520184" cy="523990"/>
          </a:xfrm>
          <a:prstGeom prst="rect">
            <a:avLst/>
          </a:prstGeom>
          <a:noFill/>
        </p:spPr>
        <p:txBody>
          <a:bodyPr wrap="square" rtlCol="0">
            <a:spAutoFit/>
          </a:bodyPr>
          <a:lstStyle/>
          <a:p>
            <a:pPr>
              <a:lnSpc>
                <a:spcPct val="130000"/>
              </a:lnSpc>
            </a:pPr>
            <a:r>
              <a:rPr lang="en-US" sz="1100" dirty="0">
                <a:solidFill>
                  <a:srgbClr val="848489"/>
                </a:solidFill>
                <a:hlinkClick r:id="rId4"/>
              </a:rPr>
              <a:t>info@pscinitiative.org</a:t>
            </a:r>
            <a:endParaRPr lang="en-US" sz="1100" dirty="0">
              <a:solidFill>
                <a:srgbClr val="848489"/>
              </a:solidFill>
            </a:endParaRPr>
          </a:p>
          <a:p>
            <a:pPr>
              <a:lnSpc>
                <a:spcPct val="130000"/>
              </a:lnSpc>
            </a:pPr>
            <a:r>
              <a:rPr lang="en-US" sz="1100" dirty="0">
                <a:solidFill>
                  <a:srgbClr val="848489"/>
                </a:solidFill>
              </a:rPr>
              <a:t>Annabel Buchan </a:t>
            </a:r>
            <a:r>
              <a:rPr lang="is-IS" sz="1100" dirty="0">
                <a:solidFill>
                  <a:srgbClr val="848489"/>
                </a:solidFill>
              </a:rPr>
              <a:t>+55 (11) 94486 6315</a:t>
            </a:r>
            <a:endParaRPr lang="en-US" sz="1100" dirty="0">
              <a:solidFill>
                <a:srgbClr val="848489"/>
              </a:solidFill>
            </a:endParaRPr>
          </a:p>
        </p:txBody>
      </p:sp>
      <p:pic>
        <p:nvPicPr>
          <p:cNvPr id="11" name="Picture 10" descr="Carnstone_logo_RGB.png"/>
          <p:cNvPicPr>
            <a:picLocks noChangeAspect="1"/>
          </p:cNvPicPr>
          <p:nvPr/>
        </p:nvPicPr>
        <p:blipFill>
          <a:blip r:embed="rId5" cstate="print"/>
          <a:stretch>
            <a:fillRect/>
          </a:stretch>
        </p:blipFill>
        <p:spPr>
          <a:xfrm>
            <a:off x="493565" y="4138284"/>
            <a:ext cx="1864639" cy="539999"/>
          </a:xfrm>
          <a:prstGeom prst="rect">
            <a:avLst/>
          </a:prstGeom>
        </p:spPr>
      </p:pic>
      <p:sp>
        <p:nvSpPr>
          <p:cNvPr id="12" name="TextBox 11"/>
          <p:cNvSpPr txBox="1"/>
          <p:nvPr/>
        </p:nvSpPr>
        <p:spPr>
          <a:xfrm>
            <a:off x="426513" y="4695275"/>
            <a:ext cx="5317218" cy="338554"/>
          </a:xfrm>
          <a:prstGeom prst="rect">
            <a:avLst/>
          </a:prstGeom>
          <a:noFill/>
        </p:spPr>
        <p:txBody>
          <a:bodyPr wrap="square" rtlCol="0">
            <a:spAutoFit/>
          </a:bodyPr>
          <a:lstStyle/>
          <a:p>
            <a:r>
              <a:rPr lang="en-GB" sz="800" dirty="0">
                <a:solidFill>
                  <a:schemeClr val="bg1">
                    <a:lumMod val="65000"/>
                  </a:schemeClr>
                </a:solidFill>
              </a:rPr>
              <a:t>© 2017 PSCI  |   Version 2.0 June 2017   |  Deck design: nineteenseventyone.co.uk </a:t>
            </a:r>
            <a:endParaRPr lang="en-US" sz="800" dirty="0">
              <a:solidFill>
                <a:schemeClr val="bg1">
                  <a:lumMod val="65000"/>
                </a:schemeClr>
              </a:solidFill>
            </a:endParaRPr>
          </a:p>
          <a:p>
            <a:endParaRPr lang="en-US" sz="800" dirty="0">
              <a:solidFill>
                <a:schemeClr val="bg1">
                  <a:lumMod val="65000"/>
                </a:schemeClr>
              </a:solidFill>
            </a:endParaRPr>
          </a:p>
        </p:txBody>
      </p:sp>
      <p:pic>
        <p:nvPicPr>
          <p:cNvPr id="13" name="Picture 12"/>
          <p:cNvPicPr>
            <a:picLocks noChangeAspect="1"/>
          </p:cNvPicPr>
          <p:nvPr/>
        </p:nvPicPr>
        <p:blipFill>
          <a:blip r:embed="rId6"/>
          <a:stretch>
            <a:fillRect/>
          </a:stretch>
        </p:blipFill>
        <p:spPr>
          <a:xfrm>
            <a:off x="493565" y="3637759"/>
            <a:ext cx="166147" cy="107996"/>
          </a:xfrm>
          <a:prstGeom prst="rect">
            <a:avLst/>
          </a:prstGeom>
        </p:spPr>
      </p:pic>
      <p:pic>
        <p:nvPicPr>
          <p:cNvPr id="14" name="Picture 13"/>
          <p:cNvPicPr>
            <a:picLocks noChangeAspect="1"/>
          </p:cNvPicPr>
          <p:nvPr/>
        </p:nvPicPr>
        <p:blipFill>
          <a:blip r:embed="rId7"/>
          <a:stretch>
            <a:fillRect/>
          </a:stretch>
        </p:blipFill>
        <p:spPr>
          <a:xfrm>
            <a:off x="525211" y="3800401"/>
            <a:ext cx="102855" cy="179996"/>
          </a:xfrm>
          <a:prstGeom prst="rect">
            <a:avLst/>
          </a:prstGeom>
        </p:spPr>
      </p:pic>
    </p:spTree>
    <p:extLst>
      <p:ext uri="{BB962C8B-B14F-4D97-AF65-F5344CB8AC3E}">
        <p14:creationId xmlns:p14="http://schemas.microsoft.com/office/powerpoint/2010/main" val="300512526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XMMRBfbRS.qiG0ImD91R_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bWVjp.0eTIqccC0_aw_rgQ"/>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_RLM5.kMR22u027sQ3RKmg"/>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FUPc2Jy5S4y6hjg1c60cGA"/>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6Tk3d_QJRQWvYNkqDZ8DMA"/>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3eOR5pjYSR2JWYk32JDobQ"/>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IpOdEvhMRdiOv_U1ao6M0w"/>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3vGLngysQ0yEJTg8FRfGzQ"/>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jd6HyAjHQDmTkRnFn.b3UQ"/>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CJBq06CfT3uQEa9Dom_2qA"/>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x8IuLUxgTjWNYSeJmuqCtQ"/>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IjUoPDoGRfiMZZ_LulInjw"/>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FYxAs9L3ZEa3kfVBb.iOdg"/>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NnTh.vZu9EO5ICuAzw2pig"/>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FvkzNWoLWEipkGgMgsiZrQ"/>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pdkDu.qMU0UGC3C3FzuAnUQ"/>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ojS98vdqpU6SBOk.OMoL0A"/>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pojS98vdqpU6SBOk.OMoL0A"/>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ygMtUE_bTziI1P13BE8nLw"/>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vQFQHZUDR26_Rvwu3GwfKQ"/>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psjVID9uQH.usYwGmRb1RQ"/>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KUjF1efGSLqLjwhcGxK_3Q"/>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Mj5kDL5GScamD5R.0GbKYw"/>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Mj5kDL5GScamD5R.0GbKYw"/>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7D2v6zDnSaGNhUeCckdjjQ"/>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7D2v6zDnSaGNhUeCckdjjQ"/>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7D2v6zDnSaGNhUeCckdjjQ"/>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ygMtUE_bTziI1P13BE8nLw"/>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7D2v6zDnSaGNhUeCckdjjQ"/>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pFYxAs9L3ZEa3kfVBb.iOdg"/>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pojS98vdqpU6SBOk.OMoL0A"/>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pdkDu.qMU0UGC3C3FzuAnUQ"/>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pQMYIaMkIy0uXpR9ZMUkpxw"/>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QMYIaMkIy0uXpR9ZMUkpxw"/>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QMYIaMkIy0uXpR9ZMUkpxw"/>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ojS98vdqpU6SBOk.OMoL0A"/>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pwtH1OoyDxUubmssdXPIDaA"/>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NnTh.vZu9EO5ICuAzw2pig"/>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pFvkzNWoLWEipkGgMgsiZrQ"/>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pQMYIaMkIy0uXpR9ZMUkpxw"/>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Mj5kDL5GScamD5R.0GbKYw"/>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Mj5kDL5GScamD5R.0GbKYw"/>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Mj5kDL5GScamD5R.0GbKYw"/>
</p:tagLst>
</file>

<file path=ppt/theme/theme1.xml><?xml version="1.0" encoding="utf-8"?>
<a:theme xmlns:a="http://schemas.openxmlformats.org/drawingml/2006/main" name="Office Theme">
  <a:themeElements>
    <a:clrScheme name="Custom 2">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Custom 2">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178</TotalTime>
  <Words>3373</Words>
  <Application>Microsoft Office PowerPoint</Application>
  <PresentationFormat>On-screen Show (16:9)</PresentationFormat>
  <Paragraphs>417</Paragraphs>
  <Slides>43</Slides>
  <Notes>20</Notes>
  <HiddenSlides>0</HiddenSlides>
  <MMClips>0</MMClips>
  <ScaleCrop>false</ScaleCrop>
  <HeadingPairs>
    <vt:vector size="8" baseType="variant">
      <vt:variant>
        <vt:lpstr>Fonts Used</vt:lpstr>
      </vt:variant>
      <vt:variant>
        <vt:i4>4</vt:i4>
      </vt:variant>
      <vt:variant>
        <vt:lpstr>Theme</vt:lpstr>
      </vt:variant>
      <vt:variant>
        <vt:i4>2</vt:i4>
      </vt:variant>
      <vt:variant>
        <vt:lpstr>Embedded OLE Servers</vt:lpstr>
      </vt:variant>
      <vt:variant>
        <vt:i4>1</vt:i4>
      </vt:variant>
      <vt:variant>
        <vt:lpstr>Slide Titles</vt:lpstr>
      </vt:variant>
      <vt:variant>
        <vt:i4>43</vt:i4>
      </vt:variant>
    </vt:vector>
  </HeadingPairs>
  <TitlesOfParts>
    <vt:vector size="50" baseType="lpstr">
      <vt:lpstr>Arial</vt:lpstr>
      <vt:lpstr>Calibri</vt:lpstr>
      <vt:lpstr>Calibri Light</vt:lpstr>
      <vt:lpstr>Wingdings</vt:lpstr>
      <vt:lpstr>Office Theme</vt:lpstr>
      <vt:lpstr>1_Office Theme</vt:lpstr>
      <vt:lpstr>think-cell Folie</vt:lpstr>
      <vt:lpstr>The Pharmaceutical  Supply Chain Initiative (PSCI)</vt:lpstr>
      <vt:lpstr>ANTI TRUST STATEMENT</vt:lpstr>
      <vt:lpstr>AGENDA</vt:lpstr>
      <vt:lpstr>PowerPoint Presentation</vt:lpstr>
      <vt:lpstr>PSCI: THE PURPOSE</vt:lpstr>
      <vt:lpstr>PSCI: THE VISION</vt:lpstr>
      <vt:lpstr>THE MEMBERSHIP</vt:lpstr>
      <vt:lpstr>ADDRESSING THE ISSUES</vt:lpstr>
      <vt:lpstr>THE PSCI PRINCIPLES AND THE IMPLEMTATION  GUIDANCE</vt:lpstr>
      <vt:lpstr>PowerPoint Presentation</vt:lpstr>
      <vt:lpstr>WHY DO WE AUDIT?</vt:lpstr>
      <vt:lpstr>OVERVIEW ON PSCI GUIDANCE TOOLS</vt:lpstr>
      <vt:lpstr>PSCI AUDIT PROGRAM GUIDANCE</vt:lpstr>
      <vt:lpstr>PowerPoint Presentation</vt:lpstr>
      <vt:lpstr>PSCI PROTOCOLS - BASED ON SUPPLIER  CATEGORIES</vt:lpstr>
      <vt:lpstr>PSCI SAQS &amp; AUDIT REPORT PROTOCOLS</vt:lpstr>
      <vt:lpstr>PSCI SAQ/AUDIT TEMPLATES (WORD AND EXCEL)</vt:lpstr>
      <vt:lpstr>COMPLETING THE PSCI PROTOCOLS IN WORD</vt:lpstr>
      <vt:lpstr>EXCEL TEMPLATE: KEY FEATURES</vt:lpstr>
      <vt:lpstr>EXCEL TEMPLATE: KEY FEATURES</vt:lpstr>
      <vt:lpstr>PowerPoint Presentation</vt:lpstr>
      <vt:lpstr>GENERAL PSCI AUDIT PROCESS</vt:lpstr>
      <vt:lpstr>PSCI AUDIT PROCESS</vt:lpstr>
      <vt:lpstr>PRE AUDIT ACTIVITIES OVERVIEW</vt:lpstr>
      <vt:lpstr>AUDIT PREPARATION: TIPS/HINTS FOR AUDITORS</vt:lpstr>
      <vt:lpstr>EXAMPLE PRE AUDIT ACTIVITIES</vt:lpstr>
      <vt:lpstr>PSCI AUDIT PROCESS</vt:lpstr>
      <vt:lpstr>PSCI ON SITE AUDIT PROCESS (HSE PART)</vt:lpstr>
      <vt:lpstr>AUDIT PREPARATION:  TIPS/HINTS  FOR AUDITORS</vt:lpstr>
      <vt:lpstr>OPENING MEETING: TIPS/HINTS  FOR AUDITORS</vt:lpstr>
      <vt:lpstr>PHYSICAL INSPECTION OF THE FACILITY POINTS TO CONSIDER (1) </vt:lpstr>
      <vt:lpstr>PHYSICAL INSPECTION OF THE FACILITY POINTS TO CONSIDER (2) </vt:lpstr>
      <vt:lpstr>BEHAVIOR DURING AN AUDIT</vt:lpstr>
      <vt:lpstr>CLOSING MEETING (1)</vt:lpstr>
      <vt:lpstr>CLOSING MEETING (2)</vt:lpstr>
      <vt:lpstr>PSCI AUDIT PROCESS</vt:lpstr>
      <vt:lpstr>EXAMPLE POST AUDIT ACTIVITIES </vt:lpstr>
      <vt:lpstr>AUDIT REPORT WRITING STARTS DURING  THE AUDIT….</vt:lpstr>
      <vt:lpstr>WRITING AUDIT FINDINGS TIPS AND HINTS FOR AUDITORS </vt:lpstr>
      <vt:lpstr>PowerPoint Presentation</vt:lpstr>
      <vt:lpstr>ENCOURAGING SUPPLIERS TO SHARE AUDITS</vt:lpstr>
      <vt:lpstr>PowerPoint Presentation</vt:lpstr>
      <vt:lpstr>PowerPoint Presentation</vt:lpstr>
    </vt:vector>
  </TitlesOfParts>
  <Company>NineteenSeventyOne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Pharmaceutical Supply Chain Initiative (PSCI):</dc:title>
  <dc:creator>allan langley</dc:creator>
  <cp:lastModifiedBy>Kappler, Kelly [JJCUS]</cp:lastModifiedBy>
  <cp:revision>354</cp:revision>
  <dcterms:created xsi:type="dcterms:W3CDTF">2017-07-13T12:05:51Z</dcterms:created>
  <dcterms:modified xsi:type="dcterms:W3CDTF">2018-09-20T21:54:21Z</dcterms:modified>
</cp:coreProperties>
</file>