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1" r:id="rId5"/>
    <p:sldMasterId id="2147483689" r:id="rId6"/>
  </p:sldMasterIdLst>
  <p:notesMasterIdLst>
    <p:notesMasterId r:id="rId15"/>
  </p:notesMasterIdLst>
  <p:sldIdLst>
    <p:sldId id="344" r:id="rId7"/>
    <p:sldId id="263" r:id="rId8"/>
    <p:sldId id="2142533567" r:id="rId9"/>
    <p:sldId id="2142533569" r:id="rId10"/>
    <p:sldId id="2142533568" r:id="rId11"/>
    <p:sldId id="2142533561" r:id="rId12"/>
    <p:sldId id="2142533565" r:id="rId13"/>
    <p:sldId id="27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844AC68-8B50-E5A0-6377-DDD16285D50B}" name="Blake Zheng" initials="BZ" userId="S::blake.zheng@carnstone.com::a78039c8-996b-42f4-a0a5-e1729f353f40" providerId="AD"/>
  <p188:author id="{A7F464A6-18C7-FC65-E309-FD9B0B839044}" name="Regan Leahy" initials="RL" userId="S::regan.leahy@carnstone.com::97877d58-18c6-4085-8e0f-8d081f86e7e8" providerId="AD"/>
  <p188:author id="{4E16BCAC-660E-3B1E-E542-F5A3840EDC65}" name="Hazel Rowley" initials="HR" userId="S::Hazel.Rowley@carnstone.com::f0a9e660-7d83-47a7-a3ff-43878f2ba241"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6524"/>
    <a:srgbClr val="5A5A5A"/>
    <a:srgbClr val="CC006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5" d="100"/>
          <a:sy n="55" d="100"/>
        </p:scale>
        <p:origin x="56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8/10/relationships/authors" Target="author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5" Type="http://schemas.openxmlformats.org/officeDocument/2006/relationships/slideMaster" Target="slideMasters/slideMaster2.xml"/><Relationship Id="rId15" Type="http://schemas.openxmlformats.org/officeDocument/2006/relationships/notesMaster" Target="notesMasters/notesMaster1.xml"/><Relationship Id="rId10" Type="http://schemas.openxmlformats.org/officeDocument/2006/relationships/slide" Target="slides/slide4.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Scott" userId="fc623c97-2bbb-4605-b74c-5ec91aca9658" providerId="ADAL" clId="{E9A20846-19A7-4E70-A68A-84B6B7637282}"/>
    <pc:docChg chg="undo custSel modSld">
      <pc:chgData name="Hannah Scott" userId="fc623c97-2bbb-4605-b74c-5ec91aca9658" providerId="ADAL" clId="{E9A20846-19A7-4E70-A68A-84B6B7637282}" dt="2024-12-03T11:40:44.108" v="3" actId="20577"/>
      <pc:docMkLst>
        <pc:docMk/>
      </pc:docMkLst>
      <pc:sldChg chg="modSp mod">
        <pc:chgData name="Hannah Scott" userId="fc623c97-2bbb-4605-b74c-5ec91aca9658" providerId="ADAL" clId="{E9A20846-19A7-4E70-A68A-84B6B7637282}" dt="2024-12-03T11:40:44.108" v="3" actId="20577"/>
        <pc:sldMkLst>
          <pc:docMk/>
          <pc:sldMk cId="2305385997" sldId="2142533568"/>
        </pc:sldMkLst>
        <pc:spChg chg="mod">
          <ac:chgData name="Hannah Scott" userId="fc623c97-2bbb-4605-b74c-5ec91aca9658" providerId="ADAL" clId="{E9A20846-19A7-4E70-A68A-84B6B7637282}" dt="2024-12-03T11:40:44.108" v="3" actId="20577"/>
          <ac:spMkLst>
            <pc:docMk/>
            <pc:sldMk cId="2305385997" sldId="2142533568"/>
            <ac:spMk id="10" creationId="{6F5F3A38-5814-C1B3-4765-87EACB5590C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BAC2AA-DFCE-4FB3-BBC7-E9036AEF005D}" type="datetimeFigureOut">
              <a:rPr lang="en-GB" smtClean="0"/>
              <a:t>03/12/2024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15A935-2A47-4D57-BCF4-E5CA38CEF651}" type="slidenum">
              <a:rPr lang="en-GB" smtClean="0"/>
              <a:t>‹#›</a:t>
            </a:fld>
            <a:endParaRPr lang="en-GB"/>
          </a:p>
        </p:txBody>
      </p:sp>
    </p:spTree>
    <p:extLst>
      <p:ext uri="{BB962C8B-B14F-4D97-AF65-F5344CB8AC3E}">
        <p14:creationId xmlns:p14="http://schemas.microsoft.com/office/powerpoint/2010/main" val="88573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baseline="0"/>
          </a:p>
          <a:p>
            <a:endParaRPr lang="en-US"/>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7E0540-23B5-C344-8C09-8C731B2328F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18447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baseline="0"/>
          </a:p>
          <a:p>
            <a:endParaRPr lang="en-US"/>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7E0540-23B5-C344-8C09-8C731B2328F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991509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baseline="0"/>
          </a:p>
          <a:p>
            <a:endParaRPr lang="en-US"/>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7E0540-23B5-C344-8C09-8C731B2328F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583790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baseline="0"/>
          </a:p>
          <a:p>
            <a:endParaRPr lang="en-US"/>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7E0540-23B5-C344-8C09-8C731B2328F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590059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baseline="0"/>
          </a:p>
          <a:p>
            <a:endParaRPr lang="en-US"/>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7E0540-23B5-C344-8C09-8C731B2328F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949173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Audit sharing criteria:</a:t>
            </a:r>
          </a:p>
          <a:p>
            <a:pPr marL="171450" indent="-171450">
              <a:buFont typeface="Arial" panose="020B0604020202020204" pitchFamily="34" charset="0"/>
              <a:buChar char="•"/>
            </a:pPr>
            <a:r>
              <a:rPr lang="en-GB" b="0"/>
              <a:t>Supplier partners </a:t>
            </a:r>
            <a:r>
              <a:rPr lang="en-GB" b="1"/>
              <a:t>must share audits </a:t>
            </a:r>
            <a:r>
              <a:rPr lang="en-GB" b="1" u="none"/>
              <a:t>carried out at their own sites</a:t>
            </a:r>
            <a:r>
              <a:rPr lang="en-GB" u="none"/>
              <a:t>, </a:t>
            </a:r>
            <a:r>
              <a:rPr lang="en-GB" i="1" u="none"/>
              <a:t>covering at least 20% of their business, using a suitable metric (e.g. employees, turnover, square footage etc) proposed by the member and agreed with PSCI in advance. This must amount to a minimum of 1 audit</a:t>
            </a:r>
            <a:r>
              <a:rPr lang="en-GB" i="1"/>
              <a:t>.</a:t>
            </a:r>
          </a:p>
          <a:p>
            <a:pPr marL="171450" indent="-171450">
              <a:buFont typeface="Arial" panose="020B0604020202020204" pitchFamily="34" charset="0"/>
              <a:buChar char="•"/>
            </a:pPr>
            <a:r>
              <a:rPr lang="en-GB" b="0"/>
              <a:t>Supplier partners </a:t>
            </a:r>
            <a:r>
              <a:rPr lang="en-GB" b="1"/>
              <a:t>must share all available PSCI audits with all PSCI members that are their customers</a:t>
            </a:r>
          </a:p>
          <a:p>
            <a:pPr marL="171450" indent="-171450">
              <a:buFont typeface="Arial" panose="020B0604020202020204" pitchFamily="34" charset="0"/>
              <a:buChar char="•"/>
            </a:pPr>
            <a:r>
              <a:rPr lang="en-GB"/>
              <a:t>There is no ‘pass/fail’ requirement for an audit conducted, but suppliers should also share their CAPR for any major or critical findings, allowing members to judge progress and risk. The PSCI is mindful of the costs to suppliers of new audits if no PSCI audits have already been conducted. Suppliers will be encouraged to ask their customers if they are planning/would conduct a PSCI audit on their site. The Board may decide to accept an SAQ, but this is at their discretion.</a:t>
            </a:r>
          </a:p>
          <a:p>
            <a:endParaRPr lang="en-GB"/>
          </a:p>
          <a:p>
            <a:r>
              <a:rPr lang="en-GB" b="1"/>
              <a:t>Governance of approvals:</a:t>
            </a:r>
            <a:r>
              <a:rPr lang="en-GB" b="1" kern="1200">
                <a:effectLst/>
                <a:latin typeface="+mn-lt"/>
                <a:ea typeface="+mn-ea"/>
                <a:cs typeface="+mn-cs"/>
              </a:rPr>
              <a:t>  </a:t>
            </a:r>
            <a:r>
              <a:rPr lang="en-GB" kern="100">
                <a:effectLst/>
                <a:latin typeface="Calibri Light" panose="020F0302020204030204" pitchFamily="34" charset="0"/>
                <a:ea typeface="Times New Roman" panose="02020603050405020304" pitchFamily="18" charset="0"/>
                <a:cs typeface="Times New Roman" panose="02020603050405020304" pitchFamily="18" charset="0"/>
              </a:rPr>
              <a:t>The approval proposal will be evaluated first by the Secretariat, in the form of a recommendation to be taken to the PSCI Board.  The Board will make the formal decision whether to accept that recommendation. There will be an escalation process if required, which will seek further input from members in the case of dispute. The aim is that this escalation process should be invoked in fewer than 5% of cases.</a:t>
            </a:r>
          </a:p>
          <a:p>
            <a:endParaRPr lang="en-IE" baseline="0"/>
          </a:p>
          <a:p>
            <a:endParaRPr lang="en-US"/>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7E0540-23B5-C344-8C09-8C731B2328F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25549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png"/><Relationship Id="rId3" Type="http://schemas.openxmlformats.org/officeDocument/2006/relationships/image" Target="../media/image5.png"/><Relationship Id="rId7" Type="http://schemas.openxmlformats.org/officeDocument/2006/relationships/image" Target="../media/image8.svg"/><Relationship Id="rId12" Type="http://schemas.openxmlformats.org/officeDocument/2006/relationships/hyperlink" Target="https://www.linkedin.com/company/pharmaceutical-supply-chain-initiative-psci-/" TargetMode="External"/><Relationship Id="rId2" Type="http://schemas.openxmlformats.org/officeDocument/2006/relationships/hyperlink" Target="mailto:info@pscinitiative.org" TargetMode="External"/><Relationship Id="rId16" Type="http://schemas.openxmlformats.org/officeDocument/2006/relationships/image" Target="../media/image13.emf"/><Relationship Id="rId1" Type="http://schemas.openxmlformats.org/officeDocument/2006/relationships/slideMaster" Target="../slideMasters/slideMaster1.xml"/><Relationship Id="rId6" Type="http://schemas.openxmlformats.org/officeDocument/2006/relationships/image" Target="../media/image7.png"/><Relationship Id="rId11" Type="http://schemas.openxmlformats.org/officeDocument/2006/relationships/image" Target="../media/image12.svg"/><Relationship Id="rId5" Type="http://schemas.openxmlformats.org/officeDocument/2006/relationships/hyperlink" Target="https://pscinitiative.org/home" TargetMode="External"/><Relationship Id="rId15" Type="http://schemas.openxmlformats.org/officeDocument/2006/relationships/hyperlink" Target="https://twitter.com/pscinitiative?lang=en" TargetMode="External"/><Relationship Id="rId10" Type="http://schemas.openxmlformats.org/officeDocument/2006/relationships/image" Target="../media/image11.png"/><Relationship Id="rId4" Type="http://schemas.openxmlformats.org/officeDocument/2006/relationships/image" Target="../media/image6.svg"/><Relationship Id="rId9" Type="http://schemas.openxmlformats.org/officeDocument/2006/relationships/image" Target="../media/image10.svg"/><Relationship Id="rId14" Type="http://schemas.openxmlformats.org/officeDocument/2006/relationships/image" Target="../media/image2.sv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907E948-0CEE-4B77-8253-3A5ABBF478E0}"/>
              </a:ext>
            </a:extLst>
          </p:cNvPr>
          <p:cNvSpPr/>
          <p:nvPr userDrawn="1"/>
        </p:nvSpPr>
        <p:spPr>
          <a:xfrm>
            <a:off x="0" y="3429000"/>
            <a:ext cx="12192000" cy="3429000"/>
          </a:xfrm>
          <a:prstGeom prst="rect">
            <a:avLst/>
          </a:prstGeom>
          <a:gradFill flip="none" rotWithShape="1">
            <a:gsLst>
              <a:gs pos="60000">
                <a:srgbClr val="F8652E">
                  <a:lumMod val="100000"/>
                </a:srgbClr>
              </a:gs>
              <a:gs pos="100000">
                <a:srgbClr val="CC006A"/>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C040CE1F-6D74-47AF-B1EA-5A442AFFF044}"/>
              </a:ext>
            </a:extLst>
          </p:cNvPr>
          <p:cNvSpPr>
            <a:spLocks noGrp="1"/>
          </p:cNvSpPr>
          <p:nvPr>
            <p:ph type="ctrTitle" hasCustomPrompt="1"/>
          </p:nvPr>
        </p:nvSpPr>
        <p:spPr>
          <a:xfrm>
            <a:off x="513841" y="1600200"/>
            <a:ext cx="10029825" cy="1812132"/>
          </a:xfrm>
          <a:prstGeom prst="rect">
            <a:avLst/>
          </a:prstGeom>
        </p:spPr>
        <p:txBody>
          <a:bodyPr anchor="b"/>
          <a:lstStyle>
            <a:lvl1pPr algn="l">
              <a:defRPr sz="6000"/>
            </a:lvl1pPr>
          </a:lstStyle>
          <a:p>
            <a:r>
              <a:rPr lang="en-US"/>
              <a:t>CLICK TO EDIT TITLE</a:t>
            </a:r>
            <a:endParaRPr lang="en-GB"/>
          </a:p>
        </p:txBody>
      </p:sp>
      <p:sp>
        <p:nvSpPr>
          <p:cNvPr id="3" name="Subtitle 2">
            <a:extLst>
              <a:ext uri="{FF2B5EF4-FFF2-40B4-BE49-F238E27FC236}">
                <a16:creationId xmlns:a16="http://schemas.microsoft.com/office/drawing/2014/main" id="{9E95C81D-524F-4E3F-B2CC-152C1250FA79}"/>
              </a:ext>
            </a:extLst>
          </p:cNvPr>
          <p:cNvSpPr>
            <a:spLocks noGrp="1"/>
          </p:cNvSpPr>
          <p:nvPr>
            <p:ph type="subTitle" idx="1"/>
          </p:nvPr>
        </p:nvSpPr>
        <p:spPr>
          <a:xfrm>
            <a:off x="504314" y="3602038"/>
            <a:ext cx="10029825" cy="1655762"/>
          </a:xfrm>
        </p:spPr>
        <p:txBody>
          <a:bodyPr/>
          <a:lstStyle>
            <a:lvl1pPr marL="0" indent="0" algn="l">
              <a:buNone/>
              <a:defRPr sz="240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4" name="Picture 3" descr="A picture containing drawing&#10;&#10;Description automatically generated">
            <a:extLst>
              <a:ext uri="{FF2B5EF4-FFF2-40B4-BE49-F238E27FC236}">
                <a16:creationId xmlns:a16="http://schemas.microsoft.com/office/drawing/2014/main" id="{9E5B553E-2BB7-48D4-BF8F-6502FC1B19E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13842" y="362709"/>
            <a:ext cx="3208414" cy="803112"/>
          </a:xfrm>
          <a:prstGeom prst="rect">
            <a:avLst/>
          </a:prstGeom>
        </p:spPr>
      </p:pic>
    </p:spTree>
    <p:extLst>
      <p:ext uri="{BB962C8B-B14F-4D97-AF65-F5344CB8AC3E}">
        <p14:creationId xmlns:p14="http://schemas.microsoft.com/office/powerpoint/2010/main" val="149864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peakers">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247536BF-C09B-4F75-B90F-B0558AD3A2F1}"/>
              </a:ext>
            </a:extLst>
          </p:cNvPr>
          <p:cNvSpPr>
            <a:spLocks noGrp="1"/>
          </p:cNvSpPr>
          <p:nvPr>
            <p:ph type="ftr" sz="quarter" idx="10"/>
          </p:nvPr>
        </p:nvSpPr>
        <p:spPr/>
        <p:txBody>
          <a:bodyPr/>
          <a:lstStyle/>
          <a:p>
            <a:r>
              <a:rPr lang="en-GB"/>
              <a:t>OVERVIEW | AUGUST 2021</a:t>
            </a:r>
          </a:p>
        </p:txBody>
      </p:sp>
      <p:sp>
        <p:nvSpPr>
          <p:cNvPr id="4" name="Slide Number Placeholder 3">
            <a:extLst>
              <a:ext uri="{FF2B5EF4-FFF2-40B4-BE49-F238E27FC236}">
                <a16:creationId xmlns:a16="http://schemas.microsoft.com/office/drawing/2014/main" id="{91D80610-9258-447D-931D-CD3B03CA9433}"/>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Content Placeholder 2">
            <a:extLst>
              <a:ext uri="{FF2B5EF4-FFF2-40B4-BE49-F238E27FC236}">
                <a16:creationId xmlns:a16="http://schemas.microsoft.com/office/drawing/2014/main" id="{632A3812-B6B4-447A-83EB-C1A24195E88C}"/>
              </a:ext>
            </a:extLst>
          </p:cNvPr>
          <p:cNvSpPr>
            <a:spLocks noGrp="1"/>
          </p:cNvSpPr>
          <p:nvPr>
            <p:ph idx="1" hasCustomPrompt="1"/>
          </p:nvPr>
        </p:nvSpPr>
        <p:spPr>
          <a:xfrm>
            <a:off x="450000"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8" name="Content Placeholder 2">
            <a:extLst>
              <a:ext uri="{FF2B5EF4-FFF2-40B4-BE49-F238E27FC236}">
                <a16:creationId xmlns:a16="http://schemas.microsoft.com/office/drawing/2014/main" id="{7D1D58F0-E72F-442E-90F8-674C4F7F6E2A}"/>
              </a:ext>
            </a:extLst>
          </p:cNvPr>
          <p:cNvSpPr>
            <a:spLocks noGrp="1"/>
          </p:cNvSpPr>
          <p:nvPr>
            <p:ph idx="12" hasCustomPrompt="1"/>
          </p:nvPr>
        </p:nvSpPr>
        <p:spPr>
          <a:xfrm>
            <a:off x="4249332"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9" name="Content Placeholder 2">
            <a:extLst>
              <a:ext uri="{FF2B5EF4-FFF2-40B4-BE49-F238E27FC236}">
                <a16:creationId xmlns:a16="http://schemas.microsoft.com/office/drawing/2014/main" id="{FE46A01B-3A9C-4E88-A021-D2CCC2E177A7}"/>
              </a:ext>
            </a:extLst>
          </p:cNvPr>
          <p:cNvSpPr>
            <a:spLocks noGrp="1"/>
          </p:cNvSpPr>
          <p:nvPr>
            <p:ph idx="13" hasCustomPrompt="1"/>
          </p:nvPr>
        </p:nvSpPr>
        <p:spPr>
          <a:xfrm>
            <a:off x="8048664"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11" name="Picture Placeholder 10">
            <a:extLst>
              <a:ext uri="{FF2B5EF4-FFF2-40B4-BE49-F238E27FC236}">
                <a16:creationId xmlns:a16="http://schemas.microsoft.com/office/drawing/2014/main" id="{3F7E49A3-FC4E-443F-8E81-90CAAF2BD0BA}"/>
              </a:ext>
            </a:extLst>
          </p:cNvPr>
          <p:cNvSpPr>
            <a:spLocks noGrp="1"/>
          </p:cNvSpPr>
          <p:nvPr>
            <p:ph type="pic" sz="quarter" idx="14"/>
          </p:nvPr>
        </p:nvSpPr>
        <p:spPr>
          <a:xfrm>
            <a:off x="449263" y="2859088"/>
            <a:ext cx="3665537" cy="3300412"/>
          </a:xfrm>
        </p:spPr>
        <p:txBody>
          <a:bodyPr/>
          <a:lstStyle/>
          <a:p>
            <a:endParaRPr lang="en-GB"/>
          </a:p>
        </p:txBody>
      </p:sp>
      <p:sp>
        <p:nvSpPr>
          <p:cNvPr id="12" name="Picture Placeholder 10">
            <a:extLst>
              <a:ext uri="{FF2B5EF4-FFF2-40B4-BE49-F238E27FC236}">
                <a16:creationId xmlns:a16="http://schemas.microsoft.com/office/drawing/2014/main" id="{CB596C2F-423B-41C2-8838-E65DE5B445DC}"/>
              </a:ext>
            </a:extLst>
          </p:cNvPr>
          <p:cNvSpPr>
            <a:spLocks noGrp="1"/>
          </p:cNvSpPr>
          <p:nvPr>
            <p:ph type="pic" sz="quarter" idx="15"/>
          </p:nvPr>
        </p:nvSpPr>
        <p:spPr>
          <a:xfrm>
            <a:off x="8047927" y="2886122"/>
            <a:ext cx="3665537" cy="3300412"/>
          </a:xfrm>
        </p:spPr>
        <p:txBody>
          <a:bodyPr/>
          <a:lstStyle/>
          <a:p>
            <a:endParaRPr lang="en-GB"/>
          </a:p>
        </p:txBody>
      </p:sp>
      <p:sp>
        <p:nvSpPr>
          <p:cNvPr id="13" name="Picture Placeholder 10">
            <a:extLst>
              <a:ext uri="{FF2B5EF4-FFF2-40B4-BE49-F238E27FC236}">
                <a16:creationId xmlns:a16="http://schemas.microsoft.com/office/drawing/2014/main" id="{BC5C9B29-92FD-4373-9045-545B8C239708}"/>
              </a:ext>
            </a:extLst>
          </p:cNvPr>
          <p:cNvSpPr>
            <a:spLocks noGrp="1"/>
          </p:cNvSpPr>
          <p:nvPr>
            <p:ph type="pic" sz="quarter" idx="16"/>
          </p:nvPr>
        </p:nvSpPr>
        <p:spPr>
          <a:xfrm>
            <a:off x="4248595" y="2868707"/>
            <a:ext cx="3665537" cy="3300412"/>
          </a:xfrm>
        </p:spPr>
        <p:txBody>
          <a:bodyPr/>
          <a:lstStyle/>
          <a:p>
            <a:endParaRPr lang="en-GB"/>
          </a:p>
        </p:txBody>
      </p:sp>
      <p:sp>
        <p:nvSpPr>
          <p:cNvPr id="15" name="Title 1">
            <a:extLst>
              <a:ext uri="{FF2B5EF4-FFF2-40B4-BE49-F238E27FC236}">
                <a16:creationId xmlns:a16="http://schemas.microsoft.com/office/drawing/2014/main" id="{92518DC8-A9E2-4877-A68D-3D3F50661FD3}"/>
              </a:ext>
            </a:extLst>
          </p:cNvPr>
          <p:cNvSpPr>
            <a:spLocks noGrp="1"/>
          </p:cNvSpPr>
          <p:nvPr>
            <p:ph type="title"/>
          </p:nvPr>
        </p:nvSpPr>
        <p:spPr>
          <a:xfrm>
            <a:off x="450000" y="495300"/>
            <a:ext cx="10515600" cy="652463"/>
          </a:xfrm>
          <a:prstGeom prst="rect">
            <a:avLst/>
          </a:prstGeom>
        </p:spPr>
        <p:txBody>
          <a:bodyPr/>
          <a:lstStyle>
            <a:lvl1pPr>
              <a:defRPr/>
            </a:lvl1pPr>
          </a:lstStyle>
          <a:p>
            <a:endParaRPr lang="en-GB"/>
          </a:p>
        </p:txBody>
      </p:sp>
    </p:spTree>
    <p:extLst>
      <p:ext uri="{BB962C8B-B14F-4D97-AF65-F5344CB8AC3E}">
        <p14:creationId xmlns:p14="http://schemas.microsoft.com/office/powerpoint/2010/main" val="313664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7D710-6D3E-4A64-A61E-72279415B056}"/>
              </a:ext>
            </a:extLst>
          </p:cNvPr>
          <p:cNvSpPr>
            <a:spLocks noGrp="1"/>
          </p:cNvSpPr>
          <p:nvPr>
            <p:ph type="title" hasCustomPrompt="1"/>
          </p:nvPr>
        </p:nvSpPr>
        <p:spPr>
          <a:xfrm>
            <a:off x="450000" y="495300"/>
            <a:ext cx="10515600" cy="652463"/>
          </a:xfrm>
          <a:prstGeom prst="rect">
            <a:avLst/>
          </a:prstGeom>
        </p:spPr>
        <p:txBody>
          <a:bodyPr/>
          <a:lstStyle>
            <a:lvl1pPr>
              <a:defRPr/>
            </a:lvl1pPr>
          </a:lstStyle>
          <a:p>
            <a:r>
              <a:rPr lang="en-US"/>
              <a:t>CLICK TO EDIT TITLE</a:t>
            </a:r>
            <a:endParaRPr lang="en-GB"/>
          </a:p>
        </p:txBody>
      </p:sp>
      <p:sp>
        <p:nvSpPr>
          <p:cNvPr id="3" name="Content Placeholder 2">
            <a:extLst>
              <a:ext uri="{FF2B5EF4-FFF2-40B4-BE49-F238E27FC236}">
                <a16:creationId xmlns:a16="http://schemas.microsoft.com/office/drawing/2014/main" id="{7C2103C3-FFBF-4163-AE58-7E2DE373DB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a:extLst>
              <a:ext uri="{FF2B5EF4-FFF2-40B4-BE49-F238E27FC236}">
                <a16:creationId xmlns:a16="http://schemas.microsoft.com/office/drawing/2014/main" id="{1C348986-16FC-4C36-9D1A-F16320749EDB}"/>
              </a:ext>
            </a:extLst>
          </p:cNvPr>
          <p:cNvSpPr>
            <a:spLocks noGrp="1"/>
          </p:cNvSpPr>
          <p:nvPr>
            <p:ph type="ftr" sz="quarter" idx="11"/>
          </p:nvPr>
        </p:nvSpPr>
        <p:spPr>
          <a:xfrm>
            <a:off x="814792" y="6334124"/>
            <a:ext cx="4114800" cy="365125"/>
          </a:xfrm>
        </p:spPr>
        <p:txBody>
          <a:bodyPr/>
          <a:lstStyle/>
          <a:p>
            <a:r>
              <a:rPr lang="en-GB"/>
              <a:t>OVERVIEW | AUGUST 2021</a:t>
            </a:r>
          </a:p>
        </p:txBody>
      </p:sp>
      <p:sp>
        <p:nvSpPr>
          <p:cNvPr id="6" name="Slide Number Placeholder 5">
            <a:extLst>
              <a:ext uri="{FF2B5EF4-FFF2-40B4-BE49-F238E27FC236}">
                <a16:creationId xmlns:a16="http://schemas.microsoft.com/office/drawing/2014/main" id="{7B4B0C23-35BC-45EF-A93C-BBD9CFE17A54}"/>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4044475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08C3C78-ED37-4A61-A1AE-587842485104}"/>
              </a:ext>
            </a:extLst>
          </p:cNvPr>
          <p:cNvSpPr/>
          <p:nvPr userDrawn="1"/>
        </p:nvSpPr>
        <p:spPr>
          <a:xfrm>
            <a:off x="-1" y="-1"/>
            <a:ext cx="12209925" cy="6878699"/>
          </a:xfrm>
          <a:prstGeom prst="rect">
            <a:avLst/>
          </a:prstGeom>
          <a:gradFill flip="none" rotWithShape="1">
            <a:gsLst>
              <a:gs pos="50000">
                <a:srgbClr val="F86524"/>
              </a:gs>
              <a:gs pos="100000">
                <a:srgbClr val="D13D80"/>
              </a:gs>
            </a:gsLst>
            <a:lin ang="2040000" scaled="0"/>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FF399DEA-6A0F-4B4D-BA83-1A098741F065}"/>
              </a:ext>
            </a:extLst>
          </p:cNvPr>
          <p:cNvPicPr>
            <a:picLocks noChangeAspect="1"/>
          </p:cNvPicPr>
          <p:nvPr userDrawn="1"/>
        </p:nvPicPr>
        <p:blipFill>
          <a:blip r:embed="rId2"/>
          <a:stretch>
            <a:fillRect/>
          </a:stretch>
        </p:blipFill>
        <p:spPr>
          <a:xfrm>
            <a:off x="6942903" y="1840776"/>
            <a:ext cx="5267021" cy="5051416"/>
          </a:xfrm>
          <a:prstGeom prst="rect">
            <a:avLst/>
          </a:prstGeom>
        </p:spPr>
      </p:pic>
      <p:sp>
        <p:nvSpPr>
          <p:cNvPr id="2" name="Title 1">
            <a:extLst>
              <a:ext uri="{FF2B5EF4-FFF2-40B4-BE49-F238E27FC236}">
                <a16:creationId xmlns:a16="http://schemas.microsoft.com/office/drawing/2014/main" id="{016FA772-6ADA-40E7-80B2-0967DAFE7242}"/>
              </a:ext>
            </a:extLst>
          </p:cNvPr>
          <p:cNvSpPr>
            <a:spLocks noGrp="1"/>
          </p:cNvSpPr>
          <p:nvPr>
            <p:ph type="title" hasCustomPrompt="1"/>
          </p:nvPr>
        </p:nvSpPr>
        <p:spPr>
          <a:xfrm>
            <a:off x="450850" y="395136"/>
            <a:ext cx="10515600" cy="762060"/>
          </a:xfrm>
          <a:prstGeom prst="rect">
            <a:avLst/>
          </a:prstGeom>
        </p:spPr>
        <p:txBody>
          <a:bodyPr anchor="b"/>
          <a:lstStyle>
            <a:lvl1pPr>
              <a:defRPr sz="4000">
                <a:solidFill>
                  <a:schemeClr val="bg1"/>
                </a:solidFill>
              </a:defRPr>
            </a:lvl1pPr>
          </a:lstStyle>
          <a:p>
            <a:r>
              <a:rPr lang="en-US"/>
              <a:t>CLICK TO EDIT TITLE</a:t>
            </a:r>
            <a:endParaRPr lang="en-GB"/>
          </a:p>
        </p:txBody>
      </p:sp>
      <p:sp>
        <p:nvSpPr>
          <p:cNvPr id="11" name="Text Placeholder 10">
            <a:extLst>
              <a:ext uri="{FF2B5EF4-FFF2-40B4-BE49-F238E27FC236}">
                <a16:creationId xmlns:a16="http://schemas.microsoft.com/office/drawing/2014/main" id="{EE943703-866A-43F3-82E8-F54687C87CC4}"/>
              </a:ext>
            </a:extLst>
          </p:cNvPr>
          <p:cNvSpPr>
            <a:spLocks noGrp="1"/>
          </p:cNvSpPr>
          <p:nvPr>
            <p:ph type="body" sz="quarter" idx="10" hasCustomPrompt="1"/>
          </p:nvPr>
        </p:nvSpPr>
        <p:spPr>
          <a:xfrm>
            <a:off x="450849" y="1845698"/>
            <a:ext cx="6016625" cy="400050"/>
          </a:xfrm>
        </p:spPr>
        <p:txBody>
          <a:bodyPr>
            <a:noAutofit/>
          </a:bodyPr>
          <a:lstStyle>
            <a:lvl1pPr marL="0" indent="0">
              <a:buNone/>
              <a:defRPr sz="2800" b="1">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CURRENT SECTION TITLE</a:t>
            </a:r>
            <a:endParaRPr lang="en-GB"/>
          </a:p>
        </p:txBody>
      </p:sp>
      <p:sp>
        <p:nvSpPr>
          <p:cNvPr id="12" name="Text Placeholder 10">
            <a:extLst>
              <a:ext uri="{FF2B5EF4-FFF2-40B4-BE49-F238E27FC236}">
                <a16:creationId xmlns:a16="http://schemas.microsoft.com/office/drawing/2014/main" id="{B9A9E67B-94F5-4966-A382-2587EFC48654}"/>
              </a:ext>
            </a:extLst>
          </p:cNvPr>
          <p:cNvSpPr>
            <a:spLocks noGrp="1"/>
          </p:cNvSpPr>
          <p:nvPr>
            <p:ph type="body" sz="quarter" idx="11" hasCustomPrompt="1"/>
          </p:nvPr>
        </p:nvSpPr>
        <p:spPr>
          <a:xfrm>
            <a:off x="450850" y="3027988"/>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3" name="Text Placeholder 10">
            <a:extLst>
              <a:ext uri="{FF2B5EF4-FFF2-40B4-BE49-F238E27FC236}">
                <a16:creationId xmlns:a16="http://schemas.microsoft.com/office/drawing/2014/main" id="{FECBA655-7408-471A-A727-5AE7A41F5AC1}"/>
              </a:ext>
            </a:extLst>
          </p:cNvPr>
          <p:cNvSpPr>
            <a:spLocks noGrp="1"/>
          </p:cNvSpPr>
          <p:nvPr>
            <p:ph type="body" sz="quarter" idx="12" hasCustomPrompt="1"/>
          </p:nvPr>
        </p:nvSpPr>
        <p:spPr>
          <a:xfrm>
            <a:off x="450850" y="4210278"/>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4" name="Text Placeholder 10">
            <a:extLst>
              <a:ext uri="{FF2B5EF4-FFF2-40B4-BE49-F238E27FC236}">
                <a16:creationId xmlns:a16="http://schemas.microsoft.com/office/drawing/2014/main" id="{14010C29-4BEA-4DE3-A5A1-62F9262EF01A}"/>
              </a:ext>
            </a:extLst>
          </p:cNvPr>
          <p:cNvSpPr>
            <a:spLocks noGrp="1"/>
          </p:cNvSpPr>
          <p:nvPr>
            <p:ph type="body" sz="quarter" idx="13" hasCustomPrompt="1"/>
          </p:nvPr>
        </p:nvSpPr>
        <p:spPr>
          <a:xfrm>
            <a:off x="450850" y="4801424"/>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5" name="Text Placeholder 10">
            <a:extLst>
              <a:ext uri="{FF2B5EF4-FFF2-40B4-BE49-F238E27FC236}">
                <a16:creationId xmlns:a16="http://schemas.microsoft.com/office/drawing/2014/main" id="{94FB1937-A18E-4750-93BA-6A70820DB36B}"/>
              </a:ext>
            </a:extLst>
          </p:cNvPr>
          <p:cNvSpPr>
            <a:spLocks noGrp="1"/>
          </p:cNvSpPr>
          <p:nvPr>
            <p:ph type="body" sz="quarter" idx="14" hasCustomPrompt="1"/>
          </p:nvPr>
        </p:nvSpPr>
        <p:spPr>
          <a:xfrm>
            <a:off x="450850" y="2436843"/>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6" name="Text Placeholder 10">
            <a:extLst>
              <a:ext uri="{FF2B5EF4-FFF2-40B4-BE49-F238E27FC236}">
                <a16:creationId xmlns:a16="http://schemas.microsoft.com/office/drawing/2014/main" id="{0876152E-AFF8-4C65-8ED3-90FEE0A10BBA}"/>
              </a:ext>
            </a:extLst>
          </p:cNvPr>
          <p:cNvSpPr>
            <a:spLocks noGrp="1"/>
          </p:cNvSpPr>
          <p:nvPr>
            <p:ph type="body" sz="quarter" idx="15" hasCustomPrompt="1"/>
          </p:nvPr>
        </p:nvSpPr>
        <p:spPr>
          <a:xfrm>
            <a:off x="450850" y="3619133"/>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Tree>
    <p:extLst>
      <p:ext uri="{BB962C8B-B14F-4D97-AF65-F5344CB8AC3E}">
        <p14:creationId xmlns:p14="http://schemas.microsoft.com/office/powerpoint/2010/main" val="28904247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7AEA5-8B59-4F9E-9599-4249FDDCB15A}"/>
              </a:ext>
            </a:extLst>
          </p:cNvPr>
          <p:cNvSpPr>
            <a:spLocks noGrp="1"/>
          </p:cNvSpPr>
          <p:nvPr>
            <p:ph type="title" hasCustomPrompt="1"/>
          </p:nvPr>
        </p:nvSpPr>
        <p:spPr>
          <a:xfrm>
            <a:off x="443962" y="485775"/>
            <a:ext cx="10515600" cy="672306"/>
          </a:xfrm>
          <a:prstGeom prst="rect">
            <a:avLst/>
          </a:prstGeom>
        </p:spPr>
        <p:txBody>
          <a:bodyPr/>
          <a:lstStyle>
            <a:lvl1pPr algn="l" defTabSz="914400" rtl="0" eaLnBrk="1" latinLnBrk="0" hangingPunct="1">
              <a:lnSpc>
                <a:spcPct val="90000"/>
              </a:lnSpc>
              <a:spcBef>
                <a:spcPct val="0"/>
              </a:spcBef>
              <a:buNone/>
              <a:defRPr lang="en-GB" sz="4000" kern="1200">
                <a:solidFill>
                  <a:srgbClr val="F8652E"/>
                </a:solidFill>
                <a:latin typeface="+mj-lt"/>
                <a:ea typeface="+mj-ea"/>
                <a:cs typeface="+mj-cs"/>
              </a:defRPr>
            </a:lvl1pPr>
          </a:lstStyle>
          <a:p>
            <a:r>
              <a:rPr lang="en-US"/>
              <a:t>CLICK TO EDIT TITLE</a:t>
            </a:r>
            <a:endParaRPr lang="en-GB"/>
          </a:p>
        </p:txBody>
      </p:sp>
      <p:sp>
        <p:nvSpPr>
          <p:cNvPr id="3" name="Content Placeholder 2">
            <a:extLst>
              <a:ext uri="{FF2B5EF4-FFF2-40B4-BE49-F238E27FC236}">
                <a16:creationId xmlns:a16="http://schemas.microsoft.com/office/drawing/2014/main" id="{56F4F03F-86C1-4141-B65B-868E8F71F8CD}"/>
              </a:ext>
            </a:extLst>
          </p:cNvPr>
          <p:cNvSpPr>
            <a:spLocks noGrp="1"/>
          </p:cNvSpPr>
          <p:nvPr>
            <p:ph sz="half" idx="1"/>
          </p:nvPr>
        </p:nvSpPr>
        <p:spPr>
          <a:xfrm>
            <a:off x="443962" y="1572828"/>
            <a:ext cx="536628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AF4925-2C28-4625-92C2-98E9DF71B467}"/>
              </a:ext>
            </a:extLst>
          </p:cNvPr>
          <p:cNvSpPr>
            <a:spLocks noGrp="1"/>
          </p:cNvSpPr>
          <p:nvPr>
            <p:ph sz="half" idx="2"/>
          </p:nvPr>
        </p:nvSpPr>
        <p:spPr>
          <a:xfrm>
            <a:off x="6096000" y="1581546"/>
            <a:ext cx="5543550" cy="435133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987256CA-D170-404C-8FDA-9046D0839F91}"/>
              </a:ext>
            </a:extLst>
          </p:cNvPr>
          <p:cNvSpPr>
            <a:spLocks noGrp="1"/>
          </p:cNvSpPr>
          <p:nvPr>
            <p:ph type="ftr" sz="quarter" idx="11"/>
          </p:nvPr>
        </p:nvSpPr>
        <p:spPr/>
        <p:txBody>
          <a:bodyPr/>
          <a:lstStyle/>
          <a:p>
            <a:r>
              <a:rPr lang="en-GB"/>
              <a:t>OVERVIEW | AUGUST 2021</a:t>
            </a:r>
          </a:p>
        </p:txBody>
      </p:sp>
      <p:sp>
        <p:nvSpPr>
          <p:cNvPr id="7" name="Slide Number Placeholder 6">
            <a:extLst>
              <a:ext uri="{FF2B5EF4-FFF2-40B4-BE49-F238E27FC236}">
                <a16:creationId xmlns:a16="http://schemas.microsoft.com/office/drawing/2014/main" id="{32AC84C9-2F8B-42B0-B53A-2F9443028D3E}"/>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3539824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54FB2-3605-47DB-ACD1-F1121E1634F8}"/>
              </a:ext>
            </a:extLst>
          </p:cNvPr>
          <p:cNvSpPr>
            <a:spLocks noGrp="1"/>
          </p:cNvSpPr>
          <p:nvPr>
            <p:ph type="title" hasCustomPrompt="1"/>
          </p:nvPr>
        </p:nvSpPr>
        <p:spPr>
          <a:xfrm>
            <a:off x="450000" y="477863"/>
            <a:ext cx="10515600" cy="669900"/>
          </a:xfrm>
          <a:prstGeom prst="rect">
            <a:avLst/>
          </a:prstGeom>
        </p:spPr>
        <p:txBody>
          <a:bodyPr/>
          <a:lstStyle>
            <a:lvl1pPr>
              <a:defRPr/>
            </a:lvl1pPr>
          </a:lstStyle>
          <a:p>
            <a:r>
              <a:rPr lang="en-US"/>
              <a:t>CLICK TO EDIT TITLE</a:t>
            </a:r>
            <a:endParaRPr lang="en-GB"/>
          </a:p>
        </p:txBody>
      </p:sp>
      <p:sp>
        <p:nvSpPr>
          <p:cNvPr id="3" name="Text Placeholder 2">
            <a:extLst>
              <a:ext uri="{FF2B5EF4-FFF2-40B4-BE49-F238E27FC236}">
                <a16:creationId xmlns:a16="http://schemas.microsoft.com/office/drawing/2014/main" id="{944964BC-4568-4645-BF4F-F6E3EF528887}"/>
              </a:ext>
            </a:extLst>
          </p:cNvPr>
          <p:cNvSpPr>
            <a:spLocks noGrp="1"/>
          </p:cNvSpPr>
          <p:nvPr>
            <p:ph type="body" idx="1" hasCustomPrompt="1"/>
          </p:nvPr>
        </p:nvSpPr>
        <p:spPr>
          <a:xfrm>
            <a:off x="448412" y="1438275"/>
            <a:ext cx="5314213" cy="1000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4" name="Content Placeholder 3">
            <a:extLst>
              <a:ext uri="{FF2B5EF4-FFF2-40B4-BE49-F238E27FC236}">
                <a16:creationId xmlns:a16="http://schemas.microsoft.com/office/drawing/2014/main" id="{6B639EA1-262D-4593-A42A-B64D4E7ADB06}"/>
              </a:ext>
            </a:extLst>
          </p:cNvPr>
          <p:cNvSpPr>
            <a:spLocks noGrp="1"/>
          </p:cNvSpPr>
          <p:nvPr>
            <p:ph sz="half" idx="2"/>
          </p:nvPr>
        </p:nvSpPr>
        <p:spPr>
          <a:xfrm>
            <a:off x="448412" y="2505075"/>
            <a:ext cx="531421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614A7D-8070-45FD-83E1-F317B4AF87A2}"/>
              </a:ext>
            </a:extLst>
          </p:cNvPr>
          <p:cNvSpPr>
            <a:spLocks noGrp="1"/>
          </p:cNvSpPr>
          <p:nvPr>
            <p:ph type="body" sz="quarter" idx="3" hasCustomPrompt="1"/>
          </p:nvPr>
        </p:nvSpPr>
        <p:spPr>
          <a:xfrm>
            <a:off x="6399251" y="1438275"/>
            <a:ext cx="5314213" cy="1000125"/>
          </a:xfrm>
          <a:solidFill>
            <a:srgbClr val="F5F5F5"/>
          </a:solidFill>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6" name="Content Placeholder 5">
            <a:extLst>
              <a:ext uri="{FF2B5EF4-FFF2-40B4-BE49-F238E27FC236}">
                <a16:creationId xmlns:a16="http://schemas.microsoft.com/office/drawing/2014/main" id="{D2704E7C-62D9-4BE6-A26A-BEE84F5F919D}"/>
              </a:ext>
            </a:extLst>
          </p:cNvPr>
          <p:cNvSpPr>
            <a:spLocks noGrp="1"/>
          </p:cNvSpPr>
          <p:nvPr>
            <p:ph sz="quarter" idx="4"/>
          </p:nvPr>
        </p:nvSpPr>
        <p:spPr>
          <a:xfrm>
            <a:off x="6399251" y="2505075"/>
            <a:ext cx="5314213" cy="368458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Slide Number Placeholder 8">
            <a:extLst>
              <a:ext uri="{FF2B5EF4-FFF2-40B4-BE49-F238E27FC236}">
                <a16:creationId xmlns:a16="http://schemas.microsoft.com/office/drawing/2014/main" id="{5A68C514-23E1-4AEB-A607-A28CC7E74D6F}"/>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11" name="Footer Placeholder 7">
            <a:extLst>
              <a:ext uri="{FF2B5EF4-FFF2-40B4-BE49-F238E27FC236}">
                <a16:creationId xmlns:a16="http://schemas.microsoft.com/office/drawing/2014/main" id="{7391082B-0CA1-45F3-93D4-FAA42307ED5B}"/>
              </a:ext>
            </a:extLst>
          </p:cNvPr>
          <p:cNvSpPr>
            <a:spLocks noGrp="1"/>
          </p:cNvSpPr>
          <p:nvPr>
            <p:ph type="ftr" sz="quarter" idx="11"/>
          </p:nvPr>
        </p:nvSpPr>
        <p:spPr>
          <a:xfrm>
            <a:off x="813112" y="6338913"/>
            <a:ext cx="4114800" cy="365125"/>
          </a:xfrm>
        </p:spPr>
        <p:txBody>
          <a:bodyPr/>
          <a:lstStyle/>
          <a:p>
            <a:r>
              <a:rPr lang="en-GB"/>
              <a:t>OVERVIEW | AUGUST 2021</a:t>
            </a:r>
          </a:p>
        </p:txBody>
      </p:sp>
    </p:spTree>
    <p:extLst>
      <p:ext uri="{BB962C8B-B14F-4D97-AF65-F5344CB8AC3E}">
        <p14:creationId xmlns:p14="http://schemas.microsoft.com/office/powerpoint/2010/main" val="21000746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E36-1C26-440F-B78F-DB7D0B2CF445}"/>
              </a:ext>
            </a:extLst>
          </p:cNvPr>
          <p:cNvSpPr>
            <a:spLocks noGrp="1"/>
          </p:cNvSpPr>
          <p:nvPr>
            <p:ph type="title" hasCustomPrompt="1"/>
          </p:nvPr>
        </p:nvSpPr>
        <p:spPr>
          <a:xfrm>
            <a:off x="450000" y="495299"/>
            <a:ext cx="10515600" cy="652463"/>
          </a:xfrm>
          <a:prstGeom prst="rect">
            <a:avLst/>
          </a:prstGeom>
        </p:spPr>
        <p:txBody>
          <a:bodyPr/>
          <a:lstStyle>
            <a:lvl1pPr>
              <a:defRPr/>
            </a:lvl1pPr>
          </a:lstStyle>
          <a:p>
            <a:r>
              <a:rPr lang="en-US"/>
              <a:t>CLICK TO EDIT TITLE</a:t>
            </a:r>
            <a:endParaRPr lang="en-GB"/>
          </a:p>
        </p:txBody>
      </p:sp>
      <p:sp>
        <p:nvSpPr>
          <p:cNvPr id="5" name="Slide Number Placeholder 4">
            <a:extLst>
              <a:ext uri="{FF2B5EF4-FFF2-40B4-BE49-F238E27FC236}">
                <a16:creationId xmlns:a16="http://schemas.microsoft.com/office/drawing/2014/main" id="{17B4990B-2E99-4486-9645-1A49DC3F5FAA}"/>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7" name="Footer Placeholder 3">
            <a:extLst>
              <a:ext uri="{FF2B5EF4-FFF2-40B4-BE49-F238E27FC236}">
                <a16:creationId xmlns:a16="http://schemas.microsoft.com/office/drawing/2014/main" id="{99DB2018-2F6B-43D1-9637-D31DCA745878}"/>
              </a:ext>
            </a:extLst>
          </p:cNvPr>
          <p:cNvSpPr>
            <a:spLocks noGrp="1"/>
          </p:cNvSpPr>
          <p:nvPr>
            <p:ph type="ftr" sz="quarter" idx="11"/>
          </p:nvPr>
        </p:nvSpPr>
        <p:spPr>
          <a:xfrm>
            <a:off x="813112" y="6338913"/>
            <a:ext cx="4114800" cy="365125"/>
          </a:xfrm>
        </p:spPr>
        <p:txBody>
          <a:bodyPr/>
          <a:lstStyle/>
          <a:p>
            <a:r>
              <a:rPr lang="en-GB"/>
              <a:t>OVERVIEW | AUGUST 2021</a:t>
            </a:r>
          </a:p>
        </p:txBody>
      </p:sp>
    </p:spTree>
    <p:extLst>
      <p:ext uri="{BB962C8B-B14F-4D97-AF65-F5344CB8AC3E}">
        <p14:creationId xmlns:p14="http://schemas.microsoft.com/office/powerpoint/2010/main" val="12728813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F4C05E8-EACC-4032-83C3-8DC441DEA4F7}"/>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6" name="Footer Placeholder 2">
            <a:extLst>
              <a:ext uri="{FF2B5EF4-FFF2-40B4-BE49-F238E27FC236}">
                <a16:creationId xmlns:a16="http://schemas.microsoft.com/office/drawing/2014/main" id="{083D711E-CB96-4C98-8C99-C2E95388E065}"/>
              </a:ext>
            </a:extLst>
          </p:cNvPr>
          <p:cNvSpPr>
            <a:spLocks noGrp="1"/>
          </p:cNvSpPr>
          <p:nvPr>
            <p:ph type="ftr" sz="quarter" idx="11"/>
          </p:nvPr>
        </p:nvSpPr>
        <p:spPr>
          <a:xfrm>
            <a:off x="813112" y="6338913"/>
            <a:ext cx="4114800" cy="365125"/>
          </a:xfrm>
        </p:spPr>
        <p:txBody>
          <a:bodyPr/>
          <a:lstStyle/>
          <a:p>
            <a:r>
              <a:rPr lang="en-GB"/>
              <a:t>OVERVIEW | AUGUST 2021</a:t>
            </a:r>
          </a:p>
        </p:txBody>
      </p:sp>
      <p:cxnSp>
        <p:nvCxnSpPr>
          <p:cNvPr id="8" name="Straight Connector 7">
            <a:extLst>
              <a:ext uri="{FF2B5EF4-FFF2-40B4-BE49-F238E27FC236}">
                <a16:creationId xmlns:a16="http://schemas.microsoft.com/office/drawing/2014/main" id="{B9687527-18E0-4D82-B6F0-D1A4CFA721C7}"/>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6AE568EB-F628-46FB-BE1D-F02F4C5237FC}"/>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2" name="Graphic 11">
            <a:extLst>
              <a:ext uri="{FF2B5EF4-FFF2-40B4-BE49-F238E27FC236}">
                <a16:creationId xmlns:a16="http://schemas.microsoft.com/office/drawing/2014/main" id="{59E95865-949B-4527-A79A-382C0A3AECEF}"/>
              </a:ext>
            </a:extLst>
          </p:cNvPr>
          <p:cNvPicPr>
            <a:picLocks noChangeAspect="1"/>
          </p:cNvPicPr>
          <p:nvPr userDrawn="1"/>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9790317" y="6447452"/>
            <a:ext cx="182302" cy="148046"/>
          </a:xfrm>
          <a:prstGeom prst="rect">
            <a:avLst/>
          </a:prstGeom>
        </p:spPr>
      </p:pic>
      <p:sp>
        <p:nvSpPr>
          <p:cNvPr id="13" name="TextBox 12">
            <a:extLst>
              <a:ext uri="{FF2B5EF4-FFF2-40B4-BE49-F238E27FC236}">
                <a16:creationId xmlns:a16="http://schemas.microsoft.com/office/drawing/2014/main" id="{0A62D644-F520-47B5-9329-EEB10D020A9A}"/>
              </a:ext>
            </a:extLst>
          </p:cNvPr>
          <p:cNvSpPr txBox="1"/>
          <p:nvPr userDrawn="1"/>
        </p:nvSpPr>
        <p:spPr>
          <a:xfrm>
            <a:off x="9909864" y="6382976"/>
            <a:ext cx="1331882" cy="276999"/>
          </a:xfrm>
          <a:prstGeom prst="rect">
            <a:avLst/>
          </a:prstGeom>
          <a:noFill/>
        </p:spPr>
        <p:txBody>
          <a:bodyPr wrap="square" rtlCol="0">
            <a:spAutoFit/>
          </a:bodyPr>
          <a:lstStyle/>
          <a:p>
            <a:r>
              <a:rPr lang="en-GB" sz="1200">
                <a:solidFill>
                  <a:srgbClr val="848484"/>
                </a:solidFill>
                <a:latin typeface="+mj-lt"/>
              </a:rPr>
              <a:t>@PSCInitiative</a:t>
            </a:r>
          </a:p>
        </p:txBody>
      </p:sp>
    </p:spTree>
    <p:extLst>
      <p:ext uri="{BB962C8B-B14F-4D97-AF65-F5344CB8AC3E}">
        <p14:creationId xmlns:p14="http://schemas.microsoft.com/office/powerpoint/2010/main" val="22289018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nd car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D77F9092-3027-4AD1-8B20-32E0C7AF9410}"/>
              </a:ext>
            </a:extLst>
          </p:cNvPr>
          <p:cNvSpPr>
            <a:spLocks noGrp="1"/>
          </p:cNvSpPr>
          <p:nvPr>
            <p:ph type="ftr" sz="quarter" idx="10"/>
          </p:nvPr>
        </p:nvSpPr>
        <p:spPr/>
        <p:txBody>
          <a:bodyPr/>
          <a:lstStyle/>
          <a:p>
            <a:r>
              <a:rPr lang="en-GB"/>
              <a:t>OVERVIEW | AUGUST 2021</a:t>
            </a:r>
          </a:p>
        </p:txBody>
      </p:sp>
      <p:sp>
        <p:nvSpPr>
          <p:cNvPr id="4" name="Slide Number Placeholder 3">
            <a:extLst>
              <a:ext uri="{FF2B5EF4-FFF2-40B4-BE49-F238E27FC236}">
                <a16:creationId xmlns:a16="http://schemas.microsoft.com/office/drawing/2014/main" id="{D9E76479-14D3-4898-8312-F537FFE4AD38}"/>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TextBox 4">
            <a:extLst>
              <a:ext uri="{FF2B5EF4-FFF2-40B4-BE49-F238E27FC236}">
                <a16:creationId xmlns:a16="http://schemas.microsoft.com/office/drawing/2014/main" id="{67BB13A1-D770-4C14-B33B-DA3E6846E382}"/>
              </a:ext>
            </a:extLst>
          </p:cNvPr>
          <p:cNvSpPr txBox="1"/>
          <p:nvPr userDrawn="1"/>
        </p:nvSpPr>
        <p:spPr>
          <a:xfrm>
            <a:off x="478535" y="4215255"/>
            <a:ext cx="5436489" cy="1954381"/>
          </a:xfrm>
          <a:prstGeom prst="rect">
            <a:avLst/>
          </a:prstGeom>
          <a:noFill/>
        </p:spPr>
        <p:txBody>
          <a:bodyPr wrap="square" rtlCol="0">
            <a:spAutoFit/>
          </a:bodyPr>
          <a:lstStyle/>
          <a:p>
            <a:r>
              <a:rPr lang="en-US" sz="1100" b="1">
                <a:solidFill>
                  <a:srgbClr val="5A5A5A"/>
                </a:solidFill>
              </a:rPr>
              <a:t>PSCI Secretariat</a:t>
            </a:r>
          </a:p>
          <a:p>
            <a:r>
              <a:rPr lang="en-US" sz="1100">
                <a:solidFill>
                  <a:srgbClr val="5A5A5A"/>
                </a:solidFill>
              </a:rPr>
              <a:t>Carnstone Partners Ltd</a:t>
            </a:r>
          </a:p>
          <a:p>
            <a:r>
              <a:rPr lang="en-US" sz="1100">
                <a:solidFill>
                  <a:srgbClr val="5A5A5A"/>
                </a:solidFill>
              </a:rPr>
              <a:t>Durham House</a:t>
            </a:r>
          </a:p>
          <a:p>
            <a:r>
              <a:rPr lang="en-US" sz="1100">
                <a:solidFill>
                  <a:srgbClr val="5A5A5A"/>
                </a:solidFill>
              </a:rPr>
              <a:t>Durham House Street</a:t>
            </a:r>
          </a:p>
          <a:p>
            <a:r>
              <a:rPr lang="en-US" sz="1100">
                <a:solidFill>
                  <a:srgbClr val="5A5A5A"/>
                </a:solidFill>
              </a:rPr>
              <a:t>London</a:t>
            </a:r>
          </a:p>
          <a:p>
            <a:r>
              <a:rPr lang="en-US" sz="1100">
                <a:solidFill>
                  <a:srgbClr val="5A5A5A"/>
                </a:solidFill>
              </a:rPr>
              <a:t>WC2N 6HG</a:t>
            </a:r>
          </a:p>
          <a:p>
            <a:endParaRPr lang="en-US" sz="1100">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u="sng"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US" sz="1100" b="1" u="sng" baseline="0">
              <a:solidFill>
                <a:srgbClr val="5A5A5A"/>
              </a:solidFill>
              <a:uFill>
                <a:solidFill>
                  <a:srgbClr val="F8652E"/>
                </a:solidFill>
              </a:u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kern="1200">
                <a:solidFill>
                  <a:srgbClr val="5A5A5A"/>
                </a:solidFill>
                <a:latin typeface="+mn-lt"/>
                <a:ea typeface="+mn-ea"/>
                <a:cs typeface="+mn-cs"/>
              </a:rPr>
              <a:t>+44 (0) 7342 990241</a:t>
            </a:r>
          </a:p>
          <a:p>
            <a:endParaRPr lang="en-US" sz="1100">
              <a:solidFill>
                <a:srgbClr val="5A5A5A"/>
              </a:solidFill>
            </a:endParaRPr>
          </a:p>
        </p:txBody>
      </p:sp>
      <p:sp>
        <p:nvSpPr>
          <p:cNvPr id="8" name="TextBox 7">
            <a:extLst>
              <a:ext uri="{FF2B5EF4-FFF2-40B4-BE49-F238E27FC236}">
                <a16:creationId xmlns:a16="http://schemas.microsoft.com/office/drawing/2014/main" id="{55448DD0-CE0C-470E-9251-9B7E553B8CD7}"/>
              </a:ext>
            </a:extLst>
          </p:cNvPr>
          <p:cNvSpPr txBox="1"/>
          <p:nvPr userDrawn="1"/>
        </p:nvSpPr>
        <p:spPr>
          <a:xfrm>
            <a:off x="3895724" y="4537228"/>
            <a:ext cx="4114799" cy="769441"/>
          </a:xfrm>
          <a:prstGeom prst="rect">
            <a:avLst/>
          </a:prstGeom>
          <a:noFill/>
        </p:spPr>
        <p:txBody>
          <a:bodyPr wrap="square" rtlCol="0">
            <a:spAutoFit/>
          </a:bodyPr>
          <a:lstStyle/>
          <a:p>
            <a:r>
              <a:rPr lang="en-GB" sz="1100" b="1" i="0" u="none" strike="noStrike" kern="1200" baseline="0">
                <a:solidFill>
                  <a:srgbClr val="5A5A5A"/>
                </a:solidFill>
                <a:latin typeface="+mn-lt"/>
                <a:ea typeface="+mn-ea"/>
                <a:cs typeface="+mn-cs"/>
              </a:rPr>
              <a:t>About the Secretariat</a:t>
            </a:r>
          </a:p>
          <a:p>
            <a:r>
              <a:rPr lang="en-GB" sz="1100" b="0" i="0" u="none" strike="noStrike" kern="1200" baseline="0">
                <a:solidFill>
                  <a:srgbClr val="5A5A5A"/>
                </a:solidFill>
                <a:latin typeface="+mn-lt"/>
                <a:ea typeface="+mn-ea"/>
                <a:cs typeface="+mn-cs"/>
              </a:rPr>
              <a:t>Carnstone Partners Ltd is an independent management consultancy,</a:t>
            </a:r>
          </a:p>
          <a:p>
            <a:r>
              <a:rPr lang="en-GB" sz="1100" b="0" i="0" u="none" strike="noStrike" kern="1200" baseline="0">
                <a:solidFill>
                  <a:srgbClr val="5A5A5A"/>
                </a:solidFill>
                <a:latin typeface="+mn-lt"/>
                <a:ea typeface="+mn-ea"/>
                <a:cs typeface="+mn-cs"/>
              </a:rPr>
              <a:t>specialising in corporate responsibility and sustainability, with a long</a:t>
            </a:r>
          </a:p>
          <a:p>
            <a:r>
              <a:rPr lang="en-GB" sz="1100" b="0" i="0" u="none" strike="noStrike" kern="1200" baseline="0">
                <a:solidFill>
                  <a:srgbClr val="5A5A5A"/>
                </a:solidFill>
                <a:latin typeface="+mn-lt"/>
                <a:ea typeface="+mn-ea"/>
                <a:cs typeface="+mn-cs"/>
              </a:rPr>
              <a:t>track record in running industry groups.</a:t>
            </a:r>
            <a:endParaRPr lang="en-GB" sz="1100">
              <a:solidFill>
                <a:srgbClr val="5A5A5A"/>
              </a:solidFill>
            </a:endParaRPr>
          </a:p>
        </p:txBody>
      </p:sp>
      <p:sp>
        <p:nvSpPr>
          <p:cNvPr id="9" name="Rectangle 8">
            <a:extLst>
              <a:ext uri="{FF2B5EF4-FFF2-40B4-BE49-F238E27FC236}">
                <a16:creationId xmlns:a16="http://schemas.microsoft.com/office/drawing/2014/main" id="{FD58387C-000C-4758-8F43-32D6AB6EA5BB}"/>
              </a:ext>
            </a:extLst>
          </p:cNvPr>
          <p:cNvSpPr/>
          <p:nvPr userDrawn="1"/>
        </p:nvSpPr>
        <p:spPr>
          <a:xfrm>
            <a:off x="478535" y="3725041"/>
            <a:ext cx="4949112" cy="369332"/>
          </a:xfrm>
          <a:prstGeom prst="rect">
            <a:avLst/>
          </a:prstGeom>
        </p:spPr>
        <p:txBody>
          <a:bodyPr wrap="none">
            <a:spAutoFit/>
          </a:bodyPr>
          <a:lstStyle/>
          <a:p>
            <a:r>
              <a:rPr lang="en-US" sz="1800" b="1">
                <a:solidFill>
                  <a:srgbClr val="5A5A5A"/>
                </a:solidFill>
              </a:rPr>
              <a:t>For more information about the PSCI please contact:</a:t>
            </a:r>
          </a:p>
        </p:txBody>
      </p:sp>
      <p:sp>
        <p:nvSpPr>
          <p:cNvPr id="13" name="Rectangle 12">
            <a:extLst>
              <a:ext uri="{FF2B5EF4-FFF2-40B4-BE49-F238E27FC236}">
                <a16:creationId xmlns:a16="http://schemas.microsoft.com/office/drawing/2014/main" id="{10538AF1-7784-4CCF-B48E-855F7D074ED5}"/>
              </a:ext>
            </a:extLst>
          </p:cNvPr>
          <p:cNvSpPr/>
          <p:nvPr userDrawn="1"/>
        </p:nvSpPr>
        <p:spPr>
          <a:xfrm>
            <a:off x="478535"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DE777DBD-D735-486A-8998-71E79FA87B72}"/>
              </a:ext>
            </a:extLst>
          </p:cNvPr>
          <p:cNvSpPr/>
          <p:nvPr userDrawn="1"/>
        </p:nvSpPr>
        <p:spPr>
          <a:xfrm>
            <a:off x="9715499"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FA6C6F8C-D02C-4EFB-944B-7D0B4E6070CF}"/>
              </a:ext>
            </a:extLst>
          </p:cNvPr>
          <p:cNvSpPr/>
          <p:nvPr userDrawn="1"/>
        </p:nvSpPr>
        <p:spPr>
          <a:xfrm>
            <a:off x="7406258"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F748DFE8-0BF4-40AD-A53B-83D15653937C}"/>
              </a:ext>
            </a:extLst>
          </p:cNvPr>
          <p:cNvSpPr/>
          <p:nvPr userDrawn="1"/>
        </p:nvSpPr>
        <p:spPr>
          <a:xfrm>
            <a:off x="5097017"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84D7E3C6-3C41-4229-ABB5-B095ECC5D3EA}"/>
              </a:ext>
            </a:extLst>
          </p:cNvPr>
          <p:cNvSpPr/>
          <p:nvPr userDrawn="1"/>
        </p:nvSpPr>
        <p:spPr>
          <a:xfrm>
            <a:off x="2787776"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Graphic 19">
            <a:extLst>
              <a:ext uri="{FF2B5EF4-FFF2-40B4-BE49-F238E27FC236}">
                <a16:creationId xmlns:a16="http://schemas.microsoft.com/office/drawing/2014/main" id="{C65E2EAD-0AAD-41E8-BFA0-E86A823CC73F}"/>
              </a:ext>
            </a:extLst>
          </p:cNvPr>
          <p:cNvPicPr>
            <a:picLocks noChangeAspect="1"/>
          </p:cNvPicPr>
          <p:nvPr userDrawn="1"/>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247183" y="1773228"/>
            <a:ext cx="467318" cy="390196"/>
          </a:xfrm>
          <a:prstGeom prst="rect">
            <a:avLst/>
          </a:prstGeom>
        </p:spPr>
      </p:pic>
      <p:sp>
        <p:nvSpPr>
          <p:cNvPr id="21" name="TextBox 20">
            <a:extLst>
              <a:ext uri="{FF2B5EF4-FFF2-40B4-BE49-F238E27FC236}">
                <a16:creationId xmlns:a16="http://schemas.microsoft.com/office/drawing/2014/main" id="{765CCFBF-71CC-413C-8B4E-32F0E53B158F}"/>
              </a:ext>
            </a:extLst>
          </p:cNvPr>
          <p:cNvSpPr txBox="1"/>
          <p:nvPr userDrawn="1"/>
        </p:nvSpPr>
        <p:spPr>
          <a:xfrm>
            <a:off x="827626" y="2415238"/>
            <a:ext cx="129977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5">
                  <a:extLst>
                    <a:ext uri="{A12FA001-AC4F-418D-AE19-62706E023703}">
                      <ahyp:hlinkClr xmlns:ahyp="http://schemas.microsoft.com/office/drawing/2018/hyperlinkcolor" val="tx"/>
                    </a:ext>
                  </a:extLst>
                </a:hlinkClick>
              </a:rPr>
              <a:t>pscinitiative.org</a:t>
            </a:r>
            <a:endParaRPr lang="en-GB" sz="1400" b="1" u="heavy" baseline="0">
              <a:solidFill>
                <a:srgbClr val="5A5A5A"/>
              </a:solidFill>
              <a:uFill>
                <a:solidFill>
                  <a:srgbClr val="F8652E"/>
                </a:solidFill>
              </a:uFill>
            </a:endParaRPr>
          </a:p>
        </p:txBody>
      </p:sp>
      <p:pic>
        <p:nvPicPr>
          <p:cNvPr id="22" name="Graphic 21">
            <a:extLst>
              <a:ext uri="{FF2B5EF4-FFF2-40B4-BE49-F238E27FC236}">
                <a16:creationId xmlns:a16="http://schemas.microsoft.com/office/drawing/2014/main" id="{F98A4B18-6952-49DE-8164-858F75A99C21}"/>
              </a:ext>
            </a:extLst>
          </p:cNvPr>
          <p:cNvPicPr>
            <a:picLocks noChangeAspect="1"/>
          </p:cNvPicPr>
          <p:nvPr userDrawn="1"/>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3530629" y="1773228"/>
            <a:ext cx="512257" cy="390196"/>
          </a:xfrm>
          <a:prstGeom prst="rect">
            <a:avLst/>
          </a:prstGeom>
        </p:spPr>
      </p:pic>
      <p:sp>
        <p:nvSpPr>
          <p:cNvPr id="23" name="TextBox 22">
            <a:extLst>
              <a:ext uri="{FF2B5EF4-FFF2-40B4-BE49-F238E27FC236}">
                <a16:creationId xmlns:a16="http://schemas.microsoft.com/office/drawing/2014/main" id="{90FB7784-1021-4A07-B67A-DBCF0F56E125}"/>
              </a:ext>
            </a:extLst>
          </p:cNvPr>
          <p:cNvSpPr txBox="1"/>
          <p:nvPr userDrawn="1"/>
        </p:nvSpPr>
        <p:spPr>
          <a:xfrm>
            <a:off x="2923892" y="2415238"/>
            <a:ext cx="172572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GB" sz="1400" b="1" u="heavy" baseline="0">
              <a:solidFill>
                <a:srgbClr val="5A5A5A"/>
              </a:solidFill>
              <a:uFill>
                <a:solidFill>
                  <a:srgbClr val="F8652E"/>
                </a:solidFill>
              </a:uFill>
            </a:endParaRPr>
          </a:p>
        </p:txBody>
      </p:sp>
      <p:pic>
        <p:nvPicPr>
          <p:cNvPr id="26" name="Graphic 25">
            <a:extLst>
              <a:ext uri="{FF2B5EF4-FFF2-40B4-BE49-F238E27FC236}">
                <a16:creationId xmlns:a16="http://schemas.microsoft.com/office/drawing/2014/main" id="{1431C593-BDAD-4BD7-BEB9-4369FA0CF809}"/>
              </a:ext>
            </a:extLst>
          </p:cNvPr>
          <p:cNvPicPr>
            <a:picLocks noChangeAspect="1"/>
          </p:cNvPicPr>
          <p:nvPr userDrawn="1"/>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5900901" y="1773228"/>
            <a:ext cx="390196" cy="390196"/>
          </a:xfrm>
          <a:prstGeom prst="rect">
            <a:avLst/>
          </a:prstGeom>
        </p:spPr>
      </p:pic>
      <p:sp>
        <p:nvSpPr>
          <p:cNvPr id="27" name="TextBox 26">
            <a:extLst>
              <a:ext uri="{FF2B5EF4-FFF2-40B4-BE49-F238E27FC236}">
                <a16:creationId xmlns:a16="http://schemas.microsoft.com/office/drawing/2014/main" id="{F086404A-E242-4408-9F28-E024CA7E4E41}"/>
              </a:ext>
            </a:extLst>
          </p:cNvPr>
          <p:cNvSpPr txBox="1"/>
          <p:nvPr userDrawn="1"/>
        </p:nvSpPr>
        <p:spPr>
          <a:xfrm>
            <a:off x="5263080" y="2331931"/>
            <a:ext cx="1665841" cy="705258"/>
          </a:xfrm>
          <a:prstGeom prst="rect">
            <a:avLst/>
          </a:prstGeom>
          <a:noFill/>
        </p:spPr>
        <p:txBody>
          <a:bodyPr wrap="none" rtlCol="0">
            <a:spAutoFit/>
          </a:bodyPr>
          <a:lstStyle/>
          <a:p>
            <a:pPr algn="ctr">
              <a:lnSpc>
                <a:spcPct val="150000"/>
              </a:lnSpc>
            </a:pPr>
            <a:r>
              <a:rPr lang="en-GB" sz="1400" b="1" u="none" baseline="0">
                <a:solidFill>
                  <a:srgbClr val="5A5A5A"/>
                </a:solidFill>
                <a:uFill>
                  <a:solidFill>
                    <a:srgbClr val="F8652E"/>
                  </a:solidFill>
                </a:uFill>
              </a:rPr>
              <a:t>Rosie Towe:</a:t>
            </a:r>
          </a:p>
          <a:p>
            <a:pPr marL="0" marR="0" lvl="0" indent="0" algn="ctr" defTabSz="914400" rtl="0" eaLnBrk="1" fontAlgn="auto" latinLnBrk="0" hangingPunct="1">
              <a:lnSpc>
                <a:spcPct val="150000"/>
              </a:lnSpc>
              <a:spcBef>
                <a:spcPts val="0"/>
              </a:spcBef>
              <a:spcAft>
                <a:spcPts val="0"/>
              </a:spcAft>
              <a:buClrTx/>
              <a:buSzTx/>
              <a:buFontTx/>
              <a:buNone/>
              <a:tabLst/>
              <a:defRPr/>
            </a:pPr>
            <a:r>
              <a:rPr lang="is-IS" sz="1400" b="1">
                <a:solidFill>
                  <a:srgbClr val="5A5A5A"/>
                </a:solidFill>
              </a:rPr>
              <a:t>+44 (0) 7342 990241</a:t>
            </a:r>
            <a:endParaRPr lang="en-US" sz="1400" b="1">
              <a:solidFill>
                <a:srgbClr val="5A5A5A"/>
              </a:solidFill>
            </a:endParaRPr>
          </a:p>
        </p:txBody>
      </p:sp>
      <p:pic>
        <p:nvPicPr>
          <p:cNvPr id="28" name="Graphic 27">
            <a:extLst>
              <a:ext uri="{FF2B5EF4-FFF2-40B4-BE49-F238E27FC236}">
                <a16:creationId xmlns:a16="http://schemas.microsoft.com/office/drawing/2014/main" id="{9723698A-D546-474F-886B-1EE0911B2E3D}"/>
              </a:ext>
            </a:extLst>
          </p:cNvPr>
          <p:cNvPicPr>
            <a:picLocks noChangeAspect="1"/>
          </p:cNvPicPr>
          <p:nvPr userDrawn="1"/>
        </p:nvPicPr>
        <p:blipFill>
          <a:blip r:embed="rId10" cstate="email">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8207778" y="1785950"/>
            <a:ext cx="394924" cy="377474"/>
          </a:xfrm>
          <a:prstGeom prst="rect">
            <a:avLst/>
          </a:prstGeom>
        </p:spPr>
      </p:pic>
      <p:sp>
        <p:nvSpPr>
          <p:cNvPr id="29" name="TextBox 28">
            <a:extLst>
              <a:ext uri="{FF2B5EF4-FFF2-40B4-BE49-F238E27FC236}">
                <a16:creationId xmlns:a16="http://schemas.microsoft.com/office/drawing/2014/main" id="{D378DBDF-D793-4EAE-9F21-B37F7977723A}"/>
              </a:ext>
            </a:extLst>
          </p:cNvPr>
          <p:cNvSpPr txBox="1"/>
          <p:nvPr userDrawn="1"/>
        </p:nvSpPr>
        <p:spPr>
          <a:xfrm>
            <a:off x="8159018" y="2415238"/>
            <a:ext cx="492443"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2">
                  <a:extLst>
                    <a:ext uri="{A12FA001-AC4F-418D-AE19-62706E023703}">
                      <ahyp:hlinkClr xmlns:ahyp="http://schemas.microsoft.com/office/drawing/2018/hyperlinkcolor" val="tx"/>
                    </a:ext>
                  </a:extLst>
                </a:hlinkClick>
              </a:rPr>
              <a:t>PSCI</a:t>
            </a:r>
            <a:endParaRPr lang="en-GB" sz="1400" b="1" u="heavy" baseline="0">
              <a:solidFill>
                <a:srgbClr val="5A5A5A"/>
              </a:solidFill>
              <a:uFill>
                <a:solidFill>
                  <a:srgbClr val="F8652E"/>
                </a:solidFill>
              </a:uFill>
            </a:endParaRPr>
          </a:p>
        </p:txBody>
      </p:sp>
      <p:pic>
        <p:nvPicPr>
          <p:cNvPr id="31" name="Graphic 30">
            <a:extLst>
              <a:ext uri="{FF2B5EF4-FFF2-40B4-BE49-F238E27FC236}">
                <a16:creationId xmlns:a16="http://schemas.microsoft.com/office/drawing/2014/main" id="{993B4AF6-2424-41A1-BC38-2126801CFB99}"/>
              </a:ext>
            </a:extLst>
          </p:cNvPr>
          <p:cNvPicPr>
            <a:picLocks noChangeAspect="1"/>
          </p:cNvPicPr>
          <p:nvPr userDrawn="1"/>
        </p:nvPicPr>
        <p:blipFill>
          <a:blip r:embed="rId13" cstate="email">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10478708" y="1768023"/>
            <a:ext cx="486892" cy="395401"/>
          </a:xfrm>
          <a:prstGeom prst="rect">
            <a:avLst/>
          </a:prstGeom>
        </p:spPr>
      </p:pic>
      <p:sp>
        <p:nvSpPr>
          <p:cNvPr id="32" name="TextBox 31">
            <a:extLst>
              <a:ext uri="{FF2B5EF4-FFF2-40B4-BE49-F238E27FC236}">
                <a16:creationId xmlns:a16="http://schemas.microsoft.com/office/drawing/2014/main" id="{40681E9E-B07B-4B21-8AE4-78E560458350}"/>
              </a:ext>
            </a:extLst>
          </p:cNvPr>
          <p:cNvSpPr txBox="1"/>
          <p:nvPr userDrawn="1"/>
        </p:nvSpPr>
        <p:spPr>
          <a:xfrm>
            <a:off x="10073280" y="2409644"/>
            <a:ext cx="1215141"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5">
                  <a:extLst>
                    <a:ext uri="{A12FA001-AC4F-418D-AE19-62706E023703}">
                      <ahyp:hlinkClr xmlns:ahyp="http://schemas.microsoft.com/office/drawing/2018/hyperlinkcolor" val="tx"/>
                    </a:ext>
                  </a:extLst>
                </a:hlinkClick>
              </a:rPr>
              <a:t>@PSCInitiative</a:t>
            </a:r>
            <a:endParaRPr lang="en-GB" sz="1400" b="1" u="heavy" baseline="0">
              <a:solidFill>
                <a:srgbClr val="5A5A5A"/>
              </a:solidFill>
              <a:uFill>
                <a:solidFill>
                  <a:srgbClr val="F8652E"/>
                </a:solidFill>
              </a:uFill>
            </a:endParaRPr>
          </a:p>
        </p:txBody>
      </p:sp>
      <p:sp>
        <p:nvSpPr>
          <p:cNvPr id="37" name="TextBox 36">
            <a:extLst>
              <a:ext uri="{FF2B5EF4-FFF2-40B4-BE49-F238E27FC236}">
                <a16:creationId xmlns:a16="http://schemas.microsoft.com/office/drawing/2014/main" id="{95F93B73-B91F-4CC1-BECE-3FE1FCD1F0AB}"/>
              </a:ext>
            </a:extLst>
          </p:cNvPr>
          <p:cNvSpPr txBox="1"/>
          <p:nvPr userDrawn="1"/>
        </p:nvSpPr>
        <p:spPr>
          <a:xfrm>
            <a:off x="450000"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pic>
        <p:nvPicPr>
          <p:cNvPr id="25" name="Picture 24">
            <a:extLst>
              <a:ext uri="{FF2B5EF4-FFF2-40B4-BE49-F238E27FC236}">
                <a16:creationId xmlns:a16="http://schemas.microsoft.com/office/drawing/2014/main" id="{956A0CE8-B5B0-4AD1-A6B9-B8A2D2C10319}"/>
              </a:ext>
            </a:extLst>
          </p:cNvPr>
          <p:cNvPicPr>
            <a:picLocks noChangeAspect="1"/>
          </p:cNvPicPr>
          <p:nvPr userDrawn="1"/>
        </p:nvPicPr>
        <p:blipFill>
          <a:blip r:embed="rId16"/>
          <a:stretch>
            <a:fillRect/>
          </a:stretch>
        </p:blipFill>
        <p:spPr>
          <a:xfrm>
            <a:off x="3981449" y="5427552"/>
            <a:ext cx="2154842" cy="296974"/>
          </a:xfrm>
          <a:prstGeom prst="rect">
            <a:avLst/>
          </a:prstGeom>
        </p:spPr>
      </p:pic>
    </p:spTree>
    <p:extLst>
      <p:ext uri="{BB962C8B-B14F-4D97-AF65-F5344CB8AC3E}">
        <p14:creationId xmlns:p14="http://schemas.microsoft.com/office/powerpoint/2010/main" val="24693866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REAK">
    <p:spTree>
      <p:nvGrpSpPr>
        <p:cNvPr id="1" name=""/>
        <p:cNvGrpSpPr/>
        <p:nvPr/>
      </p:nvGrpSpPr>
      <p:grpSpPr>
        <a:xfrm>
          <a:off x="0" y="0"/>
          <a:ext cx="0" cy="0"/>
          <a:chOff x="0" y="0"/>
          <a:chExt cx="0" cy="0"/>
        </a:xfrm>
      </p:grpSpPr>
      <p:sp>
        <p:nvSpPr>
          <p:cNvPr id="14" name="Footer Placeholder 13">
            <a:extLst>
              <a:ext uri="{FF2B5EF4-FFF2-40B4-BE49-F238E27FC236}">
                <a16:creationId xmlns:a16="http://schemas.microsoft.com/office/drawing/2014/main" id="{59170686-196E-2A4F-BC53-BC91B6E077B9}"/>
              </a:ext>
            </a:extLst>
          </p:cNvPr>
          <p:cNvSpPr>
            <a:spLocks noGrp="1"/>
          </p:cNvSpPr>
          <p:nvPr>
            <p:ph type="ftr" sz="quarter" idx="10"/>
          </p:nvPr>
        </p:nvSpPr>
        <p:spPr/>
        <p:txBody>
          <a:bodyPr/>
          <a:lstStyle/>
          <a:p>
            <a:pPr algn="l">
              <a:defRPr/>
            </a:pPr>
            <a:r>
              <a:rPr lang="en-US"/>
              <a:t>OVERVIEW | AUGUST 2021</a:t>
            </a:r>
          </a:p>
        </p:txBody>
      </p:sp>
      <p:sp>
        <p:nvSpPr>
          <p:cNvPr id="15" name="Slide Number Placeholder 41">
            <a:extLst>
              <a:ext uri="{FF2B5EF4-FFF2-40B4-BE49-F238E27FC236}">
                <a16:creationId xmlns:a16="http://schemas.microsoft.com/office/drawing/2014/main" id="{1C8E0ECC-DE8D-6940-B946-9E23EE4F91CE}"/>
              </a:ext>
            </a:extLst>
          </p:cNvPr>
          <p:cNvSpPr>
            <a:spLocks noGrp="1"/>
          </p:cNvSpPr>
          <p:nvPr>
            <p:ph type="sldNum" sz="quarter" idx="4"/>
          </p:nvPr>
        </p:nvSpPr>
        <p:spPr>
          <a:xfrm>
            <a:off x="10938581" y="6356351"/>
            <a:ext cx="634219" cy="366183"/>
          </a:xfrm>
          <a:prstGeom prst="rect">
            <a:avLst/>
          </a:prstGeom>
        </p:spPr>
        <p:txBody>
          <a:bodyPr vert="horz" lIns="91440" tIns="45720" rIns="91440" bIns="45720" rtlCol="0" anchor="ctr"/>
          <a:lstStyle>
            <a:lvl1pPr algn="r">
              <a:defRPr sz="1067">
                <a:solidFill>
                  <a:schemeClr val="tx1">
                    <a:lumMod val="50000"/>
                    <a:lumOff val="50000"/>
                  </a:schemeClr>
                </a:solidFill>
              </a:defRPr>
            </a:lvl1pPr>
          </a:lstStyle>
          <a:p>
            <a:fld id="{B598EA83-FE4E-6743-8154-EB2AF72A0ACA}" type="slidenum">
              <a:rPr lang="en-US" smtClean="0"/>
              <a:pPr/>
              <a:t>‹#›</a:t>
            </a:fld>
            <a:endParaRPr lang="en-US"/>
          </a:p>
        </p:txBody>
      </p:sp>
      <p:cxnSp>
        <p:nvCxnSpPr>
          <p:cNvPr id="4" name="Straight Connector 3">
            <a:extLst>
              <a:ext uri="{FF2B5EF4-FFF2-40B4-BE49-F238E27FC236}">
                <a16:creationId xmlns:a16="http://schemas.microsoft.com/office/drawing/2014/main" id="{3508EAA7-862C-6349-988E-A9A909B2A7D9}"/>
              </a:ext>
            </a:extLst>
          </p:cNvPr>
          <p:cNvCxnSpPr/>
          <p:nvPr userDrawn="1"/>
        </p:nvCxnSpPr>
        <p:spPr>
          <a:xfrm>
            <a:off x="0" y="6297579"/>
            <a:ext cx="12192000" cy="0"/>
          </a:xfrm>
          <a:prstGeom prst="line">
            <a:avLst/>
          </a:prstGeom>
          <a:ln w="12700" cmpd="sng">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sp>
        <p:nvSpPr>
          <p:cNvPr id="5" name="Title 15">
            <a:extLst>
              <a:ext uri="{FF2B5EF4-FFF2-40B4-BE49-F238E27FC236}">
                <a16:creationId xmlns:a16="http://schemas.microsoft.com/office/drawing/2014/main" id="{EF6991A8-88B5-1143-A191-0F3652D8749F}"/>
              </a:ext>
            </a:extLst>
          </p:cNvPr>
          <p:cNvSpPr>
            <a:spLocks noGrp="1"/>
          </p:cNvSpPr>
          <p:nvPr>
            <p:ph type="title" hasCustomPrompt="1"/>
          </p:nvPr>
        </p:nvSpPr>
        <p:spPr>
          <a:xfrm>
            <a:off x="600000" y="2420451"/>
            <a:ext cx="10972800" cy="1184773"/>
          </a:xfrm>
        </p:spPr>
        <p:txBody>
          <a:bodyPr anchor="ctr" anchorCtr="0">
            <a:normAutofit/>
          </a:bodyPr>
          <a:lstStyle>
            <a:lvl1pPr algn="ctr">
              <a:defRPr sz="5867" spc="133" baseline="0"/>
            </a:lvl1pPr>
          </a:lstStyle>
          <a:p>
            <a:r>
              <a:rPr lang="en-US"/>
              <a:t>CLICK TO EDIT</a:t>
            </a:r>
          </a:p>
        </p:txBody>
      </p:sp>
    </p:spTree>
    <p:extLst>
      <p:ext uri="{BB962C8B-B14F-4D97-AF65-F5344CB8AC3E}">
        <p14:creationId xmlns:p14="http://schemas.microsoft.com/office/powerpoint/2010/main" val="7066452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a:t>Click to edit Master title style</a:t>
            </a:r>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76418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8614022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a:t>Click to edit Master title style</a:t>
            </a:r>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4934916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7532156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4434772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5382167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0923618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a:t>Click to edit Master title style</a:t>
            </a:r>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3985424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a:t>Click to edit Master title style</a:t>
            </a:r>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5579738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030264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9030845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a:t>Click to edit Master title style</a:t>
            </a:r>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034648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1497957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a:t>Click to edit Master title style</a:t>
            </a:r>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7270028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67883138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27621602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4800678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95557950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a:t>Click to edit Master title style</a:t>
            </a:r>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93634326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a:t>Click to edit Master title style</a:t>
            </a:r>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00134264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35518428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0985816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3.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0CDFCA-D4E1-4E23-9CD6-3534EAA07108}"/>
              </a:ext>
            </a:extLst>
          </p:cNvPr>
          <p:cNvSpPr>
            <a:spLocks noGrp="1"/>
          </p:cNvSpPr>
          <p:nvPr>
            <p:ph type="title"/>
          </p:nvPr>
        </p:nvSpPr>
        <p:spPr>
          <a:xfrm>
            <a:off x="450000" y="537860"/>
            <a:ext cx="11263464" cy="627965"/>
          </a:xfrm>
          <a:prstGeom prst="rect">
            <a:avLst/>
          </a:prstGeom>
        </p:spPr>
        <p:txBody>
          <a:bodyPr vert="horz" lIns="91440" tIns="45720" rIns="91440" bIns="45720" rtlCol="0" anchor="ctr">
            <a:noAutofit/>
          </a:bodyPr>
          <a:lstStyle/>
          <a:p>
            <a:r>
              <a:rPr lang="en-US"/>
              <a:t>CLICK TO EDIT MASTER TITLE SLIDE</a:t>
            </a:r>
            <a:endParaRPr lang="en-GB"/>
          </a:p>
        </p:txBody>
      </p:sp>
      <p:sp>
        <p:nvSpPr>
          <p:cNvPr id="3" name="Text Placeholder 2">
            <a:extLst>
              <a:ext uri="{FF2B5EF4-FFF2-40B4-BE49-F238E27FC236}">
                <a16:creationId xmlns:a16="http://schemas.microsoft.com/office/drawing/2014/main" id="{DC817C39-CA57-4DDF-AD8D-067C1F8B2406}"/>
              </a:ext>
            </a:extLst>
          </p:cNvPr>
          <p:cNvSpPr>
            <a:spLocks noGrp="1"/>
          </p:cNvSpPr>
          <p:nvPr>
            <p:ph type="body" idx="1"/>
          </p:nvPr>
        </p:nvSpPr>
        <p:spPr>
          <a:xfrm>
            <a:off x="450000" y="1444754"/>
            <a:ext cx="11263464" cy="473220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Footer Placeholder 4">
            <a:extLst>
              <a:ext uri="{FF2B5EF4-FFF2-40B4-BE49-F238E27FC236}">
                <a16:creationId xmlns:a16="http://schemas.microsoft.com/office/drawing/2014/main" id="{7F4E656B-5AF6-43FE-B586-5B3CA78AACD3}"/>
              </a:ext>
            </a:extLst>
          </p:cNvPr>
          <p:cNvSpPr>
            <a:spLocks noGrp="1"/>
          </p:cNvSpPr>
          <p:nvPr>
            <p:ph type="ftr" sz="quarter" idx="3"/>
          </p:nvPr>
        </p:nvSpPr>
        <p:spPr>
          <a:xfrm>
            <a:off x="813112" y="6338913"/>
            <a:ext cx="4114800" cy="365125"/>
          </a:xfrm>
          <a:prstGeom prst="rect">
            <a:avLst/>
          </a:prstGeom>
        </p:spPr>
        <p:txBody>
          <a:bodyPr vert="horz" lIns="91440" tIns="45720" rIns="91440" bIns="45720" rtlCol="0" anchor="ctr"/>
          <a:lstStyle>
            <a:lvl1pPr algn="l">
              <a:defRPr sz="1200">
                <a:solidFill>
                  <a:schemeClr val="tx1">
                    <a:tint val="75000"/>
                  </a:schemeClr>
                </a:solidFill>
                <a:latin typeface="+mj-lt"/>
              </a:defRPr>
            </a:lvl1pPr>
          </a:lstStyle>
          <a:p>
            <a:r>
              <a:rPr lang="en-GB"/>
              <a:t>OVERVIEW | AUGUST 2021</a:t>
            </a:r>
          </a:p>
        </p:txBody>
      </p:sp>
      <p:sp>
        <p:nvSpPr>
          <p:cNvPr id="6" name="Slide Number Placeholder 5">
            <a:extLst>
              <a:ext uri="{FF2B5EF4-FFF2-40B4-BE49-F238E27FC236}">
                <a16:creationId xmlns:a16="http://schemas.microsoft.com/office/drawing/2014/main" id="{DEA6B9CE-B65A-4902-B375-7FB23099C907}"/>
              </a:ext>
            </a:extLst>
          </p:cNvPr>
          <p:cNvSpPr>
            <a:spLocks noGrp="1"/>
          </p:cNvSpPr>
          <p:nvPr>
            <p:ph type="sldNum" sz="quarter" idx="4"/>
          </p:nvPr>
        </p:nvSpPr>
        <p:spPr>
          <a:xfrm>
            <a:off x="11098306" y="6382975"/>
            <a:ext cx="615158" cy="277000"/>
          </a:xfrm>
          <a:prstGeom prst="rect">
            <a:avLst/>
          </a:prstGeom>
        </p:spPr>
        <p:txBody>
          <a:bodyPr vert="horz" lIns="91440" tIns="45720" rIns="91440" bIns="45720" rtlCol="0" anchor="ctr"/>
          <a:lstStyle>
            <a:lvl1pPr algn="r">
              <a:defRPr sz="1200">
                <a:solidFill>
                  <a:schemeClr val="tx1">
                    <a:tint val="75000"/>
                  </a:schemeClr>
                </a:solidFill>
                <a:latin typeface="+mj-lt"/>
              </a:defRPr>
            </a:lvl1pPr>
          </a:lstStyle>
          <a:p>
            <a:fld id="{1A91ABBD-BE70-492B-BBD8-7AF5442A9E89}" type="slidenum">
              <a:rPr lang="en-GB" smtClean="0"/>
              <a:pPr/>
              <a:t>‹#›</a:t>
            </a:fld>
            <a:endParaRPr lang="en-GB"/>
          </a:p>
        </p:txBody>
      </p:sp>
      <p:cxnSp>
        <p:nvCxnSpPr>
          <p:cNvPr id="9" name="Straight Connector 8">
            <a:extLst>
              <a:ext uri="{FF2B5EF4-FFF2-40B4-BE49-F238E27FC236}">
                <a16:creationId xmlns:a16="http://schemas.microsoft.com/office/drawing/2014/main" id="{F9A6E26D-F8E1-4DBB-A9B3-96F52948EE2F}"/>
              </a:ext>
            </a:extLst>
          </p:cNvPr>
          <p:cNvCxnSpPr>
            <a:cxnSpLocks/>
          </p:cNvCxnSpPr>
          <p:nvPr userDrawn="1"/>
        </p:nvCxnSpPr>
        <p:spPr>
          <a:xfrm>
            <a:off x="-123217" y="1165825"/>
            <a:ext cx="12394465"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C1F5B76F-9CB5-484C-BD0B-51279481DA03}"/>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817B15B7-9362-4697-A656-4DBF016E529D}"/>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0" name="Graphic 9">
            <a:extLst>
              <a:ext uri="{FF2B5EF4-FFF2-40B4-BE49-F238E27FC236}">
                <a16:creationId xmlns:a16="http://schemas.microsoft.com/office/drawing/2014/main" id="{CB3449FF-42DD-42BF-BFE6-A4AFD82C2AD9}"/>
              </a:ext>
            </a:extLst>
          </p:cNvPr>
          <p:cNvPicPr>
            <a:picLocks noChangeAspect="1"/>
          </p:cNvPicPr>
          <p:nvPr userDrawn="1"/>
        </p:nvPicPr>
        <p:blipFill>
          <a:blip r:embed="rId12" cstate="email">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a:stretch>
        </p:blipFill>
        <p:spPr>
          <a:xfrm>
            <a:off x="9790317" y="6447452"/>
            <a:ext cx="182302" cy="148046"/>
          </a:xfrm>
          <a:prstGeom prst="rect">
            <a:avLst/>
          </a:prstGeom>
        </p:spPr>
      </p:pic>
      <p:sp>
        <p:nvSpPr>
          <p:cNvPr id="11" name="TextBox 10">
            <a:extLst>
              <a:ext uri="{FF2B5EF4-FFF2-40B4-BE49-F238E27FC236}">
                <a16:creationId xmlns:a16="http://schemas.microsoft.com/office/drawing/2014/main" id="{6B7C1924-6293-4993-936C-CA01D4CA0948}"/>
              </a:ext>
            </a:extLst>
          </p:cNvPr>
          <p:cNvSpPr txBox="1"/>
          <p:nvPr userDrawn="1"/>
        </p:nvSpPr>
        <p:spPr>
          <a:xfrm>
            <a:off x="9909864" y="6382976"/>
            <a:ext cx="1331882" cy="276999"/>
          </a:xfrm>
          <a:prstGeom prst="rect">
            <a:avLst/>
          </a:prstGeom>
          <a:noFill/>
        </p:spPr>
        <p:txBody>
          <a:bodyPr wrap="square" rtlCol="0">
            <a:spAutoFit/>
          </a:bodyPr>
          <a:lstStyle/>
          <a:p>
            <a:r>
              <a:rPr lang="en-GB" sz="1200">
                <a:solidFill>
                  <a:srgbClr val="848484"/>
                </a:solidFill>
                <a:latin typeface="+mj-lt"/>
              </a:rPr>
              <a:t>@PSCInitiative</a:t>
            </a:r>
          </a:p>
        </p:txBody>
      </p:sp>
    </p:spTree>
    <p:extLst>
      <p:ext uri="{BB962C8B-B14F-4D97-AF65-F5344CB8AC3E}">
        <p14:creationId xmlns:p14="http://schemas.microsoft.com/office/powerpoint/2010/main" val="21669414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hf hdr="0" dt="0"/>
  <p:txStyles>
    <p:title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pPr/>
              <a:t>12/3/2024</a:t>
            </a:fld>
            <a:endParaRPr lang="en-US"/>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880613114"/>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pPr/>
              <a:t>12/3/2024</a:t>
            </a:fld>
            <a:endParaRPr lang="en-US"/>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1843733446"/>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15.png"/></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7.xml"/><Relationship Id="rId4" Type="http://schemas.openxmlformats.org/officeDocument/2006/relationships/image" Target="../media/image16.pn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17.xml"/><Relationship Id="rId5" Type="http://schemas.openxmlformats.org/officeDocument/2006/relationships/image" Target="../media/image14.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hyperlink" Target="mailto:info@pscinitiative.org" TargetMode="External"/></Relationships>
</file>

<file path=ppt/slides/_rels/slide8.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hyperlink" Target="http://www.alliancetozero.com/" TargetMode="External"/><Relationship Id="rId7" Type="http://schemas.openxmlformats.org/officeDocument/2006/relationships/image" Target="../media/image21.png"/><Relationship Id="rId12" Type="http://schemas.openxmlformats.org/officeDocument/2006/relationships/hyperlink" Target="mailto:info@psciniative.org" TargetMode="External"/><Relationship Id="rId2" Type="http://schemas.openxmlformats.org/officeDocument/2006/relationships/image" Target="../media/image18.jpeg"/><Relationship Id="rId1" Type="http://schemas.openxmlformats.org/officeDocument/2006/relationships/slideLayout" Target="../slideLayouts/slideLayout28.xml"/><Relationship Id="rId6" Type="http://schemas.openxmlformats.org/officeDocument/2006/relationships/hyperlink" Target="https://alliancetozero.com/contact/" TargetMode="External"/><Relationship Id="rId11" Type="http://schemas.openxmlformats.org/officeDocument/2006/relationships/hyperlink" Target="http://www.pscinitiative.org/" TargetMode="External"/><Relationship Id="rId5" Type="http://schemas.openxmlformats.org/officeDocument/2006/relationships/image" Target="../media/image20.svg"/><Relationship Id="rId10" Type="http://schemas.openxmlformats.org/officeDocument/2006/relationships/image" Target="../media/image24.svg"/><Relationship Id="rId4" Type="http://schemas.openxmlformats.org/officeDocument/2006/relationships/image" Target="../media/image19.png"/><Relationship Id="rId9"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2A47E-E3CE-4281-9A33-31B4B46923C6}"/>
              </a:ext>
            </a:extLst>
          </p:cNvPr>
          <p:cNvSpPr>
            <a:spLocks noGrp="1"/>
          </p:cNvSpPr>
          <p:nvPr>
            <p:ph type="ctrTitle"/>
          </p:nvPr>
        </p:nvSpPr>
        <p:spPr>
          <a:xfrm>
            <a:off x="386520" y="1616868"/>
            <a:ext cx="10029825" cy="1812132"/>
          </a:xfrm>
        </p:spPr>
        <p:txBody>
          <a:bodyPr/>
          <a:lstStyle/>
          <a:p>
            <a:r>
              <a:rPr lang="en-US" b="1">
                <a:latin typeface="Calibri" panose="020F0502020204030204" pitchFamily="34" charset="0"/>
                <a:cs typeface="Calibri" panose="020F0502020204030204" pitchFamily="34" charset="0"/>
              </a:rPr>
              <a:t>Pharmaceutical Supply Chain Initiative</a:t>
            </a:r>
            <a:endParaRPr lang="en-GB" b="1">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044B70CA-9B90-BC24-4080-0251799A9FCD}"/>
              </a:ext>
            </a:extLst>
          </p:cNvPr>
          <p:cNvSpPr txBox="1"/>
          <p:nvPr/>
        </p:nvSpPr>
        <p:spPr>
          <a:xfrm>
            <a:off x="386519" y="3509011"/>
            <a:ext cx="6042855"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prstClr val="white"/>
                </a:solidFill>
                <a:effectLst/>
                <a:uLnTx/>
                <a:uFillTx/>
                <a:latin typeface="Calibri Light"/>
                <a:ea typeface="+mn-ea"/>
                <a:cs typeface="+mn-cs"/>
              </a:rPr>
              <a:t>SUPPLIER PARTNERSHIP</a:t>
            </a:r>
          </a:p>
        </p:txBody>
      </p:sp>
    </p:spTree>
    <p:extLst>
      <p:ext uri="{BB962C8B-B14F-4D97-AF65-F5344CB8AC3E}">
        <p14:creationId xmlns:p14="http://schemas.microsoft.com/office/powerpoint/2010/main" val="1220123485"/>
      </p:ext>
    </p:extLst>
  </p:cSld>
  <p:clrMapOvr>
    <a:masterClrMapping/>
  </p:clrMapOvr>
  <mc:AlternateContent xmlns:mc="http://schemas.openxmlformats.org/markup-compatibility/2006" xmlns:p14="http://schemas.microsoft.com/office/powerpoint/2010/main">
    <mc:Choice Requires="p14">
      <p:transition spd="slow" p14:dur="2000" advTm="3089"/>
    </mc:Choice>
    <mc:Fallback xmlns="">
      <p:transition spd="slow" advTm="308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6361" y="5991137"/>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3"/>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pic>
        <p:nvPicPr>
          <p:cNvPr id="5" name="Picture 4" descr="A black and orange sign with white text">
            <a:extLst>
              <a:ext uri="{FF2B5EF4-FFF2-40B4-BE49-F238E27FC236}">
                <a16:creationId xmlns:a16="http://schemas.microsoft.com/office/drawing/2014/main" id="{4F32C963-7681-1D75-E5E4-36E84458C4F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80971" y="526925"/>
            <a:ext cx="4707109" cy="1506275"/>
          </a:xfrm>
          <a:prstGeom prst="rect">
            <a:avLst/>
          </a:prstGeom>
        </p:spPr>
      </p:pic>
      <p:sp>
        <p:nvSpPr>
          <p:cNvPr id="6" name="Text Placeholder 2">
            <a:extLst>
              <a:ext uri="{FF2B5EF4-FFF2-40B4-BE49-F238E27FC236}">
                <a16:creationId xmlns:a16="http://schemas.microsoft.com/office/drawing/2014/main" id="{60EFB03A-9006-48A0-A94A-18A77668B495}"/>
              </a:ext>
            </a:extLst>
          </p:cNvPr>
          <p:cNvSpPr txBox="1">
            <a:spLocks/>
          </p:cNvSpPr>
          <p:nvPr/>
        </p:nvSpPr>
        <p:spPr>
          <a:xfrm>
            <a:off x="874873" y="1022168"/>
            <a:ext cx="4707109" cy="3071004"/>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alibri bold" panose="020F0702030404030204" pitchFamily="34" charset="0"/>
                <a:ea typeface="Calibri bold" panose="020F0702030404030204" pitchFamily="34" charset="0"/>
                <a:cs typeface="Calibri bold" panose="020F07020304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2">
                    <a:lumMod val="50000"/>
                  </a:schemeClr>
                </a:solidFill>
                <a:latin typeface="Calibri bold" panose="020F0702030404030204" pitchFamily="34" charset="0"/>
                <a:ea typeface="Calibri bold" panose="020F0702030404030204" pitchFamily="34" charset="0"/>
                <a:cs typeface="Calibri bold" panose="020F07020304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libri bold" panose="020F0702030404030204" pitchFamily="34" charset="0"/>
                <a:ea typeface="Calibri bold" panose="020F0702030404030204" pitchFamily="34" charset="0"/>
                <a:cs typeface="Calibri bold" panose="020F07020304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libri bold" panose="020F0702030404030204" pitchFamily="34" charset="0"/>
                <a:ea typeface="Calibri bold" panose="020F0702030404030204" pitchFamily="34" charset="0"/>
                <a:cs typeface="Calibri bold" panose="020F07020304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libri bold" panose="020F0702030404030204" pitchFamily="34" charset="0"/>
                <a:ea typeface="Calibri bold" panose="020F0702030404030204" pitchFamily="34" charset="0"/>
                <a:cs typeface="Calibri bold" panose="020F07020304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2600">
                <a:solidFill>
                  <a:sysClr val="window" lastClr="FFFFFF">
                    <a:lumMod val="50000"/>
                  </a:sysClr>
                </a:solidFill>
                <a:latin typeface="Calibri bold"/>
                <a:cs typeface="Calibri Light"/>
              </a:rPr>
              <a:t>The PSCI has</a:t>
            </a:r>
            <a:r>
              <a:rPr kumimoji="0" lang="en-GB" sz="2600" b="0" i="0" u="none" strike="noStrike" kern="1200" cap="none" spc="0" normalizeH="0" baseline="0" noProof="0">
                <a:ln>
                  <a:noFill/>
                </a:ln>
                <a:solidFill>
                  <a:sysClr val="window" lastClr="FFFFFF">
                    <a:lumMod val="50000"/>
                  </a:sysClr>
                </a:solidFill>
                <a:effectLst/>
                <a:uLnTx/>
                <a:uFillTx/>
                <a:latin typeface="Calibri bold"/>
                <a:ea typeface="Calibri bold" panose="020F0702030404030204" pitchFamily="34" charset="0"/>
                <a:cs typeface="Calibri Light"/>
              </a:rPr>
              <a:t> launched our new </a:t>
            </a:r>
            <a:r>
              <a:rPr kumimoji="0" lang="en-GB" sz="2600" b="1" i="0" u="none" strike="noStrike" kern="1200" cap="none" spc="0" normalizeH="0" baseline="0" noProof="0">
                <a:ln>
                  <a:noFill/>
                </a:ln>
                <a:solidFill>
                  <a:srgbClr val="F96624"/>
                </a:solidFill>
                <a:effectLst/>
                <a:uLnTx/>
                <a:uFillTx/>
                <a:latin typeface="Calibri bold"/>
                <a:ea typeface="Calibri bold" panose="020F0702030404030204" pitchFamily="34" charset="0"/>
                <a:cs typeface="Calibri Light"/>
              </a:rPr>
              <a:t>Supplier Partnership </a:t>
            </a:r>
            <a:r>
              <a:rPr kumimoji="0" lang="en-GB" sz="2600" b="0" i="0" u="none" strike="noStrike" kern="1200" cap="none" spc="0" normalizeH="0" baseline="0" noProof="0">
                <a:ln>
                  <a:noFill/>
                </a:ln>
                <a:solidFill>
                  <a:sysClr val="window" lastClr="FFFFFF">
                    <a:lumMod val="50000"/>
                  </a:sysClr>
                </a:solidFill>
                <a:effectLst/>
                <a:uLnTx/>
                <a:uFillTx/>
                <a:latin typeface="Calibri bold"/>
                <a:ea typeface="Calibri bold" panose="020F0702030404030204" pitchFamily="34" charset="0"/>
                <a:cs typeface="Calibri Light"/>
              </a:rPr>
              <a:t>category to formally recognise and acknowledge suppliers’ </a:t>
            </a:r>
            <a:r>
              <a:rPr kumimoji="0" lang="en-GB" sz="2600" b="0" i="0" u="none" strike="noStrike" kern="1200" cap="none" spc="0" normalizeH="0" baseline="0" noProof="0">
                <a:ln>
                  <a:noFill/>
                </a:ln>
                <a:solidFill>
                  <a:sysClr val="window" lastClr="FFFFFF">
                    <a:lumMod val="50000"/>
                  </a:sysClr>
                </a:solidFill>
                <a:effectLst/>
                <a:uLnTx/>
                <a:uFillTx/>
                <a:latin typeface="Calibri bold"/>
                <a:ea typeface="Calibri Light" panose="020F0302020204030204" pitchFamily="34" charset="0"/>
                <a:cs typeface="Calibri Light"/>
              </a:rPr>
              <a:t>commitment to responsible business practices.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600" b="0" i="0" u="none" strike="noStrike" kern="1200" cap="none" spc="0" normalizeH="0" baseline="0" noProof="0">
              <a:ln>
                <a:noFill/>
              </a:ln>
              <a:solidFill>
                <a:sysClr val="window" lastClr="FFFFFF">
                  <a:lumMod val="50000"/>
                </a:sysClr>
              </a:solidFill>
              <a:effectLst/>
              <a:uLnTx/>
              <a:uFillTx/>
              <a:latin typeface="Calibri bold"/>
              <a:ea typeface="Calibri Light" panose="020F0302020204030204" pitchFamily="34" charset="0"/>
              <a:cs typeface="Calibri Light"/>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IE" sz="2600" b="1" i="0" u="none" strike="noStrike" kern="1200" cap="none" spc="0" normalizeH="0" baseline="0" noProof="0">
                <a:ln>
                  <a:noFill/>
                </a:ln>
                <a:solidFill>
                  <a:srgbClr val="F96624"/>
                </a:solidFill>
                <a:effectLst/>
                <a:uLnTx/>
                <a:uFillTx/>
                <a:latin typeface="Calibri bold"/>
                <a:ea typeface="Calibri bold" panose="020F0702030404030204" pitchFamily="34" charset="0"/>
                <a:cs typeface="Calibri Light"/>
              </a:rPr>
              <a:t>Driver</a:t>
            </a:r>
            <a:r>
              <a:rPr kumimoji="0" lang="en-IE" sz="2600" b="0" i="0" u="none" strike="noStrike" kern="1200" cap="none" spc="0" normalizeH="0" baseline="0" noProof="0">
                <a:ln>
                  <a:noFill/>
                </a:ln>
                <a:solidFill>
                  <a:sysClr val="windowText" lastClr="000000"/>
                </a:solidFill>
                <a:effectLst/>
                <a:uLnTx/>
                <a:uFillTx/>
                <a:latin typeface="Calibri bold"/>
                <a:ea typeface="Calibri bold" panose="020F0702030404030204" pitchFamily="34" charset="0"/>
                <a:cs typeface="Calibri bold" panose="020F0702030404030204" pitchFamily="34" charset="0"/>
              </a:rPr>
              <a:t> </a:t>
            </a:r>
            <a:r>
              <a:rPr kumimoji="0" lang="en-IE" sz="2600" b="0" i="0" u="none" strike="noStrike" kern="1200" cap="none" spc="0" normalizeH="0" baseline="0" noProof="0">
                <a:ln>
                  <a:noFill/>
                </a:ln>
                <a:solidFill>
                  <a:sysClr val="window" lastClr="FFFFFF">
                    <a:lumMod val="50000"/>
                  </a:sysClr>
                </a:solidFill>
                <a:effectLst/>
                <a:uLnTx/>
                <a:uFillTx/>
                <a:latin typeface="Calibri bold"/>
                <a:ea typeface="Calibri bold" panose="020F0702030404030204" pitchFamily="34" charset="0"/>
                <a:cs typeface="Calibri Light"/>
              </a:rPr>
              <a:t>- Responding to growing engagement and interest by suppliers to be actively involved in, and formally recognised by the PSCI. </a:t>
            </a:r>
            <a:endParaRPr kumimoji="0" lang="en-GB" sz="2600" b="0" i="0" u="none" strike="noStrike" kern="1200" cap="none" spc="0" normalizeH="0" baseline="0" noProof="0">
              <a:ln>
                <a:noFill/>
              </a:ln>
              <a:solidFill>
                <a:srgbClr val="5A5A5A"/>
              </a:solidFill>
              <a:effectLst/>
              <a:uLnTx/>
              <a:uFillTx/>
              <a:latin typeface="Calibri bold"/>
              <a:ea typeface="Calibri Light" panose="020F0302020204030204" pitchFamily="34" charset="0"/>
              <a:cs typeface="Calibri Light" panose="020F030202020403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0" i="0" u="none" strike="noStrike" kern="1200" cap="none" spc="0" normalizeH="0" baseline="0" noProof="0">
              <a:ln>
                <a:noFill/>
              </a:ln>
              <a:solidFill>
                <a:sysClr val="windowText" lastClr="000000"/>
              </a:solidFill>
              <a:effectLst/>
              <a:uLnTx/>
              <a:uFillTx/>
              <a:latin typeface="Calibri bold"/>
              <a:ea typeface="Calibri bold" panose="020F0702030404030204" pitchFamily="34" charset="0"/>
              <a:cs typeface="Calibri bold" panose="020F0702030404030204" pitchFamily="34" charset="0"/>
            </a:endParaRPr>
          </a:p>
        </p:txBody>
      </p:sp>
      <p:sp>
        <p:nvSpPr>
          <p:cNvPr id="8" name="TextBox 7">
            <a:extLst>
              <a:ext uri="{FF2B5EF4-FFF2-40B4-BE49-F238E27FC236}">
                <a16:creationId xmlns:a16="http://schemas.microsoft.com/office/drawing/2014/main" id="{F4C3ED92-A0A2-9F09-064A-4576E442EBAF}"/>
              </a:ext>
            </a:extLst>
          </p:cNvPr>
          <p:cNvSpPr txBox="1"/>
          <p:nvPr/>
        </p:nvSpPr>
        <p:spPr>
          <a:xfrm>
            <a:off x="6170041" y="2325245"/>
            <a:ext cx="5328968" cy="3347583"/>
          </a:xfrm>
          <a:prstGeom prst="rect">
            <a:avLst/>
          </a:prstGeom>
          <a:noFill/>
          <a:ln w="28575">
            <a:solidFill>
              <a:schemeClr val="bg1">
                <a:lumMod val="65000"/>
              </a:schemeClr>
            </a:solidFill>
          </a:ln>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200" b="1" i="0" u="none" strike="noStrike" kern="1200" cap="none" spc="0" normalizeH="0" baseline="0" noProof="0">
                <a:ln>
                  <a:noFill/>
                </a:ln>
                <a:solidFill>
                  <a:srgbClr val="F96624"/>
                </a:solidFill>
                <a:effectLst/>
                <a:uLnTx/>
                <a:uFillTx/>
                <a:latin typeface="Calibri bold"/>
                <a:ea typeface="Calibri Light" panose="020F0302020204030204" pitchFamily="34" charset="0"/>
                <a:cs typeface="Calibri Light"/>
              </a:rPr>
              <a:t>The PSCI Supplier Partnership formally recognises </a:t>
            </a:r>
            <a:r>
              <a:rPr kumimoji="0" lang="en-GB" sz="2200" b="0" i="0" u="none" strike="noStrike" kern="1200" cap="none" spc="0" normalizeH="0" baseline="0" noProof="0">
                <a:ln>
                  <a:noFill/>
                </a:ln>
                <a:solidFill>
                  <a:srgbClr val="F96624"/>
                </a:solidFill>
                <a:effectLst/>
                <a:uLnTx/>
                <a:uFillTx/>
                <a:latin typeface="Calibri bold"/>
                <a:ea typeface="Calibri Light" panose="020F0302020204030204" pitchFamily="34" charset="0"/>
                <a:cs typeface="Calibri Light"/>
              </a:rPr>
              <a:t>supplier companies in the pharmaceutical and healthcare industry that are: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200" b="0" i="0" u="none" strike="noStrike" kern="1200" cap="none" spc="0" normalizeH="0" baseline="0" noProof="0">
              <a:ln>
                <a:noFill/>
              </a:ln>
              <a:solidFill>
                <a:srgbClr val="5A5A5A"/>
              </a:solidFill>
              <a:effectLst/>
              <a:uLnTx/>
              <a:uFillTx/>
              <a:latin typeface="Calibri bold"/>
              <a:ea typeface="Calibri Light" panose="020F0302020204030204" pitchFamily="34" charset="0"/>
              <a:cs typeface="Calibri Light" panose="020F0302020204030204" pitchFamily="34" charset="0"/>
            </a:endParaRP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ü"/>
              <a:tabLst/>
              <a:defRPr/>
            </a:pPr>
            <a:r>
              <a:rPr kumimoji="0" lang="en-GB" sz="2200" b="0" i="0" u="none" strike="noStrike" kern="1200" cap="none" spc="0" normalizeH="0" baseline="0" noProof="0">
                <a:ln>
                  <a:noFill/>
                </a:ln>
                <a:solidFill>
                  <a:srgbClr val="F96624"/>
                </a:solidFill>
                <a:effectLst/>
                <a:uLnTx/>
                <a:uFillTx/>
                <a:latin typeface="Calibri bold"/>
                <a:ea typeface="Calibri Light" panose="020F0302020204030204" pitchFamily="34" charset="0"/>
                <a:cs typeface="Calibri Light"/>
              </a:rPr>
              <a:t>Engaging with PSCI Principles across our programs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ü"/>
              <a:tabLst/>
              <a:defRPr/>
            </a:pPr>
            <a:r>
              <a:rPr kumimoji="0" lang="en-GB" sz="2200" b="0" i="0" u="none" strike="noStrike" kern="1200" cap="none" spc="0" normalizeH="0" baseline="0" noProof="0">
                <a:ln>
                  <a:noFill/>
                </a:ln>
                <a:solidFill>
                  <a:srgbClr val="F96624"/>
                </a:solidFill>
                <a:effectLst/>
                <a:uLnTx/>
                <a:uFillTx/>
                <a:latin typeface="Calibri bold"/>
                <a:ea typeface="Calibri Light" panose="020F0302020204030204" pitchFamily="34" charset="0"/>
                <a:cs typeface="Calibri Light"/>
              </a:rPr>
              <a:t>Committing to the PSCI’s vision</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ü"/>
              <a:tabLst/>
              <a:defRPr/>
            </a:pPr>
            <a:r>
              <a:rPr kumimoji="0" lang="en-GB" sz="2200" b="0" i="0" u="none" strike="noStrike" kern="1200" cap="none" spc="0" normalizeH="0" baseline="0" noProof="0">
                <a:ln>
                  <a:noFill/>
                </a:ln>
                <a:solidFill>
                  <a:srgbClr val="F96624"/>
                </a:solidFill>
                <a:effectLst/>
                <a:uLnTx/>
                <a:uFillTx/>
                <a:latin typeface="Calibri bold"/>
                <a:ea typeface="Calibri Light" panose="020F0302020204030204" pitchFamily="34" charset="0"/>
                <a:cs typeface="Calibri Light"/>
              </a:rPr>
              <a:t>Demonstrating best practice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6361" y="5991137"/>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3"/>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pic>
        <p:nvPicPr>
          <p:cNvPr id="3" name="Picture 2" descr="A black background with orange letters and grey text&#10;&#10;Description automatically generated">
            <a:extLst>
              <a:ext uri="{FF2B5EF4-FFF2-40B4-BE49-F238E27FC236}">
                <a16:creationId xmlns:a16="http://schemas.microsoft.com/office/drawing/2014/main" id="{E25D218B-3864-1C95-47A1-CF340978676D}"/>
              </a:ext>
            </a:extLst>
          </p:cNvPr>
          <p:cNvPicPr>
            <a:picLocks noChangeAspect="1"/>
          </p:cNvPicPr>
          <p:nvPr/>
        </p:nvPicPr>
        <p:blipFill rotWithShape="1">
          <a:blip r:embed="rId4"/>
          <a:srcRect r="79062" b="19255"/>
          <a:stretch/>
        </p:blipFill>
        <p:spPr>
          <a:xfrm>
            <a:off x="4721153" y="481788"/>
            <a:ext cx="6901492" cy="6659359"/>
          </a:xfrm>
          <a:prstGeom prst="rect">
            <a:avLst/>
          </a:prstGeom>
        </p:spPr>
      </p:pic>
      <p:sp>
        <p:nvSpPr>
          <p:cNvPr id="4" name="TextBox 3">
            <a:extLst>
              <a:ext uri="{FF2B5EF4-FFF2-40B4-BE49-F238E27FC236}">
                <a16:creationId xmlns:a16="http://schemas.microsoft.com/office/drawing/2014/main" id="{F76B2F7D-D6CF-28BA-9200-BD127C69DC00}"/>
              </a:ext>
            </a:extLst>
          </p:cNvPr>
          <p:cNvSpPr txBox="1"/>
          <p:nvPr/>
        </p:nvSpPr>
        <p:spPr>
          <a:xfrm>
            <a:off x="7216514" y="2426472"/>
            <a:ext cx="2552700" cy="276998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a:solidFill>
                  <a:srgbClr val="5A5A5A"/>
                </a:solidFill>
                <a:latin typeface="Calibri bold"/>
                <a:cs typeface="Calibri Light"/>
              </a:rPr>
              <a:t>Our </a:t>
            </a:r>
            <a:r>
              <a:rPr lang="en-GB" sz="2000">
                <a:solidFill>
                  <a:srgbClr val="F86524"/>
                </a:solidFill>
                <a:latin typeface="Calibri bold"/>
                <a:cs typeface="Calibri Light"/>
              </a:rPr>
              <a:t>Vision </a:t>
            </a:r>
            <a:r>
              <a:rPr lang="en-GB" sz="2000">
                <a:solidFill>
                  <a:srgbClr val="5A5A5A"/>
                </a:solidFill>
                <a:latin typeface="Calibri bold"/>
                <a:cs typeface="Calibri Light"/>
              </a:rPr>
              <a:t>is excellence in safety, environmental, and social outcomes, across the global pharmaceutical and healthcare </a:t>
            </a:r>
          </a:p>
          <a:p>
            <a:pPr algn="ctr"/>
            <a:r>
              <a:rPr lang="en-GB" sz="2000">
                <a:solidFill>
                  <a:srgbClr val="5A5A5A"/>
                </a:solidFill>
                <a:latin typeface="Calibri bold"/>
                <a:cs typeface="Calibri Light"/>
              </a:rPr>
              <a:t>value chain</a:t>
            </a:r>
          </a:p>
          <a:p>
            <a:endParaRPr lang="en-GB" sz="1400">
              <a:solidFill>
                <a:srgbClr val="5A5A5A"/>
              </a:solidFill>
              <a:latin typeface="Calibri bold"/>
              <a:cs typeface="Calibri"/>
            </a:endParaRPr>
          </a:p>
        </p:txBody>
      </p:sp>
      <p:sp>
        <p:nvSpPr>
          <p:cNvPr id="7" name="Text Placeholder 2">
            <a:extLst>
              <a:ext uri="{FF2B5EF4-FFF2-40B4-BE49-F238E27FC236}">
                <a16:creationId xmlns:a16="http://schemas.microsoft.com/office/drawing/2014/main" id="{3743B50E-A160-CA81-8550-D20024F7F007}"/>
              </a:ext>
            </a:extLst>
          </p:cNvPr>
          <p:cNvSpPr txBox="1">
            <a:spLocks/>
          </p:cNvSpPr>
          <p:nvPr/>
        </p:nvSpPr>
        <p:spPr>
          <a:xfrm>
            <a:off x="284912" y="302629"/>
            <a:ext cx="8207952" cy="623523"/>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alibri bold" panose="020F0702030404030204" pitchFamily="34" charset="0"/>
                <a:ea typeface="Calibri bold" panose="020F0702030404030204" pitchFamily="34" charset="0"/>
                <a:cs typeface="Calibri bold" panose="020F07020304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2">
                    <a:lumMod val="50000"/>
                  </a:schemeClr>
                </a:solidFill>
                <a:latin typeface="Calibri bold" panose="020F0702030404030204" pitchFamily="34" charset="0"/>
                <a:ea typeface="Calibri bold" panose="020F0702030404030204" pitchFamily="34" charset="0"/>
                <a:cs typeface="Calibri bold" panose="020F07020304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libri bold" panose="020F0702030404030204" pitchFamily="34" charset="0"/>
                <a:ea typeface="Calibri bold" panose="020F0702030404030204" pitchFamily="34" charset="0"/>
                <a:cs typeface="Calibri bold" panose="020F07020304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libri bold" panose="020F0702030404030204" pitchFamily="34" charset="0"/>
                <a:ea typeface="Calibri bold" panose="020F0702030404030204" pitchFamily="34" charset="0"/>
                <a:cs typeface="Calibri bold" panose="020F07020304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libri bold" panose="020F0702030404030204" pitchFamily="34" charset="0"/>
                <a:ea typeface="Calibri bold" panose="020F0702030404030204" pitchFamily="34" charset="0"/>
                <a:cs typeface="Calibri bold" panose="020F07020304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4000" b="1">
                <a:solidFill>
                  <a:srgbClr val="F96624"/>
                </a:solidFill>
                <a:latin typeface="+mn-lt"/>
                <a:cs typeface="Calibri Light"/>
              </a:rPr>
              <a:t>Our vision for supplier collaboration</a:t>
            </a:r>
          </a:p>
          <a:p>
            <a:pPr marL="0" indent="0">
              <a:buFont typeface="Arial" panose="020B0604020202020204" pitchFamily="34" charset="0"/>
              <a:buNone/>
            </a:pPr>
            <a:endParaRPr lang="en-GB" sz="3600" b="1">
              <a:latin typeface="+mn-lt"/>
            </a:endParaRPr>
          </a:p>
        </p:txBody>
      </p:sp>
      <p:sp>
        <p:nvSpPr>
          <p:cNvPr id="9" name="Text Placeholder 2">
            <a:extLst>
              <a:ext uri="{FF2B5EF4-FFF2-40B4-BE49-F238E27FC236}">
                <a16:creationId xmlns:a16="http://schemas.microsoft.com/office/drawing/2014/main" id="{C04522FA-D164-1003-C030-4F7DD6BF7F46}"/>
              </a:ext>
            </a:extLst>
          </p:cNvPr>
          <p:cNvSpPr txBox="1">
            <a:spLocks/>
          </p:cNvSpPr>
          <p:nvPr/>
        </p:nvSpPr>
        <p:spPr>
          <a:xfrm>
            <a:off x="393704" y="1910368"/>
            <a:ext cx="5575130" cy="4246563"/>
          </a:xfrm>
          <a:prstGeom prst="rect">
            <a:avLst/>
          </a:prstGeom>
        </p:spPr>
        <p:txBody>
          <a:bodyPr vert="horz" lIns="91440" tIns="45720" rIns="91440" bIns="45720" rtlCol="0" anchor="t"/>
          <a:lstStyle>
            <a:defPPr>
              <a:defRPr lang="en-US"/>
            </a:defPPr>
            <a:lvl1pPr marL="0" algn="r" defTabSz="914400" rtl="0" eaLnBrk="1" latinLnBrk="0" hangingPunct="1">
              <a:defRPr sz="8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lgn="l">
              <a:lnSpc>
                <a:spcPct val="150000"/>
              </a:lnSpc>
              <a:buFont typeface="Wingdings" panose="020B0604020202020204" pitchFamily="34" charset="0"/>
              <a:buChar char="ü"/>
            </a:pPr>
            <a:r>
              <a:rPr lang="en-GB" sz="2200" b="1">
                <a:solidFill>
                  <a:srgbClr val="F96624"/>
                </a:solidFill>
                <a:cs typeface="Calibri Light"/>
              </a:rPr>
              <a:t>Working collaboratively </a:t>
            </a:r>
            <a:r>
              <a:rPr lang="en-GB" sz="2200">
                <a:solidFill>
                  <a:srgbClr val="5A5A5A"/>
                </a:solidFill>
                <a:cs typeface="Calibri Light"/>
              </a:rPr>
              <a:t>with suppliers to achieve our vision</a:t>
            </a:r>
          </a:p>
          <a:p>
            <a:pPr marL="342900" indent="-342900" algn="l">
              <a:lnSpc>
                <a:spcPct val="150000"/>
              </a:lnSpc>
              <a:buFont typeface="Wingdings" panose="020B0604020202020204" pitchFamily="34" charset="0"/>
              <a:buChar char="ü"/>
            </a:pPr>
            <a:r>
              <a:rPr lang="en-GB" sz="2200" b="1">
                <a:solidFill>
                  <a:srgbClr val="F96624"/>
                </a:solidFill>
                <a:cs typeface="Calibri Light"/>
              </a:rPr>
              <a:t>One voice </a:t>
            </a:r>
            <a:r>
              <a:rPr lang="en-GB" sz="2200">
                <a:solidFill>
                  <a:srgbClr val="5A5A5A"/>
                </a:solidFill>
                <a:cs typeface="Calibri Light"/>
              </a:rPr>
              <a:t>for sector on responsible value chains</a:t>
            </a:r>
          </a:p>
          <a:p>
            <a:pPr marL="342900" indent="-342900" algn="l">
              <a:lnSpc>
                <a:spcPct val="150000"/>
              </a:lnSpc>
              <a:buFont typeface="Wingdings" panose="020B0604020202020204" pitchFamily="34" charset="0"/>
              <a:buChar char="ü"/>
            </a:pPr>
            <a:r>
              <a:rPr lang="en-GB" sz="2200" b="1">
                <a:solidFill>
                  <a:srgbClr val="F96624"/>
                </a:solidFill>
                <a:cs typeface="Calibri Light"/>
              </a:rPr>
              <a:t>Advance and share </a:t>
            </a:r>
            <a:r>
              <a:rPr lang="en-GB" sz="2200">
                <a:solidFill>
                  <a:srgbClr val="5A5A5A"/>
                </a:solidFill>
                <a:cs typeface="Calibri Light"/>
              </a:rPr>
              <a:t>best practices</a:t>
            </a:r>
            <a:endParaRPr lang="en-GB" sz="2200">
              <a:solidFill>
                <a:srgbClr val="000000"/>
              </a:solidFill>
            </a:endParaRPr>
          </a:p>
          <a:p>
            <a:pPr marL="342900" indent="-342900" algn="l">
              <a:lnSpc>
                <a:spcPct val="150000"/>
              </a:lnSpc>
              <a:buFont typeface="Wingdings" panose="020B0604020202020204" pitchFamily="34" charset="0"/>
              <a:buChar char="ü"/>
            </a:pPr>
            <a:r>
              <a:rPr lang="en-GB" sz="2200" b="1">
                <a:solidFill>
                  <a:srgbClr val="F96624"/>
                </a:solidFill>
                <a:cs typeface="Calibri Light"/>
              </a:rPr>
              <a:t>Reduce</a:t>
            </a:r>
            <a:r>
              <a:rPr lang="en-GB" sz="2200">
                <a:solidFill>
                  <a:srgbClr val="5A5A5A"/>
                </a:solidFill>
                <a:cs typeface="Calibri Light"/>
              </a:rPr>
              <a:t> the audit burden on suppliers</a:t>
            </a:r>
            <a:endParaRPr lang="en-GB" sz="2200"/>
          </a:p>
          <a:p>
            <a:endParaRPr lang="en-GB">
              <a:solidFill>
                <a:srgbClr val="000000"/>
              </a:solidFill>
            </a:endParaRPr>
          </a:p>
        </p:txBody>
      </p:sp>
    </p:spTree>
    <p:extLst>
      <p:ext uri="{BB962C8B-B14F-4D97-AF65-F5344CB8AC3E}">
        <p14:creationId xmlns:p14="http://schemas.microsoft.com/office/powerpoint/2010/main" val="3990398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6361" y="5991137"/>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3"/>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Text Placeholder 2">
            <a:extLst>
              <a:ext uri="{FF2B5EF4-FFF2-40B4-BE49-F238E27FC236}">
                <a16:creationId xmlns:a16="http://schemas.microsoft.com/office/drawing/2014/main" id="{755552EE-FED3-04DE-A8DC-A75B5DC82050}"/>
              </a:ext>
            </a:extLst>
          </p:cNvPr>
          <p:cNvSpPr txBox="1">
            <a:spLocks/>
          </p:cNvSpPr>
          <p:nvPr/>
        </p:nvSpPr>
        <p:spPr>
          <a:xfrm>
            <a:off x="365055" y="227822"/>
            <a:ext cx="8623005" cy="623523"/>
          </a:xfrm>
          <a:prstGeom prst="rect">
            <a:avLst/>
          </a:prstGeom>
        </p:spPr>
        <p:txBody>
          <a:bodyPr vert="horz" lIns="91440" tIns="45720" rIns="91440" bIns="45720" rtlCol="0" anchor="t"/>
          <a:lstStyle>
            <a:defPPr>
              <a:defRPr lang="en-US"/>
            </a:defPPr>
            <a:lvl1pPr marL="0" algn="r" defTabSz="914400" rtl="0" eaLnBrk="1" latinLnBrk="0" hangingPunct="1">
              <a:defRPr sz="8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4000" b="1">
                <a:solidFill>
                  <a:srgbClr val="F96624"/>
                </a:solidFill>
                <a:ea typeface="Calibri Light" panose="020F0302020204030204" pitchFamily="34" charset="0"/>
                <a:cs typeface="Calibri Light"/>
              </a:rPr>
              <a:t>Benefits to becoming a Supplier Partner</a:t>
            </a:r>
          </a:p>
          <a:p>
            <a:endParaRPr lang="en-GB" sz="3600" b="1"/>
          </a:p>
        </p:txBody>
      </p:sp>
      <p:sp>
        <p:nvSpPr>
          <p:cNvPr id="4" name="TextBox 3">
            <a:extLst>
              <a:ext uri="{FF2B5EF4-FFF2-40B4-BE49-F238E27FC236}">
                <a16:creationId xmlns:a16="http://schemas.microsoft.com/office/drawing/2014/main" id="{937C14BE-7B1E-3E0C-33B3-89BB94E4A433}"/>
              </a:ext>
            </a:extLst>
          </p:cNvPr>
          <p:cNvSpPr txBox="1"/>
          <p:nvPr/>
        </p:nvSpPr>
        <p:spPr>
          <a:xfrm>
            <a:off x="446996" y="851345"/>
            <a:ext cx="9570433" cy="369332"/>
          </a:xfrm>
          <a:prstGeom prst="rect">
            <a:avLst/>
          </a:prstGeom>
          <a:noFill/>
        </p:spPr>
        <p:txBody>
          <a:bodyPr wrap="square" rtlCol="0">
            <a:spAutoFit/>
          </a:bodyPr>
          <a:lstStyle/>
          <a:p>
            <a:r>
              <a:rPr lang="en-GB">
                <a:solidFill>
                  <a:srgbClr val="5A5A5A"/>
                </a:solidFill>
                <a:latin typeface="Calibri Light" panose="020F0302020204030204" pitchFamily="34" charset="0"/>
                <a:ea typeface="Calibri Light" panose="020F0302020204030204" pitchFamily="34" charset="0"/>
                <a:cs typeface="Calibri Light" panose="020F0302020204030204" pitchFamily="34" charset="0"/>
              </a:rPr>
              <a:t>Supplier Partners will access these key </a:t>
            </a:r>
            <a:r>
              <a:rPr lang="en-GB" b="1">
                <a:solidFill>
                  <a:srgbClr val="F96624"/>
                </a:solidFill>
                <a:latin typeface="Calibri Light" panose="020F0302020204030204" pitchFamily="34" charset="0"/>
                <a:ea typeface="Calibri Light" panose="020F0302020204030204" pitchFamily="34" charset="0"/>
                <a:cs typeface="Calibri Light" panose="020F0302020204030204" pitchFamily="34" charset="0"/>
              </a:rPr>
              <a:t>benefits</a:t>
            </a:r>
            <a:r>
              <a:rPr lang="en-GB">
                <a:solidFill>
                  <a:srgbClr val="5A5A5A"/>
                </a:solidFill>
                <a:latin typeface="Calibri Light" panose="020F0302020204030204" pitchFamily="34" charset="0"/>
                <a:ea typeface="Calibri Light" panose="020F0302020204030204" pitchFamily="34" charset="0"/>
                <a:cs typeface="Calibri Light" panose="020F0302020204030204" pitchFamily="34" charset="0"/>
              </a:rPr>
              <a:t>:</a:t>
            </a:r>
          </a:p>
        </p:txBody>
      </p:sp>
      <p:sp>
        <p:nvSpPr>
          <p:cNvPr id="5" name="Rectangle 1">
            <a:extLst>
              <a:ext uri="{FF2B5EF4-FFF2-40B4-BE49-F238E27FC236}">
                <a16:creationId xmlns:a16="http://schemas.microsoft.com/office/drawing/2014/main" id="{8779F482-4752-86B7-A7AC-D97001880B28}"/>
              </a:ext>
            </a:extLst>
          </p:cNvPr>
          <p:cNvSpPr>
            <a:spLocks noChangeArrowheads="1"/>
          </p:cNvSpPr>
          <p:nvPr/>
        </p:nvSpPr>
        <p:spPr bwMode="auto">
          <a:xfrm>
            <a:off x="352106" y="1267740"/>
            <a:ext cx="3553934" cy="4597171"/>
          </a:xfrm>
          <a:prstGeom prst="rect">
            <a:avLst/>
          </a:prstGeom>
          <a:gradFill flip="none" rotWithShape="1">
            <a:gsLst>
              <a:gs pos="30000">
                <a:srgbClr val="F86524"/>
              </a:gs>
              <a:gs pos="83000">
                <a:srgbClr val="E23347"/>
              </a:gs>
              <a:gs pos="55000">
                <a:srgbClr val="F86524"/>
              </a:gs>
              <a:gs pos="100000">
                <a:srgbClr val="CC006A"/>
              </a:gs>
            </a:gsLst>
            <a:lin ang="2700000" scaled="1"/>
            <a:tileRect/>
          </a:gradFill>
          <a:ln w="12700">
            <a:solidFill>
              <a:srgbClr val="F86524"/>
            </a:solidFill>
            <a:miter lim="800000"/>
            <a:headEnd/>
            <a:tailEnd/>
          </a:ln>
          <a:effectLst>
            <a:outerShdw blurRad="50800" dist="38100" dir="5400000" algn="t" rotWithShape="0">
              <a:prstClr val="black">
                <a:alpha val="40000"/>
              </a:prstClr>
            </a:outerShdw>
            <a:softEdge rad="25400"/>
          </a:effectLst>
        </p:spPr>
        <p:txBody>
          <a:bodyPr vert="horz" wrap="square" lIns="144000" tIns="30480" rIns="144000" bIns="30480" numCol="1" anchor="ctr" anchorCtr="0" compatLnSpc="1">
            <a:prstTxWarp prst="textNoShape">
              <a:avLst/>
            </a:prstTxWarp>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609630">
              <a:spcBef>
                <a:spcPts val="400"/>
              </a:spcBef>
              <a:spcAft>
                <a:spcPts val="400"/>
              </a:spcAft>
            </a:pPr>
            <a:endParaRPr lang="en-GB" altLang="en-US" sz="2000">
              <a:solidFill>
                <a:schemeClr val="bg1"/>
              </a:solidFill>
              <a:latin typeface="+mn-lt"/>
            </a:endParaRPr>
          </a:p>
        </p:txBody>
      </p:sp>
      <p:sp>
        <p:nvSpPr>
          <p:cNvPr id="6" name="Rectangle 1">
            <a:extLst>
              <a:ext uri="{FF2B5EF4-FFF2-40B4-BE49-F238E27FC236}">
                <a16:creationId xmlns:a16="http://schemas.microsoft.com/office/drawing/2014/main" id="{39E06637-C45C-1DB0-926E-91138BEC93E4}"/>
              </a:ext>
            </a:extLst>
          </p:cNvPr>
          <p:cNvSpPr>
            <a:spLocks noChangeArrowheads="1"/>
          </p:cNvSpPr>
          <p:nvPr/>
        </p:nvSpPr>
        <p:spPr bwMode="auto">
          <a:xfrm>
            <a:off x="4296284" y="1267740"/>
            <a:ext cx="3553934" cy="4597171"/>
          </a:xfrm>
          <a:prstGeom prst="rect">
            <a:avLst/>
          </a:prstGeom>
          <a:gradFill flip="none" rotWithShape="1">
            <a:gsLst>
              <a:gs pos="30000">
                <a:srgbClr val="F86524"/>
              </a:gs>
              <a:gs pos="83000">
                <a:srgbClr val="E23347"/>
              </a:gs>
              <a:gs pos="55000">
                <a:srgbClr val="F86524"/>
              </a:gs>
              <a:gs pos="100000">
                <a:srgbClr val="CC006A"/>
              </a:gs>
            </a:gsLst>
            <a:lin ang="2700000" scaled="1"/>
            <a:tileRect/>
          </a:gradFill>
          <a:ln w="12700">
            <a:solidFill>
              <a:srgbClr val="F86524"/>
            </a:solidFill>
            <a:miter lim="800000"/>
            <a:headEnd/>
            <a:tailEnd/>
          </a:ln>
          <a:effectLst>
            <a:outerShdw blurRad="50800" dist="38100" dir="5400000" algn="t" rotWithShape="0">
              <a:prstClr val="black">
                <a:alpha val="40000"/>
              </a:prstClr>
            </a:outerShdw>
            <a:softEdge rad="25400"/>
          </a:effectLst>
        </p:spPr>
        <p:txBody>
          <a:bodyPr vert="horz" wrap="square" lIns="144000" tIns="30480" rIns="144000" bIns="30480" numCol="1" anchor="ctr" anchorCtr="0" compatLnSpc="1">
            <a:prstTxWarp prst="textNoShape">
              <a:avLst/>
            </a:prstTxWarp>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609630">
              <a:spcBef>
                <a:spcPts val="400"/>
              </a:spcBef>
              <a:spcAft>
                <a:spcPts val="400"/>
              </a:spcAft>
            </a:pPr>
            <a:endParaRPr lang="en-GB" altLang="en-US" sz="2000">
              <a:solidFill>
                <a:schemeClr val="bg1"/>
              </a:solidFill>
              <a:latin typeface="+mn-lt"/>
            </a:endParaRPr>
          </a:p>
        </p:txBody>
      </p:sp>
      <p:sp>
        <p:nvSpPr>
          <p:cNvPr id="7" name="Rectangle 1">
            <a:extLst>
              <a:ext uri="{FF2B5EF4-FFF2-40B4-BE49-F238E27FC236}">
                <a16:creationId xmlns:a16="http://schemas.microsoft.com/office/drawing/2014/main" id="{FE6F8D5E-7C0D-B484-92EF-FA66698B8972}"/>
              </a:ext>
            </a:extLst>
          </p:cNvPr>
          <p:cNvSpPr>
            <a:spLocks noChangeArrowheads="1"/>
          </p:cNvSpPr>
          <p:nvPr/>
        </p:nvSpPr>
        <p:spPr bwMode="auto">
          <a:xfrm>
            <a:off x="8240462" y="1267740"/>
            <a:ext cx="3553934" cy="4597171"/>
          </a:xfrm>
          <a:prstGeom prst="rect">
            <a:avLst/>
          </a:prstGeom>
          <a:gradFill flip="none" rotWithShape="1">
            <a:gsLst>
              <a:gs pos="30000">
                <a:srgbClr val="F86524"/>
              </a:gs>
              <a:gs pos="83000">
                <a:srgbClr val="E23347"/>
              </a:gs>
              <a:gs pos="55000">
                <a:srgbClr val="F86524"/>
              </a:gs>
              <a:gs pos="100000">
                <a:srgbClr val="CC006A"/>
              </a:gs>
            </a:gsLst>
            <a:lin ang="2700000" scaled="1"/>
            <a:tileRect/>
          </a:gradFill>
          <a:ln w="12700">
            <a:solidFill>
              <a:srgbClr val="F86524"/>
            </a:solidFill>
            <a:miter lim="800000"/>
            <a:headEnd/>
            <a:tailEnd/>
          </a:ln>
          <a:effectLst>
            <a:outerShdw blurRad="50800" dist="38100" dir="5400000" algn="t" rotWithShape="0">
              <a:prstClr val="black">
                <a:alpha val="40000"/>
              </a:prstClr>
            </a:outerShdw>
            <a:softEdge rad="25400"/>
          </a:effectLst>
        </p:spPr>
        <p:txBody>
          <a:bodyPr vert="horz" wrap="square" lIns="144000" tIns="30480" rIns="144000" bIns="30480" numCol="1" anchor="ctr" anchorCtr="0" compatLnSpc="1">
            <a:prstTxWarp prst="textNoShape">
              <a:avLst/>
            </a:prstTxWarp>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609630">
              <a:spcBef>
                <a:spcPts val="400"/>
              </a:spcBef>
              <a:spcAft>
                <a:spcPts val="400"/>
              </a:spcAft>
            </a:pPr>
            <a:endParaRPr lang="en-GB" altLang="en-US" sz="2000">
              <a:solidFill>
                <a:schemeClr val="bg1"/>
              </a:solidFill>
              <a:latin typeface="+mn-lt"/>
            </a:endParaRPr>
          </a:p>
        </p:txBody>
      </p:sp>
      <p:sp>
        <p:nvSpPr>
          <p:cNvPr id="8" name="TextBox 7">
            <a:extLst>
              <a:ext uri="{FF2B5EF4-FFF2-40B4-BE49-F238E27FC236}">
                <a16:creationId xmlns:a16="http://schemas.microsoft.com/office/drawing/2014/main" id="{AC5747EE-8E2B-F93F-C252-0169B223E6FD}"/>
              </a:ext>
            </a:extLst>
          </p:cNvPr>
          <p:cNvSpPr txBox="1"/>
          <p:nvPr/>
        </p:nvSpPr>
        <p:spPr>
          <a:xfrm>
            <a:off x="345704" y="1309458"/>
            <a:ext cx="3553934" cy="523220"/>
          </a:xfrm>
          <a:prstGeom prst="rect">
            <a:avLst/>
          </a:prstGeom>
          <a:noFill/>
        </p:spPr>
        <p:txBody>
          <a:bodyPr wrap="square">
            <a:spAutoFit/>
          </a:bodyPr>
          <a:lstStyle/>
          <a:p>
            <a:pPr algn="ctr"/>
            <a:r>
              <a:rPr lang="en-GB" altLang="en-US" sz="2800">
                <a:solidFill>
                  <a:schemeClr val="bg1"/>
                </a:solidFill>
                <a:effectLst>
                  <a:outerShdw blurRad="38100" dist="38100" dir="2700000" algn="tl">
                    <a:srgbClr val="000000">
                      <a:alpha val="43137"/>
                    </a:srgbClr>
                  </a:outerShdw>
                </a:effectLst>
                <a:latin typeface="+mn-lt"/>
              </a:rPr>
              <a:t>Greater transparency</a:t>
            </a:r>
            <a:endParaRPr lang="en-GB" sz="1200">
              <a:solidFill>
                <a:schemeClr val="bg1"/>
              </a:solidFill>
              <a:effectLst>
                <a:outerShdw blurRad="38100" dist="38100" dir="2700000" algn="tl">
                  <a:srgbClr val="000000">
                    <a:alpha val="43137"/>
                  </a:srgbClr>
                </a:outerShdw>
              </a:effectLst>
              <a:latin typeface="+mn-lt"/>
              <a:ea typeface="Calibri Light" panose="020F0302020204030204" pitchFamily="34" charset="0"/>
              <a:cs typeface="Calibri Light" panose="020F0302020204030204" pitchFamily="34" charset="0"/>
            </a:endParaRPr>
          </a:p>
        </p:txBody>
      </p:sp>
      <p:sp>
        <p:nvSpPr>
          <p:cNvPr id="9" name="TextBox 8">
            <a:extLst>
              <a:ext uri="{FF2B5EF4-FFF2-40B4-BE49-F238E27FC236}">
                <a16:creationId xmlns:a16="http://schemas.microsoft.com/office/drawing/2014/main" id="{90FFABE2-31F0-550E-6982-42B40F008293}"/>
              </a:ext>
            </a:extLst>
          </p:cNvPr>
          <p:cNvSpPr txBox="1"/>
          <p:nvPr/>
        </p:nvSpPr>
        <p:spPr>
          <a:xfrm>
            <a:off x="4101494" y="1305639"/>
            <a:ext cx="3943513" cy="523220"/>
          </a:xfrm>
          <a:prstGeom prst="rect">
            <a:avLst/>
          </a:prstGeom>
          <a:noFill/>
        </p:spPr>
        <p:txBody>
          <a:bodyPr wrap="square">
            <a:spAutoFit/>
          </a:bodyPr>
          <a:lstStyle/>
          <a:p>
            <a:pPr algn="ctr"/>
            <a:r>
              <a:rPr lang="en-GB" altLang="en-US" sz="2800">
                <a:solidFill>
                  <a:schemeClr val="bg1"/>
                </a:solidFill>
                <a:effectLst>
                  <a:outerShdw blurRad="38100" dist="38100" dir="2700000" algn="tl">
                    <a:srgbClr val="000000">
                      <a:alpha val="43137"/>
                    </a:srgbClr>
                  </a:outerShdw>
                </a:effectLst>
                <a:latin typeface="+mn-lt"/>
              </a:rPr>
              <a:t>One voice</a:t>
            </a:r>
            <a:endParaRPr lang="en-GB" sz="1200">
              <a:solidFill>
                <a:schemeClr val="bg1"/>
              </a:solidFill>
              <a:effectLst>
                <a:outerShdw blurRad="38100" dist="38100" dir="2700000" algn="tl">
                  <a:srgbClr val="000000">
                    <a:alpha val="43137"/>
                  </a:srgbClr>
                </a:outerShdw>
              </a:effectLst>
              <a:latin typeface="+mn-lt"/>
              <a:ea typeface="Calibri Light" panose="020F0302020204030204" pitchFamily="34" charset="0"/>
              <a:cs typeface="Calibri Light" panose="020F0302020204030204" pitchFamily="34" charset="0"/>
            </a:endParaRPr>
          </a:p>
        </p:txBody>
      </p:sp>
      <p:sp>
        <p:nvSpPr>
          <p:cNvPr id="10" name="TextBox 9">
            <a:extLst>
              <a:ext uri="{FF2B5EF4-FFF2-40B4-BE49-F238E27FC236}">
                <a16:creationId xmlns:a16="http://schemas.microsoft.com/office/drawing/2014/main" id="{C7D976EF-6852-6F65-AF0A-7F8606080274}"/>
              </a:ext>
            </a:extLst>
          </p:cNvPr>
          <p:cNvSpPr txBox="1"/>
          <p:nvPr/>
        </p:nvSpPr>
        <p:spPr>
          <a:xfrm>
            <a:off x="8320345" y="1305639"/>
            <a:ext cx="3519549" cy="523220"/>
          </a:xfrm>
          <a:prstGeom prst="rect">
            <a:avLst/>
          </a:prstGeom>
          <a:noFill/>
        </p:spPr>
        <p:txBody>
          <a:bodyPr wrap="square">
            <a:spAutoFit/>
          </a:bodyPr>
          <a:lstStyle/>
          <a:p>
            <a:pPr algn="ctr"/>
            <a:r>
              <a:rPr lang="en-GB" altLang="en-US" sz="2800">
                <a:solidFill>
                  <a:schemeClr val="bg1"/>
                </a:solidFill>
                <a:effectLst>
                  <a:outerShdw blurRad="38100" dist="38100" dir="2700000" algn="tl">
                    <a:srgbClr val="000000">
                      <a:alpha val="43137"/>
                    </a:srgbClr>
                  </a:outerShdw>
                </a:effectLst>
                <a:latin typeface="+mn-lt"/>
              </a:rPr>
              <a:t>Recognition</a:t>
            </a:r>
            <a:endParaRPr lang="en-GB" sz="1200">
              <a:solidFill>
                <a:schemeClr val="bg1"/>
              </a:solidFill>
              <a:effectLst>
                <a:outerShdw blurRad="38100" dist="38100" dir="2700000" algn="tl">
                  <a:srgbClr val="000000">
                    <a:alpha val="43137"/>
                  </a:srgbClr>
                </a:outerShdw>
              </a:effectLst>
              <a:latin typeface="+mn-lt"/>
              <a:ea typeface="Calibri Light" panose="020F0302020204030204" pitchFamily="34" charset="0"/>
              <a:cs typeface="Calibri Light" panose="020F0302020204030204" pitchFamily="34" charset="0"/>
            </a:endParaRPr>
          </a:p>
        </p:txBody>
      </p:sp>
      <p:sp>
        <p:nvSpPr>
          <p:cNvPr id="11" name="TextBox 10">
            <a:extLst>
              <a:ext uri="{FF2B5EF4-FFF2-40B4-BE49-F238E27FC236}">
                <a16:creationId xmlns:a16="http://schemas.microsoft.com/office/drawing/2014/main" id="{17DC17E5-939F-EE02-C86E-747B67F2DC29}"/>
              </a:ext>
            </a:extLst>
          </p:cNvPr>
          <p:cNvSpPr txBox="1"/>
          <p:nvPr/>
        </p:nvSpPr>
        <p:spPr>
          <a:xfrm>
            <a:off x="352814" y="1832678"/>
            <a:ext cx="3559628" cy="4708981"/>
          </a:xfrm>
          <a:prstGeom prst="rect">
            <a:avLst/>
          </a:prstGeom>
          <a:noFill/>
        </p:spPr>
        <p:txBody>
          <a:bodyPr wrap="square">
            <a:spAutoFit/>
          </a:bodyPr>
          <a:lstStyle/>
          <a:p>
            <a:pPr algn="ctr"/>
            <a:r>
              <a:rPr lang="en-GB" sz="2000">
                <a:solidFill>
                  <a:schemeClr val="bg1"/>
                </a:solidFill>
                <a:effectLst>
                  <a:outerShdw blurRad="38100" dist="38100" dir="2700000" algn="tl">
                    <a:srgbClr val="000000">
                      <a:alpha val="43137"/>
                    </a:srgbClr>
                  </a:outerShdw>
                </a:effectLst>
                <a:ea typeface="Calibri Light" panose="020F0302020204030204" pitchFamily="34" charset="0"/>
                <a:cs typeface="Calibri Light" panose="020F0302020204030204" pitchFamily="34" charset="0"/>
              </a:rPr>
              <a:t>Access</a:t>
            </a:r>
            <a:r>
              <a:rPr lang="en-GB" sz="2000">
                <a:solidFill>
                  <a:schemeClr val="bg1"/>
                </a:solidFill>
                <a:effectLst>
                  <a:outerShdw blurRad="38100" dist="38100" dir="2700000" algn="tl">
                    <a:srgbClr val="000000">
                      <a:alpha val="43137"/>
                    </a:srgbClr>
                  </a:outerShdw>
                </a:effectLst>
                <a:latin typeface="+mn-lt"/>
                <a:ea typeface="Calibri Light" panose="020F0302020204030204" pitchFamily="34" charset="0"/>
                <a:cs typeface="Calibri Light" panose="020F0302020204030204" pitchFamily="34" charset="0"/>
              </a:rPr>
              <a:t> to the PSCI shared audit platform, with over 2,000 supplier sites registered</a:t>
            </a:r>
          </a:p>
          <a:p>
            <a:pPr algn="ctr"/>
            <a:endParaRPr lang="en-GB" sz="2000">
              <a:solidFill>
                <a:schemeClr val="bg1"/>
              </a:solidFill>
              <a:effectLst>
                <a:outerShdw blurRad="38100" dist="38100" dir="2700000" algn="tl">
                  <a:srgbClr val="000000">
                    <a:alpha val="43137"/>
                  </a:srgbClr>
                </a:outerShdw>
              </a:effectLst>
              <a:ea typeface="Calibri Light" panose="020F0302020204030204" pitchFamily="34" charset="0"/>
              <a:cs typeface="Calibri Light" panose="020F0302020204030204" pitchFamily="34" charset="0"/>
            </a:endParaRPr>
          </a:p>
          <a:p>
            <a:pPr algn="ctr"/>
            <a:r>
              <a:rPr lang="en-GB" sz="2000">
                <a:solidFill>
                  <a:schemeClr val="bg1"/>
                </a:solidFill>
                <a:effectLst>
                  <a:outerShdw blurRad="38100" dist="38100" dir="2700000" algn="tl">
                    <a:srgbClr val="000000">
                      <a:alpha val="43137"/>
                    </a:srgbClr>
                  </a:outerShdw>
                </a:effectLst>
                <a:ea typeface="Calibri Light" panose="020F0302020204030204" pitchFamily="34" charset="0"/>
                <a:cs typeface="Calibri Light" panose="020F0302020204030204" pitchFamily="34" charset="0"/>
              </a:rPr>
              <a:t>Access to PSCI a</a:t>
            </a:r>
            <a:r>
              <a:rPr lang="en-GB" sz="2000">
                <a:solidFill>
                  <a:schemeClr val="bg1"/>
                </a:solidFill>
                <a:effectLst>
                  <a:outerShdw blurRad="38100" dist="38100" dir="2700000" algn="tl">
                    <a:srgbClr val="000000">
                      <a:alpha val="43137"/>
                    </a:srgbClr>
                  </a:outerShdw>
                </a:effectLst>
                <a:latin typeface="+mn-lt"/>
                <a:ea typeface="Calibri Light" panose="020F0302020204030204" pitchFamily="34" charset="0"/>
                <a:cs typeface="Calibri Light" panose="020F0302020204030204" pitchFamily="34" charset="0"/>
              </a:rPr>
              <a:t>udit &amp; environment survey reports of supplier site</a:t>
            </a:r>
            <a:r>
              <a:rPr lang="en-GB" sz="2000">
                <a:solidFill>
                  <a:schemeClr val="bg1"/>
                </a:solidFill>
                <a:effectLst>
                  <a:outerShdw blurRad="38100" dist="38100" dir="2700000" algn="tl">
                    <a:srgbClr val="000000">
                      <a:alpha val="43137"/>
                    </a:srgbClr>
                  </a:outerShdw>
                </a:effectLst>
                <a:ea typeface="Calibri Light" panose="020F0302020204030204" pitchFamily="34" charset="0"/>
                <a:cs typeface="Calibri Light" panose="020F0302020204030204" pitchFamily="34" charset="0"/>
              </a:rPr>
              <a:t>s</a:t>
            </a:r>
            <a:r>
              <a:rPr lang="en-GB" sz="2000">
                <a:solidFill>
                  <a:schemeClr val="bg1"/>
                </a:solidFill>
                <a:effectLst>
                  <a:outerShdw blurRad="38100" dist="38100" dir="2700000" algn="tl">
                    <a:srgbClr val="000000">
                      <a:alpha val="43137"/>
                    </a:srgbClr>
                  </a:outerShdw>
                </a:effectLst>
                <a:latin typeface="+mn-lt"/>
                <a:ea typeface="Calibri Light" panose="020F0302020204030204" pitchFamily="34" charset="0"/>
                <a:cs typeface="Calibri Light" panose="020F0302020204030204" pitchFamily="34" charset="0"/>
              </a:rPr>
              <a:t> (once permission granted)*</a:t>
            </a:r>
          </a:p>
          <a:p>
            <a:pPr algn="ctr"/>
            <a:endParaRPr lang="en-GB" sz="2000">
              <a:solidFill>
                <a:schemeClr val="bg1"/>
              </a:solidFill>
              <a:effectLst>
                <a:outerShdw blurRad="38100" dist="38100" dir="2700000" algn="tl">
                  <a:srgbClr val="000000">
                    <a:alpha val="43137"/>
                  </a:srgbClr>
                </a:outerShdw>
              </a:effectLst>
              <a:ea typeface="Calibri Light" panose="020F0302020204030204" pitchFamily="34" charset="0"/>
              <a:cs typeface="Calibri Light" panose="020F0302020204030204" pitchFamily="34" charset="0"/>
            </a:endParaRPr>
          </a:p>
          <a:p>
            <a:pPr algn="ctr"/>
            <a:r>
              <a:rPr lang="en-GB" sz="2000">
                <a:solidFill>
                  <a:schemeClr val="bg1"/>
                </a:solidFill>
                <a:effectLst>
                  <a:outerShdw blurRad="38100" dist="38100" dir="2700000" algn="tl">
                    <a:srgbClr val="000000">
                      <a:alpha val="43137"/>
                    </a:srgbClr>
                  </a:outerShdw>
                </a:effectLst>
                <a:latin typeface="+mn-lt"/>
                <a:ea typeface="Calibri Light" panose="020F0302020204030204" pitchFamily="34" charset="0"/>
                <a:cs typeface="Calibri Light" panose="020F0302020204030204" pitchFamily="34" charset="0"/>
              </a:rPr>
              <a:t> </a:t>
            </a:r>
            <a:r>
              <a:rPr lang="en-GB" sz="2000">
                <a:solidFill>
                  <a:schemeClr val="bg1"/>
                </a:solidFill>
                <a:effectLst>
                  <a:outerShdw blurRad="38100" dist="38100" dir="2700000" algn="tl">
                    <a:srgbClr val="000000">
                      <a:alpha val="43137"/>
                    </a:srgbClr>
                  </a:outerShdw>
                </a:effectLst>
                <a:ea typeface="Calibri Light" panose="020F0302020204030204" pitchFamily="34" charset="0"/>
                <a:cs typeface="Calibri Light" panose="020F0302020204030204" pitchFamily="34" charset="0"/>
              </a:rPr>
              <a:t>I</a:t>
            </a:r>
            <a:r>
              <a:rPr lang="en-GB" sz="2000">
                <a:solidFill>
                  <a:schemeClr val="bg1"/>
                </a:solidFill>
                <a:effectLst>
                  <a:outerShdw blurRad="38100" dist="38100" dir="2700000" algn="tl">
                    <a:srgbClr val="000000">
                      <a:alpha val="43137"/>
                    </a:srgbClr>
                  </a:outerShdw>
                </a:effectLst>
                <a:latin typeface="+mn-lt"/>
                <a:ea typeface="Calibri Light" panose="020F0302020204030204" pitchFamily="34" charset="0"/>
                <a:cs typeface="Calibri Light" panose="020F0302020204030204" pitchFamily="34" charset="0"/>
              </a:rPr>
              <a:t>nvite your suppliers to share audits and environmental data</a:t>
            </a:r>
            <a:endParaRPr lang="en-GB" sz="2000">
              <a:solidFill>
                <a:schemeClr val="bg1"/>
              </a:solidFill>
              <a:effectLst>
                <a:outerShdw blurRad="38100" dist="38100" dir="2700000" algn="tl">
                  <a:srgbClr val="000000">
                    <a:alpha val="43137"/>
                  </a:srgbClr>
                </a:outerShdw>
              </a:effectLst>
              <a:ea typeface="Calibri Light" panose="020F0302020204030204" pitchFamily="34" charset="0"/>
              <a:cs typeface="Calibri Light" panose="020F0302020204030204" pitchFamily="34" charset="0"/>
            </a:endParaRPr>
          </a:p>
          <a:p>
            <a:pPr algn="ctr"/>
            <a:endParaRPr lang="en-GB" sz="2000">
              <a:solidFill>
                <a:schemeClr val="bg1"/>
              </a:solidFill>
              <a:effectLst>
                <a:outerShdw blurRad="38100" dist="38100" dir="2700000" algn="tl">
                  <a:srgbClr val="000000">
                    <a:alpha val="43137"/>
                  </a:srgbClr>
                </a:outerShdw>
              </a:effectLst>
              <a:ea typeface="Calibri Light" panose="020F0302020204030204" pitchFamily="34" charset="0"/>
              <a:cs typeface="Calibri Light" panose="020F0302020204030204" pitchFamily="34" charset="0"/>
            </a:endParaRPr>
          </a:p>
          <a:p>
            <a:pPr algn="ctr"/>
            <a:endParaRPr lang="en-GB" sz="2000">
              <a:solidFill>
                <a:schemeClr val="bg1"/>
              </a:solidFill>
              <a:effectLst>
                <a:outerShdw blurRad="38100" dist="38100" dir="2700000" algn="tl">
                  <a:srgbClr val="000000">
                    <a:alpha val="43137"/>
                  </a:srgbClr>
                </a:outerShdw>
              </a:effectLst>
              <a:latin typeface="+mn-lt"/>
              <a:ea typeface="Calibri Light" panose="020F0302020204030204" pitchFamily="34" charset="0"/>
              <a:cs typeface="Calibri Light" panose="020F0302020204030204" pitchFamily="34" charset="0"/>
            </a:endParaRPr>
          </a:p>
          <a:p>
            <a:pPr algn="ctr"/>
            <a:endParaRPr lang="en-GB" sz="2000">
              <a:solidFill>
                <a:schemeClr val="bg1"/>
              </a:solidFill>
              <a:effectLst>
                <a:outerShdw blurRad="38100" dist="38100" dir="2700000" algn="tl">
                  <a:srgbClr val="000000">
                    <a:alpha val="43137"/>
                  </a:srgbClr>
                </a:outerShdw>
              </a:effectLst>
              <a:ea typeface="Calibri Light" panose="020F0302020204030204" pitchFamily="34" charset="0"/>
              <a:cs typeface="Calibri Light" panose="020F0302020204030204" pitchFamily="34" charset="0"/>
            </a:endParaRPr>
          </a:p>
          <a:p>
            <a:pPr algn="ctr"/>
            <a:r>
              <a:rPr lang="en-GB" sz="2000">
                <a:solidFill>
                  <a:schemeClr val="bg1"/>
                </a:solidFill>
                <a:effectLst>
                  <a:outerShdw blurRad="38100" dist="38100" dir="2700000" algn="tl">
                    <a:srgbClr val="000000">
                      <a:alpha val="43137"/>
                    </a:srgbClr>
                  </a:outerShdw>
                </a:effectLst>
                <a:latin typeface="+mn-lt"/>
                <a:ea typeface="Calibri Light" panose="020F0302020204030204" pitchFamily="34" charset="0"/>
                <a:cs typeface="Calibri Light" panose="020F0302020204030204" pitchFamily="34" charset="0"/>
              </a:rPr>
              <a:t> </a:t>
            </a:r>
            <a:endParaRPr lang="en-GB" sz="2000">
              <a:solidFill>
                <a:schemeClr val="bg1"/>
              </a:solidFill>
              <a:effectLst>
                <a:outerShdw blurRad="38100" dist="38100" dir="2700000" algn="tl">
                  <a:srgbClr val="000000">
                    <a:alpha val="43137"/>
                  </a:srgbClr>
                </a:outerShdw>
              </a:effectLst>
              <a:ea typeface="Calibri Light" panose="020F0302020204030204" pitchFamily="34" charset="0"/>
              <a:cs typeface="Calibri Light" panose="020F0302020204030204" pitchFamily="34" charset="0"/>
            </a:endParaRPr>
          </a:p>
        </p:txBody>
      </p:sp>
      <p:sp>
        <p:nvSpPr>
          <p:cNvPr id="12" name="TextBox 11">
            <a:extLst>
              <a:ext uri="{FF2B5EF4-FFF2-40B4-BE49-F238E27FC236}">
                <a16:creationId xmlns:a16="http://schemas.microsoft.com/office/drawing/2014/main" id="{5800B399-E6F9-3ED9-A46C-2C6A7568DA8C}"/>
              </a:ext>
            </a:extLst>
          </p:cNvPr>
          <p:cNvSpPr txBox="1"/>
          <p:nvPr/>
        </p:nvSpPr>
        <p:spPr>
          <a:xfrm>
            <a:off x="4468585" y="1828859"/>
            <a:ext cx="3254829" cy="4093428"/>
          </a:xfrm>
          <a:prstGeom prst="rect">
            <a:avLst/>
          </a:prstGeom>
          <a:noFill/>
        </p:spPr>
        <p:txBody>
          <a:bodyPr wrap="square">
            <a:spAutoFit/>
          </a:bodyPr>
          <a:lstStyle/>
          <a:p>
            <a:pPr algn="ctr"/>
            <a:r>
              <a:rPr lang="en-GB" sz="2000">
                <a:solidFill>
                  <a:schemeClr val="bg1"/>
                </a:solidFill>
                <a:effectLst>
                  <a:outerShdw blurRad="38100" dist="38100" dir="2700000" algn="tl">
                    <a:srgbClr val="000000">
                      <a:alpha val="43137"/>
                    </a:srgbClr>
                  </a:outerShdw>
                </a:effectLst>
                <a:ea typeface="Calibri Light" panose="020F0302020204030204" pitchFamily="34" charset="0"/>
                <a:cs typeface="Calibri Light" panose="020F0302020204030204" pitchFamily="34" charset="0"/>
              </a:rPr>
              <a:t>Join a global community committed to responsible business practices</a:t>
            </a:r>
          </a:p>
          <a:p>
            <a:pPr algn="ctr"/>
            <a:endParaRPr lang="en-GB" sz="2000">
              <a:solidFill>
                <a:schemeClr val="bg1"/>
              </a:solidFill>
              <a:effectLst>
                <a:outerShdw blurRad="38100" dist="38100" dir="2700000" algn="tl">
                  <a:srgbClr val="000000">
                    <a:alpha val="43137"/>
                  </a:srgbClr>
                </a:outerShdw>
              </a:effectLst>
              <a:ea typeface="Calibri Light" panose="020F0302020204030204" pitchFamily="34" charset="0"/>
              <a:cs typeface="Calibri Light" panose="020F0302020204030204" pitchFamily="34" charset="0"/>
            </a:endParaRPr>
          </a:p>
          <a:p>
            <a:pPr algn="ctr"/>
            <a:r>
              <a:rPr lang="en-GB" sz="2000">
                <a:solidFill>
                  <a:schemeClr val="bg1"/>
                </a:solidFill>
                <a:effectLst>
                  <a:outerShdw blurRad="38100" dist="38100" dir="2700000" algn="tl">
                    <a:srgbClr val="000000">
                      <a:alpha val="43137"/>
                    </a:srgbClr>
                  </a:outerShdw>
                </a:effectLst>
                <a:ea typeface="Calibri Light" panose="020F0302020204030204" pitchFamily="34" charset="0"/>
                <a:cs typeface="Calibri Light" panose="020F0302020204030204" pitchFamily="34" charset="0"/>
              </a:rPr>
              <a:t>Collaborate with customers &amp; potential buyers via our</a:t>
            </a:r>
            <a:r>
              <a:rPr lang="en-GB" sz="2000">
                <a:solidFill>
                  <a:schemeClr val="bg1"/>
                </a:solidFill>
                <a:effectLst>
                  <a:outerShdw blurRad="38100" dist="38100" dir="2700000" algn="tl">
                    <a:srgbClr val="000000">
                      <a:alpha val="43137"/>
                    </a:srgbClr>
                  </a:outerShdw>
                </a:effectLst>
                <a:latin typeface="+mn-lt"/>
                <a:ea typeface="Calibri Light" panose="020F0302020204030204" pitchFamily="34" charset="0"/>
                <a:cs typeface="Calibri Light" panose="020F0302020204030204" pitchFamily="34" charset="0"/>
              </a:rPr>
              <a:t> Teams and Projects</a:t>
            </a:r>
            <a:r>
              <a:rPr lang="en-GB" sz="2000">
                <a:solidFill>
                  <a:schemeClr val="bg1"/>
                </a:solidFill>
                <a:effectLst>
                  <a:outerShdw blurRad="38100" dist="38100" dir="2700000" algn="tl">
                    <a:srgbClr val="000000">
                      <a:alpha val="43137"/>
                    </a:srgbClr>
                  </a:outerShdw>
                </a:effectLst>
                <a:ea typeface="Calibri Light" panose="020F0302020204030204" pitchFamily="34" charset="0"/>
                <a:cs typeface="Calibri Light" panose="020F0302020204030204" pitchFamily="34" charset="0"/>
              </a:rPr>
              <a:t>, inputting to best practices</a:t>
            </a:r>
          </a:p>
          <a:p>
            <a:pPr algn="ctr"/>
            <a:endParaRPr lang="en-GB" sz="2000">
              <a:solidFill>
                <a:schemeClr val="bg1"/>
              </a:solidFill>
              <a:effectLst>
                <a:outerShdw blurRad="38100" dist="38100" dir="2700000" algn="tl">
                  <a:srgbClr val="000000">
                    <a:alpha val="43137"/>
                  </a:srgbClr>
                </a:outerShdw>
              </a:effectLst>
              <a:latin typeface="+mn-lt"/>
              <a:ea typeface="Calibri Light" panose="020F0302020204030204" pitchFamily="34" charset="0"/>
              <a:cs typeface="Calibri Light" panose="020F0302020204030204" pitchFamily="34" charset="0"/>
            </a:endParaRPr>
          </a:p>
          <a:p>
            <a:pPr algn="ctr"/>
            <a:r>
              <a:rPr lang="en-GB" sz="2000">
                <a:solidFill>
                  <a:schemeClr val="bg1"/>
                </a:solidFill>
                <a:effectLst>
                  <a:outerShdw blurRad="38100" dist="38100" dir="2700000" algn="tl">
                    <a:srgbClr val="000000">
                      <a:alpha val="43137"/>
                    </a:srgbClr>
                  </a:outerShdw>
                </a:effectLst>
                <a:ea typeface="Calibri Light" panose="020F0302020204030204" pitchFamily="34" charset="0"/>
                <a:cs typeface="Calibri Light" panose="020F0302020204030204" pitchFamily="34" charset="0"/>
              </a:rPr>
              <a:t>Forum to share your expertise, with opportunities to present at conferences &amp; webinars</a:t>
            </a:r>
            <a:endParaRPr lang="en-GB" sz="2000">
              <a:solidFill>
                <a:schemeClr val="bg1"/>
              </a:solidFill>
              <a:effectLst>
                <a:outerShdw blurRad="38100" dist="38100" dir="2700000" algn="tl">
                  <a:srgbClr val="000000">
                    <a:alpha val="43137"/>
                  </a:srgbClr>
                </a:outerShdw>
              </a:effectLst>
              <a:latin typeface="+mn-lt"/>
              <a:ea typeface="Calibri Light" panose="020F0302020204030204" pitchFamily="34" charset="0"/>
              <a:cs typeface="Calibri Light" panose="020F0302020204030204" pitchFamily="34" charset="0"/>
            </a:endParaRPr>
          </a:p>
        </p:txBody>
      </p:sp>
      <p:sp>
        <p:nvSpPr>
          <p:cNvPr id="13" name="TextBox 12">
            <a:extLst>
              <a:ext uri="{FF2B5EF4-FFF2-40B4-BE49-F238E27FC236}">
                <a16:creationId xmlns:a16="http://schemas.microsoft.com/office/drawing/2014/main" id="{85B05300-958E-9E41-191A-603D45B2AD6B}"/>
              </a:ext>
            </a:extLst>
          </p:cNvPr>
          <p:cNvSpPr txBox="1"/>
          <p:nvPr/>
        </p:nvSpPr>
        <p:spPr>
          <a:xfrm>
            <a:off x="8405833" y="1832678"/>
            <a:ext cx="3276601" cy="4401205"/>
          </a:xfrm>
          <a:prstGeom prst="rect">
            <a:avLst/>
          </a:prstGeom>
          <a:noFill/>
        </p:spPr>
        <p:txBody>
          <a:bodyPr wrap="square">
            <a:spAutoFit/>
          </a:bodyPr>
          <a:lstStyle/>
          <a:p>
            <a:pPr algn="ctr" defTabSz="609630">
              <a:spcBef>
                <a:spcPts val="400"/>
              </a:spcBef>
              <a:spcAft>
                <a:spcPts val="400"/>
              </a:spcAft>
            </a:pPr>
            <a:r>
              <a:rPr lang="en-US" altLang="en-US" sz="2000">
                <a:solidFill>
                  <a:schemeClr val="bg1"/>
                </a:solidFill>
                <a:effectLst>
                  <a:outerShdw blurRad="38100" dist="38100" dir="2700000" algn="tl">
                    <a:srgbClr val="000000">
                      <a:alpha val="43137"/>
                    </a:srgbClr>
                  </a:outerShdw>
                </a:effectLst>
                <a:cs typeface="Calibri Light" panose="020F0302020204030204" pitchFamily="34" charset="0"/>
              </a:rPr>
              <a:t>Use of the PSCI Supplier Partnership logo on company website and promotional material.</a:t>
            </a:r>
            <a:endParaRPr lang="en-GB" altLang="en-US" sz="2000">
              <a:solidFill>
                <a:schemeClr val="bg1"/>
              </a:solidFill>
              <a:effectLst>
                <a:outerShdw blurRad="38100" dist="38100" dir="2700000" algn="tl">
                  <a:srgbClr val="000000">
                    <a:alpha val="43137"/>
                  </a:srgbClr>
                </a:outerShdw>
              </a:effectLst>
              <a:cs typeface="Calibri Light" panose="020F0302020204030204" pitchFamily="34" charset="0"/>
            </a:endParaRPr>
          </a:p>
          <a:p>
            <a:pPr algn="ctr" defTabSz="609630">
              <a:spcBef>
                <a:spcPts val="400"/>
              </a:spcBef>
              <a:spcAft>
                <a:spcPts val="400"/>
              </a:spcAft>
            </a:pPr>
            <a:r>
              <a:rPr lang="en-US" sz="2000">
                <a:solidFill>
                  <a:schemeClr val="bg1"/>
                </a:solidFill>
                <a:effectLst>
                  <a:outerShdw blurRad="38100" dist="38100" dir="2700000" algn="tl">
                    <a:srgbClr val="000000">
                      <a:alpha val="43137"/>
                    </a:srgbClr>
                  </a:outerShdw>
                </a:effectLst>
                <a:ea typeface="Calibri Light" panose="020F0302020204030204" pitchFamily="34" charset="0"/>
                <a:cs typeface="Calibri Light" panose="020F0302020204030204" pitchFamily="34" charset="0"/>
              </a:rPr>
              <a:t>Boost your reputation by becoming acknowledged externally for your dedication to responsible supply chain</a:t>
            </a:r>
          </a:p>
          <a:p>
            <a:pPr algn="ctr" defTabSz="609630">
              <a:spcBef>
                <a:spcPts val="400"/>
              </a:spcBef>
              <a:spcAft>
                <a:spcPts val="400"/>
              </a:spcAft>
            </a:pPr>
            <a:r>
              <a:rPr lang="en-US" sz="2000">
                <a:solidFill>
                  <a:schemeClr val="bg1"/>
                </a:solidFill>
                <a:effectLst>
                  <a:outerShdw blurRad="38100" dist="38100" dir="2700000" algn="tl">
                    <a:srgbClr val="000000">
                      <a:alpha val="43137"/>
                    </a:srgbClr>
                  </a:outerShdw>
                </a:effectLst>
                <a:ea typeface="Calibri Light" panose="020F0302020204030204" pitchFamily="34" charset="0"/>
                <a:cs typeface="Calibri Light" panose="020F0302020204030204" pitchFamily="34" charset="0"/>
              </a:rPr>
              <a:t>Recognition &amp; acknowledgment on PSCI  website  </a:t>
            </a:r>
            <a:endParaRPr lang="en-GB" sz="2000">
              <a:solidFill>
                <a:schemeClr val="bg1"/>
              </a:solidFill>
              <a:effectLst>
                <a:outerShdw blurRad="38100" dist="38100" dir="2700000" algn="tl">
                  <a:srgbClr val="000000">
                    <a:alpha val="43137"/>
                  </a:srgbClr>
                </a:outerShdw>
              </a:effectLst>
              <a:ea typeface="Calibri Light" panose="020F0302020204030204" pitchFamily="34" charset="0"/>
              <a:cs typeface="Calibri Light" panose="020F0302020204030204" pitchFamily="34" charset="0"/>
            </a:endParaRPr>
          </a:p>
          <a:p>
            <a:pPr algn="ctr" defTabSz="609630">
              <a:spcBef>
                <a:spcPts val="400"/>
              </a:spcBef>
              <a:spcAft>
                <a:spcPts val="400"/>
              </a:spcAft>
            </a:pPr>
            <a:endParaRPr lang="en-GB" sz="2000">
              <a:solidFill>
                <a:schemeClr val="bg1"/>
              </a:solidFill>
              <a:effectLst>
                <a:outerShdw blurRad="38100" dist="38100" dir="2700000" algn="tl">
                  <a:srgbClr val="000000">
                    <a:alpha val="43137"/>
                  </a:srgbClr>
                </a:outerShdw>
              </a:effectLst>
              <a:ea typeface="Calibri Light" panose="020F0302020204030204" pitchFamily="34" charset="0"/>
              <a:cs typeface="Calibri Light" panose="020F0302020204030204" pitchFamily="34" charset="0"/>
            </a:endParaRPr>
          </a:p>
        </p:txBody>
      </p:sp>
      <p:sp>
        <p:nvSpPr>
          <p:cNvPr id="14" name="TextBox 13">
            <a:extLst>
              <a:ext uri="{FF2B5EF4-FFF2-40B4-BE49-F238E27FC236}">
                <a16:creationId xmlns:a16="http://schemas.microsoft.com/office/drawing/2014/main" id="{3D5AF6C9-0F4C-5F3B-AC36-4DA2CED64BFE}"/>
              </a:ext>
            </a:extLst>
          </p:cNvPr>
          <p:cNvSpPr txBox="1"/>
          <p:nvPr/>
        </p:nvSpPr>
        <p:spPr>
          <a:xfrm>
            <a:off x="4296284" y="6073659"/>
            <a:ext cx="750883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solidFill>
                  <a:schemeClr val="bg1">
                    <a:lumMod val="50000"/>
                  </a:schemeClr>
                </a:solidFill>
                <a:latin typeface="Calibri Light"/>
                <a:cs typeface="Calibri Light"/>
              </a:rPr>
              <a:t>*Audit permissions:  Before any audit is shared, both Supplier &amp; Member must agree via our Data Sharing Agreement.  They may agree to share with specific companies, all Members, or all Partners.</a:t>
            </a:r>
          </a:p>
        </p:txBody>
      </p:sp>
    </p:spTree>
    <p:extLst>
      <p:ext uri="{BB962C8B-B14F-4D97-AF65-F5344CB8AC3E}">
        <p14:creationId xmlns:p14="http://schemas.microsoft.com/office/powerpoint/2010/main" val="7368803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6361" y="5991137"/>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3"/>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TextBox 4">
            <a:extLst>
              <a:ext uri="{FF2B5EF4-FFF2-40B4-BE49-F238E27FC236}">
                <a16:creationId xmlns:a16="http://schemas.microsoft.com/office/drawing/2014/main" id="{19A503D9-D33E-51D2-F2F3-A54934CEDEA6}"/>
              </a:ext>
            </a:extLst>
          </p:cNvPr>
          <p:cNvSpPr txBox="1"/>
          <p:nvPr/>
        </p:nvSpPr>
        <p:spPr>
          <a:xfrm>
            <a:off x="437239" y="288955"/>
            <a:ext cx="7666074" cy="707886"/>
          </a:xfrm>
          <a:prstGeom prst="rect">
            <a:avLst/>
          </a:prstGeom>
          <a:noFill/>
        </p:spPr>
        <p:txBody>
          <a:bodyPr wrap="square">
            <a:spAutoFit/>
          </a:bodyPr>
          <a:lstStyle/>
          <a:p>
            <a:r>
              <a:rPr kumimoji="0" lang="en-GB" sz="4000" b="1" i="0" u="none" strike="noStrike" kern="1200" cap="none" spc="0" normalizeH="0" baseline="0" noProof="0">
                <a:ln>
                  <a:noFill/>
                </a:ln>
                <a:solidFill>
                  <a:srgbClr val="CF1B66"/>
                </a:solidFill>
                <a:effectLst/>
                <a:uLnTx/>
                <a:uFillTx/>
                <a:ea typeface="Calibri Light" panose="020F0302020204030204" pitchFamily="34" charset="0"/>
                <a:cs typeface="Calibri Light" panose="020F0302020204030204" pitchFamily="34" charset="0"/>
              </a:rPr>
              <a:t>How to become a Supplier Partner:</a:t>
            </a:r>
            <a:endParaRPr lang="en-GB" b="1">
              <a:ea typeface="Calibri Light" panose="020F0302020204030204" pitchFamily="34" charset="0"/>
              <a:cs typeface="Calibri Light" panose="020F0302020204030204" pitchFamily="34" charset="0"/>
            </a:endParaRPr>
          </a:p>
        </p:txBody>
      </p:sp>
      <p:sp>
        <p:nvSpPr>
          <p:cNvPr id="6" name="TextBox 5">
            <a:extLst>
              <a:ext uri="{FF2B5EF4-FFF2-40B4-BE49-F238E27FC236}">
                <a16:creationId xmlns:a16="http://schemas.microsoft.com/office/drawing/2014/main" id="{1551EBA4-2B79-E205-8DF6-31EC33F753F7}"/>
              </a:ext>
            </a:extLst>
          </p:cNvPr>
          <p:cNvSpPr txBox="1"/>
          <p:nvPr/>
        </p:nvSpPr>
        <p:spPr>
          <a:xfrm>
            <a:off x="437239" y="1092116"/>
            <a:ext cx="10767669" cy="707886"/>
          </a:xfrm>
          <a:prstGeom prst="rect">
            <a:avLst/>
          </a:prstGeom>
          <a:noFill/>
        </p:spPr>
        <p:txBody>
          <a:bodyPr wrap="square" lIns="91440" tIns="45720" rIns="91440" bIns="45720" anchor="t">
            <a:spAutoFit/>
          </a:bodyPr>
          <a:lstStyle/>
          <a:p>
            <a:r>
              <a:rPr lang="en-GB" sz="2000">
                <a:solidFill>
                  <a:schemeClr val="bg1">
                    <a:lumMod val="50000"/>
                  </a:schemeClr>
                </a:solidFill>
                <a:ea typeface="Calibri Light" panose="020F0302020204030204" pitchFamily="34" charset="0"/>
                <a:cs typeface="Calibri Light"/>
              </a:rPr>
              <a:t>Becoming a PSCI Supplier Partner means </a:t>
            </a:r>
            <a:r>
              <a:rPr lang="en-GB" sz="2000" b="1">
                <a:solidFill>
                  <a:srgbClr val="CF1B66"/>
                </a:solidFill>
                <a:ea typeface="Calibri Light" panose="020F0302020204030204" pitchFamily="34" charset="0"/>
                <a:cs typeface="Calibri Light"/>
              </a:rPr>
              <a:t>committing to the PSCI Principles</a:t>
            </a:r>
            <a:r>
              <a:rPr lang="en-GB" sz="2000">
                <a:solidFill>
                  <a:srgbClr val="CF1B66"/>
                </a:solidFill>
                <a:ea typeface="Calibri Light" panose="020F0302020204030204" pitchFamily="34" charset="0"/>
                <a:cs typeface="Calibri Light"/>
              </a:rPr>
              <a:t> </a:t>
            </a:r>
            <a:r>
              <a:rPr lang="en-GB" sz="2000">
                <a:solidFill>
                  <a:schemeClr val="bg1">
                    <a:lumMod val="50000"/>
                  </a:schemeClr>
                </a:solidFill>
                <a:ea typeface="Calibri Light" panose="020F0302020204030204" pitchFamily="34" charset="0"/>
                <a:cs typeface="Calibri Light"/>
              </a:rPr>
              <a:t>and contributing to a community committed to driving responsible value chain practices.</a:t>
            </a:r>
          </a:p>
        </p:txBody>
      </p:sp>
      <p:sp>
        <p:nvSpPr>
          <p:cNvPr id="8" name="Rectangle 1">
            <a:extLst>
              <a:ext uri="{FF2B5EF4-FFF2-40B4-BE49-F238E27FC236}">
                <a16:creationId xmlns:a16="http://schemas.microsoft.com/office/drawing/2014/main" id="{C15130AD-F5BC-CF01-8643-2A6F5479E49B}"/>
              </a:ext>
            </a:extLst>
          </p:cNvPr>
          <p:cNvSpPr>
            <a:spLocks noChangeArrowheads="1"/>
          </p:cNvSpPr>
          <p:nvPr/>
        </p:nvSpPr>
        <p:spPr bwMode="auto">
          <a:xfrm>
            <a:off x="511739" y="2095820"/>
            <a:ext cx="5172740" cy="3599499"/>
          </a:xfrm>
          <a:prstGeom prst="rect">
            <a:avLst/>
          </a:prstGeom>
          <a:gradFill>
            <a:gsLst>
              <a:gs pos="30000">
                <a:srgbClr val="F86524"/>
              </a:gs>
              <a:gs pos="66000">
                <a:srgbClr val="E23347"/>
              </a:gs>
              <a:gs pos="100000">
                <a:srgbClr val="CC006A"/>
              </a:gs>
            </a:gsLst>
            <a:lin ang="2700000" scaled="1"/>
          </a:gradFill>
          <a:ln w="12700">
            <a:solidFill>
              <a:srgbClr val="F86524"/>
            </a:solidFill>
            <a:miter lim="800000"/>
            <a:headEnd/>
            <a:tailEnd/>
          </a:ln>
          <a:effectLst>
            <a:outerShdw blurRad="50800" dist="38100" dir="5400000" algn="t" rotWithShape="0">
              <a:prstClr val="black">
                <a:alpha val="40000"/>
              </a:prstClr>
            </a:outerShdw>
            <a:softEdge rad="25400"/>
          </a:effectLst>
        </p:spPr>
        <p:txBody>
          <a:bodyPr vert="horz" wrap="square" lIns="144000" tIns="30480" rIns="144000" bIns="30480" numCol="1" anchor="ctr" anchorCtr="0" compatLnSpc="1">
            <a:prstTxWarp prst="textNoShape">
              <a:avLst/>
            </a:prstTxWarp>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defTabSz="609630">
              <a:spcBef>
                <a:spcPts val="400"/>
              </a:spcBef>
              <a:spcAft>
                <a:spcPts val="400"/>
              </a:spcAft>
            </a:pPr>
            <a:r>
              <a:rPr lang="en-GB" altLang="en-US" sz="2800">
                <a:solidFill>
                  <a:schemeClr val="bg1"/>
                </a:solidFill>
                <a:effectLst>
                  <a:outerShdw blurRad="38100" dist="38100" dir="2700000" algn="tl">
                    <a:srgbClr val="000000">
                      <a:alpha val="43137"/>
                    </a:srgbClr>
                  </a:outerShdw>
                </a:effectLst>
                <a:latin typeface="+mn-lt"/>
              </a:rPr>
              <a:t>Who is eligible</a:t>
            </a:r>
          </a:p>
          <a:p>
            <a:pPr marL="342900" indent="-342900" defTabSz="609630">
              <a:spcBef>
                <a:spcPts val="400"/>
              </a:spcBef>
              <a:spcAft>
                <a:spcPts val="400"/>
              </a:spcAft>
              <a:buFont typeface="Wingdings" panose="05000000000000000000" pitchFamily="2" charset="2"/>
              <a:buChar char="§"/>
            </a:pPr>
            <a:r>
              <a:rPr lang="en-GB" altLang="en-US" sz="2000" b="1">
                <a:solidFill>
                  <a:schemeClr val="bg1"/>
                </a:solidFill>
                <a:effectLst>
                  <a:outerShdw blurRad="38100" dist="38100" dir="2700000" algn="tl">
                    <a:srgbClr val="000000">
                      <a:alpha val="43137"/>
                    </a:srgbClr>
                  </a:outerShdw>
                </a:effectLst>
                <a:latin typeface="+mn-lt"/>
                <a:cs typeface="Calibri Light" panose="020F0302020204030204" pitchFamily="34" charset="0"/>
              </a:rPr>
              <a:t>Manufacture components or ingredients</a:t>
            </a:r>
          </a:p>
          <a:p>
            <a:pPr marL="342900" indent="-342900" defTabSz="609630">
              <a:spcBef>
                <a:spcPts val="400"/>
              </a:spcBef>
              <a:spcAft>
                <a:spcPts val="400"/>
              </a:spcAft>
              <a:buFont typeface="Wingdings" panose="05000000000000000000" pitchFamily="2" charset="2"/>
              <a:buChar char="§"/>
            </a:pPr>
            <a:r>
              <a:rPr lang="en-GB" altLang="en-US" sz="2000" b="1">
                <a:solidFill>
                  <a:schemeClr val="bg1"/>
                </a:solidFill>
                <a:effectLst>
                  <a:outerShdw blurRad="38100" dist="38100" dir="2700000" algn="tl">
                    <a:srgbClr val="000000">
                      <a:alpha val="43137"/>
                    </a:srgbClr>
                  </a:outerShdw>
                </a:effectLst>
                <a:latin typeface="+mn-lt"/>
                <a:cs typeface="Calibri Light" panose="020F0302020204030204" pitchFamily="34" charset="0"/>
              </a:rPr>
              <a:t>Finished pharmaceutical or medical products, which are then supplied to customers under the clients’ brand name or licence (CMOs)</a:t>
            </a:r>
          </a:p>
          <a:p>
            <a:pPr marL="342900" indent="-342900" defTabSz="609630">
              <a:spcBef>
                <a:spcPts val="400"/>
              </a:spcBef>
              <a:spcAft>
                <a:spcPts val="400"/>
              </a:spcAft>
              <a:buFont typeface="Wingdings" panose="05000000000000000000" pitchFamily="2" charset="2"/>
              <a:buChar char="§"/>
            </a:pPr>
            <a:r>
              <a:rPr lang="en-GB" altLang="en-US" sz="2000" b="1">
                <a:solidFill>
                  <a:schemeClr val="bg1"/>
                </a:solidFill>
                <a:effectLst>
                  <a:outerShdw blurRad="38100" dist="38100" dir="2700000" algn="tl">
                    <a:srgbClr val="000000">
                      <a:alpha val="43137"/>
                    </a:srgbClr>
                  </a:outerShdw>
                </a:effectLst>
                <a:latin typeface="+mn-lt"/>
                <a:cs typeface="Calibri Light" panose="020F0302020204030204" pitchFamily="34" charset="0"/>
              </a:rPr>
              <a:t>‘White label’ services (CDOs, CROs)</a:t>
            </a:r>
          </a:p>
          <a:p>
            <a:pPr defTabSz="609630">
              <a:spcBef>
                <a:spcPts val="400"/>
              </a:spcBef>
              <a:spcAft>
                <a:spcPts val="400"/>
              </a:spcAft>
            </a:pPr>
            <a:endParaRPr lang="en-GB" altLang="en-US" sz="2000"/>
          </a:p>
        </p:txBody>
      </p:sp>
      <p:sp>
        <p:nvSpPr>
          <p:cNvPr id="10" name="Rectangle 1">
            <a:extLst>
              <a:ext uri="{FF2B5EF4-FFF2-40B4-BE49-F238E27FC236}">
                <a16:creationId xmlns:a16="http://schemas.microsoft.com/office/drawing/2014/main" id="{6F5F3A38-5814-C1B3-4765-87EACB5590C5}"/>
              </a:ext>
            </a:extLst>
          </p:cNvPr>
          <p:cNvSpPr>
            <a:spLocks noChangeArrowheads="1"/>
          </p:cNvSpPr>
          <p:nvPr/>
        </p:nvSpPr>
        <p:spPr bwMode="auto">
          <a:xfrm>
            <a:off x="6382581" y="2095819"/>
            <a:ext cx="5150029" cy="3599499"/>
          </a:xfrm>
          <a:prstGeom prst="rect">
            <a:avLst/>
          </a:prstGeom>
          <a:gradFill>
            <a:gsLst>
              <a:gs pos="0">
                <a:srgbClr val="F86524"/>
              </a:gs>
              <a:gs pos="33000">
                <a:srgbClr val="E23347"/>
              </a:gs>
              <a:gs pos="68000">
                <a:srgbClr val="CC006A"/>
              </a:gs>
            </a:gsLst>
            <a:lin ang="2700000" scaled="1"/>
          </a:gradFill>
          <a:ln w="12700">
            <a:solidFill>
              <a:srgbClr val="F86524"/>
            </a:solidFill>
            <a:miter lim="800000"/>
            <a:headEnd/>
            <a:tailEnd/>
          </a:ln>
          <a:effectLst>
            <a:outerShdw blurRad="50800" dist="38100" dir="5400000" algn="t" rotWithShape="0">
              <a:prstClr val="black">
                <a:alpha val="40000"/>
              </a:prstClr>
            </a:outerShdw>
            <a:softEdge rad="25400"/>
          </a:effectLst>
        </p:spPr>
        <p:txBody>
          <a:bodyPr vert="horz" wrap="square" lIns="144000" tIns="30480" rIns="144000" bIns="30480" numCol="1" anchor="ctr" anchorCtr="0" compatLnSpc="1">
            <a:prstTxWarp prst="textNoShape">
              <a:avLst/>
            </a:prstTxWarp>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defTabSz="609630">
              <a:spcBef>
                <a:spcPts val="400"/>
              </a:spcBef>
              <a:spcAft>
                <a:spcPts val="400"/>
              </a:spcAft>
            </a:pPr>
            <a:r>
              <a:rPr lang="en-GB" altLang="en-US" sz="2800" dirty="0">
                <a:solidFill>
                  <a:schemeClr val="bg1"/>
                </a:solidFill>
                <a:effectLst>
                  <a:outerShdw blurRad="38100" dist="38100" dir="2700000" algn="tl">
                    <a:srgbClr val="000000">
                      <a:alpha val="43137"/>
                    </a:srgbClr>
                  </a:outerShdw>
                </a:effectLst>
                <a:latin typeface="+mn-lt"/>
              </a:rPr>
              <a:t>Requirements for Partnership</a:t>
            </a:r>
          </a:p>
          <a:p>
            <a:pPr marL="342900" indent="-342900" defTabSz="609630">
              <a:spcBef>
                <a:spcPts val="400"/>
              </a:spcBef>
              <a:spcAft>
                <a:spcPts val="400"/>
              </a:spcAft>
              <a:buFont typeface="Wingdings" panose="05000000000000000000" pitchFamily="2" charset="2"/>
              <a:buChar char="§"/>
            </a:pPr>
            <a:r>
              <a:rPr lang="en-GB" altLang="en-US" sz="2000" b="1" dirty="0">
                <a:solidFill>
                  <a:schemeClr val="bg1"/>
                </a:solidFill>
                <a:effectLst>
                  <a:outerShdw blurRad="38100" dist="38100" dir="2700000" algn="tl">
                    <a:srgbClr val="000000">
                      <a:alpha val="43137"/>
                    </a:srgbClr>
                  </a:outerShdw>
                </a:effectLst>
                <a:latin typeface="+mn-lt"/>
                <a:cs typeface="Calibri Light" panose="020F0302020204030204" pitchFamily="34" charset="0"/>
              </a:rPr>
              <a:t>A company review of alignment with the PSCI Principles, using the PSCI Maturity </a:t>
            </a:r>
            <a:r>
              <a:rPr lang="en-GB" altLang="en-US" sz="2000" b="1">
                <a:solidFill>
                  <a:schemeClr val="bg1"/>
                </a:solidFill>
                <a:effectLst>
                  <a:outerShdw blurRad="38100" dist="38100" dir="2700000" algn="tl">
                    <a:srgbClr val="000000">
                      <a:alpha val="43137"/>
                    </a:srgbClr>
                  </a:outerShdw>
                </a:effectLst>
                <a:latin typeface="+mn-lt"/>
                <a:cs typeface="Calibri Light" panose="020F0302020204030204" pitchFamily="34" charset="0"/>
              </a:rPr>
              <a:t>Models </a:t>
            </a:r>
          </a:p>
          <a:p>
            <a:pPr marL="342900" indent="-342900" defTabSz="609630">
              <a:spcBef>
                <a:spcPts val="400"/>
              </a:spcBef>
              <a:spcAft>
                <a:spcPts val="400"/>
              </a:spcAft>
              <a:buFont typeface="Wingdings" panose="05000000000000000000" pitchFamily="2" charset="2"/>
              <a:buChar char="§"/>
            </a:pPr>
            <a:r>
              <a:rPr lang="en-GB" altLang="en-US" sz="2000" b="1">
                <a:solidFill>
                  <a:schemeClr val="bg1"/>
                </a:solidFill>
                <a:effectLst>
                  <a:outerShdw blurRad="38100" dist="38100" dir="2700000" algn="tl">
                    <a:srgbClr val="000000">
                      <a:alpha val="43137"/>
                    </a:srgbClr>
                  </a:outerShdw>
                </a:effectLst>
                <a:latin typeface="+mn-lt"/>
                <a:cs typeface="Calibri Light" panose="020F0302020204030204" pitchFamily="34" charset="0"/>
              </a:rPr>
              <a:t>Share </a:t>
            </a:r>
            <a:r>
              <a:rPr lang="en-GB" altLang="en-US" sz="2000" b="1" dirty="0">
                <a:solidFill>
                  <a:schemeClr val="bg1"/>
                </a:solidFill>
                <a:effectLst>
                  <a:outerShdw blurRad="38100" dist="38100" dir="2700000" algn="tl">
                    <a:srgbClr val="000000">
                      <a:alpha val="43137"/>
                    </a:srgbClr>
                  </a:outerShdw>
                </a:effectLst>
                <a:latin typeface="+mn-lt"/>
                <a:cs typeface="Calibri Light" panose="020F0302020204030204" pitchFamily="34" charset="0"/>
              </a:rPr>
              <a:t>PSCI audits representing 20% of your total business AND share all immediately available PSCI audits</a:t>
            </a:r>
          </a:p>
          <a:p>
            <a:pPr marL="342900" indent="-342900" defTabSz="609630">
              <a:spcBef>
                <a:spcPts val="400"/>
              </a:spcBef>
              <a:spcAft>
                <a:spcPts val="400"/>
              </a:spcAft>
              <a:buFont typeface="Wingdings" panose="05000000000000000000" pitchFamily="2" charset="2"/>
              <a:buChar char="§"/>
            </a:pPr>
            <a:r>
              <a:rPr lang="en-GB" altLang="en-US" sz="2000" b="1" dirty="0">
                <a:solidFill>
                  <a:schemeClr val="bg1"/>
                </a:solidFill>
                <a:effectLst>
                  <a:outerShdw blurRad="38100" dist="38100" dir="2700000" algn="tl">
                    <a:srgbClr val="000000">
                      <a:alpha val="43137"/>
                    </a:srgbClr>
                  </a:outerShdw>
                </a:effectLst>
                <a:latin typeface="+mn-lt"/>
                <a:cs typeface="Calibri Light" panose="020F0302020204030204" pitchFamily="34" charset="0"/>
              </a:rPr>
              <a:t>Provide a Transparent CAPR</a:t>
            </a:r>
          </a:p>
          <a:p>
            <a:pPr marL="342900" indent="-342900" defTabSz="609630">
              <a:spcBef>
                <a:spcPts val="400"/>
              </a:spcBef>
              <a:spcAft>
                <a:spcPts val="400"/>
              </a:spcAft>
              <a:buFont typeface="Wingdings" panose="05000000000000000000" pitchFamily="2" charset="2"/>
              <a:buChar char="§"/>
            </a:pPr>
            <a:r>
              <a:rPr lang="en-GB" altLang="en-US" sz="2000" b="1" dirty="0">
                <a:solidFill>
                  <a:schemeClr val="bg1"/>
                </a:solidFill>
                <a:effectLst>
                  <a:outerShdw blurRad="38100" dist="38100" dir="2700000" algn="tl">
                    <a:srgbClr val="000000">
                      <a:alpha val="43137"/>
                    </a:srgbClr>
                  </a:outerShdw>
                </a:effectLst>
                <a:latin typeface="+mn-lt"/>
                <a:cs typeface="Calibri Light" panose="020F0302020204030204" pitchFamily="34" charset="0"/>
              </a:rPr>
              <a:t>Pay an annual Partnership fee of $7,000*</a:t>
            </a:r>
          </a:p>
        </p:txBody>
      </p:sp>
      <p:sp>
        <p:nvSpPr>
          <p:cNvPr id="11" name="TextBox 10">
            <a:extLst>
              <a:ext uri="{FF2B5EF4-FFF2-40B4-BE49-F238E27FC236}">
                <a16:creationId xmlns:a16="http://schemas.microsoft.com/office/drawing/2014/main" id="{526A9CE1-FD83-5730-1FFC-9A67CB39258A}"/>
              </a:ext>
            </a:extLst>
          </p:cNvPr>
          <p:cNvSpPr txBox="1"/>
          <p:nvPr/>
        </p:nvSpPr>
        <p:spPr>
          <a:xfrm>
            <a:off x="6382581" y="5991135"/>
            <a:ext cx="5434784"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i="1">
                <a:solidFill>
                  <a:schemeClr val="bg1">
                    <a:lumMod val="50000"/>
                  </a:schemeClr>
                </a:solidFill>
                <a:latin typeface="Calibri Light"/>
                <a:cs typeface="Calibri Light"/>
              </a:rPr>
              <a:t>* Fee is $5,000 USD for companies with &lt;$100m revenue</a:t>
            </a:r>
          </a:p>
        </p:txBody>
      </p:sp>
    </p:spTree>
    <p:extLst>
      <p:ext uri="{BB962C8B-B14F-4D97-AF65-F5344CB8AC3E}">
        <p14:creationId xmlns:p14="http://schemas.microsoft.com/office/powerpoint/2010/main" val="23053859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3,700+ Stone Path Illustrations, Royalty-Free Vector Graphics &amp; Clip Art -  iStock | Stepping stone path, Stone path garden, Stone path vector">
            <a:extLst>
              <a:ext uri="{FF2B5EF4-FFF2-40B4-BE49-F238E27FC236}">
                <a16:creationId xmlns:a16="http://schemas.microsoft.com/office/drawing/2014/main" id="{6BDDD088-5D51-93A4-91CF-F657093E5B4F}"/>
              </a:ext>
            </a:extLst>
          </p:cNvPr>
          <p:cNvPicPr>
            <a:picLocks noChangeAspect="1" noChangeArrowheads="1"/>
          </p:cNvPicPr>
          <p:nvPr/>
        </p:nvPicPr>
        <p:blipFill rotWithShape="1">
          <a:blip r:embed="rId3">
            <a:alphaModFix amt="56000"/>
            <a:extLst>
              <a:ext uri="{BEBA8EAE-BF5A-486C-A8C5-ECC9F3942E4B}">
                <a14:imgProps xmlns:a14="http://schemas.microsoft.com/office/drawing/2010/main">
                  <a14:imgLayer r:embed="rId4">
                    <a14:imgEffect>
                      <a14:saturation sat="121000"/>
                    </a14:imgEffect>
                  </a14:imgLayer>
                </a14:imgProps>
              </a:ext>
              <a:ext uri="{28A0092B-C50C-407E-A947-70E740481C1C}">
                <a14:useLocalDpi xmlns:a14="http://schemas.microsoft.com/office/drawing/2010/main" val="0"/>
              </a:ext>
            </a:extLst>
          </a:blip>
          <a:srcRect r="2637"/>
          <a:stretch/>
        </p:blipFill>
        <p:spPr bwMode="auto">
          <a:xfrm>
            <a:off x="6459095" y="0"/>
            <a:ext cx="573290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Freeform 2"/>
          <p:cNvSpPr/>
          <p:nvPr/>
        </p:nvSpPr>
        <p:spPr>
          <a:xfrm>
            <a:off x="66361" y="5991137"/>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5"/>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TextBox 2">
            <a:extLst>
              <a:ext uri="{FF2B5EF4-FFF2-40B4-BE49-F238E27FC236}">
                <a16:creationId xmlns:a16="http://schemas.microsoft.com/office/drawing/2014/main" id="{471BA5D8-19B3-3FB8-4BF7-F3D1BDBB3CAE}"/>
              </a:ext>
            </a:extLst>
          </p:cNvPr>
          <p:cNvSpPr txBox="1"/>
          <p:nvPr/>
        </p:nvSpPr>
        <p:spPr>
          <a:xfrm>
            <a:off x="252887" y="267732"/>
            <a:ext cx="10422201" cy="1843582"/>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4000" b="1" i="0" u="none" strike="noStrike" kern="1200" cap="none" spc="0" normalizeH="0" baseline="0" noProof="0">
                <a:ln>
                  <a:noFill/>
                </a:ln>
                <a:solidFill>
                  <a:srgbClr val="F86524"/>
                </a:solidFill>
                <a:effectLst/>
                <a:uLnTx/>
                <a:uFillTx/>
                <a:ea typeface="Calibri Light" panose="020F0302020204030204" pitchFamily="34" charset="0"/>
                <a:cs typeface="Calibri Light" panose="020F0302020204030204" pitchFamily="34" charset="0"/>
              </a:rPr>
              <a:t>A pathway to Partnership</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4000" b="1" i="0" u="none" strike="noStrike" kern="1200" cap="none" spc="0" normalizeH="0" baseline="0" noProof="0">
              <a:ln>
                <a:noFill/>
              </a:ln>
              <a:solidFill>
                <a:srgbClr val="5A5A5A"/>
              </a:solidFill>
              <a:effectLst/>
              <a:uLnTx/>
              <a:uFillTx/>
              <a:ea typeface="Calibri Light" panose="020F0302020204030204" pitchFamily="34" charset="0"/>
              <a:cs typeface="Calibri Light" panose="020F0302020204030204" pitchFamily="34" charset="0"/>
            </a:endParaRPr>
          </a:p>
        </p:txBody>
      </p:sp>
      <p:sp>
        <p:nvSpPr>
          <p:cNvPr id="4" name="TextBox 3">
            <a:extLst>
              <a:ext uri="{FF2B5EF4-FFF2-40B4-BE49-F238E27FC236}">
                <a16:creationId xmlns:a16="http://schemas.microsoft.com/office/drawing/2014/main" id="{42BEC842-D5CC-4D71-DE21-FEB0A7A71283}"/>
              </a:ext>
            </a:extLst>
          </p:cNvPr>
          <p:cNvSpPr txBox="1"/>
          <p:nvPr/>
        </p:nvSpPr>
        <p:spPr>
          <a:xfrm>
            <a:off x="285544" y="1304881"/>
            <a:ext cx="6096000" cy="967957"/>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GB" sz="2000">
                <a:solidFill>
                  <a:schemeClr val="tx1">
                    <a:lumMod val="50000"/>
                    <a:lumOff val="50000"/>
                  </a:schemeClr>
                </a:solidFill>
                <a:ea typeface="Calibri Light" panose="020F0302020204030204" pitchFamily="34" charset="0"/>
                <a:cs typeface="Calibri Light" panose="020F0302020204030204" pitchFamily="34" charset="0"/>
              </a:rPr>
              <a:t>We</a:t>
            </a:r>
            <a:r>
              <a:rPr kumimoji="0" lang="en-GB" sz="2000" b="0" i="0" u="none" strike="noStrike" kern="1200" cap="none" spc="0" normalizeH="0" baseline="0" noProof="0">
                <a:ln>
                  <a:noFill/>
                </a:ln>
                <a:solidFill>
                  <a:schemeClr val="tx1">
                    <a:lumMod val="50000"/>
                    <a:lumOff val="50000"/>
                  </a:schemeClr>
                </a:solidFill>
                <a:effectLst/>
                <a:uLnTx/>
                <a:uFillTx/>
                <a:ea typeface="Calibri Light" panose="020F0302020204030204" pitchFamily="34" charset="0"/>
                <a:cs typeface="Calibri Light" panose="020F0302020204030204" pitchFamily="34" charset="0"/>
              </a:rPr>
              <a:t> recognise that it may take time to </a:t>
            </a:r>
            <a:r>
              <a:rPr lang="en-GB" sz="2000">
                <a:solidFill>
                  <a:schemeClr val="tx1">
                    <a:lumMod val="50000"/>
                    <a:lumOff val="50000"/>
                  </a:schemeClr>
                </a:solidFill>
                <a:ea typeface="Calibri Light" panose="020F0302020204030204" pitchFamily="34" charset="0"/>
                <a:cs typeface="Calibri Light" panose="020F0302020204030204" pitchFamily="34" charset="0"/>
              </a:rPr>
              <a:t>engage in the audit program and complete the maturity assessment. </a:t>
            </a:r>
          </a:p>
        </p:txBody>
      </p:sp>
      <p:sp>
        <p:nvSpPr>
          <p:cNvPr id="6" name="TextBox 5">
            <a:extLst>
              <a:ext uri="{FF2B5EF4-FFF2-40B4-BE49-F238E27FC236}">
                <a16:creationId xmlns:a16="http://schemas.microsoft.com/office/drawing/2014/main" id="{74E4B5E6-0FA3-704F-5E68-7355A01CD055}"/>
              </a:ext>
            </a:extLst>
          </p:cNvPr>
          <p:cNvSpPr txBox="1"/>
          <p:nvPr/>
        </p:nvSpPr>
        <p:spPr>
          <a:xfrm>
            <a:off x="285544" y="2459251"/>
            <a:ext cx="8891113" cy="3183949"/>
          </a:xfrm>
          <a:prstGeom prst="rect">
            <a:avLst/>
          </a:prstGeom>
          <a:noFill/>
        </p:spPr>
        <p:txBody>
          <a:bodyPr wrap="square" lIns="91440" tIns="45720" rIns="91440" bIns="45720" anchor="t">
            <a:spAutoFit/>
          </a:bodyPr>
          <a:lstStyle/>
          <a:p>
            <a:pPr>
              <a:lnSpc>
                <a:spcPct val="150000"/>
              </a:lnSpc>
              <a:defRPr/>
            </a:pPr>
            <a:r>
              <a:rPr lang="en-GB" sz="2000">
                <a:solidFill>
                  <a:schemeClr val="tx1">
                    <a:lumMod val="50000"/>
                    <a:lumOff val="50000"/>
                  </a:schemeClr>
                </a:solidFill>
                <a:ea typeface="Calibri Light"/>
                <a:cs typeface="Calibri Light"/>
              </a:rPr>
              <a:t>With </a:t>
            </a:r>
            <a:r>
              <a:rPr kumimoji="0" lang="en-GB" sz="2000" b="0" i="0" u="none" strike="noStrike" kern="1200" cap="none" spc="0" normalizeH="0" baseline="0" noProof="0">
                <a:ln>
                  <a:noFill/>
                </a:ln>
                <a:solidFill>
                  <a:schemeClr val="tx1">
                    <a:lumMod val="50000"/>
                    <a:lumOff val="50000"/>
                  </a:schemeClr>
                </a:solidFill>
                <a:effectLst/>
                <a:uLnTx/>
                <a:uFillTx/>
                <a:ea typeface="Calibri Light"/>
                <a:cs typeface="Calibri Light"/>
              </a:rPr>
              <a:t>that in mind, we have established a </a:t>
            </a:r>
            <a:r>
              <a:rPr kumimoji="0" lang="en-GB" sz="2000" b="1" i="0" u="none" strike="noStrike" kern="1200" cap="none" spc="0" normalizeH="0" baseline="0" noProof="0">
                <a:ln>
                  <a:noFill/>
                </a:ln>
                <a:solidFill>
                  <a:srgbClr val="F96624"/>
                </a:solidFill>
                <a:effectLst/>
                <a:uLnTx/>
                <a:uFillTx/>
                <a:ea typeface="Calibri Light"/>
                <a:cs typeface="Calibri Light"/>
              </a:rPr>
              <a:t>pathway to partnership</a:t>
            </a:r>
            <a:r>
              <a:rPr kumimoji="0" lang="en-GB" sz="2000" b="0" i="0" u="none" strike="noStrike" kern="1200" cap="none" spc="0" normalizeH="0" baseline="0" noProof="0">
                <a:ln>
                  <a:noFill/>
                </a:ln>
                <a:solidFill>
                  <a:schemeClr val="tx1">
                    <a:lumMod val="50000"/>
                    <a:lumOff val="50000"/>
                  </a:schemeClr>
                </a:solidFill>
                <a:effectLst/>
                <a:uLnTx/>
                <a:uFillTx/>
                <a:ea typeface="Calibri Light"/>
                <a:cs typeface="Calibri Light"/>
              </a:rPr>
              <a:t>, to </a:t>
            </a:r>
            <a:r>
              <a:rPr lang="en-GB" sz="2000">
                <a:solidFill>
                  <a:schemeClr val="tx1">
                    <a:lumMod val="50000"/>
                    <a:lumOff val="50000"/>
                  </a:schemeClr>
                </a:solidFill>
                <a:ea typeface="Calibri Light"/>
                <a:cs typeface="Calibri Light"/>
              </a:rPr>
              <a:t>support</a:t>
            </a:r>
            <a:r>
              <a:rPr kumimoji="0" lang="en-GB" sz="2000" b="0" i="0" u="none" strike="noStrike" kern="1200" cap="none" spc="0" normalizeH="0" baseline="0" noProof="0">
                <a:ln>
                  <a:noFill/>
                </a:ln>
                <a:solidFill>
                  <a:schemeClr val="tx1">
                    <a:lumMod val="50000"/>
                    <a:lumOff val="50000"/>
                  </a:schemeClr>
                </a:solidFill>
                <a:effectLst/>
                <a:uLnTx/>
                <a:uFillTx/>
                <a:ea typeface="Calibri Light"/>
                <a:cs typeface="Calibri Light"/>
              </a:rPr>
              <a:t> suppliers until the requirements for partnership status </a:t>
            </a:r>
            <a:r>
              <a:rPr lang="en-GB" sz="2000">
                <a:solidFill>
                  <a:schemeClr val="tx1">
                    <a:lumMod val="50000"/>
                    <a:lumOff val="50000"/>
                  </a:schemeClr>
                </a:solidFill>
                <a:ea typeface="Calibri Light"/>
                <a:cs typeface="Calibri Light"/>
              </a:rPr>
              <a:t>are </a:t>
            </a:r>
            <a:r>
              <a:rPr kumimoji="0" lang="en-GB" sz="2000" b="0" i="0" u="none" strike="noStrike" kern="1200" cap="none" spc="0" normalizeH="0" baseline="0" noProof="0">
                <a:ln>
                  <a:noFill/>
                </a:ln>
                <a:solidFill>
                  <a:schemeClr val="tx1">
                    <a:lumMod val="50000"/>
                    <a:lumOff val="50000"/>
                  </a:schemeClr>
                </a:solidFill>
                <a:effectLst/>
                <a:uLnTx/>
                <a:uFillTx/>
                <a:ea typeface="Calibri Light"/>
                <a:cs typeface="Calibri Light"/>
              </a:rPr>
              <a:t>met.</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600" b="0" i="0" u="none" strike="noStrike" kern="1200" cap="none" spc="0" normalizeH="0" baseline="0" noProof="0">
              <a:ln>
                <a:noFill/>
              </a:ln>
              <a:effectLst/>
              <a:uLnTx/>
              <a:uFillTx/>
              <a:ea typeface="Calibri Light" panose="020F0302020204030204" pitchFamily="34" charset="0"/>
              <a:cs typeface="Calibri Light" panose="020F030202020403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000" b="0" i="0" u="none" strike="noStrike" kern="1200" cap="none" spc="0" normalizeH="0" baseline="0" noProof="0">
                <a:ln>
                  <a:noFill/>
                </a:ln>
                <a:solidFill>
                  <a:schemeClr val="tx1">
                    <a:lumMod val="50000"/>
                    <a:lumOff val="50000"/>
                  </a:schemeClr>
                </a:solidFill>
                <a:effectLst/>
                <a:uLnTx/>
                <a:uFillTx/>
                <a:ea typeface="Calibri Light"/>
                <a:cs typeface="Calibri Light"/>
              </a:rPr>
              <a:t>In the meantime, all suppliers registered on the platform </a:t>
            </a:r>
            <a:r>
              <a:rPr lang="en-GB" sz="2000">
                <a:solidFill>
                  <a:schemeClr val="tx1">
                    <a:lumMod val="50000"/>
                    <a:lumOff val="50000"/>
                  </a:schemeClr>
                </a:solidFill>
                <a:ea typeface="Calibri Light"/>
                <a:cs typeface="Calibri Light"/>
              </a:rPr>
              <a:t>continue to</a:t>
            </a:r>
            <a:r>
              <a:rPr kumimoji="0" lang="en-GB" sz="2000" b="0" i="0" u="none" strike="noStrike" kern="1200" cap="none" spc="0" normalizeH="0" baseline="0" noProof="0">
                <a:ln>
                  <a:noFill/>
                </a:ln>
                <a:solidFill>
                  <a:schemeClr val="tx1">
                    <a:lumMod val="50000"/>
                    <a:lumOff val="50000"/>
                  </a:schemeClr>
                </a:solidFill>
                <a:effectLst/>
                <a:uLnTx/>
                <a:uFillTx/>
                <a:ea typeface="Calibri Light"/>
                <a:cs typeface="Calibri Light"/>
              </a:rPr>
              <a:t> have the same, </a:t>
            </a:r>
            <a:r>
              <a:rPr kumimoji="0" lang="en-GB" sz="2000" b="1" i="0" u="none" strike="noStrike" kern="1200" cap="none" spc="0" normalizeH="0" baseline="0" noProof="0">
                <a:ln>
                  <a:noFill/>
                </a:ln>
                <a:solidFill>
                  <a:srgbClr val="F96624"/>
                </a:solidFill>
                <a:effectLst/>
                <a:uLnTx/>
                <a:uFillTx/>
                <a:ea typeface="Calibri Light"/>
                <a:cs typeface="Calibri Light"/>
              </a:rPr>
              <a:t>free access </a:t>
            </a:r>
            <a:r>
              <a:rPr lang="en-GB" sz="2000">
                <a:solidFill>
                  <a:schemeClr val="tx1">
                    <a:lumMod val="50000"/>
                    <a:lumOff val="50000"/>
                  </a:schemeClr>
                </a:solidFill>
                <a:ea typeface="Calibri Light"/>
                <a:cs typeface="Calibri Light"/>
              </a:rPr>
              <a:t>to the PSCI platform; sharing audits &amp; reports with customers, developing capability with our learning and development program, and free attendance at our events and webinars.</a:t>
            </a:r>
          </a:p>
        </p:txBody>
      </p:sp>
    </p:spTree>
    <p:extLst>
      <p:ext uri="{BB962C8B-B14F-4D97-AF65-F5344CB8AC3E}">
        <p14:creationId xmlns:p14="http://schemas.microsoft.com/office/powerpoint/2010/main" val="22790483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6361" y="5991137"/>
            <a:ext cx="3162067" cy="790517"/>
          </a:xfrm>
          <a:custGeom>
            <a:avLst/>
            <a:gdLst/>
            <a:ahLst/>
            <a:cxnLst/>
            <a:rect l="l" t="t" r="r" b="b"/>
            <a:pathLst>
              <a:path w="4743101" h="1185775">
                <a:moveTo>
                  <a:pt x="0" y="0"/>
                </a:moveTo>
                <a:lnTo>
                  <a:pt x="4743101" y="0"/>
                </a:lnTo>
                <a:lnTo>
                  <a:pt x="4743101" y="1185775"/>
                </a:lnTo>
                <a:lnTo>
                  <a:pt x="0" y="1185775"/>
                </a:lnTo>
                <a:lnTo>
                  <a:pt x="0" y="0"/>
                </a:lnTo>
                <a:close/>
              </a:path>
            </a:pathLst>
          </a:custGeom>
          <a:blipFill>
            <a:blip r:embed="rId3"/>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Oval 2">
            <a:extLst>
              <a:ext uri="{FF2B5EF4-FFF2-40B4-BE49-F238E27FC236}">
                <a16:creationId xmlns:a16="http://schemas.microsoft.com/office/drawing/2014/main" id="{20CC1D3A-572A-B8A4-A979-7FB11D7FD89F}"/>
              </a:ext>
            </a:extLst>
          </p:cNvPr>
          <p:cNvSpPr/>
          <p:nvPr/>
        </p:nvSpPr>
        <p:spPr>
          <a:xfrm>
            <a:off x="9091698" y="2131459"/>
            <a:ext cx="2381530" cy="1572527"/>
          </a:xfrm>
          <a:prstGeom prst="ellipse">
            <a:avLst/>
          </a:prstGeom>
          <a:solidFill>
            <a:schemeClr val="bg1"/>
          </a:solidFill>
          <a:ln>
            <a:solidFill>
              <a:schemeClr val="bg1">
                <a:lumMod val="50000"/>
              </a:schemeClr>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b="1">
                <a:solidFill>
                  <a:srgbClr val="F86524"/>
                </a:solidFill>
              </a:rPr>
              <a:t>The Partnership is re-validated every three years</a:t>
            </a:r>
          </a:p>
        </p:txBody>
      </p:sp>
      <p:sp>
        <p:nvSpPr>
          <p:cNvPr id="4" name="TextBox 3">
            <a:extLst>
              <a:ext uri="{FF2B5EF4-FFF2-40B4-BE49-F238E27FC236}">
                <a16:creationId xmlns:a16="http://schemas.microsoft.com/office/drawing/2014/main" id="{FE393C18-51E2-D566-BDE0-D17D0878D5A4}"/>
              </a:ext>
            </a:extLst>
          </p:cNvPr>
          <p:cNvSpPr txBox="1"/>
          <p:nvPr/>
        </p:nvSpPr>
        <p:spPr>
          <a:xfrm>
            <a:off x="429302" y="125600"/>
            <a:ext cx="7670800" cy="920252"/>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4000" b="1" i="0" u="none" strike="noStrike" kern="1200" cap="none" spc="0" normalizeH="0" baseline="0" noProof="0">
                <a:ln>
                  <a:noFill/>
                </a:ln>
                <a:solidFill>
                  <a:srgbClr val="F96624"/>
                </a:solidFill>
                <a:effectLst/>
                <a:uLnTx/>
                <a:uFillTx/>
                <a:ea typeface="Calibri Light" panose="020F0302020204030204" pitchFamily="34" charset="0"/>
                <a:cs typeface="Calibri Light"/>
              </a:rPr>
              <a:t>How to apply</a:t>
            </a:r>
            <a:endParaRPr lang="en-GB" sz="4000" b="1" i="0" u="none" strike="noStrike" kern="1200" cap="none" spc="0" normalizeH="0" baseline="0" noProof="0">
              <a:ln>
                <a:noFill/>
              </a:ln>
              <a:solidFill>
                <a:srgbClr val="F96624"/>
              </a:solidFill>
              <a:effectLst/>
              <a:uLnTx/>
              <a:uFillTx/>
              <a:ea typeface="Calibri Light" panose="020F0302020204030204" pitchFamily="34" charset="0"/>
              <a:cs typeface="Calibri Light"/>
            </a:endParaRPr>
          </a:p>
        </p:txBody>
      </p:sp>
      <p:sp>
        <p:nvSpPr>
          <p:cNvPr id="7" name="TextBox 6">
            <a:extLst>
              <a:ext uri="{FF2B5EF4-FFF2-40B4-BE49-F238E27FC236}">
                <a16:creationId xmlns:a16="http://schemas.microsoft.com/office/drawing/2014/main" id="{CE8BB845-5C90-C2D7-3AC4-F69D1411AC68}"/>
              </a:ext>
            </a:extLst>
          </p:cNvPr>
          <p:cNvSpPr txBox="1"/>
          <p:nvPr/>
        </p:nvSpPr>
        <p:spPr>
          <a:xfrm>
            <a:off x="429302" y="1165404"/>
            <a:ext cx="9490220" cy="4930581"/>
          </a:xfrm>
          <a:prstGeom prst="rect">
            <a:avLst/>
          </a:prstGeom>
          <a:noFill/>
        </p:spPr>
        <p:txBody>
          <a:bodyPr wrap="square" lIns="91440" tIns="45720" rIns="91440" bIns="45720" anchor="t">
            <a:spAutoFit/>
          </a:bodyPr>
          <a:lstStyle/>
          <a:p>
            <a:pPr marL="285750" indent="-285750">
              <a:lnSpc>
                <a:spcPct val="200000"/>
              </a:lnSpc>
              <a:buClr>
                <a:srgbClr val="F96624"/>
              </a:buClr>
              <a:buFont typeface="Wingdings" panose="05000000000000000000" pitchFamily="2" charset="2"/>
              <a:buChar char="§"/>
              <a:defRPr/>
            </a:pPr>
            <a:r>
              <a:rPr lang="en-GB" sz="2000">
                <a:solidFill>
                  <a:schemeClr val="tx1">
                    <a:lumMod val="50000"/>
                    <a:lumOff val="50000"/>
                  </a:schemeClr>
                </a:solidFill>
                <a:ea typeface="Calibri Light"/>
                <a:cs typeface="Calibri Light"/>
              </a:rPr>
              <a:t>We are currently working with a pipeline of companies that have expressed an interest in becoming Supplier Partners. </a:t>
            </a:r>
            <a:endParaRPr lang="en-GB" sz="2000">
              <a:solidFill>
                <a:schemeClr val="tx1">
                  <a:lumMod val="50000"/>
                  <a:lumOff val="50000"/>
                </a:schemeClr>
              </a:solidFill>
              <a:ea typeface="Calibri Light" panose="020F0302020204030204" pitchFamily="34" charset="0"/>
              <a:cs typeface="Calibri Light" panose="020F0302020204030204" pitchFamily="34" charset="0"/>
            </a:endParaRPr>
          </a:p>
          <a:p>
            <a:pPr marL="285750" indent="-285750">
              <a:lnSpc>
                <a:spcPct val="200000"/>
              </a:lnSpc>
              <a:buClr>
                <a:srgbClr val="F96624"/>
              </a:buClr>
              <a:buFont typeface="Wingdings" panose="05000000000000000000" pitchFamily="2" charset="2"/>
              <a:buChar char="§"/>
              <a:defRPr/>
            </a:pPr>
            <a:r>
              <a:rPr lang="en-GB" sz="2000">
                <a:solidFill>
                  <a:schemeClr val="tx1">
                    <a:lumMod val="50000"/>
                    <a:lumOff val="50000"/>
                  </a:schemeClr>
                </a:solidFill>
                <a:ea typeface="Calibri Light"/>
                <a:cs typeface="Calibri Light"/>
              </a:rPr>
              <a:t>Our first Supplier Partners are joining the organisation this summer!</a:t>
            </a:r>
            <a:endParaRPr lang="en-GB" sz="2000">
              <a:solidFill>
                <a:schemeClr val="tx1">
                  <a:lumMod val="50000"/>
                  <a:lumOff val="50000"/>
                </a:schemeClr>
              </a:solidFill>
              <a:ea typeface="Calibri Light"/>
              <a:cs typeface="Calibri Light" panose="020F0302020204030204" pitchFamily="34" charset="0"/>
            </a:endParaRPr>
          </a:p>
          <a:p>
            <a:pPr marL="285750" indent="-285750">
              <a:lnSpc>
                <a:spcPct val="200000"/>
              </a:lnSpc>
              <a:buClr>
                <a:srgbClr val="F96624"/>
              </a:buClr>
              <a:buFont typeface="Wingdings" panose="05000000000000000000" pitchFamily="2" charset="2"/>
              <a:buChar char="§"/>
              <a:defRPr/>
            </a:pPr>
            <a:r>
              <a:rPr lang="en-GB" sz="2000">
                <a:solidFill>
                  <a:schemeClr val="tx1">
                    <a:lumMod val="50000"/>
                    <a:lumOff val="50000"/>
                  </a:schemeClr>
                </a:solidFill>
                <a:ea typeface="Calibri Light"/>
                <a:cs typeface="Calibri Light"/>
              </a:rPr>
              <a:t>If you are interested in Partnership, please contact the Secretariat at </a:t>
            </a:r>
            <a:r>
              <a:rPr lang="en-GB" sz="2000">
                <a:solidFill>
                  <a:srgbClr val="F86524"/>
                </a:solidFill>
                <a:ea typeface="Calibri Light"/>
                <a:cs typeface="Calibri Light"/>
                <a:hlinkClick r:id="rId4">
                  <a:extLst>
                    <a:ext uri="{A12FA001-AC4F-418D-AE19-62706E023703}">
                      <ahyp:hlinkClr xmlns:ahyp="http://schemas.microsoft.com/office/drawing/2018/hyperlinkcolor" val="tx"/>
                    </a:ext>
                  </a:extLst>
                </a:hlinkClick>
              </a:rPr>
              <a:t>info@pscinitiative.org</a:t>
            </a:r>
            <a:r>
              <a:rPr lang="en-GB" sz="2000">
                <a:solidFill>
                  <a:schemeClr val="tx1">
                    <a:lumMod val="50000"/>
                    <a:lumOff val="50000"/>
                  </a:schemeClr>
                </a:solidFill>
                <a:ea typeface="Calibri Light"/>
                <a:cs typeface="Calibri Light"/>
              </a:rPr>
              <a:t>.</a:t>
            </a:r>
          </a:p>
          <a:p>
            <a:pPr marL="285750" indent="-285750">
              <a:lnSpc>
                <a:spcPct val="200000"/>
              </a:lnSpc>
              <a:buClr>
                <a:srgbClr val="F96624"/>
              </a:buClr>
              <a:buFont typeface="Wingdings" panose="05000000000000000000" pitchFamily="2" charset="2"/>
              <a:buChar char="§"/>
              <a:defRPr/>
            </a:pPr>
            <a:r>
              <a:rPr lang="en-GB" sz="2000">
                <a:solidFill>
                  <a:schemeClr val="tx1">
                    <a:lumMod val="50000"/>
                    <a:lumOff val="50000"/>
                  </a:schemeClr>
                </a:solidFill>
                <a:ea typeface="Calibri Light"/>
                <a:cs typeface="Calibri Light"/>
              </a:rPr>
              <a:t>When a company is</a:t>
            </a:r>
            <a:r>
              <a:rPr kumimoji="0" lang="en-GB" sz="2000" b="0" i="0" u="none" strike="noStrike" kern="1200" cap="none" spc="0" normalizeH="0" baseline="0" noProof="0">
                <a:ln>
                  <a:noFill/>
                </a:ln>
                <a:solidFill>
                  <a:schemeClr val="tx1">
                    <a:lumMod val="50000"/>
                    <a:lumOff val="50000"/>
                  </a:schemeClr>
                </a:solidFill>
                <a:effectLst/>
                <a:uLnTx/>
                <a:uFillTx/>
                <a:ea typeface="Calibri Light"/>
                <a:cs typeface="Calibri Light"/>
              </a:rPr>
              <a:t> ready to </a:t>
            </a:r>
            <a:r>
              <a:rPr lang="en-GB" sz="2000">
                <a:solidFill>
                  <a:schemeClr val="tx1">
                    <a:lumMod val="50000"/>
                    <a:lumOff val="50000"/>
                  </a:schemeClr>
                </a:solidFill>
                <a:ea typeface="Calibri Light"/>
                <a:cs typeface="Calibri Light"/>
              </a:rPr>
              <a:t>apply, application is via </a:t>
            </a:r>
            <a:r>
              <a:rPr kumimoji="0" lang="en-GB" sz="2000" i="0" u="none" strike="noStrike" kern="1200" cap="none" spc="0" normalizeH="0" baseline="0" noProof="0">
                <a:ln>
                  <a:noFill/>
                </a:ln>
                <a:solidFill>
                  <a:schemeClr val="tx1">
                    <a:lumMod val="50000"/>
                    <a:lumOff val="50000"/>
                  </a:schemeClr>
                </a:solidFill>
                <a:effectLst/>
                <a:uLnTx/>
                <a:uFillTx/>
                <a:ea typeface="Calibri Light"/>
                <a:cs typeface="Calibri Light"/>
              </a:rPr>
              <a:t>an</a:t>
            </a:r>
            <a:r>
              <a:rPr kumimoji="0" lang="en-GB" sz="2000" b="0" i="0" u="none" strike="noStrike" kern="1200" cap="none" spc="0" normalizeH="0" baseline="0" noProof="0">
                <a:ln>
                  <a:noFill/>
                </a:ln>
                <a:solidFill>
                  <a:schemeClr val="tx1">
                    <a:lumMod val="50000"/>
                    <a:lumOff val="50000"/>
                  </a:schemeClr>
                </a:solidFill>
                <a:effectLst/>
                <a:uLnTx/>
                <a:uFillTx/>
                <a:ea typeface="Calibri Light"/>
                <a:cs typeface="Calibri Light"/>
              </a:rPr>
              <a:t> online form. After </a:t>
            </a:r>
            <a:r>
              <a:rPr lang="en-GB" sz="2000">
                <a:solidFill>
                  <a:schemeClr val="tx1">
                    <a:lumMod val="50000"/>
                    <a:lumOff val="50000"/>
                  </a:schemeClr>
                </a:solidFill>
                <a:ea typeface="Calibri Light"/>
                <a:cs typeface="Calibri Light"/>
              </a:rPr>
              <a:t>expectations have been met, the application approved and the fee paid, then Partnership status is granted.</a:t>
            </a:r>
            <a:endParaRPr lang="en-GB" sz="2000" b="0" i="0" u="none" strike="noStrike" kern="1200" cap="none" spc="0" normalizeH="0" baseline="0" noProof="0">
              <a:ln>
                <a:noFill/>
              </a:ln>
              <a:solidFill>
                <a:schemeClr val="tx1">
                  <a:lumMod val="50000"/>
                  <a:lumOff val="50000"/>
                </a:schemeClr>
              </a:solidFill>
              <a:effectLst/>
              <a:uLnTx/>
              <a:uFillTx/>
              <a:ea typeface="Calibri Light"/>
              <a:cs typeface="Calibri Light" panose="020F0302020204030204" pitchFamily="34" charset="0"/>
            </a:endParaRPr>
          </a:p>
        </p:txBody>
      </p:sp>
    </p:spTree>
    <p:extLst>
      <p:ext uri="{BB962C8B-B14F-4D97-AF65-F5344CB8AC3E}">
        <p14:creationId xmlns:p14="http://schemas.microsoft.com/office/powerpoint/2010/main" val="11658872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cstate="email">
              <a:extLst>
                <a:ext uri="{28A0092B-C50C-407E-A947-70E740481C1C}">
                  <a14:useLocalDpi xmlns:a14="http://schemas.microsoft.com/office/drawing/2010/main"/>
                </a:ext>
              </a:extLst>
            </a:blip>
            <a:stretch>
              <a:fillRect/>
            </a:stretch>
          </a:blipFill>
        </p:spPr>
        <p:txBody>
          <a:bodyPr/>
          <a:lstStyle/>
          <a:p>
            <a:pPr defTabSz="609630"/>
            <a:endParaRPr lang="en-GB" sz="1200">
              <a:solidFill>
                <a:prstClr val="black"/>
              </a:solidFill>
              <a:latin typeface="Calibri"/>
            </a:endParaRPr>
          </a:p>
        </p:txBody>
      </p:sp>
      <p:grpSp>
        <p:nvGrpSpPr>
          <p:cNvPr id="3" name="Group 3"/>
          <p:cNvGrpSpPr/>
          <p:nvPr/>
        </p:nvGrpSpPr>
        <p:grpSpPr>
          <a:xfrm>
            <a:off x="7609363" y="2427606"/>
            <a:ext cx="4589343" cy="4439493"/>
            <a:chOff x="0" y="0"/>
            <a:chExt cx="9356249" cy="9050749"/>
          </a:xfrm>
        </p:grpSpPr>
        <p:sp>
          <p:nvSpPr>
            <p:cNvPr id="4" name="Freeform 4"/>
            <p:cNvSpPr/>
            <p:nvPr/>
          </p:nvSpPr>
          <p:spPr>
            <a:xfrm>
              <a:off x="0" y="0"/>
              <a:ext cx="9356249" cy="9050749"/>
            </a:xfrm>
            <a:custGeom>
              <a:avLst/>
              <a:gdLst>
                <a:gd name="connsiteX0" fmla="*/ 5823463 w 9688347"/>
                <a:gd name="connsiteY0" fmla="*/ 0 h 9032200"/>
                <a:gd name="connsiteX1" fmla="*/ 9354464 w 9688347"/>
                <a:gd name="connsiteY1" fmla="*/ 0 h 9032200"/>
                <a:gd name="connsiteX2" fmla="*/ 9688347 w 9688347"/>
                <a:gd name="connsiteY2" fmla="*/ 9032200 h 9032200"/>
                <a:gd name="connsiteX3" fmla="*/ 0 w 9688347"/>
                <a:gd name="connsiteY3" fmla="*/ 9032200 h 9032200"/>
                <a:gd name="connsiteX4" fmla="*/ 0 w 9688347"/>
                <a:gd name="connsiteY4" fmla="*/ 4524308 h 9032200"/>
                <a:gd name="connsiteX5" fmla="*/ 5823463 w 9688347"/>
                <a:gd name="connsiteY5" fmla="*/ 0 h 9032200"/>
                <a:gd name="connsiteX0" fmla="*/ 5823463 w 9354464"/>
                <a:gd name="connsiteY0" fmla="*/ 0 h 9050749"/>
                <a:gd name="connsiteX1" fmla="*/ 9354464 w 9354464"/>
                <a:gd name="connsiteY1" fmla="*/ 0 h 9050749"/>
                <a:gd name="connsiteX2" fmla="*/ 9187522 w 9354464"/>
                <a:gd name="connsiteY2" fmla="*/ 9050749 h 9050749"/>
                <a:gd name="connsiteX3" fmla="*/ 0 w 9354464"/>
                <a:gd name="connsiteY3" fmla="*/ 9032200 h 9050749"/>
                <a:gd name="connsiteX4" fmla="*/ 0 w 9354464"/>
                <a:gd name="connsiteY4" fmla="*/ 4524308 h 9050749"/>
                <a:gd name="connsiteX5" fmla="*/ 5823463 w 9354464"/>
                <a:gd name="connsiteY5" fmla="*/ 0 h 9050749"/>
                <a:gd name="connsiteX0" fmla="*/ 5823463 w 9354464"/>
                <a:gd name="connsiteY0" fmla="*/ 0 h 9050749"/>
                <a:gd name="connsiteX1" fmla="*/ 9354464 w 9354464"/>
                <a:gd name="connsiteY1" fmla="*/ 0 h 9050749"/>
                <a:gd name="connsiteX2" fmla="*/ 9261719 w 9354464"/>
                <a:gd name="connsiteY2" fmla="*/ 9050749 h 9050749"/>
                <a:gd name="connsiteX3" fmla="*/ 0 w 9354464"/>
                <a:gd name="connsiteY3" fmla="*/ 9032200 h 9050749"/>
                <a:gd name="connsiteX4" fmla="*/ 0 w 9354464"/>
                <a:gd name="connsiteY4" fmla="*/ 4524308 h 9050749"/>
                <a:gd name="connsiteX5" fmla="*/ 5823463 w 9354464"/>
                <a:gd name="connsiteY5" fmla="*/ 0 h 9050749"/>
                <a:gd name="connsiteX0" fmla="*/ 5823463 w 9354464"/>
                <a:gd name="connsiteY0" fmla="*/ 0 h 9050749"/>
                <a:gd name="connsiteX1" fmla="*/ 9354464 w 9354464"/>
                <a:gd name="connsiteY1" fmla="*/ 0 h 9050749"/>
                <a:gd name="connsiteX2" fmla="*/ 9335916 w 9354464"/>
                <a:gd name="connsiteY2" fmla="*/ 9050749 h 9050749"/>
                <a:gd name="connsiteX3" fmla="*/ 0 w 9354464"/>
                <a:gd name="connsiteY3" fmla="*/ 9032200 h 9050749"/>
                <a:gd name="connsiteX4" fmla="*/ 0 w 9354464"/>
                <a:gd name="connsiteY4" fmla="*/ 4524308 h 9050749"/>
                <a:gd name="connsiteX5" fmla="*/ 5823463 w 9354464"/>
                <a:gd name="connsiteY5" fmla="*/ 0 h 9050749"/>
                <a:gd name="connsiteX0" fmla="*/ 5823463 w 9356249"/>
                <a:gd name="connsiteY0" fmla="*/ 0 h 9050749"/>
                <a:gd name="connsiteX1" fmla="*/ 9354464 w 9356249"/>
                <a:gd name="connsiteY1" fmla="*/ 0 h 9050749"/>
                <a:gd name="connsiteX2" fmla="*/ 9354465 w 9356249"/>
                <a:gd name="connsiteY2" fmla="*/ 9050749 h 9050749"/>
                <a:gd name="connsiteX3" fmla="*/ 0 w 9356249"/>
                <a:gd name="connsiteY3" fmla="*/ 9032200 h 9050749"/>
                <a:gd name="connsiteX4" fmla="*/ 0 w 9356249"/>
                <a:gd name="connsiteY4" fmla="*/ 4524308 h 9050749"/>
                <a:gd name="connsiteX5" fmla="*/ 5823463 w 9356249"/>
                <a:gd name="connsiteY5" fmla="*/ 0 h 9050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356249" h="9050749">
                  <a:moveTo>
                    <a:pt x="5823463" y="0"/>
                  </a:moveTo>
                  <a:lnTo>
                    <a:pt x="9354464" y="0"/>
                  </a:lnTo>
                  <a:cubicBezTo>
                    <a:pt x="9348281" y="3016916"/>
                    <a:pt x="9360648" y="6033833"/>
                    <a:pt x="9354465" y="9050749"/>
                  </a:cubicBezTo>
                  <a:lnTo>
                    <a:pt x="0" y="9032200"/>
                  </a:lnTo>
                  <a:lnTo>
                    <a:pt x="0" y="4524308"/>
                  </a:lnTo>
                  <a:cubicBezTo>
                    <a:pt x="0" y="2025397"/>
                    <a:pt x="2606990" y="0"/>
                    <a:pt x="5823463" y="0"/>
                  </a:cubicBezTo>
                  <a:close/>
                </a:path>
              </a:pathLst>
            </a:custGeom>
            <a:solidFill>
              <a:srgbClr val="F86524"/>
            </a:solidFill>
            <a:ln w="12700">
              <a:noFill/>
            </a:ln>
          </p:spPr>
          <p:txBody>
            <a:bodyPr/>
            <a:lstStyle/>
            <a:p>
              <a:pPr defTabSz="609630"/>
              <a:endParaRPr lang="en-GB" sz="1200">
                <a:solidFill>
                  <a:prstClr val="black"/>
                </a:solidFill>
                <a:latin typeface="Calibri"/>
              </a:endParaRPr>
            </a:p>
          </p:txBody>
        </p:sp>
      </p:grpSp>
      <p:sp>
        <p:nvSpPr>
          <p:cNvPr id="5" name="Freeform 5">
            <a:hlinkClick r:id="rId3" tooltip="http://www.alliancetozero.com"/>
          </p:cNvPr>
          <p:cNvSpPr/>
          <p:nvPr/>
        </p:nvSpPr>
        <p:spPr>
          <a:xfrm>
            <a:off x="11459871" y="4920711"/>
            <a:ext cx="463281" cy="309240"/>
          </a:xfrm>
          <a:custGeom>
            <a:avLst/>
            <a:gdLst/>
            <a:ahLst/>
            <a:cxnLst/>
            <a:rect l="l" t="t" r="r" b="b"/>
            <a:pathLst>
              <a:path w="694921" h="463860">
                <a:moveTo>
                  <a:pt x="0" y="0"/>
                </a:moveTo>
                <a:lnTo>
                  <a:pt x="694921" y="0"/>
                </a:lnTo>
                <a:lnTo>
                  <a:pt x="694921" y="463860"/>
                </a:lnTo>
                <a:lnTo>
                  <a:pt x="0" y="463860"/>
                </a:lnTo>
                <a:lnTo>
                  <a:pt x="0" y="0"/>
                </a:lnTo>
                <a:close/>
              </a:path>
            </a:pathLst>
          </a:custGeom>
          <a: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a:blipFill>
        </p:spPr>
        <p:txBody>
          <a:bodyPr/>
          <a:lstStyle/>
          <a:p>
            <a:pPr defTabSz="609630"/>
            <a:endParaRPr lang="en-GB" sz="1200">
              <a:solidFill>
                <a:prstClr val="black"/>
              </a:solidFill>
              <a:latin typeface="Calibri"/>
            </a:endParaRPr>
          </a:p>
        </p:txBody>
      </p:sp>
      <p:sp>
        <p:nvSpPr>
          <p:cNvPr id="6" name="Freeform 6">
            <a:hlinkClick r:id="rId6" tooltip="https://alliancetozero.com/contact/"/>
          </p:cNvPr>
          <p:cNvSpPr/>
          <p:nvPr/>
        </p:nvSpPr>
        <p:spPr>
          <a:xfrm>
            <a:off x="11484524" y="5483069"/>
            <a:ext cx="405117" cy="260748"/>
          </a:xfrm>
          <a:custGeom>
            <a:avLst/>
            <a:gdLst/>
            <a:ahLst/>
            <a:cxnLst/>
            <a:rect l="l" t="t" r="r" b="b"/>
            <a:pathLst>
              <a:path w="607676" h="391122">
                <a:moveTo>
                  <a:pt x="0" y="0"/>
                </a:moveTo>
                <a:lnTo>
                  <a:pt x="607676" y="0"/>
                </a:lnTo>
                <a:lnTo>
                  <a:pt x="607676" y="391122"/>
                </a:lnTo>
                <a:lnTo>
                  <a:pt x="0" y="39112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pPr defTabSz="609630"/>
            <a:endParaRPr lang="en-GB" sz="1200">
              <a:solidFill>
                <a:prstClr val="black"/>
              </a:solidFill>
              <a:latin typeface="Calibri"/>
            </a:endParaRPr>
          </a:p>
        </p:txBody>
      </p:sp>
      <p:sp>
        <p:nvSpPr>
          <p:cNvPr id="7" name="Freeform 7"/>
          <p:cNvSpPr/>
          <p:nvPr/>
        </p:nvSpPr>
        <p:spPr>
          <a:xfrm>
            <a:off x="11459871" y="5972852"/>
            <a:ext cx="429770" cy="422786"/>
          </a:xfrm>
          <a:custGeom>
            <a:avLst/>
            <a:gdLst/>
            <a:ahLst/>
            <a:cxnLst/>
            <a:rect l="l" t="t" r="r" b="b"/>
            <a:pathLst>
              <a:path w="644655" h="634179">
                <a:moveTo>
                  <a:pt x="0" y="0"/>
                </a:moveTo>
                <a:lnTo>
                  <a:pt x="644655" y="0"/>
                </a:lnTo>
                <a:lnTo>
                  <a:pt x="644655" y="634180"/>
                </a:lnTo>
                <a:lnTo>
                  <a:pt x="0" y="63418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pPr defTabSz="609630"/>
            <a:endParaRPr lang="en-GB" sz="1200">
              <a:solidFill>
                <a:prstClr val="black"/>
              </a:solidFill>
              <a:latin typeface="Calibri"/>
            </a:endParaRPr>
          </a:p>
        </p:txBody>
      </p:sp>
      <p:sp>
        <p:nvSpPr>
          <p:cNvPr id="8" name="TextBox 8"/>
          <p:cNvSpPr txBox="1"/>
          <p:nvPr/>
        </p:nvSpPr>
        <p:spPr>
          <a:xfrm>
            <a:off x="8742258" y="3067822"/>
            <a:ext cx="3180894" cy="698012"/>
          </a:xfrm>
          <a:prstGeom prst="rect">
            <a:avLst/>
          </a:prstGeom>
        </p:spPr>
        <p:txBody>
          <a:bodyPr lIns="0" tIns="0" rIns="0" bIns="0" rtlCol="0" anchor="t">
            <a:spAutoFit/>
          </a:bodyPr>
          <a:lstStyle/>
          <a:p>
            <a:pPr algn="r" defTabSz="609630">
              <a:lnSpc>
                <a:spcPts val="5759"/>
              </a:lnSpc>
            </a:pPr>
            <a:r>
              <a:rPr lang="en-US" sz="4799">
                <a:solidFill>
                  <a:srgbClr val="FFFFFF"/>
                </a:solidFill>
                <a:latin typeface="Ubuntu Bold"/>
              </a:rPr>
              <a:t>Contact us</a:t>
            </a:r>
          </a:p>
        </p:txBody>
      </p:sp>
      <p:sp>
        <p:nvSpPr>
          <p:cNvPr id="9" name="TextBox 9"/>
          <p:cNvSpPr txBox="1"/>
          <p:nvPr/>
        </p:nvSpPr>
        <p:spPr>
          <a:xfrm>
            <a:off x="8742258" y="3902228"/>
            <a:ext cx="3180894" cy="615553"/>
          </a:xfrm>
          <a:prstGeom prst="rect">
            <a:avLst/>
          </a:prstGeom>
        </p:spPr>
        <p:txBody>
          <a:bodyPr lIns="0" tIns="0" rIns="0" bIns="0" rtlCol="0" anchor="t">
            <a:spAutoFit/>
          </a:bodyPr>
          <a:lstStyle/>
          <a:p>
            <a:pPr algn="r" defTabSz="609630">
              <a:lnSpc>
                <a:spcPts val="2421"/>
              </a:lnSpc>
            </a:pPr>
            <a:r>
              <a:rPr lang="en-US" sz="2017">
                <a:solidFill>
                  <a:srgbClr val="FFFFFF"/>
                </a:solidFill>
                <a:latin typeface="Ubuntu"/>
              </a:rPr>
              <a:t>Get in touch to learn more about what we do:</a:t>
            </a:r>
          </a:p>
        </p:txBody>
      </p:sp>
      <p:sp>
        <p:nvSpPr>
          <p:cNvPr id="10" name="TextBox 10"/>
          <p:cNvSpPr txBox="1"/>
          <p:nvPr/>
        </p:nvSpPr>
        <p:spPr>
          <a:xfrm>
            <a:off x="8188738" y="4972113"/>
            <a:ext cx="3121264" cy="256480"/>
          </a:xfrm>
          <a:prstGeom prst="rect">
            <a:avLst/>
          </a:prstGeom>
        </p:spPr>
        <p:txBody>
          <a:bodyPr lIns="0" tIns="0" rIns="0" bIns="0" rtlCol="0" anchor="t">
            <a:spAutoFit/>
          </a:bodyPr>
          <a:lstStyle/>
          <a:p>
            <a:pPr algn="r" defTabSz="609630">
              <a:lnSpc>
                <a:spcPts val="1982"/>
              </a:lnSpc>
              <a:spcBef>
                <a:spcPct val="0"/>
              </a:spcBef>
            </a:pPr>
            <a:r>
              <a:rPr lang="en-US" sz="1802" u="sng" spc="36">
                <a:solidFill>
                  <a:prstClr val="white"/>
                </a:solidFill>
                <a:latin typeface="Ubuntu Bold"/>
                <a:hlinkClick r:id="rId11" tooltip="http://www.pscinitiative.org">
                  <a:extLst>
                    <a:ext uri="{A12FA001-AC4F-418D-AE19-62706E023703}">
                      <ahyp:hlinkClr xmlns:ahyp="http://schemas.microsoft.com/office/drawing/2018/hyperlinkcolor" val="tx"/>
                    </a:ext>
                  </a:extLst>
                </a:hlinkClick>
              </a:rPr>
              <a:t>www.pscinitiative.org</a:t>
            </a:r>
          </a:p>
        </p:txBody>
      </p:sp>
      <p:sp>
        <p:nvSpPr>
          <p:cNvPr id="11" name="TextBox 11"/>
          <p:cNvSpPr txBox="1"/>
          <p:nvPr/>
        </p:nvSpPr>
        <p:spPr>
          <a:xfrm>
            <a:off x="8188738" y="5507916"/>
            <a:ext cx="3121264" cy="256480"/>
          </a:xfrm>
          <a:prstGeom prst="rect">
            <a:avLst/>
          </a:prstGeom>
        </p:spPr>
        <p:txBody>
          <a:bodyPr lIns="0" tIns="0" rIns="0" bIns="0" rtlCol="0" anchor="t">
            <a:spAutoFit/>
          </a:bodyPr>
          <a:lstStyle/>
          <a:p>
            <a:pPr algn="r" defTabSz="609630">
              <a:lnSpc>
                <a:spcPts val="1982"/>
              </a:lnSpc>
              <a:spcBef>
                <a:spcPct val="0"/>
              </a:spcBef>
            </a:pPr>
            <a:r>
              <a:rPr lang="en-US" sz="1802" u="sng" spc="36">
                <a:solidFill>
                  <a:prstClr val="white"/>
                </a:solidFill>
                <a:latin typeface="Ubuntu Bold"/>
                <a:hlinkClick r:id="rId12" tooltip="mailto:info@psciniative.org">
                  <a:extLst>
                    <a:ext uri="{A12FA001-AC4F-418D-AE19-62706E023703}">
                      <ahyp:hlinkClr xmlns:ahyp="http://schemas.microsoft.com/office/drawing/2018/hyperlinkcolor" val="tx"/>
                    </a:ext>
                  </a:extLst>
                </a:hlinkClick>
              </a:rPr>
              <a:t>info@psciniative.org</a:t>
            </a:r>
          </a:p>
        </p:txBody>
      </p:sp>
      <p:sp>
        <p:nvSpPr>
          <p:cNvPr id="12" name="TextBox 12"/>
          <p:cNvSpPr txBox="1"/>
          <p:nvPr/>
        </p:nvSpPr>
        <p:spPr>
          <a:xfrm>
            <a:off x="8188738" y="6061675"/>
            <a:ext cx="3121264" cy="256480"/>
          </a:xfrm>
          <a:prstGeom prst="rect">
            <a:avLst/>
          </a:prstGeom>
        </p:spPr>
        <p:txBody>
          <a:bodyPr lIns="0" tIns="0" rIns="0" bIns="0" rtlCol="0" anchor="t">
            <a:spAutoFit/>
          </a:bodyPr>
          <a:lstStyle/>
          <a:p>
            <a:pPr algn="r" defTabSz="609630">
              <a:lnSpc>
                <a:spcPts val="1982"/>
              </a:lnSpc>
              <a:spcBef>
                <a:spcPct val="0"/>
              </a:spcBef>
            </a:pPr>
            <a:r>
              <a:rPr lang="en-US" sz="1802" spc="36">
                <a:solidFill>
                  <a:srgbClr val="FFFFFF"/>
                </a:solidFill>
                <a:latin typeface="Ubuntu Bold"/>
              </a:rPr>
              <a:t> +44 (0) 7587 076 059</a:t>
            </a:r>
          </a:p>
        </p:txBody>
      </p:sp>
    </p:spTree>
  </p:cSld>
  <p:clrMapOvr>
    <a:masterClrMapping/>
  </p:clrMapOvr>
</p:sld>
</file>

<file path=ppt/theme/theme1.xml><?xml version="1.0" encoding="utf-8"?>
<a:theme xmlns:a="http://schemas.openxmlformats.org/drawingml/2006/main" name="2_Office Theme">
  <a:themeElements>
    <a:clrScheme name="PSCI">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PSCI">
      <a:majorFont>
        <a:latin typeface="Ubuntu Bold"/>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Custom 1">
      <a:dk1>
        <a:sysClr val="windowText" lastClr="000000"/>
      </a:dk1>
      <a:lt1>
        <a:sysClr val="window" lastClr="FFFFFF"/>
      </a:lt1>
      <a:dk2>
        <a:srgbClr val="CC006A"/>
      </a:dk2>
      <a:lt2>
        <a:srgbClr val="EEECE1"/>
      </a:lt2>
      <a:accent1>
        <a:srgbClr val="CC006A"/>
      </a:accent1>
      <a:accent2>
        <a:srgbClr val="F8652E"/>
      </a:accent2>
      <a:accent3>
        <a:srgbClr val="FFFFFF"/>
      </a:accent3>
      <a:accent4>
        <a:srgbClr val="FDE0D5"/>
      </a:accent4>
      <a:accent5>
        <a:srgbClr val="F8652E"/>
      </a:accent5>
      <a:accent6>
        <a:srgbClr val="CC006A"/>
      </a:accent6>
      <a:hlink>
        <a:srgbClr val="000000"/>
      </a:hlink>
      <a:folHlink>
        <a:srgbClr val="F8652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486220cb-0981-4047-9209-010083c77ce1">
      <Terms xmlns="http://schemas.microsoft.com/office/infopath/2007/PartnerControls"/>
    </lcf76f155ced4ddcb4097134ff3c332f>
    <TaxCatchAll xmlns="7d08dd8c-5428-48df-9836-d5edad74246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B72264788233443B01F37504B103F57" ma:contentTypeVersion="4" ma:contentTypeDescription="Create a new document." ma:contentTypeScope="" ma:versionID="d7735363984fb3ead8e6c9ba9debe8c9">
  <xsd:schema xmlns:xsd="http://www.w3.org/2001/XMLSchema" xmlns:xs="http://www.w3.org/2001/XMLSchema" xmlns:p="http://schemas.microsoft.com/office/2006/metadata/properties" xmlns:ns2="d32fd3c1-a9d2-4671-b626-c319eff835f4" xmlns:ns3="f9762f0b-dbab-4e0d-8164-1983497044fa" xmlns:ns4="486220cb-0981-4047-9209-010083c77ce1" xmlns:ns5="7d08dd8c-5428-48df-9836-d5edad74246b" targetNamespace="http://schemas.microsoft.com/office/2006/metadata/properties" ma:root="true" ma:fieldsID="f01d06a1841d4d6858584c9204a124d9" ns2:_="" ns3:_="" ns4:_="" ns5:_="">
    <xsd:import namespace="d32fd3c1-a9d2-4671-b626-c319eff835f4"/>
    <xsd:import namespace="f9762f0b-dbab-4e0d-8164-1983497044fa"/>
    <xsd:import namespace="486220cb-0981-4047-9209-010083c77ce1"/>
    <xsd:import namespace="7d08dd8c-5428-48df-9836-d5edad74246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2:MediaServiceLocation" minOccurs="0"/>
                <xsd:element ref="ns3:SharedWithUsers" minOccurs="0"/>
                <xsd:element ref="ns3:SharedWithDetails" minOccurs="0"/>
                <xsd:element ref="ns2:MediaLengthInSeconds" minOccurs="0"/>
                <xsd:element ref="ns2:MediaServiceObjectDetectorVersions" minOccurs="0"/>
                <xsd:element ref="ns2:MediaServiceSearchProperties" minOccurs="0"/>
                <xsd:element ref="ns4:lcf76f155ced4ddcb4097134ff3c332f" minOccurs="0"/>
                <xsd:element ref="ns5: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2fd3c1-a9d2-4671-b626-c319eff835f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9762f0b-dbab-4e0d-8164-1983497044fa"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86220cb-0981-4047-9209-010083c77ce1" elementFormDefault="qualified">
    <xsd:import namespace="http://schemas.microsoft.com/office/2006/documentManagement/types"/>
    <xsd:import namespace="http://schemas.microsoft.com/office/infopath/2007/PartnerControls"/>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c2499140-3370-47ba-a799-a18fa0be8ba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7d08dd8c-5428-48df-9836-d5edad74246b"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41fdee9b-892d-4611-a47a-ea0f1ec19c7e}" ma:internalName="TaxCatchAll" ma:showField="CatchAllData" ma:web="7d08dd8c-5428-48df-9836-d5edad74246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465A7E4-0D0B-47EC-9553-3A77D8FDED9A}">
  <ds:schemaRefs>
    <ds:schemaRef ds:uri="http://schemas.microsoft.com/sharepoint/v3/contenttype/forms"/>
  </ds:schemaRefs>
</ds:datastoreItem>
</file>

<file path=customXml/itemProps2.xml><?xml version="1.0" encoding="utf-8"?>
<ds:datastoreItem xmlns:ds="http://schemas.openxmlformats.org/officeDocument/2006/customXml" ds:itemID="{AF611ACA-65CB-4E34-852A-585AA4FFC2EE}">
  <ds:schemaRefs>
    <ds:schemaRef ds:uri="486220cb-0981-4047-9209-010083c77ce1"/>
    <ds:schemaRef ds:uri="7d08dd8c-5428-48df-9836-d5edad74246b"/>
    <ds:schemaRef ds:uri="d32fd3c1-a9d2-4671-b626-c319eff835f4"/>
    <ds:schemaRef ds:uri="f9762f0b-dbab-4e0d-8164-1983497044f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AA7F198D-4808-4B2A-B83C-C54446D6F9B7}">
  <ds:schemaRefs>
    <ds:schemaRef ds:uri="486220cb-0981-4047-9209-010083c77ce1"/>
    <ds:schemaRef ds:uri="7d08dd8c-5428-48df-9836-d5edad74246b"/>
    <ds:schemaRef ds:uri="d32fd3c1-a9d2-4671-b626-c319eff835f4"/>
    <ds:schemaRef ds:uri="f9762f0b-dbab-4e0d-8164-1983497044f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TotalTime>
  <Words>921</Words>
  <Application>Microsoft Office PowerPoint</Application>
  <PresentationFormat>Widescreen</PresentationFormat>
  <Paragraphs>86</Paragraphs>
  <Slides>8</Slides>
  <Notes>6</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8</vt:i4>
      </vt:variant>
    </vt:vector>
  </HeadingPairs>
  <TitlesOfParts>
    <vt:vector size="18" baseType="lpstr">
      <vt:lpstr>Arial</vt:lpstr>
      <vt:lpstr>Calibri</vt:lpstr>
      <vt:lpstr>Calibri bold</vt:lpstr>
      <vt:lpstr>Calibri Light</vt:lpstr>
      <vt:lpstr>Ubuntu</vt:lpstr>
      <vt:lpstr>Ubuntu Bold</vt:lpstr>
      <vt:lpstr>Wingdings</vt:lpstr>
      <vt:lpstr>2_Office Theme</vt:lpstr>
      <vt:lpstr>1_Office Theme</vt:lpstr>
      <vt:lpstr>Office Theme</vt:lpstr>
      <vt:lpstr>Pharmaceutical Supply Chain Initiative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Pharmaceutical Supply Chain Initiative</dc:title>
  <dc:creator>Hazel Rowley</dc:creator>
  <cp:lastModifiedBy>Hannah Scott</cp:lastModifiedBy>
  <cp:revision>2</cp:revision>
  <dcterms:created xsi:type="dcterms:W3CDTF">2023-11-08T17:53:56Z</dcterms:created>
  <dcterms:modified xsi:type="dcterms:W3CDTF">2024-12-03T11:40:51Z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0x010100BB72264788233443B01F37504B103F57</vt:lpwstr>
  </property>
  <property fmtid="{D5CDD505-2E9C-101B-9397-08002B2CF9AE}" pid="3" name="MediaServiceImageTags">
    <vt:lpwstr/>
  </property>
  <property fmtid="{D5CDD505-2E9C-101B-9397-08002B2CF9AE}" pid="4" name="Order">
    <vt:r8>17688700</vt:r8>
  </property>
</Properties>
</file>