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dp" ContentType="image/vnd.ms-photo"/>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3.xml" ContentType="application/vnd.openxmlformats-officedocument.presentationml.tags+xml"/>
  <Override PartName="/ppt/tags/tag14.xml" ContentType="application/vnd.openxmlformats-officedocument.presentationml.tags+xml"/>
  <Override PartName="/ppt/notesSlides/notesSlide3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206"/>
  </p:notesMasterIdLst>
  <p:sldIdLst>
    <p:sldId id="693" r:id="rId5"/>
    <p:sldId id="694" r:id="rId6"/>
    <p:sldId id="1303" r:id="rId7"/>
    <p:sldId id="256" r:id="rId8"/>
    <p:sldId id="1305" r:id="rId9"/>
    <p:sldId id="259" r:id="rId10"/>
    <p:sldId id="329" r:id="rId11"/>
    <p:sldId id="689" r:id="rId12"/>
    <p:sldId id="690" r:id="rId13"/>
    <p:sldId id="504" r:id="rId14"/>
    <p:sldId id="268" r:id="rId15"/>
    <p:sldId id="261" r:id="rId16"/>
    <p:sldId id="262" r:id="rId17"/>
    <p:sldId id="267" r:id="rId18"/>
    <p:sldId id="269" r:id="rId19"/>
    <p:sldId id="691" r:id="rId20"/>
    <p:sldId id="257" r:id="rId21"/>
    <p:sldId id="695" r:id="rId22"/>
    <p:sldId id="1335" r:id="rId23"/>
    <p:sldId id="705" r:id="rId24"/>
    <p:sldId id="700" r:id="rId25"/>
    <p:sldId id="706" r:id="rId26"/>
    <p:sldId id="707" r:id="rId27"/>
    <p:sldId id="708" r:id="rId28"/>
    <p:sldId id="709" r:id="rId29"/>
    <p:sldId id="710" r:id="rId30"/>
    <p:sldId id="711" r:id="rId31"/>
    <p:sldId id="712" r:id="rId32"/>
    <p:sldId id="713" r:id="rId33"/>
    <p:sldId id="714" r:id="rId34"/>
    <p:sldId id="715" r:id="rId35"/>
    <p:sldId id="716" r:id="rId36"/>
    <p:sldId id="717" r:id="rId37"/>
    <p:sldId id="718" r:id="rId38"/>
    <p:sldId id="696" r:id="rId39"/>
    <p:sldId id="697" r:id="rId40"/>
    <p:sldId id="701" r:id="rId41"/>
    <p:sldId id="698" r:id="rId42"/>
    <p:sldId id="719" r:id="rId43"/>
    <p:sldId id="699" r:id="rId44"/>
    <p:sldId id="702" r:id="rId45"/>
    <p:sldId id="704" r:id="rId46"/>
    <p:sldId id="703" r:id="rId47"/>
    <p:sldId id="720" r:id="rId48"/>
    <p:sldId id="721" r:id="rId49"/>
    <p:sldId id="722" r:id="rId50"/>
    <p:sldId id="282" r:id="rId51"/>
    <p:sldId id="723" r:id="rId52"/>
    <p:sldId id="258" r:id="rId53"/>
    <p:sldId id="266" r:id="rId54"/>
    <p:sldId id="725" r:id="rId55"/>
    <p:sldId id="726" r:id="rId56"/>
    <p:sldId id="263" r:id="rId57"/>
    <p:sldId id="264" r:id="rId58"/>
    <p:sldId id="727" r:id="rId59"/>
    <p:sldId id="265" r:id="rId60"/>
    <p:sldId id="271" r:id="rId61"/>
    <p:sldId id="270" r:id="rId62"/>
    <p:sldId id="260" r:id="rId63"/>
    <p:sldId id="272" r:id="rId64"/>
    <p:sldId id="273" r:id="rId65"/>
    <p:sldId id="274" r:id="rId66"/>
    <p:sldId id="728" r:id="rId67"/>
    <p:sldId id="275" r:id="rId68"/>
    <p:sldId id="277" r:id="rId69"/>
    <p:sldId id="278" r:id="rId70"/>
    <p:sldId id="279" r:id="rId71"/>
    <p:sldId id="276" r:id="rId72"/>
    <p:sldId id="280" r:id="rId73"/>
    <p:sldId id="281" r:id="rId74"/>
    <p:sldId id="729" r:id="rId75"/>
    <p:sldId id="730" r:id="rId76"/>
    <p:sldId id="301" r:id="rId77"/>
    <p:sldId id="731" r:id="rId78"/>
    <p:sldId id="732" r:id="rId79"/>
    <p:sldId id="733" r:id="rId80"/>
    <p:sldId id="296" r:id="rId81"/>
    <p:sldId id="284" r:id="rId82"/>
    <p:sldId id="734" r:id="rId83"/>
    <p:sldId id="735" r:id="rId84"/>
    <p:sldId id="297" r:id="rId85"/>
    <p:sldId id="736" r:id="rId86"/>
    <p:sldId id="288" r:id="rId87"/>
    <p:sldId id="285" r:id="rId88"/>
    <p:sldId id="289" r:id="rId89"/>
    <p:sldId id="286" r:id="rId90"/>
    <p:sldId id="291" r:id="rId91"/>
    <p:sldId id="290" r:id="rId92"/>
    <p:sldId id="292" r:id="rId93"/>
    <p:sldId id="299" r:id="rId94"/>
    <p:sldId id="294" r:id="rId95"/>
    <p:sldId id="295" r:id="rId96"/>
    <p:sldId id="298" r:id="rId97"/>
    <p:sldId id="293" r:id="rId98"/>
    <p:sldId id="737" r:id="rId99"/>
    <p:sldId id="738" r:id="rId100"/>
    <p:sldId id="739" r:id="rId101"/>
    <p:sldId id="740" r:id="rId102"/>
    <p:sldId id="741" r:id="rId103"/>
    <p:sldId id="742" r:id="rId104"/>
    <p:sldId id="743" r:id="rId105"/>
    <p:sldId id="744" r:id="rId106"/>
    <p:sldId id="745" r:id="rId107"/>
    <p:sldId id="746" r:id="rId108"/>
    <p:sldId id="747" r:id="rId109"/>
    <p:sldId id="748" r:id="rId110"/>
    <p:sldId id="749" r:id="rId111"/>
    <p:sldId id="750" r:id="rId112"/>
    <p:sldId id="751" r:id="rId113"/>
    <p:sldId id="752" r:id="rId114"/>
    <p:sldId id="753" r:id="rId115"/>
    <p:sldId id="754" r:id="rId116"/>
    <p:sldId id="755" r:id="rId117"/>
    <p:sldId id="756" r:id="rId118"/>
    <p:sldId id="757" r:id="rId119"/>
    <p:sldId id="758" r:id="rId120"/>
    <p:sldId id="759" r:id="rId121"/>
    <p:sldId id="760" r:id="rId122"/>
    <p:sldId id="761" r:id="rId123"/>
    <p:sldId id="762" r:id="rId124"/>
    <p:sldId id="763" r:id="rId125"/>
    <p:sldId id="764" r:id="rId126"/>
    <p:sldId id="1257" r:id="rId127"/>
    <p:sldId id="1261" r:id="rId128"/>
    <p:sldId id="1262" r:id="rId129"/>
    <p:sldId id="1260" r:id="rId130"/>
    <p:sldId id="1263" r:id="rId131"/>
    <p:sldId id="1264" r:id="rId132"/>
    <p:sldId id="1265" r:id="rId133"/>
    <p:sldId id="1266" r:id="rId134"/>
    <p:sldId id="1267" r:id="rId135"/>
    <p:sldId id="1268" r:id="rId136"/>
    <p:sldId id="1269" r:id="rId137"/>
    <p:sldId id="1270" r:id="rId138"/>
    <p:sldId id="1271" r:id="rId139"/>
    <p:sldId id="1272" r:id="rId140"/>
    <p:sldId id="1273" r:id="rId141"/>
    <p:sldId id="1274" r:id="rId142"/>
    <p:sldId id="1275" r:id="rId143"/>
    <p:sldId id="1286" r:id="rId144"/>
    <p:sldId id="1287" r:id="rId145"/>
    <p:sldId id="557" r:id="rId146"/>
    <p:sldId id="1288" r:id="rId147"/>
    <p:sldId id="558" r:id="rId148"/>
    <p:sldId id="1289" r:id="rId149"/>
    <p:sldId id="1290" r:id="rId150"/>
    <p:sldId id="1291" r:id="rId151"/>
    <p:sldId id="327" r:id="rId152"/>
    <p:sldId id="306" r:id="rId153"/>
    <p:sldId id="354" r:id="rId154"/>
    <p:sldId id="325" r:id="rId155"/>
    <p:sldId id="350" r:id="rId156"/>
    <p:sldId id="344" r:id="rId157"/>
    <p:sldId id="341" r:id="rId158"/>
    <p:sldId id="1276" r:id="rId159"/>
    <p:sldId id="357" r:id="rId160"/>
    <p:sldId id="1277" r:id="rId161"/>
    <p:sldId id="356" r:id="rId162"/>
    <p:sldId id="1278" r:id="rId163"/>
    <p:sldId id="328" r:id="rId164"/>
    <p:sldId id="332" r:id="rId165"/>
    <p:sldId id="1279" r:id="rId166"/>
    <p:sldId id="1280" r:id="rId167"/>
    <p:sldId id="1281" r:id="rId168"/>
    <p:sldId id="1282" r:id="rId169"/>
    <p:sldId id="324" r:id="rId170"/>
    <p:sldId id="1283" r:id="rId171"/>
    <p:sldId id="355" r:id="rId172"/>
    <p:sldId id="1284" r:id="rId173"/>
    <p:sldId id="1285" r:id="rId174"/>
    <p:sldId id="1307" r:id="rId175"/>
    <p:sldId id="1308" r:id="rId176"/>
    <p:sldId id="1309" r:id="rId177"/>
    <p:sldId id="1310" r:id="rId178"/>
    <p:sldId id="1311" r:id="rId179"/>
    <p:sldId id="1312" r:id="rId180"/>
    <p:sldId id="1313" r:id="rId181"/>
    <p:sldId id="1314" r:id="rId182"/>
    <p:sldId id="1315" r:id="rId183"/>
    <p:sldId id="1316" r:id="rId184"/>
    <p:sldId id="1317" r:id="rId185"/>
    <p:sldId id="1318" r:id="rId186"/>
    <p:sldId id="1319" r:id="rId187"/>
    <p:sldId id="1320" r:id="rId188"/>
    <p:sldId id="1321" r:id="rId189"/>
    <p:sldId id="1322" r:id="rId190"/>
    <p:sldId id="1323" r:id="rId191"/>
    <p:sldId id="1324" r:id="rId192"/>
    <p:sldId id="1325" r:id="rId193"/>
    <p:sldId id="1326" r:id="rId194"/>
    <p:sldId id="1327" r:id="rId195"/>
    <p:sldId id="1328" r:id="rId196"/>
    <p:sldId id="1329" r:id="rId197"/>
    <p:sldId id="1330" r:id="rId198"/>
    <p:sldId id="1331" r:id="rId199"/>
    <p:sldId id="1332" r:id="rId200"/>
    <p:sldId id="1333" r:id="rId201"/>
    <p:sldId id="283" r:id="rId202"/>
    <p:sldId id="1334" r:id="rId203"/>
    <p:sldId id="1301" r:id="rId204"/>
    <p:sldId id="1304" r:id="rId205"/>
  </p:sldIdLst>
  <p:sldSz cx="12192000" cy="6858000"/>
  <p:notesSz cx="6858000" cy="9144000"/>
  <p:embeddedFontLst>
    <p:embeddedFont>
      <p:font typeface="Arial Narrow" panose="020B0606020202030204" pitchFamily="34" charset="0"/>
      <p:regular r:id="rId207"/>
      <p:bold r:id="rId208"/>
      <p:italic r:id="rId209"/>
      <p:boldItalic r:id="rId210"/>
    </p:embeddedFont>
    <p:embeddedFont>
      <p:font typeface="Calibri" panose="020F0502020204030204" pitchFamily="34" charset="0"/>
      <p:regular r:id="rId211"/>
      <p:bold r:id="rId212"/>
      <p:italic r:id="rId213"/>
      <p:boldItalic r:id="rId214"/>
    </p:embeddedFont>
    <p:embeddedFont>
      <p:font typeface="Calibri Light" panose="020F0302020204030204" pitchFamily="34" charset="0"/>
      <p:regular r:id="rId215"/>
      <p:italic r:id="rId216"/>
    </p:embeddedFont>
    <p:embeddedFont>
      <p:font typeface="Ubuntu Bold" panose="020B0604020202020204" charset="0"/>
      <p:bold r:id="rId2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5A5A"/>
    <a:srgbClr val="F8652E"/>
    <a:srgbClr val="848484"/>
    <a:srgbClr val="EAEAEA"/>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520" autoAdjust="0"/>
  </p:normalViewPr>
  <p:slideViewPr>
    <p:cSldViewPr snapToGrid="0">
      <p:cViewPr varScale="1">
        <p:scale>
          <a:sx n="47" d="100"/>
          <a:sy n="47" d="100"/>
        </p:scale>
        <p:origin x="1022"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63" Type="http://schemas.openxmlformats.org/officeDocument/2006/relationships/slide" Target="slides/slide59.xml"/><Relationship Id="rId84" Type="http://schemas.openxmlformats.org/officeDocument/2006/relationships/slide" Target="slides/slide80.xml"/><Relationship Id="rId138" Type="http://schemas.openxmlformats.org/officeDocument/2006/relationships/slide" Target="slides/slide134.xml"/><Relationship Id="rId159" Type="http://schemas.openxmlformats.org/officeDocument/2006/relationships/slide" Target="slides/slide155.xml"/><Relationship Id="rId170" Type="http://schemas.openxmlformats.org/officeDocument/2006/relationships/slide" Target="slides/slide166.xml"/><Relationship Id="rId191" Type="http://schemas.openxmlformats.org/officeDocument/2006/relationships/slide" Target="slides/slide187.xml"/><Relationship Id="rId205" Type="http://schemas.openxmlformats.org/officeDocument/2006/relationships/slide" Target="slides/slide201.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53" Type="http://schemas.openxmlformats.org/officeDocument/2006/relationships/slide" Target="slides/slide49.xml"/><Relationship Id="rId74" Type="http://schemas.openxmlformats.org/officeDocument/2006/relationships/slide" Target="slides/slide70.xml"/><Relationship Id="rId128" Type="http://schemas.openxmlformats.org/officeDocument/2006/relationships/slide" Target="slides/slide124.xml"/><Relationship Id="rId149" Type="http://schemas.openxmlformats.org/officeDocument/2006/relationships/slide" Target="slides/slide145.xml"/><Relationship Id="rId5" Type="http://schemas.openxmlformats.org/officeDocument/2006/relationships/slide" Target="slides/slide1.xml"/><Relationship Id="rId95" Type="http://schemas.openxmlformats.org/officeDocument/2006/relationships/slide" Target="slides/slide91.xml"/><Relationship Id="rId160" Type="http://schemas.openxmlformats.org/officeDocument/2006/relationships/slide" Target="slides/slide156.xml"/><Relationship Id="rId181" Type="http://schemas.openxmlformats.org/officeDocument/2006/relationships/slide" Target="slides/slide177.xml"/><Relationship Id="rId216" Type="http://schemas.openxmlformats.org/officeDocument/2006/relationships/font" Target="fonts/font10.fntdata"/><Relationship Id="rId22" Type="http://schemas.openxmlformats.org/officeDocument/2006/relationships/slide" Target="slides/slide18.xml"/><Relationship Id="rId43" Type="http://schemas.openxmlformats.org/officeDocument/2006/relationships/slide" Target="slides/slide39.xml"/><Relationship Id="rId64" Type="http://schemas.openxmlformats.org/officeDocument/2006/relationships/slide" Target="slides/slide60.xml"/><Relationship Id="rId118" Type="http://schemas.openxmlformats.org/officeDocument/2006/relationships/slide" Target="slides/slide114.xml"/><Relationship Id="rId139" Type="http://schemas.openxmlformats.org/officeDocument/2006/relationships/slide" Target="slides/slide135.xml"/><Relationship Id="rId85" Type="http://schemas.openxmlformats.org/officeDocument/2006/relationships/slide" Target="slides/slide81.xml"/><Relationship Id="rId150" Type="http://schemas.openxmlformats.org/officeDocument/2006/relationships/slide" Target="slides/slide146.xml"/><Relationship Id="rId171" Type="http://schemas.openxmlformats.org/officeDocument/2006/relationships/slide" Target="slides/slide167.xml"/><Relationship Id="rId192" Type="http://schemas.openxmlformats.org/officeDocument/2006/relationships/slide" Target="slides/slide188.xml"/><Relationship Id="rId206" Type="http://schemas.openxmlformats.org/officeDocument/2006/relationships/notesMaster" Target="notesMasters/notesMaster1.xml"/><Relationship Id="rId12" Type="http://schemas.openxmlformats.org/officeDocument/2006/relationships/slide" Target="slides/slide8.xml"/><Relationship Id="rId33" Type="http://schemas.openxmlformats.org/officeDocument/2006/relationships/slide" Target="slides/slide29.xml"/><Relationship Id="rId108" Type="http://schemas.openxmlformats.org/officeDocument/2006/relationships/slide" Target="slides/slide104.xml"/><Relationship Id="rId129" Type="http://schemas.openxmlformats.org/officeDocument/2006/relationships/slide" Target="slides/slide125.xml"/><Relationship Id="rId54" Type="http://schemas.openxmlformats.org/officeDocument/2006/relationships/slide" Target="slides/slide50.xml"/><Relationship Id="rId75" Type="http://schemas.openxmlformats.org/officeDocument/2006/relationships/slide" Target="slides/slide71.xml"/><Relationship Id="rId96" Type="http://schemas.openxmlformats.org/officeDocument/2006/relationships/slide" Target="slides/slide92.xml"/><Relationship Id="rId140" Type="http://schemas.openxmlformats.org/officeDocument/2006/relationships/slide" Target="slides/slide136.xml"/><Relationship Id="rId161" Type="http://schemas.openxmlformats.org/officeDocument/2006/relationships/slide" Target="slides/slide157.xml"/><Relationship Id="rId182" Type="http://schemas.openxmlformats.org/officeDocument/2006/relationships/slide" Target="slides/slide178.xml"/><Relationship Id="rId217" Type="http://schemas.openxmlformats.org/officeDocument/2006/relationships/font" Target="fonts/font11.fntdata"/><Relationship Id="rId6" Type="http://schemas.openxmlformats.org/officeDocument/2006/relationships/slide" Target="slides/slide2.xml"/><Relationship Id="rId23" Type="http://schemas.openxmlformats.org/officeDocument/2006/relationships/slide" Target="slides/slide19.xml"/><Relationship Id="rId119" Type="http://schemas.openxmlformats.org/officeDocument/2006/relationships/slide" Target="slides/slide115.xml"/><Relationship Id="rId44" Type="http://schemas.openxmlformats.org/officeDocument/2006/relationships/slide" Target="slides/slide40.xml"/><Relationship Id="rId65" Type="http://schemas.openxmlformats.org/officeDocument/2006/relationships/slide" Target="slides/slide61.xml"/><Relationship Id="rId86" Type="http://schemas.openxmlformats.org/officeDocument/2006/relationships/slide" Target="slides/slide82.xml"/><Relationship Id="rId130" Type="http://schemas.openxmlformats.org/officeDocument/2006/relationships/slide" Target="slides/slide126.xml"/><Relationship Id="rId151" Type="http://schemas.openxmlformats.org/officeDocument/2006/relationships/slide" Target="slides/slide147.xml"/><Relationship Id="rId172" Type="http://schemas.openxmlformats.org/officeDocument/2006/relationships/slide" Target="slides/slide168.xml"/><Relationship Id="rId193" Type="http://schemas.openxmlformats.org/officeDocument/2006/relationships/slide" Target="slides/slide189.xml"/><Relationship Id="rId207" Type="http://schemas.openxmlformats.org/officeDocument/2006/relationships/font" Target="fonts/font1.fntdata"/><Relationship Id="rId13" Type="http://schemas.openxmlformats.org/officeDocument/2006/relationships/slide" Target="slides/slide9.xml"/><Relationship Id="rId109" Type="http://schemas.openxmlformats.org/officeDocument/2006/relationships/slide" Target="slides/slide105.xml"/><Relationship Id="rId34" Type="http://schemas.openxmlformats.org/officeDocument/2006/relationships/slide" Target="slides/slide30.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20" Type="http://schemas.openxmlformats.org/officeDocument/2006/relationships/slide" Target="slides/slide116.xml"/><Relationship Id="rId141" Type="http://schemas.openxmlformats.org/officeDocument/2006/relationships/slide" Target="slides/slide137.xml"/><Relationship Id="rId7" Type="http://schemas.openxmlformats.org/officeDocument/2006/relationships/slide" Target="slides/slide3.xml"/><Relationship Id="rId162" Type="http://schemas.openxmlformats.org/officeDocument/2006/relationships/slide" Target="slides/slide158.xml"/><Relationship Id="rId183" Type="http://schemas.openxmlformats.org/officeDocument/2006/relationships/slide" Target="slides/slide179.xml"/><Relationship Id="rId218" Type="http://schemas.openxmlformats.org/officeDocument/2006/relationships/presProps" Target="presProps.xml"/><Relationship Id="rId24" Type="http://schemas.openxmlformats.org/officeDocument/2006/relationships/slide" Target="slides/slide20.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31" Type="http://schemas.openxmlformats.org/officeDocument/2006/relationships/slide" Target="slides/slide127.xml"/><Relationship Id="rId152" Type="http://schemas.openxmlformats.org/officeDocument/2006/relationships/slide" Target="slides/slide148.xml"/><Relationship Id="rId173" Type="http://schemas.openxmlformats.org/officeDocument/2006/relationships/slide" Target="slides/slide169.xml"/><Relationship Id="rId194" Type="http://schemas.openxmlformats.org/officeDocument/2006/relationships/slide" Target="slides/slide190.xml"/><Relationship Id="rId208" Type="http://schemas.openxmlformats.org/officeDocument/2006/relationships/font" Target="fonts/font2.fntdata"/><Relationship Id="rId14" Type="http://schemas.openxmlformats.org/officeDocument/2006/relationships/slide" Target="slides/slide10.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slide" Target="slides/slide138.xml"/><Relationship Id="rId163" Type="http://schemas.openxmlformats.org/officeDocument/2006/relationships/slide" Target="slides/slide159.xml"/><Relationship Id="rId184" Type="http://schemas.openxmlformats.org/officeDocument/2006/relationships/slide" Target="slides/slide180.xml"/><Relationship Id="rId189" Type="http://schemas.openxmlformats.org/officeDocument/2006/relationships/slide" Target="slides/slide185.xml"/><Relationship Id="rId219" Type="http://schemas.openxmlformats.org/officeDocument/2006/relationships/viewProps" Target="viewProps.xml"/><Relationship Id="rId3" Type="http://schemas.openxmlformats.org/officeDocument/2006/relationships/customXml" Target="../customXml/item3.xml"/><Relationship Id="rId214" Type="http://schemas.openxmlformats.org/officeDocument/2006/relationships/font" Target="fonts/font8.fntdata"/><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137" Type="http://schemas.openxmlformats.org/officeDocument/2006/relationships/slide" Target="slides/slide133.xml"/><Relationship Id="rId158" Type="http://schemas.openxmlformats.org/officeDocument/2006/relationships/slide" Target="slides/slide154.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32" Type="http://schemas.openxmlformats.org/officeDocument/2006/relationships/slide" Target="slides/slide128.xml"/><Relationship Id="rId153" Type="http://schemas.openxmlformats.org/officeDocument/2006/relationships/slide" Target="slides/slide149.xml"/><Relationship Id="rId174" Type="http://schemas.openxmlformats.org/officeDocument/2006/relationships/slide" Target="slides/slide170.xml"/><Relationship Id="rId179" Type="http://schemas.openxmlformats.org/officeDocument/2006/relationships/slide" Target="slides/slide175.xml"/><Relationship Id="rId195" Type="http://schemas.openxmlformats.org/officeDocument/2006/relationships/slide" Target="slides/slide191.xml"/><Relationship Id="rId209" Type="http://schemas.openxmlformats.org/officeDocument/2006/relationships/font" Target="fonts/font3.fntdata"/><Relationship Id="rId190" Type="http://schemas.openxmlformats.org/officeDocument/2006/relationships/slide" Target="slides/slide186.xml"/><Relationship Id="rId204" Type="http://schemas.openxmlformats.org/officeDocument/2006/relationships/slide" Target="slides/slide200.xml"/><Relationship Id="rId220" Type="http://schemas.openxmlformats.org/officeDocument/2006/relationships/theme" Target="theme/theme1.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43" Type="http://schemas.openxmlformats.org/officeDocument/2006/relationships/slide" Target="slides/slide139.xml"/><Relationship Id="rId148" Type="http://schemas.openxmlformats.org/officeDocument/2006/relationships/slide" Target="slides/slide144.xml"/><Relationship Id="rId164" Type="http://schemas.openxmlformats.org/officeDocument/2006/relationships/slide" Target="slides/slide160.xml"/><Relationship Id="rId169" Type="http://schemas.openxmlformats.org/officeDocument/2006/relationships/slide" Target="slides/slide165.xml"/><Relationship Id="rId185" Type="http://schemas.openxmlformats.org/officeDocument/2006/relationships/slide" Target="slides/slide181.xml"/><Relationship Id="rId4" Type="http://schemas.openxmlformats.org/officeDocument/2006/relationships/slideMaster" Target="slideMasters/slideMaster1.xml"/><Relationship Id="rId9" Type="http://schemas.openxmlformats.org/officeDocument/2006/relationships/slide" Target="slides/slide5.xml"/><Relationship Id="rId180" Type="http://schemas.openxmlformats.org/officeDocument/2006/relationships/slide" Target="slides/slide176.xml"/><Relationship Id="rId210" Type="http://schemas.openxmlformats.org/officeDocument/2006/relationships/font" Target="fonts/font4.fntdata"/><Relationship Id="rId215" Type="http://schemas.openxmlformats.org/officeDocument/2006/relationships/font" Target="fonts/font9.fntdata"/><Relationship Id="rId26" Type="http://schemas.openxmlformats.org/officeDocument/2006/relationships/slide" Target="slides/slide22.xml"/><Relationship Id="rId47" Type="http://schemas.openxmlformats.org/officeDocument/2006/relationships/slide" Target="slides/slide43.xml"/><Relationship Id="rId68" Type="http://schemas.openxmlformats.org/officeDocument/2006/relationships/slide" Target="slides/slide64.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54" Type="http://schemas.openxmlformats.org/officeDocument/2006/relationships/slide" Target="slides/slide150.xml"/><Relationship Id="rId175" Type="http://schemas.openxmlformats.org/officeDocument/2006/relationships/slide" Target="slides/slide171.xml"/><Relationship Id="rId196" Type="http://schemas.openxmlformats.org/officeDocument/2006/relationships/slide" Target="slides/slide192.xml"/><Relationship Id="rId200" Type="http://schemas.openxmlformats.org/officeDocument/2006/relationships/slide" Target="slides/slide196.xml"/><Relationship Id="rId16" Type="http://schemas.openxmlformats.org/officeDocument/2006/relationships/slide" Target="slides/slide12.xml"/><Relationship Id="rId221" Type="http://schemas.openxmlformats.org/officeDocument/2006/relationships/tableStyles" Target="tableStyles.xml"/><Relationship Id="rId37" Type="http://schemas.openxmlformats.org/officeDocument/2006/relationships/slide" Target="slides/slide33.xml"/><Relationship Id="rId58" Type="http://schemas.openxmlformats.org/officeDocument/2006/relationships/slide" Target="slides/slide54.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44" Type="http://schemas.openxmlformats.org/officeDocument/2006/relationships/slide" Target="slides/slide140.xml"/><Relationship Id="rId90" Type="http://schemas.openxmlformats.org/officeDocument/2006/relationships/slide" Target="slides/slide86.xml"/><Relationship Id="rId165" Type="http://schemas.openxmlformats.org/officeDocument/2006/relationships/slide" Target="slides/slide161.xml"/><Relationship Id="rId186" Type="http://schemas.openxmlformats.org/officeDocument/2006/relationships/slide" Target="slides/slide182.xml"/><Relationship Id="rId211" Type="http://schemas.openxmlformats.org/officeDocument/2006/relationships/font" Target="fonts/font5.fntdata"/><Relationship Id="rId27" Type="http://schemas.openxmlformats.org/officeDocument/2006/relationships/slide" Target="slides/slide23.xml"/><Relationship Id="rId48" Type="http://schemas.openxmlformats.org/officeDocument/2006/relationships/slide" Target="slides/slide44.xml"/><Relationship Id="rId69" Type="http://schemas.openxmlformats.org/officeDocument/2006/relationships/slide" Target="slides/slide65.xml"/><Relationship Id="rId113" Type="http://schemas.openxmlformats.org/officeDocument/2006/relationships/slide" Target="slides/slide109.xml"/><Relationship Id="rId134" Type="http://schemas.openxmlformats.org/officeDocument/2006/relationships/slide" Target="slides/slide130.xml"/><Relationship Id="rId80" Type="http://schemas.openxmlformats.org/officeDocument/2006/relationships/slide" Target="slides/slide76.xml"/><Relationship Id="rId155" Type="http://schemas.openxmlformats.org/officeDocument/2006/relationships/slide" Target="slides/slide151.xml"/><Relationship Id="rId176" Type="http://schemas.openxmlformats.org/officeDocument/2006/relationships/slide" Target="slides/slide172.xml"/><Relationship Id="rId197" Type="http://schemas.openxmlformats.org/officeDocument/2006/relationships/slide" Target="slides/slide193.xml"/><Relationship Id="rId201" Type="http://schemas.openxmlformats.org/officeDocument/2006/relationships/slide" Target="slides/slide197.xml"/><Relationship Id="rId17" Type="http://schemas.openxmlformats.org/officeDocument/2006/relationships/slide" Target="slides/slide13.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24" Type="http://schemas.openxmlformats.org/officeDocument/2006/relationships/slide" Target="slides/slide120.xml"/><Relationship Id="rId70" Type="http://schemas.openxmlformats.org/officeDocument/2006/relationships/slide" Target="slides/slide66.xml"/><Relationship Id="rId91" Type="http://schemas.openxmlformats.org/officeDocument/2006/relationships/slide" Target="slides/slide87.xml"/><Relationship Id="rId145" Type="http://schemas.openxmlformats.org/officeDocument/2006/relationships/slide" Target="slides/slide141.xml"/><Relationship Id="rId166" Type="http://schemas.openxmlformats.org/officeDocument/2006/relationships/slide" Target="slides/slide162.xml"/><Relationship Id="rId187" Type="http://schemas.openxmlformats.org/officeDocument/2006/relationships/slide" Target="slides/slide183.xml"/><Relationship Id="rId1" Type="http://schemas.openxmlformats.org/officeDocument/2006/relationships/customXml" Target="../customXml/item1.xml"/><Relationship Id="rId212" Type="http://schemas.openxmlformats.org/officeDocument/2006/relationships/font" Target="fonts/font6.fntdata"/><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60" Type="http://schemas.openxmlformats.org/officeDocument/2006/relationships/slide" Target="slides/slide56.xml"/><Relationship Id="rId81" Type="http://schemas.openxmlformats.org/officeDocument/2006/relationships/slide" Target="slides/slide77.xml"/><Relationship Id="rId135" Type="http://schemas.openxmlformats.org/officeDocument/2006/relationships/slide" Target="slides/slide131.xml"/><Relationship Id="rId156" Type="http://schemas.openxmlformats.org/officeDocument/2006/relationships/slide" Target="slides/slide152.xml"/><Relationship Id="rId177" Type="http://schemas.openxmlformats.org/officeDocument/2006/relationships/slide" Target="slides/slide173.xml"/><Relationship Id="rId198" Type="http://schemas.openxmlformats.org/officeDocument/2006/relationships/slide" Target="slides/slide194.xml"/><Relationship Id="rId202" Type="http://schemas.openxmlformats.org/officeDocument/2006/relationships/slide" Target="slides/slide198.xml"/><Relationship Id="rId18" Type="http://schemas.openxmlformats.org/officeDocument/2006/relationships/slide" Target="slides/slide14.xml"/><Relationship Id="rId39" Type="http://schemas.openxmlformats.org/officeDocument/2006/relationships/slide" Target="slides/slide35.xml"/><Relationship Id="rId50" Type="http://schemas.openxmlformats.org/officeDocument/2006/relationships/slide" Target="slides/slide46.xml"/><Relationship Id="rId104" Type="http://schemas.openxmlformats.org/officeDocument/2006/relationships/slide" Target="slides/slide100.xml"/><Relationship Id="rId125" Type="http://schemas.openxmlformats.org/officeDocument/2006/relationships/slide" Target="slides/slide121.xml"/><Relationship Id="rId146" Type="http://schemas.openxmlformats.org/officeDocument/2006/relationships/slide" Target="slides/slide142.xml"/><Relationship Id="rId167" Type="http://schemas.openxmlformats.org/officeDocument/2006/relationships/slide" Target="slides/slide163.xml"/><Relationship Id="rId188" Type="http://schemas.openxmlformats.org/officeDocument/2006/relationships/slide" Target="slides/slide184.xml"/><Relationship Id="rId71" Type="http://schemas.openxmlformats.org/officeDocument/2006/relationships/slide" Target="slides/slide67.xml"/><Relationship Id="rId92" Type="http://schemas.openxmlformats.org/officeDocument/2006/relationships/slide" Target="slides/slide88.xml"/><Relationship Id="rId213" Type="http://schemas.openxmlformats.org/officeDocument/2006/relationships/font" Target="fonts/font7.fntdata"/><Relationship Id="rId2" Type="http://schemas.openxmlformats.org/officeDocument/2006/relationships/customXml" Target="../customXml/item2.xml"/><Relationship Id="rId29" Type="http://schemas.openxmlformats.org/officeDocument/2006/relationships/slide" Target="slides/slide25.xml"/><Relationship Id="rId40" Type="http://schemas.openxmlformats.org/officeDocument/2006/relationships/slide" Target="slides/slide36.xml"/><Relationship Id="rId115" Type="http://schemas.openxmlformats.org/officeDocument/2006/relationships/slide" Target="slides/slide111.xml"/><Relationship Id="rId136" Type="http://schemas.openxmlformats.org/officeDocument/2006/relationships/slide" Target="slides/slide132.xml"/><Relationship Id="rId157" Type="http://schemas.openxmlformats.org/officeDocument/2006/relationships/slide" Target="slides/slide153.xml"/><Relationship Id="rId178" Type="http://schemas.openxmlformats.org/officeDocument/2006/relationships/slide" Target="slides/slide174.xml"/><Relationship Id="rId61" Type="http://schemas.openxmlformats.org/officeDocument/2006/relationships/slide" Target="slides/slide57.xml"/><Relationship Id="rId82" Type="http://schemas.openxmlformats.org/officeDocument/2006/relationships/slide" Target="slides/slide78.xml"/><Relationship Id="rId199" Type="http://schemas.openxmlformats.org/officeDocument/2006/relationships/slide" Target="slides/slide195.xml"/><Relationship Id="rId203" Type="http://schemas.openxmlformats.org/officeDocument/2006/relationships/slide" Target="slides/slide199.xml"/><Relationship Id="rId19" Type="http://schemas.openxmlformats.org/officeDocument/2006/relationships/slide" Target="slides/slide15.xml"/><Relationship Id="rId30" Type="http://schemas.openxmlformats.org/officeDocument/2006/relationships/slide" Target="slides/slide2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slide" Target="slides/slide143.xml"/><Relationship Id="rId168" Type="http://schemas.openxmlformats.org/officeDocument/2006/relationships/slide" Target="slides/slide16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oleObject" Target="file:///\\DSPWINCS002.salsa.local\homes$\005564\Abhishek\CCE%202019\23.%20PSCI%20event\SHE%20KPI's%20-DSP%20India%20-%20Copy.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SPWINCS002.salsa.local\homes$\005564\Abhishek\CCE%202019\23.%20PSCI%20event\SHE%20KPI's%20-DSP%20India%20-%20Copy.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SPWINCS002.salsa.local\homes$\005564\Abhishek\CCE%202019\23.%20PSCI%20event\SHE%20KPI's%20-DSP%20India%20-%20Copy.xls"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DSPWINCS002.salsa.local\homes$\005564\Abhishek\CCE%202019\23.%20PSCI%20event\2018%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27293659227772E-2"/>
          <c:y val="5.6250572265568052E-2"/>
          <c:w val="0.93716323202974772"/>
          <c:h val="0.79480246876966831"/>
        </c:manualLayout>
      </c:layout>
      <c:barChart>
        <c:barDir val="col"/>
        <c:grouping val="clustered"/>
        <c:varyColors val="0"/>
        <c:ser>
          <c:idx val="0"/>
          <c:order val="0"/>
          <c:tx>
            <c:strRef>
              <c:f>Sheet2!$B$3</c:f>
              <c:strCache>
                <c:ptCount val="1"/>
                <c:pt idx="0">
                  <c:v>VOC emmissions</c:v>
                </c:pt>
              </c:strCache>
            </c:strRef>
          </c:tx>
          <c:spPr>
            <a:solidFill>
              <a:schemeClr val="accent1"/>
            </a:solidFill>
            <a:ln>
              <a:noFill/>
            </a:ln>
            <a:effectLst/>
          </c:spPr>
          <c:invertIfNegative val="0"/>
          <c:dLbls>
            <c:dLbl>
              <c:idx val="1"/>
              <c:layout>
                <c:manualLayout>
                  <c:x val="0"/>
                  <c:y val="-2.81155953886881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29B2-4F85-AFE0-78490AF11487}"/>
                </c:ext>
              </c:extLst>
            </c:dLbl>
            <c:dLbl>
              <c:idx val="2"/>
              <c:layout>
                <c:manualLayout>
                  <c:x val="-2.1738021448147042E-17"/>
                  <c:y val="-1.124623815547525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29B2-4F85-AFE0-78490AF11487}"/>
                </c:ext>
              </c:extLst>
            </c:dLbl>
            <c:dLbl>
              <c:idx val="4"/>
              <c:layout>
                <c:manualLayout>
                  <c:x val="0"/>
                  <c:y val="-2.81155953886881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29B2-4F85-AFE0-78490AF11487}"/>
                </c:ext>
              </c:extLst>
            </c:dLbl>
            <c:dLbl>
              <c:idx val="5"/>
              <c:layout>
                <c:manualLayout>
                  <c:x val="4.9751439213663847E-3"/>
                  <c:y val="-0.12462022730343261"/>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9B2-4F85-AFE0-78490AF11487}"/>
                </c:ext>
              </c:extLst>
            </c:dLbl>
            <c:dLbl>
              <c:idx val="6"/>
              <c:layout>
                <c:manualLayout>
                  <c:x val="2.4875719606832123E-3"/>
                  <c:y val="-8.421480141430318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9B2-4F85-AFE0-78490AF11487}"/>
                </c:ext>
              </c:extLst>
            </c:dLbl>
            <c:dLbl>
              <c:idx val="7"/>
              <c:layout>
                <c:manualLayout>
                  <c:x val="0"/>
                  <c:y val="-6.852137436526059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29B2-4F85-AFE0-78490AF11487}"/>
                </c:ext>
              </c:extLst>
            </c:dLbl>
            <c:dLbl>
              <c:idx val="8"/>
              <c:layout>
                <c:manualLayout>
                  <c:x val="-7.9530790352377721E-17"/>
                  <c:y val="-3.45226562010867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29B2-4F85-AFE0-78490AF11487}"/>
                </c:ext>
              </c:extLst>
            </c:dLbl>
            <c:dLbl>
              <c:idx val="9"/>
              <c:layout>
                <c:manualLayout>
                  <c:x val="-8.6952085792588169E-17"/>
                  <c:y val="-1.1246238155475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29B2-4F85-AFE0-78490AF11487}"/>
                </c:ext>
              </c:extLst>
            </c:dLbl>
            <c:dLbl>
              <c:idx val="12"/>
              <c:layout>
                <c:manualLayout>
                  <c:x val="0"/>
                  <c:y val="-1.124623815547525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9B2-4F85-AFE0-78490AF11487}"/>
                </c:ext>
              </c:extLst>
            </c:dLbl>
            <c:dLbl>
              <c:idx val="13"/>
              <c:layout>
                <c:manualLayout>
                  <c:x val="-2.169046611786941E-3"/>
                  <c:y val="4.839012623941002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29B2-4F85-AFE0-78490AF11487}"/>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trendline>
            <c:spPr>
              <a:ln w="19050" cap="rnd" cmpd="sng">
                <a:solidFill>
                  <a:srgbClr val="1A4AE3"/>
                </a:solidFill>
                <a:prstDash val="solid"/>
              </a:ln>
              <a:effectLst/>
            </c:spPr>
            <c:trendlineType val="exp"/>
            <c:intercept val="1"/>
            <c:dispRSqr val="0"/>
            <c:dispEq val="0"/>
          </c:trendline>
          <c:cat>
            <c:numRef>
              <c:f>Sheet2!$C$2:$Q$2</c:f>
              <c:numCache>
                <c:formatCode>General</c:formatCode>
                <c:ptCount val="15"/>
                <c:pt idx="0">
                  <c:v>2004</c:v>
                </c:pt>
                <c:pt idx="1">
                  <c:v>2005</c:v>
                </c:pt>
                <c:pt idx="2">
                  <c:v>2006</c:v>
                </c:pt>
                <c:pt idx="3">
                  <c:v>2007</c:v>
                </c:pt>
                <c:pt idx="4">
                  <c:v>2008</c:v>
                </c:pt>
                <c:pt idx="5">
                  <c:v>2009</c:v>
                </c:pt>
                <c:pt idx="6">
                  <c:v>2010</c:v>
                </c:pt>
                <c:pt idx="7">
                  <c:v>2011</c:v>
                </c:pt>
                <c:pt idx="8">
                  <c:v>2012</c:v>
                </c:pt>
                <c:pt idx="9">
                  <c:v>2013</c:v>
                </c:pt>
                <c:pt idx="10">
                  <c:v>2014</c:v>
                </c:pt>
                <c:pt idx="11">
                  <c:v>2015</c:v>
                </c:pt>
                <c:pt idx="12">
                  <c:v>2016</c:v>
                </c:pt>
                <c:pt idx="13">
                  <c:v>2017</c:v>
                </c:pt>
                <c:pt idx="14">
                  <c:v>2018</c:v>
                </c:pt>
              </c:numCache>
            </c:numRef>
          </c:cat>
          <c:val>
            <c:numRef>
              <c:f>Sheet2!$C$3:$Q$3</c:f>
              <c:numCache>
                <c:formatCode>0.00</c:formatCode>
                <c:ptCount val="15"/>
                <c:pt idx="0">
                  <c:v>0.80627774254914397</c:v>
                </c:pt>
                <c:pt idx="1">
                  <c:v>0.62853519340519981</c:v>
                </c:pt>
                <c:pt idx="2">
                  <c:v>0.4596385542168675</c:v>
                </c:pt>
                <c:pt idx="3">
                  <c:v>0.37222574508560557</c:v>
                </c:pt>
                <c:pt idx="4">
                  <c:v>0.26704819277108438</c:v>
                </c:pt>
                <c:pt idx="5">
                  <c:v>7.8303741280913122E-2</c:v>
                </c:pt>
                <c:pt idx="6">
                  <c:v>7.6518706404565637E-2</c:v>
                </c:pt>
                <c:pt idx="7">
                  <c:v>4.3235996031426811E-2</c:v>
                </c:pt>
                <c:pt idx="8">
                  <c:v>5.9295316689167349E-2</c:v>
                </c:pt>
                <c:pt idx="9">
                  <c:v>5.986543784758E-2</c:v>
                </c:pt>
                <c:pt idx="10">
                  <c:v>6.5348075575109799E-2</c:v>
                </c:pt>
                <c:pt idx="11">
                  <c:v>7.6216357747061786E-2</c:v>
                </c:pt>
                <c:pt idx="12">
                  <c:v>6.2259356035064051E-2</c:v>
                </c:pt>
                <c:pt idx="13">
                  <c:v>7.5522397051883253E-2</c:v>
                </c:pt>
                <c:pt idx="14">
                  <c:v>5.7185541129541495E-2</c:v>
                </c:pt>
              </c:numCache>
            </c:numRef>
          </c:val>
          <c:extLst>
            <c:ext xmlns:c16="http://schemas.microsoft.com/office/drawing/2014/chart" uri="{C3380CC4-5D6E-409C-BE32-E72D297353CC}">
              <c16:uniqueId val="{00000004-29B2-4F85-AFE0-78490AF11487}"/>
            </c:ext>
          </c:extLst>
        </c:ser>
        <c:dLbls>
          <c:showLegendKey val="0"/>
          <c:showVal val="0"/>
          <c:showCatName val="0"/>
          <c:showSerName val="0"/>
          <c:showPercent val="0"/>
          <c:showBubbleSize val="0"/>
        </c:dLbls>
        <c:gapWidth val="70"/>
        <c:overlap val="-26"/>
        <c:axId val="508091640"/>
        <c:axId val="1"/>
      </c:barChart>
      <c:catAx>
        <c:axId val="508091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solidFill>
                <a:latin typeface="+mn-lt"/>
                <a:ea typeface="+mn-ea"/>
                <a:cs typeface="+mn-cs"/>
              </a:defRPr>
            </a:pPr>
            <a:endParaRPr lang="en-US"/>
          </a:p>
        </c:txPr>
        <c:crossAx val="1"/>
        <c:crosses val="autoZero"/>
        <c:auto val="1"/>
        <c:lblAlgn val="ctr"/>
        <c:lblOffset val="100"/>
        <c:noMultiLvlLbl val="0"/>
      </c:catAx>
      <c:valAx>
        <c:axId val="1"/>
        <c:scaling>
          <c:orientation val="minMax"/>
        </c:scaling>
        <c:delete val="1"/>
        <c:axPos val="l"/>
        <c:numFmt formatCode="0.00" sourceLinked="1"/>
        <c:majorTickMark val="none"/>
        <c:minorTickMark val="none"/>
        <c:tickLblPos val="nextTo"/>
        <c:crossAx val="508091640"/>
        <c:crosses val="autoZero"/>
        <c:crossBetween val="between"/>
      </c:valAx>
      <c:spPr>
        <a:noFill/>
        <a:ln w="25400">
          <a:noFill/>
        </a:ln>
      </c:spPr>
    </c:plotArea>
    <c:plotVisOnly val="1"/>
    <c:dispBlanksAs val="gap"/>
    <c:showDLblsOverMax val="0"/>
  </c:chart>
  <c:spPr>
    <a:solidFill>
      <a:schemeClr val="bg1">
        <a:lumMod val="95000"/>
      </a:schemeClr>
    </a:solidFill>
    <a:ln w="19050" cap="flat" cmpd="sng" algn="ctr">
      <a:solidFill>
        <a:schemeClr val="bg1">
          <a:lumMod val="50000"/>
        </a:schemeClr>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252568189868932E-2"/>
          <c:y val="0.13471765471938016"/>
          <c:w val="0.93110325894438539"/>
          <c:h val="0.70804817141663157"/>
        </c:manualLayout>
      </c:layout>
      <c:barChart>
        <c:barDir val="col"/>
        <c:grouping val="clustered"/>
        <c:varyColors val="0"/>
        <c:ser>
          <c:idx val="0"/>
          <c:order val="0"/>
          <c:tx>
            <c:strRef>
              <c:f>Sheet2!$B$16</c:f>
              <c:strCache>
                <c:ptCount val="1"/>
                <c:pt idx="0">
                  <c:v>Sox emmissions</c:v>
                </c:pt>
              </c:strCache>
            </c:strRef>
          </c:tx>
          <c:spPr>
            <a:solidFill>
              <a:schemeClr val="accent1"/>
            </a:solidFill>
            <a:ln>
              <a:noFill/>
            </a:ln>
            <a:effectLst/>
          </c:spPr>
          <c:invertIfNegative val="0"/>
          <c:dLbls>
            <c:dLbl>
              <c:idx val="1"/>
              <c:layout>
                <c:manualLayout>
                  <c:x val="6.7481402763017858E-3"/>
                  <c:y val="-6.048963575711064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246-44E9-B706-3578416FBE75}"/>
                </c:ext>
              </c:extLst>
            </c:dLbl>
            <c:dLbl>
              <c:idx val="2"/>
              <c:layout>
                <c:manualLayout>
                  <c:x val="0"/>
                  <c:y val="1.739131625560852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246-44E9-B706-3578416FBE75}"/>
                </c:ext>
              </c:extLst>
            </c:dLbl>
            <c:dLbl>
              <c:idx val="5"/>
              <c:layout>
                <c:manualLayout>
                  <c:x val="4.9751243781094075E-3"/>
                  <c:y val="-6.956526502243411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246-44E9-B706-3578416FBE75}"/>
                </c:ext>
              </c:extLst>
            </c:dLbl>
            <c:dLbl>
              <c:idx val="6"/>
              <c:layout>
                <c:manualLayout>
                  <c:x val="2.4875621890546352E-3"/>
                  <c:y val="-5.217394876682558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246-44E9-B706-3578416FBE75}"/>
                </c:ext>
              </c:extLst>
            </c:dLbl>
            <c:dLbl>
              <c:idx val="7"/>
              <c:layout>
                <c:manualLayout>
                  <c:x val="6.7481402763018066E-3"/>
                  <c:y val="-8.803582847283461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246-44E9-B706-3578416FBE75}"/>
                </c:ext>
              </c:extLst>
            </c:dLbl>
            <c:dLbl>
              <c:idx val="8"/>
              <c:layout>
                <c:manualLayout>
                  <c:x val="0"/>
                  <c:y val="-9.781128482482091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246-44E9-B706-3578416FBE75}"/>
                </c:ext>
              </c:extLst>
            </c:dLbl>
            <c:dLbl>
              <c:idx val="9"/>
              <c:layout>
                <c:manualLayout>
                  <c:x val="2.2493800921006024E-3"/>
                  <c:y val="-6.156927974123449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246-44E9-B706-3578416FBE75}"/>
                </c:ext>
              </c:extLst>
            </c:dLbl>
            <c:dLbl>
              <c:idx val="10"/>
              <c:layout>
                <c:manualLayout>
                  <c:x val="0"/>
                  <c:y val="-8.004006366360479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246-44E9-B706-3578416FBE75}"/>
                </c:ext>
              </c:extLst>
            </c:dLbl>
            <c:dLbl>
              <c:idx val="12"/>
              <c:numFmt formatCode="#,##0.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5246-44E9-B706-3578416FBE75}"/>
                </c:ext>
              </c:extLst>
            </c:dLbl>
            <c:dLbl>
              <c:idx val="13"/>
              <c:numFmt formatCode="#,##0.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B-5246-44E9-B706-3578416FBE75}"/>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trendline>
            <c:spPr>
              <a:ln w="19050" cap="rnd">
                <a:solidFill>
                  <a:srgbClr val="1A4AE3"/>
                </a:solidFill>
                <a:prstDash val="solid"/>
              </a:ln>
              <a:effectLst/>
            </c:spPr>
            <c:trendlineType val="linear"/>
            <c:dispRSqr val="0"/>
            <c:dispEq val="0"/>
          </c:trendline>
          <c:cat>
            <c:numRef>
              <c:f>Sheet2!$C$15:$P$15</c:f>
              <c:numCache>
                <c:formatCode>General</c:formatCode>
                <c:ptCount val="14"/>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numCache>
            </c:numRef>
          </c:cat>
          <c:val>
            <c:numRef>
              <c:f>Sheet2!$C$16:$P$16</c:f>
              <c:numCache>
                <c:formatCode>0.000</c:formatCode>
                <c:ptCount val="14"/>
                <c:pt idx="0">
                  <c:v>7.9210986331589572E-2</c:v>
                </c:pt>
                <c:pt idx="1">
                  <c:v>4.7364945185576546E-2</c:v>
                </c:pt>
                <c:pt idx="2">
                  <c:v>3.5574372397800536E-2</c:v>
                </c:pt>
                <c:pt idx="3">
                  <c:v>6.2393370704362662E-2</c:v>
                </c:pt>
                <c:pt idx="4">
                  <c:v>5.5206391478029297E-2</c:v>
                </c:pt>
                <c:pt idx="5">
                  <c:v>5.4647075519070804E-2</c:v>
                </c:pt>
                <c:pt idx="6">
                  <c:v>2.3248330785938378E-2</c:v>
                </c:pt>
                <c:pt idx="7">
                  <c:v>1.6295563879751288E-2</c:v>
                </c:pt>
                <c:pt idx="8">
                  <c:v>1.4755881708810087E-2</c:v>
                </c:pt>
                <c:pt idx="9">
                  <c:v>1.8454203083356765E-2</c:v>
                </c:pt>
                <c:pt idx="10">
                  <c:v>1.7019084179008669E-2</c:v>
                </c:pt>
                <c:pt idx="11">
                  <c:v>2.8868846931894804E-2</c:v>
                </c:pt>
                <c:pt idx="12">
                  <c:v>2.295434234704636E-2</c:v>
                </c:pt>
                <c:pt idx="13">
                  <c:v>2.0518566434104945E-2</c:v>
                </c:pt>
              </c:numCache>
            </c:numRef>
          </c:val>
          <c:extLst>
            <c:ext xmlns:c16="http://schemas.microsoft.com/office/drawing/2014/chart" uri="{C3380CC4-5D6E-409C-BE32-E72D297353CC}">
              <c16:uniqueId val="{00000007-5246-44E9-B706-3578416FBE75}"/>
            </c:ext>
          </c:extLst>
        </c:ser>
        <c:dLbls>
          <c:showLegendKey val="0"/>
          <c:showVal val="0"/>
          <c:showCatName val="0"/>
          <c:showSerName val="0"/>
          <c:showPercent val="0"/>
          <c:showBubbleSize val="0"/>
        </c:dLbls>
        <c:gapWidth val="70"/>
        <c:overlap val="-26"/>
        <c:axId val="508086392"/>
        <c:axId val="1"/>
      </c:barChart>
      <c:catAx>
        <c:axId val="5080863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en-US"/>
          </a:p>
        </c:txPr>
        <c:crossAx val="1"/>
        <c:crosses val="autoZero"/>
        <c:auto val="1"/>
        <c:lblAlgn val="ctr"/>
        <c:lblOffset val="100"/>
        <c:noMultiLvlLbl val="0"/>
      </c:catAx>
      <c:valAx>
        <c:axId val="1"/>
        <c:scaling>
          <c:orientation val="minMax"/>
          <c:max val="8.0000000000000016E-2"/>
        </c:scaling>
        <c:delete val="1"/>
        <c:axPos val="l"/>
        <c:numFmt formatCode="0.000" sourceLinked="1"/>
        <c:majorTickMark val="none"/>
        <c:minorTickMark val="none"/>
        <c:tickLblPos val="nextTo"/>
        <c:crossAx val="508086392"/>
        <c:crosses val="autoZero"/>
        <c:crossBetween val="between"/>
      </c:valAx>
      <c:spPr>
        <a:noFill/>
        <a:ln w="25400">
          <a:noFill/>
        </a:ln>
      </c:spPr>
    </c:plotArea>
    <c:plotVisOnly val="1"/>
    <c:dispBlanksAs val="gap"/>
    <c:showDLblsOverMax val="0"/>
  </c:chart>
  <c:spPr>
    <a:solidFill>
      <a:schemeClr val="bg1">
        <a:lumMod val="95000"/>
      </a:schemeClr>
    </a:solidFill>
    <a:ln w="19050" cap="flat" cmpd="sng" algn="ctr">
      <a:solidFill>
        <a:schemeClr val="bg1">
          <a:lumMod val="50000"/>
        </a:schemeClr>
      </a:solidFill>
      <a:round/>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25008855827134E-2"/>
          <c:y val="0.13471765471938016"/>
          <c:w val="0.92210573857598299"/>
          <c:h val="0.65879280418414854"/>
        </c:manualLayout>
      </c:layout>
      <c:barChart>
        <c:barDir val="col"/>
        <c:grouping val="clustered"/>
        <c:varyColors val="0"/>
        <c:ser>
          <c:idx val="0"/>
          <c:order val="0"/>
          <c:tx>
            <c:strRef>
              <c:f>Sheet2!$B$29</c:f>
              <c:strCache>
                <c:ptCount val="1"/>
                <c:pt idx="0">
                  <c:v>Water consumption</c:v>
                </c:pt>
              </c:strCache>
            </c:strRef>
          </c:tx>
          <c:spPr>
            <a:solidFill>
              <a:schemeClr val="accent1"/>
            </a:solidFill>
            <a:ln>
              <a:noFill/>
            </a:ln>
            <a:effectLst/>
          </c:spPr>
          <c:invertIfNegative val="0"/>
          <c:dLbls>
            <c:dLbl>
              <c:idx val="3"/>
              <c:layout>
                <c:manualLayout>
                  <c:x val="6.7481402763018066E-3"/>
                  <c:y val="-8.004006366360487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A619-4FE6-AFAB-6D0C78DC0D7E}"/>
                </c:ext>
              </c:extLst>
            </c:dLbl>
            <c:dLbl>
              <c:idx val="5"/>
              <c:layout>
                <c:manualLayout>
                  <c:x val="4.9752036840240875E-3"/>
                  <c:y val="-2.030962075747666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619-4FE6-AFAB-6D0C78DC0D7E}"/>
                </c:ext>
              </c:extLst>
            </c:dLbl>
            <c:dLbl>
              <c:idx val="6"/>
              <c:layout>
                <c:manualLayout>
                  <c:x val="2.4875621890547263E-3"/>
                  <c:y val="-3.478263251121713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619-4FE6-AFAB-6D0C78DC0D7E}"/>
                </c:ext>
              </c:extLst>
            </c:dLbl>
            <c:dLbl>
              <c:idx val="7"/>
              <c:layout>
                <c:manualLayout>
                  <c:x val="4.4987601842012047E-3"/>
                  <c:y val="-5.941047657046513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A619-4FE6-AFAB-6D0C78DC0D7E}"/>
                </c:ext>
              </c:extLst>
            </c:dLbl>
            <c:dLbl>
              <c:idx val="8"/>
              <c:layout>
                <c:manualLayout>
                  <c:x val="0"/>
                  <c:y val="-3.478263251121705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619-4FE6-AFAB-6D0C78DC0D7E}"/>
                </c:ext>
              </c:extLst>
            </c:dLbl>
            <c:dLbl>
              <c:idx val="9"/>
              <c:layout>
                <c:manualLayout>
                  <c:x val="0"/>
                  <c:y val="-6.086960689462984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619-4FE6-AFAB-6D0C78DC0D7E}"/>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trendline>
            <c:spPr>
              <a:ln w="19050" cap="rnd">
                <a:solidFill>
                  <a:srgbClr val="1A4AE3"/>
                </a:solidFill>
                <a:prstDash val="solid"/>
              </a:ln>
              <a:effectLst/>
            </c:spPr>
            <c:trendlineType val="linear"/>
            <c:dispRSqr val="0"/>
            <c:dispEq val="0"/>
          </c:trendline>
          <c:cat>
            <c:numRef>
              <c:f>Sheet2!$C$28:$Q$28</c:f>
              <c:numCache>
                <c:formatCode>General</c:formatCode>
                <c:ptCount val="15"/>
                <c:pt idx="0">
                  <c:v>2004</c:v>
                </c:pt>
                <c:pt idx="1">
                  <c:v>2005</c:v>
                </c:pt>
                <c:pt idx="2">
                  <c:v>2006</c:v>
                </c:pt>
                <c:pt idx="3">
                  <c:v>2007</c:v>
                </c:pt>
                <c:pt idx="4">
                  <c:v>2008</c:v>
                </c:pt>
                <c:pt idx="5">
                  <c:v>2009</c:v>
                </c:pt>
                <c:pt idx="6">
                  <c:v>2010</c:v>
                </c:pt>
                <c:pt idx="7">
                  <c:v>2011</c:v>
                </c:pt>
                <c:pt idx="8">
                  <c:v>2012</c:v>
                </c:pt>
                <c:pt idx="9">
                  <c:v>2013</c:v>
                </c:pt>
                <c:pt idx="10">
                  <c:v>2014</c:v>
                </c:pt>
                <c:pt idx="11">
                  <c:v>2015</c:v>
                </c:pt>
                <c:pt idx="12">
                  <c:v>2016</c:v>
                </c:pt>
                <c:pt idx="13">
                  <c:v>2017</c:v>
                </c:pt>
                <c:pt idx="14">
                  <c:v>2018</c:v>
                </c:pt>
              </c:numCache>
            </c:numRef>
          </c:cat>
          <c:val>
            <c:numRef>
              <c:f>Sheet2!$C$29:$Q$29</c:f>
              <c:numCache>
                <c:formatCode>0.0</c:formatCode>
                <c:ptCount val="15"/>
                <c:pt idx="0">
                  <c:v>80.594326879783878</c:v>
                </c:pt>
                <c:pt idx="1">
                  <c:v>73.534629004895862</c:v>
                </c:pt>
                <c:pt idx="2">
                  <c:v>86.276581693303399</c:v>
                </c:pt>
                <c:pt idx="3">
                  <c:v>62.540625054898726</c:v>
                </c:pt>
                <c:pt idx="4">
                  <c:v>70.679990251035832</c:v>
                </c:pt>
                <c:pt idx="5">
                  <c:v>80.82556591211717</c:v>
                </c:pt>
                <c:pt idx="6">
                  <c:v>60.192563805864239</c:v>
                </c:pt>
                <c:pt idx="7">
                  <c:v>51.29005443380796</c:v>
                </c:pt>
                <c:pt idx="8">
                  <c:v>49.476146108649765</c:v>
                </c:pt>
                <c:pt idx="9">
                  <c:v>43.388036606075403</c:v>
                </c:pt>
                <c:pt idx="10">
                  <c:v>54.653548077951193</c:v>
                </c:pt>
                <c:pt idx="11">
                  <c:v>56.906243005494254</c:v>
                </c:pt>
                <c:pt idx="12">
                  <c:v>54.155428186109233</c:v>
                </c:pt>
                <c:pt idx="13">
                  <c:v>54.534135296066843</c:v>
                </c:pt>
                <c:pt idx="14">
                  <c:v>51.017265012552173</c:v>
                </c:pt>
              </c:numCache>
            </c:numRef>
          </c:val>
          <c:extLst>
            <c:ext xmlns:c16="http://schemas.microsoft.com/office/drawing/2014/chart" uri="{C3380CC4-5D6E-409C-BE32-E72D297353CC}">
              <c16:uniqueId val="{00000006-A619-4FE6-AFAB-6D0C78DC0D7E}"/>
            </c:ext>
          </c:extLst>
        </c:ser>
        <c:dLbls>
          <c:showLegendKey val="0"/>
          <c:showVal val="0"/>
          <c:showCatName val="0"/>
          <c:showSerName val="0"/>
          <c:showPercent val="0"/>
          <c:showBubbleSize val="0"/>
        </c:dLbls>
        <c:gapWidth val="70"/>
        <c:overlap val="-26"/>
        <c:axId val="508085080"/>
        <c:axId val="1"/>
      </c:barChart>
      <c:catAx>
        <c:axId val="508085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en-US"/>
          </a:p>
        </c:txPr>
        <c:crossAx val="1"/>
        <c:crosses val="autoZero"/>
        <c:auto val="1"/>
        <c:lblAlgn val="ctr"/>
        <c:lblOffset val="100"/>
        <c:noMultiLvlLbl val="0"/>
      </c:catAx>
      <c:valAx>
        <c:axId val="1"/>
        <c:scaling>
          <c:orientation val="minMax"/>
          <c:max val="100"/>
          <c:min val="0"/>
        </c:scaling>
        <c:delete val="1"/>
        <c:axPos val="l"/>
        <c:numFmt formatCode="0.0" sourceLinked="1"/>
        <c:majorTickMark val="none"/>
        <c:minorTickMark val="none"/>
        <c:tickLblPos val="nextTo"/>
        <c:crossAx val="508085080"/>
        <c:crosses val="autoZero"/>
        <c:crossBetween val="between"/>
        <c:majorUnit val="25"/>
      </c:valAx>
      <c:spPr>
        <a:noFill/>
        <a:ln w="25400">
          <a:noFill/>
        </a:ln>
      </c:spPr>
    </c:plotArea>
    <c:plotVisOnly val="1"/>
    <c:dispBlanksAs val="gap"/>
    <c:showDLblsOverMax val="0"/>
  </c:chart>
  <c:spPr>
    <a:solidFill>
      <a:schemeClr val="bg1">
        <a:lumMod val="95000"/>
      </a:schemeClr>
    </a:solidFill>
    <a:ln w="19050" cap="flat" cmpd="sng" algn="ctr">
      <a:solidFill>
        <a:schemeClr val="bg1">
          <a:lumMod val="50000"/>
        </a:schemeClr>
      </a:solidFill>
      <a:round/>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3000538965734858E-2"/>
          <c:y val="0.13471765471938016"/>
          <c:w val="0.92435510527012132"/>
          <c:h val="0.65879280418414854"/>
        </c:manualLayout>
      </c:layout>
      <c:barChart>
        <c:barDir val="col"/>
        <c:grouping val="clustered"/>
        <c:varyColors val="0"/>
        <c:ser>
          <c:idx val="0"/>
          <c:order val="0"/>
          <c:tx>
            <c:strRef>
              <c:f>Sheet2!$B$42</c:f>
              <c:strCache>
                <c:ptCount val="1"/>
                <c:pt idx="0">
                  <c:v>Energy consumption</c:v>
                </c:pt>
              </c:strCache>
            </c:strRef>
          </c:tx>
          <c:spPr>
            <a:solidFill>
              <a:schemeClr val="accent1"/>
            </a:solidFill>
            <a:ln>
              <a:noFill/>
            </a:ln>
            <a:effectLst/>
          </c:spPr>
          <c:invertIfNegative val="0"/>
          <c:dLbls>
            <c:dLbl>
              <c:idx val="2"/>
              <c:layout>
                <c:manualLayout>
                  <c:x val="2.3781442398413256E-3"/>
                  <c:y val="-8.154352995154268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589-487F-BB9F-09058331B51E}"/>
                </c:ext>
              </c:extLst>
            </c:dLbl>
            <c:dLbl>
              <c:idx val="3"/>
              <c:layout>
                <c:manualLayout>
                  <c:x val="-4.1238165939078212E-17"/>
                  <c:y val="-1.762168327313747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8589-487F-BB9F-09058331B51E}"/>
                </c:ext>
              </c:extLst>
            </c:dLbl>
            <c:dLbl>
              <c:idx val="5"/>
              <c:layout>
                <c:manualLayout>
                  <c:x val="4.9751243781094075E-3"/>
                  <c:y val="-6.956526502243411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589-487F-BB9F-09058331B51E}"/>
                </c:ext>
              </c:extLst>
            </c:dLbl>
            <c:dLbl>
              <c:idx val="6"/>
              <c:layout>
                <c:manualLayout>
                  <c:x val="2.4874774125291411E-3"/>
                  <c:y val="-6.956526502243411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8589-487F-BB9F-09058331B51E}"/>
                </c:ext>
              </c:extLst>
            </c:dLbl>
            <c:dLbl>
              <c:idx val="7"/>
              <c:layout>
                <c:manualLayout>
                  <c:x val="2.3781212841854932E-3"/>
                  <c:y val="-6.086960689462984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589-487F-BB9F-09058331B51E}"/>
                </c:ext>
              </c:extLst>
            </c:dLbl>
            <c:dLbl>
              <c:idx val="8"/>
              <c:layout>
                <c:manualLayout>
                  <c:x val="-8.7196773115570937E-17"/>
                  <c:y val="-5.217394876682558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8589-487F-BB9F-09058331B51E}"/>
                </c:ext>
              </c:extLst>
            </c:dLbl>
            <c:dLbl>
              <c:idx val="9"/>
              <c:layout>
                <c:manualLayout>
                  <c:x val="0"/>
                  <c:y val="-6.086960689462984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589-487F-BB9F-09058331B51E}"/>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trendline>
            <c:spPr>
              <a:ln w="19050" cap="rnd">
                <a:solidFill>
                  <a:srgbClr val="1A4AE3"/>
                </a:solidFill>
                <a:prstDash val="solid"/>
              </a:ln>
              <a:effectLst/>
            </c:spPr>
            <c:trendlineType val="linear"/>
            <c:dispRSqr val="0"/>
            <c:dispEq val="0"/>
          </c:trendline>
          <c:cat>
            <c:numRef>
              <c:f>Sheet2!$C$41:$P$41</c:f>
              <c:numCache>
                <c:formatCode>General</c:formatCode>
                <c:ptCount val="14"/>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numCache>
            </c:numRef>
          </c:cat>
          <c:val>
            <c:numRef>
              <c:f>Sheet2!$C$42:$P$42</c:f>
              <c:numCache>
                <c:formatCode>0.0</c:formatCode>
                <c:ptCount val="14"/>
                <c:pt idx="0">
                  <c:v>109.4</c:v>
                </c:pt>
                <c:pt idx="1">
                  <c:v>80</c:v>
                </c:pt>
                <c:pt idx="2">
                  <c:v>58</c:v>
                </c:pt>
                <c:pt idx="3">
                  <c:v>61.3</c:v>
                </c:pt>
                <c:pt idx="4">
                  <c:v>74.599999999999994</c:v>
                </c:pt>
                <c:pt idx="5">
                  <c:v>57.3</c:v>
                </c:pt>
                <c:pt idx="6">
                  <c:v>41.5</c:v>
                </c:pt>
                <c:pt idx="7">
                  <c:v>38.799999999999997</c:v>
                </c:pt>
                <c:pt idx="8">
                  <c:v>36.799999999999997</c:v>
                </c:pt>
                <c:pt idx="9">
                  <c:v>41.7</c:v>
                </c:pt>
                <c:pt idx="10">
                  <c:v>48.7</c:v>
                </c:pt>
                <c:pt idx="11">
                  <c:v>61</c:v>
                </c:pt>
                <c:pt idx="12">
                  <c:v>60.6</c:v>
                </c:pt>
                <c:pt idx="13">
                  <c:v>58.24</c:v>
                </c:pt>
              </c:numCache>
            </c:numRef>
          </c:val>
          <c:extLst>
            <c:ext xmlns:c16="http://schemas.microsoft.com/office/drawing/2014/chart" uri="{C3380CC4-5D6E-409C-BE32-E72D297353CC}">
              <c16:uniqueId val="{00000007-8589-487F-BB9F-09058331B51E}"/>
            </c:ext>
          </c:extLst>
        </c:ser>
        <c:dLbls>
          <c:showLegendKey val="0"/>
          <c:showVal val="0"/>
          <c:showCatName val="0"/>
          <c:showSerName val="0"/>
          <c:showPercent val="0"/>
          <c:showBubbleSize val="0"/>
        </c:dLbls>
        <c:gapWidth val="70"/>
        <c:overlap val="-26"/>
        <c:axId val="508104104"/>
        <c:axId val="1"/>
      </c:barChart>
      <c:catAx>
        <c:axId val="5081041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en-US"/>
          </a:p>
        </c:txPr>
        <c:crossAx val="1"/>
        <c:crosses val="autoZero"/>
        <c:auto val="1"/>
        <c:lblAlgn val="ctr"/>
        <c:lblOffset val="100"/>
        <c:noMultiLvlLbl val="0"/>
      </c:catAx>
      <c:valAx>
        <c:axId val="1"/>
        <c:scaling>
          <c:orientation val="minMax"/>
          <c:max val="120"/>
          <c:min val="0"/>
        </c:scaling>
        <c:delete val="1"/>
        <c:axPos val="l"/>
        <c:numFmt formatCode="0.0" sourceLinked="1"/>
        <c:majorTickMark val="none"/>
        <c:minorTickMark val="none"/>
        <c:tickLblPos val="nextTo"/>
        <c:crossAx val="508104104"/>
        <c:crosses val="autoZero"/>
        <c:crossBetween val="between"/>
        <c:majorUnit val="20"/>
      </c:valAx>
      <c:spPr>
        <a:noFill/>
        <a:ln w="25400">
          <a:noFill/>
        </a:ln>
      </c:spPr>
    </c:plotArea>
    <c:plotVisOnly val="1"/>
    <c:dispBlanksAs val="gap"/>
    <c:showDLblsOverMax val="0"/>
  </c:chart>
  <c:spPr>
    <a:solidFill>
      <a:schemeClr val="bg1">
        <a:lumMod val="95000"/>
      </a:schemeClr>
    </a:solidFill>
    <a:ln w="19050" cap="flat" cmpd="sng" algn="ctr">
      <a:solidFill>
        <a:schemeClr val="bg1">
          <a:lumMod val="50000"/>
        </a:schemeClr>
      </a:solidFill>
      <a:round/>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0034374189995238E-2"/>
          <c:y val="0.21867742219540673"/>
          <c:w val="0.87303913004249967"/>
          <c:h val="0.66581734193718667"/>
        </c:manualLayout>
      </c:layout>
      <c:barChart>
        <c:barDir val="col"/>
        <c:grouping val="clustered"/>
        <c:varyColors val="0"/>
        <c:ser>
          <c:idx val="0"/>
          <c:order val="0"/>
          <c:tx>
            <c:strRef>
              <c:f>Sheet1!$C$2</c:f>
              <c:strCache>
                <c:ptCount val="1"/>
                <c:pt idx="0">
                  <c:v>Absolute water consumption (in 1000 m3/year)</c:v>
                </c:pt>
              </c:strCache>
            </c:strRef>
          </c:tx>
          <c:spPr>
            <a:solidFill>
              <a:srgbClr val="1A4AE3"/>
            </a:solidFill>
            <a:ln>
              <a:noFill/>
            </a:ln>
            <a:effectLst/>
          </c:spPr>
          <c:invertIfNegative val="0"/>
          <c:cat>
            <c:numRef>
              <c:f>Sheet1!$B$3:$B$13</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Sheet1!$C$3:$C$13</c:f>
              <c:numCache>
                <c:formatCode>General</c:formatCode>
                <c:ptCount val="11"/>
                <c:pt idx="0">
                  <c:v>2615</c:v>
                </c:pt>
                <c:pt idx="1">
                  <c:v>2731</c:v>
                </c:pt>
                <c:pt idx="2">
                  <c:v>2502</c:v>
                </c:pt>
                <c:pt idx="3">
                  <c:v>2257</c:v>
                </c:pt>
                <c:pt idx="4">
                  <c:v>1851</c:v>
                </c:pt>
                <c:pt idx="5">
                  <c:v>2032</c:v>
                </c:pt>
                <c:pt idx="6">
                  <c:v>1903</c:v>
                </c:pt>
                <c:pt idx="7">
                  <c:v>3127</c:v>
                </c:pt>
                <c:pt idx="8">
                  <c:v>3640</c:v>
                </c:pt>
                <c:pt idx="9">
                  <c:v>3519</c:v>
                </c:pt>
                <c:pt idx="10">
                  <c:v>3660</c:v>
                </c:pt>
              </c:numCache>
            </c:numRef>
          </c:val>
          <c:extLst>
            <c:ext xmlns:c16="http://schemas.microsoft.com/office/drawing/2014/chart" uri="{C3380CC4-5D6E-409C-BE32-E72D297353CC}">
              <c16:uniqueId val="{00000000-11E8-4370-B23D-8083E083291C}"/>
            </c:ext>
          </c:extLst>
        </c:ser>
        <c:dLbls>
          <c:showLegendKey val="0"/>
          <c:showVal val="0"/>
          <c:showCatName val="0"/>
          <c:showSerName val="0"/>
          <c:showPercent val="0"/>
          <c:showBubbleSize val="0"/>
        </c:dLbls>
        <c:gapWidth val="219"/>
        <c:overlap val="-27"/>
        <c:axId val="511162648"/>
        <c:axId val="511171176"/>
      </c:barChart>
      <c:lineChart>
        <c:grouping val="standard"/>
        <c:varyColors val="0"/>
        <c:ser>
          <c:idx val="1"/>
          <c:order val="1"/>
          <c:tx>
            <c:strRef>
              <c:f>Sheet1!$D$2</c:f>
              <c:strCache>
                <c:ptCount val="1"/>
                <c:pt idx="0">
                  <c:v>Relative water efficiency improvement (%)</c:v>
                </c:pt>
              </c:strCache>
            </c:strRef>
          </c:tx>
          <c:spPr>
            <a:ln w="28575" cap="rnd">
              <a:solidFill>
                <a:srgbClr val="F86524"/>
              </a:solidFill>
              <a:prstDash val="solid"/>
              <a:round/>
            </a:ln>
            <a:effectLst/>
          </c:spPr>
          <c:marker>
            <c:symbol val="square"/>
            <c:size val="4"/>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w="28575">
                <a:solidFill>
                  <a:srgbClr val="F86524"/>
                </a:solidFill>
                <a:prstDash val="solid"/>
                <a:round/>
              </a:ln>
              <a:effectLst/>
            </c:spPr>
          </c:marker>
          <c:dLbls>
            <c:dLbl>
              <c:idx val="0"/>
              <c:layout>
                <c:manualLayout>
                  <c:x val="4.5490330781086299E-3"/>
                  <c:y val="-4.607465400425270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E8-4370-B23D-8083E083291C}"/>
                </c:ext>
              </c:extLst>
            </c:dLbl>
            <c:dLbl>
              <c:idx val="1"/>
              <c:layout>
                <c:manualLayout>
                  <c:x val="7.0894021996498469E-3"/>
                  <c:y val="0"/>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1E8-4370-B23D-8083E083291C}"/>
                </c:ext>
              </c:extLst>
            </c:dLbl>
            <c:dLbl>
              <c:idx val="8"/>
              <c:layout>
                <c:manualLayout>
                  <c:x val="-2.4455460412015302E-2"/>
                  <c:y val="-9.053406606178530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1E8-4370-B23D-8083E083291C}"/>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Sheet1!$B$3:$B$13</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Sheet1!$D$3:$D$13</c:f>
              <c:numCache>
                <c:formatCode>0%</c:formatCode>
                <c:ptCount val="11"/>
                <c:pt idx="0">
                  <c:v>0</c:v>
                </c:pt>
                <c:pt idx="1">
                  <c:v>-0.06</c:v>
                </c:pt>
                <c:pt idx="2">
                  <c:v>0.17</c:v>
                </c:pt>
                <c:pt idx="3">
                  <c:v>0.13</c:v>
                </c:pt>
                <c:pt idx="4">
                  <c:v>0.21</c:v>
                </c:pt>
                <c:pt idx="5">
                  <c:v>0.19</c:v>
                </c:pt>
                <c:pt idx="6">
                  <c:v>0.22</c:v>
                </c:pt>
                <c:pt idx="7">
                  <c:v>0.24</c:v>
                </c:pt>
                <c:pt idx="8">
                  <c:v>0.23</c:v>
                </c:pt>
                <c:pt idx="9">
                  <c:v>0.28000000000000003</c:v>
                </c:pt>
                <c:pt idx="10">
                  <c:v>0.27</c:v>
                </c:pt>
              </c:numCache>
            </c:numRef>
          </c:val>
          <c:smooth val="0"/>
          <c:extLst>
            <c:ext xmlns:c16="http://schemas.microsoft.com/office/drawing/2014/chart" uri="{C3380CC4-5D6E-409C-BE32-E72D297353CC}">
              <c16:uniqueId val="{00000001-11E8-4370-B23D-8083E083291C}"/>
            </c:ext>
          </c:extLst>
        </c:ser>
        <c:dLbls>
          <c:showLegendKey val="0"/>
          <c:showVal val="0"/>
          <c:showCatName val="0"/>
          <c:showSerName val="0"/>
          <c:showPercent val="0"/>
          <c:showBubbleSize val="0"/>
        </c:dLbls>
        <c:marker val="1"/>
        <c:smooth val="0"/>
        <c:axId val="511170520"/>
        <c:axId val="511168224"/>
      </c:lineChart>
      <c:catAx>
        <c:axId val="51116264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11171176"/>
        <c:crosses val="autoZero"/>
        <c:auto val="1"/>
        <c:lblAlgn val="ctr"/>
        <c:lblOffset val="100"/>
        <c:noMultiLvlLbl val="0"/>
      </c:catAx>
      <c:valAx>
        <c:axId val="51117117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11162648"/>
        <c:crosses val="autoZero"/>
        <c:crossBetween val="between"/>
      </c:valAx>
      <c:valAx>
        <c:axId val="511168224"/>
        <c:scaling>
          <c:orientation val="minMax"/>
        </c:scaling>
        <c:delete val="0"/>
        <c:axPos val="r"/>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11170520"/>
        <c:crosses val="max"/>
        <c:crossBetween val="between"/>
      </c:valAx>
      <c:catAx>
        <c:axId val="511170520"/>
        <c:scaling>
          <c:orientation val="minMax"/>
        </c:scaling>
        <c:delete val="1"/>
        <c:axPos val="b"/>
        <c:numFmt formatCode="General" sourceLinked="1"/>
        <c:majorTickMark val="none"/>
        <c:minorTickMark val="none"/>
        <c:tickLblPos val="nextTo"/>
        <c:crossAx val="511168224"/>
        <c:crosses val="autoZero"/>
        <c:auto val="1"/>
        <c:lblAlgn val="ctr"/>
        <c:lblOffset val="100"/>
        <c:noMultiLvlLbl val="0"/>
      </c:catAx>
      <c:spPr>
        <a:noFill/>
        <a:ln>
          <a:noFill/>
        </a:ln>
        <a:effectLst/>
      </c:spPr>
    </c:plotArea>
    <c:legend>
      <c:legendPos val="b"/>
      <c:layout>
        <c:manualLayout>
          <c:xMode val="edge"/>
          <c:yMode val="edge"/>
          <c:x val="0.12093984175891057"/>
          <c:y val="2.7207664762074753E-3"/>
          <c:w val="0.79814230215804827"/>
          <c:h val="7.9559709457158748E-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6">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BEBA13-4B6C-49A5-B242-DCD7DDB89695}"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FE52745E-EBAC-442D-B460-70DBEB93FC3E}">
      <dgm:prSet phldrT="[Text]" custT="1"/>
      <dgm:spPr/>
      <dgm:t>
        <a:bodyPr/>
        <a:lstStyle/>
        <a:p>
          <a:r>
            <a:rPr lang="en-US" sz="1600" b="1" i="0" dirty="0">
              <a:latin typeface="Calibri" panose="020F0502020204030204" pitchFamily="34" charset="0"/>
              <a:cs typeface="Calibri" panose="020F0502020204030204" pitchFamily="34" charset="0"/>
            </a:rPr>
            <a:t>CENTIRENT SUSTAINABILITY STRATEGY</a:t>
          </a:r>
        </a:p>
      </dgm:t>
    </dgm:pt>
    <dgm:pt modelId="{1C22BD6C-5DF9-4361-9173-8D04704F276D}" type="parTrans" cxnId="{3DDBCCD7-BA6D-4E53-AA41-919A81EE893F}">
      <dgm:prSet/>
      <dgm:spPr/>
      <dgm:t>
        <a:bodyPr/>
        <a:lstStyle/>
        <a:p>
          <a:endParaRPr lang="en-US"/>
        </a:p>
      </dgm:t>
    </dgm:pt>
    <dgm:pt modelId="{F9058D1D-0C66-4700-B683-50D8273E95B7}" type="sibTrans" cxnId="{3DDBCCD7-BA6D-4E53-AA41-919A81EE893F}">
      <dgm:prSet/>
      <dgm:spPr/>
      <dgm:t>
        <a:bodyPr/>
        <a:lstStyle/>
        <a:p>
          <a:endParaRPr lang="en-US"/>
        </a:p>
      </dgm:t>
    </dgm:pt>
    <dgm:pt modelId="{81F4BAA6-4B2B-4045-B78D-BF093E58B152}">
      <dgm:prSet phldrT="[Text]" custT="1"/>
      <dgm:spPr>
        <a:solidFill>
          <a:srgbClr val="1A4AE3"/>
        </a:solidFill>
      </dgm:spPr>
      <dgm:t>
        <a:bodyPr/>
        <a:lstStyle/>
        <a:p>
          <a:pPr algn="ctr"/>
          <a:endParaRPr lang="en-US" sz="1400" b="1" u="none" dirty="0">
            <a:latin typeface="Calibri" panose="020F0502020204030204" pitchFamily="34" charset="0"/>
            <a:cs typeface="Calibri" panose="020F0502020204030204" pitchFamily="34" charset="0"/>
          </a:endParaRPr>
        </a:p>
        <a:p>
          <a:pPr algn="ctr"/>
          <a:endParaRPr lang="en-US" sz="1400" b="1" u="none" dirty="0">
            <a:latin typeface="Calibri" panose="020F0502020204030204" pitchFamily="34" charset="0"/>
            <a:cs typeface="Calibri" panose="020F0502020204030204" pitchFamily="34" charset="0"/>
          </a:endParaRPr>
        </a:p>
        <a:p>
          <a:pPr algn="ctr"/>
          <a:r>
            <a:rPr lang="en-US" sz="1400" b="1" u="none" dirty="0">
              <a:latin typeface="Calibri" panose="020F0502020204030204" pitchFamily="34" charset="0"/>
              <a:cs typeface="Calibri" panose="020F0502020204030204" pitchFamily="34" charset="0"/>
            </a:rPr>
            <a:t>COMBATING ANTIMICROBIAL RESISTANCE</a:t>
          </a:r>
        </a:p>
        <a:p>
          <a:pPr algn="l"/>
          <a:endParaRPr lang="en-US" sz="1400" b="0" u="none" dirty="0">
            <a:latin typeface="Calibri" panose="020F0502020204030204" pitchFamily="34" charset="0"/>
            <a:cs typeface="Calibri" panose="020F0502020204030204" pitchFamily="34" charset="0"/>
          </a:endParaRPr>
        </a:p>
        <a:p>
          <a:pPr algn="l"/>
          <a:r>
            <a:rPr lang="en-US" sz="1400" b="0" u="none" dirty="0">
              <a:latin typeface="Calibri" panose="020F0502020204030204" pitchFamily="34" charset="0"/>
              <a:cs typeface="Calibri" panose="020F0502020204030204" pitchFamily="34" charset="0"/>
            </a:rPr>
            <a:t>Preventing further rise of AMR through responsible production</a:t>
          </a:r>
        </a:p>
        <a:p>
          <a:pPr algn="l"/>
          <a:endParaRPr lang="en-US" sz="1400" b="0" u="none" dirty="0">
            <a:latin typeface="Calibri" panose="020F0502020204030204" pitchFamily="34" charset="0"/>
            <a:cs typeface="Calibri" panose="020F0502020204030204" pitchFamily="34" charset="0"/>
          </a:endParaRPr>
        </a:p>
        <a:p>
          <a:pPr algn="l"/>
          <a:r>
            <a:rPr lang="en-US" sz="1400" b="0" u="none" dirty="0">
              <a:latin typeface="Calibri" panose="020F0502020204030204" pitchFamily="34" charset="0"/>
              <a:cs typeface="Calibri" panose="020F0502020204030204" pitchFamily="34" charset="0"/>
            </a:rPr>
            <a:t>Taking leadership stance on AMR with specific environmental focus</a:t>
          </a:r>
        </a:p>
        <a:p>
          <a:pPr algn="ctr"/>
          <a:endParaRPr lang="en-US" sz="1400" b="0" dirty="0">
            <a:latin typeface="Calibri" panose="020F0502020204030204" pitchFamily="34" charset="0"/>
            <a:cs typeface="Calibri" panose="020F0502020204030204" pitchFamily="34" charset="0"/>
          </a:endParaRPr>
        </a:p>
        <a:p>
          <a:pPr algn="ctr"/>
          <a:endParaRPr lang="en-US" sz="1400" b="0" dirty="0">
            <a:latin typeface="Calibri" panose="020F0502020204030204" pitchFamily="34" charset="0"/>
            <a:cs typeface="Calibri" panose="020F0502020204030204" pitchFamily="34" charset="0"/>
          </a:endParaRPr>
        </a:p>
      </dgm:t>
    </dgm:pt>
    <dgm:pt modelId="{BF8808D7-E05B-4F60-9EDD-E23A8F3FDD30}" type="parTrans" cxnId="{6BF13DD9-26F7-4FAD-AF5E-2BA9F626669A}">
      <dgm:prSet/>
      <dgm:spPr>
        <a:solidFill>
          <a:schemeClr val="bg1">
            <a:lumMod val="75000"/>
          </a:schemeClr>
        </a:solidFill>
        <a:ln>
          <a:noFill/>
        </a:ln>
        <a:effectLst/>
      </dgm:spPr>
      <dgm:t>
        <a:bodyPr/>
        <a:lstStyle/>
        <a:p>
          <a:endParaRPr lang="en-US"/>
        </a:p>
      </dgm:t>
    </dgm:pt>
    <dgm:pt modelId="{CA7C94D0-6DA8-45A3-83BF-A4D23678464F}" type="sibTrans" cxnId="{6BF13DD9-26F7-4FAD-AF5E-2BA9F626669A}">
      <dgm:prSet/>
      <dgm:spPr/>
      <dgm:t>
        <a:bodyPr/>
        <a:lstStyle/>
        <a:p>
          <a:endParaRPr lang="en-US"/>
        </a:p>
      </dgm:t>
    </dgm:pt>
    <dgm:pt modelId="{DBB43491-8997-4DD4-8453-A33FC9BD17A2}">
      <dgm:prSet phldrT="[Text]" custT="1"/>
      <dgm:spPr>
        <a:solidFill>
          <a:srgbClr val="1A4AE3"/>
        </a:solidFill>
      </dgm:spPr>
      <dgm:t>
        <a:bodyPr/>
        <a:lstStyle/>
        <a:p>
          <a:pPr algn="ctr">
            <a:buNone/>
          </a:pPr>
          <a:r>
            <a:rPr lang="en-US" sz="1400" b="1" u="none" dirty="0">
              <a:latin typeface="Calibri" panose="020F0502020204030204" pitchFamily="34" charset="0"/>
              <a:cs typeface="Calibri" panose="020F0502020204030204" pitchFamily="34" charset="0"/>
            </a:rPr>
            <a:t>HEALTH AND SAFETY</a:t>
          </a:r>
        </a:p>
        <a:p>
          <a:pPr algn="ctr">
            <a:buNone/>
          </a:pPr>
          <a:endParaRPr lang="en-US" sz="1400" b="0" dirty="0">
            <a:latin typeface="Calibri" panose="020F0502020204030204" pitchFamily="34" charset="0"/>
            <a:cs typeface="Calibri" panose="020F0502020204030204" pitchFamily="34" charset="0"/>
          </a:endParaRPr>
        </a:p>
        <a:p>
          <a:pPr algn="l">
            <a:buFont typeface="Arial" panose="020B0604020202020204" pitchFamily="34" charset="0"/>
            <a:buChar char="•"/>
          </a:pPr>
          <a:r>
            <a:rPr lang="en-US" sz="1400" b="0" dirty="0">
              <a:latin typeface="Calibri" panose="020F0502020204030204" pitchFamily="34" charset="0"/>
              <a:cs typeface="Calibri" panose="020F0502020204030204" pitchFamily="34" charset="0"/>
            </a:rPr>
            <a:t>Improving Human health by increasing access to our medicines</a:t>
          </a:r>
        </a:p>
        <a:p>
          <a:pPr algn="l">
            <a:buFont typeface="Arial" panose="020B0604020202020204" pitchFamily="34" charset="0"/>
            <a:buChar char="•"/>
          </a:pPr>
          <a:endParaRPr lang="en-US" sz="1400" b="0" dirty="0">
            <a:latin typeface="Calibri" panose="020F0502020204030204" pitchFamily="34" charset="0"/>
            <a:cs typeface="Calibri" panose="020F0502020204030204" pitchFamily="34" charset="0"/>
          </a:endParaRPr>
        </a:p>
        <a:p>
          <a:pPr algn="l">
            <a:buFont typeface="Arial" panose="020B0604020202020204" pitchFamily="34" charset="0"/>
            <a:buChar char="•"/>
          </a:pPr>
          <a:r>
            <a:rPr lang="en-US" sz="1400" b="0" dirty="0">
              <a:latin typeface="Calibri" panose="020F0502020204030204" pitchFamily="34" charset="0"/>
              <a:cs typeface="Calibri" panose="020F0502020204030204" pitchFamily="34" charset="0"/>
            </a:rPr>
            <a:t>Improving social impact</a:t>
          </a:r>
        </a:p>
        <a:p>
          <a:pPr algn="l">
            <a:buNone/>
          </a:pPr>
          <a:endParaRPr lang="en-US" sz="1400" b="0" dirty="0">
            <a:latin typeface="Calibri" panose="020F0502020204030204" pitchFamily="34" charset="0"/>
            <a:cs typeface="Calibri" panose="020F0502020204030204" pitchFamily="34" charset="0"/>
          </a:endParaRPr>
        </a:p>
        <a:p>
          <a:pPr algn="l">
            <a:buNone/>
          </a:pPr>
          <a:r>
            <a:rPr lang="en-US" sz="1400" b="0" dirty="0">
              <a:latin typeface="Calibri" panose="020F0502020204030204" pitchFamily="34" charset="0"/>
              <a:cs typeface="Calibri" panose="020F0502020204030204" pitchFamily="34" charset="0"/>
            </a:rPr>
            <a:t>Engaging employees</a:t>
          </a:r>
        </a:p>
      </dgm:t>
    </dgm:pt>
    <dgm:pt modelId="{710A4C83-CFFC-470A-B40B-8E53ED3030DE}" type="parTrans" cxnId="{BDFB9A0F-E6C6-46EC-AB66-85FD5E585315}">
      <dgm:prSet/>
      <dgm:spPr>
        <a:solidFill>
          <a:schemeClr val="bg1">
            <a:lumMod val="75000"/>
          </a:schemeClr>
        </a:solidFill>
      </dgm:spPr>
      <dgm:t>
        <a:bodyPr/>
        <a:lstStyle/>
        <a:p>
          <a:endParaRPr lang="en-US"/>
        </a:p>
      </dgm:t>
    </dgm:pt>
    <dgm:pt modelId="{BD858422-FE82-4AE2-9649-ECBAF5828453}" type="sibTrans" cxnId="{BDFB9A0F-E6C6-46EC-AB66-85FD5E585315}">
      <dgm:prSet/>
      <dgm:spPr/>
      <dgm:t>
        <a:bodyPr/>
        <a:lstStyle/>
        <a:p>
          <a:endParaRPr lang="en-US"/>
        </a:p>
      </dgm:t>
    </dgm:pt>
    <dgm:pt modelId="{779D905C-E1D5-4052-AF84-B0E1F3A527D2}">
      <dgm:prSet phldrT="[Text]" custT="1"/>
      <dgm:spPr>
        <a:solidFill>
          <a:srgbClr val="1A4AE3"/>
        </a:solidFill>
      </dgm:spPr>
      <dgm:t>
        <a:bodyPr/>
        <a:lstStyle/>
        <a:p>
          <a:pPr algn="ctr">
            <a:buFont typeface="+mj-lt"/>
            <a:buNone/>
          </a:pPr>
          <a:r>
            <a:rPr lang="en-US" sz="1400" b="1" u="none" dirty="0">
              <a:latin typeface="Calibri" panose="020F0502020204030204" pitchFamily="34" charset="0"/>
              <a:cs typeface="Calibri" panose="020F0502020204030204" pitchFamily="34" charset="0"/>
            </a:rPr>
            <a:t>ENVIRONMENT</a:t>
          </a:r>
          <a:r>
            <a:rPr lang="en-US" sz="1400" b="1" dirty="0">
              <a:latin typeface="Calibri" panose="020F0502020204030204" pitchFamily="34" charset="0"/>
              <a:cs typeface="Calibri" panose="020F0502020204030204" pitchFamily="34" charset="0"/>
            </a:rPr>
            <a:t> </a:t>
          </a:r>
        </a:p>
        <a:p>
          <a:pPr algn="ctr">
            <a:buFont typeface="+mj-lt"/>
            <a:buAutoNum type="arabicPeriod"/>
          </a:pPr>
          <a:endParaRPr lang="en-US" sz="1400" b="0" dirty="0">
            <a:latin typeface="Calibri" panose="020F0502020204030204" pitchFamily="34" charset="0"/>
            <a:cs typeface="Calibri" panose="020F0502020204030204" pitchFamily="34" charset="0"/>
          </a:endParaRPr>
        </a:p>
        <a:p>
          <a:pPr algn="l">
            <a:buFont typeface="+mj-lt"/>
            <a:buAutoNum type="arabicPeriod"/>
          </a:pPr>
          <a:r>
            <a:rPr lang="en-US" sz="1400" b="0" dirty="0">
              <a:latin typeface="Calibri" panose="020F0502020204030204" pitchFamily="34" charset="0"/>
              <a:cs typeface="Calibri" panose="020F0502020204030204" pitchFamily="34" charset="0"/>
            </a:rPr>
            <a:t>Reducing environmental impact: CO2, VOC, COD emissions</a:t>
          </a:r>
        </a:p>
        <a:p>
          <a:pPr algn="l">
            <a:buFont typeface="+mj-lt"/>
            <a:buAutoNum type="arabicPeriod"/>
          </a:pPr>
          <a:endParaRPr lang="en-US" sz="1400" b="0" dirty="0">
            <a:latin typeface="Calibri" panose="020F0502020204030204" pitchFamily="34" charset="0"/>
            <a:cs typeface="Calibri" panose="020F0502020204030204" pitchFamily="34" charset="0"/>
          </a:endParaRPr>
        </a:p>
        <a:p>
          <a:pPr algn="l">
            <a:buFont typeface="+mj-lt"/>
            <a:buAutoNum type="arabicPeriod"/>
          </a:pPr>
          <a:r>
            <a:rPr lang="en-US" sz="1400" b="0" dirty="0">
              <a:latin typeface="Calibri" panose="020F0502020204030204" pitchFamily="34" charset="0"/>
              <a:cs typeface="Calibri" panose="020F0502020204030204" pitchFamily="34" charset="0"/>
            </a:rPr>
            <a:t>Reducing Energy and Water consumption</a:t>
          </a:r>
        </a:p>
      </dgm:t>
    </dgm:pt>
    <dgm:pt modelId="{428A2B98-B9E2-4449-A39F-AA3A0D9BE886}" type="sibTrans" cxnId="{B83F1B76-05B8-43C7-AA09-056CD7B391D6}">
      <dgm:prSet/>
      <dgm:spPr/>
      <dgm:t>
        <a:bodyPr/>
        <a:lstStyle/>
        <a:p>
          <a:endParaRPr lang="en-US"/>
        </a:p>
      </dgm:t>
    </dgm:pt>
    <dgm:pt modelId="{F606F780-A9DB-4BE2-80E3-C211869168B2}" type="parTrans" cxnId="{B83F1B76-05B8-43C7-AA09-056CD7B391D6}">
      <dgm:prSet/>
      <dgm:spPr>
        <a:solidFill>
          <a:schemeClr val="bg1">
            <a:lumMod val="85000"/>
          </a:schemeClr>
        </a:solidFill>
      </dgm:spPr>
      <dgm:t>
        <a:bodyPr/>
        <a:lstStyle/>
        <a:p>
          <a:endParaRPr lang="en-US"/>
        </a:p>
      </dgm:t>
    </dgm:pt>
    <dgm:pt modelId="{B9832B16-A9BF-4D76-98E1-94F5299BF0A7}" type="pres">
      <dgm:prSet presAssocID="{DABEBA13-4B6C-49A5-B242-DCD7DDB89695}" presName="cycle" presStyleCnt="0">
        <dgm:presLayoutVars>
          <dgm:chMax val="1"/>
          <dgm:dir/>
          <dgm:animLvl val="ctr"/>
          <dgm:resizeHandles val="exact"/>
        </dgm:presLayoutVars>
      </dgm:prSet>
      <dgm:spPr/>
    </dgm:pt>
    <dgm:pt modelId="{4DDFF828-5242-4F90-A9AC-BFA70F9492F5}" type="pres">
      <dgm:prSet presAssocID="{FE52745E-EBAC-442D-B460-70DBEB93FC3E}" presName="centerShape" presStyleLbl="node0" presStyleIdx="0" presStyleCnt="1"/>
      <dgm:spPr/>
    </dgm:pt>
    <dgm:pt modelId="{0CAB0B40-7DAC-4266-8E1D-516B921D7806}" type="pres">
      <dgm:prSet presAssocID="{BF8808D7-E05B-4F60-9EDD-E23A8F3FDD30}" presName="parTrans" presStyleLbl="bgSibTrans2D1" presStyleIdx="0" presStyleCnt="3"/>
      <dgm:spPr>
        <a:xfrm rot="11974044">
          <a:off x="3211033" y="2726391"/>
          <a:ext cx="1368555" cy="615418"/>
        </a:xfrm>
        <a:prstGeom prst="leftArrow">
          <a:avLst>
            <a:gd name="adj1" fmla="val 60000"/>
            <a:gd name="adj2" fmla="val 50000"/>
          </a:avLst>
        </a:prstGeom>
      </dgm:spPr>
    </dgm:pt>
    <dgm:pt modelId="{0124864E-2BF6-42DE-B314-72EA4E2A2F6B}" type="pres">
      <dgm:prSet presAssocID="{81F4BAA6-4B2B-4045-B78D-BF093E58B152}" presName="node" presStyleLbl="node1" presStyleIdx="0" presStyleCnt="3" custScaleX="99710" custScaleY="154649" custRadScaleRad="89328" custRadScaleInc="-25721">
        <dgm:presLayoutVars>
          <dgm:bulletEnabled val="1"/>
        </dgm:presLayoutVars>
      </dgm:prSet>
      <dgm:spPr/>
    </dgm:pt>
    <dgm:pt modelId="{3F0695DD-AE91-411E-82B4-FF567A9FBE3F}" type="pres">
      <dgm:prSet presAssocID="{F606F780-A9DB-4BE2-80E3-C211869168B2}" presName="parTrans" presStyleLbl="bgSibTrans2D1" presStyleIdx="1" presStyleCnt="3" custLinFactNeighborX="864" custLinFactNeighborY="-11882"/>
      <dgm:spPr/>
    </dgm:pt>
    <dgm:pt modelId="{58F81BEA-48AA-4B5D-BFFA-79D64005BE94}" type="pres">
      <dgm:prSet presAssocID="{779D905C-E1D5-4052-AF84-B0E1F3A527D2}" presName="node" presStyleLbl="node1" presStyleIdx="1" presStyleCnt="3" custScaleX="110988" custScaleY="128441">
        <dgm:presLayoutVars>
          <dgm:bulletEnabled val="1"/>
        </dgm:presLayoutVars>
      </dgm:prSet>
      <dgm:spPr/>
    </dgm:pt>
    <dgm:pt modelId="{A00C02F1-77AB-4798-A42C-43008E71BC63}" type="pres">
      <dgm:prSet presAssocID="{710A4C83-CFFC-470A-B40B-8E53ED3030DE}" presName="parTrans" presStyleLbl="bgSibTrans2D1" presStyleIdx="2" presStyleCnt="3"/>
      <dgm:spPr/>
    </dgm:pt>
    <dgm:pt modelId="{2D14557D-1AE0-43C7-B9FA-F86491EB8139}" type="pres">
      <dgm:prSet presAssocID="{DBB43491-8997-4DD4-8453-A33FC9BD17A2}" presName="node" presStyleLbl="node1" presStyleIdx="2" presStyleCnt="3" custScaleX="105769" custScaleY="149465" custRadScaleRad="90931" custRadScaleInc="26319">
        <dgm:presLayoutVars>
          <dgm:bulletEnabled val="1"/>
        </dgm:presLayoutVars>
      </dgm:prSet>
      <dgm:spPr/>
    </dgm:pt>
  </dgm:ptLst>
  <dgm:cxnLst>
    <dgm:cxn modelId="{6D733209-4365-4E79-A5A9-64B1AF4097DE}" type="presOf" srcId="{BF8808D7-E05B-4F60-9EDD-E23A8F3FDD30}" destId="{0CAB0B40-7DAC-4266-8E1D-516B921D7806}" srcOrd="0" destOrd="0" presId="urn:microsoft.com/office/officeart/2005/8/layout/radial4"/>
    <dgm:cxn modelId="{3645F40B-FD98-4A4C-898D-C9E7C930A5A1}" type="presOf" srcId="{779D905C-E1D5-4052-AF84-B0E1F3A527D2}" destId="{58F81BEA-48AA-4B5D-BFFA-79D64005BE94}" srcOrd="0" destOrd="0" presId="urn:microsoft.com/office/officeart/2005/8/layout/radial4"/>
    <dgm:cxn modelId="{BDFB9A0F-E6C6-46EC-AB66-85FD5E585315}" srcId="{FE52745E-EBAC-442D-B460-70DBEB93FC3E}" destId="{DBB43491-8997-4DD4-8453-A33FC9BD17A2}" srcOrd="2" destOrd="0" parTransId="{710A4C83-CFFC-470A-B40B-8E53ED3030DE}" sibTransId="{BD858422-FE82-4AE2-9649-ECBAF5828453}"/>
    <dgm:cxn modelId="{2F398F31-4174-4AF7-8893-047F35884C61}" type="presOf" srcId="{DBB43491-8997-4DD4-8453-A33FC9BD17A2}" destId="{2D14557D-1AE0-43C7-B9FA-F86491EB8139}" srcOrd="0" destOrd="0" presId="urn:microsoft.com/office/officeart/2005/8/layout/radial4"/>
    <dgm:cxn modelId="{B83F1B76-05B8-43C7-AA09-056CD7B391D6}" srcId="{FE52745E-EBAC-442D-B460-70DBEB93FC3E}" destId="{779D905C-E1D5-4052-AF84-B0E1F3A527D2}" srcOrd="1" destOrd="0" parTransId="{F606F780-A9DB-4BE2-80E3-C211869168B2}" sibTransId="{428A2B98-B9E2-4449-A39F-AA3A0D9BE886}"/>
    <dgm:cxn modelId="{FA6EB985-B776-4E97-AD2C-E3AA8997D5D6}" type="presOf" srcId="{710A4C83-CFFC-470A-B40B-8E53ED3030DE}" destId="{A00C02F1-77AB-4798-A42C-43008E71BC63}" srcOrd="0" destOrd="0" presId="urn:microsoft.com/office/officeart/2005/8/layout/radial4"/>
    <dgm:cxn modelId="{95BE81BC-C314-42F2-B26E-EFE5339BCD1E}" type="presOf" srcId="{DABEBA13-4B6C-49A5-B242-DCD7DDB89695}" destId="{B9832B16-A9BF-4D76-98E1-94F5299BF0A7}" srcOrd="0" destOrd="0" presId="urn:microsoft.com/office/officeart/2005/8/layout/radial4"/>
    <dgm:cxn modelId="{126CB9C7-EE45-4779-9592-739F9271E319}" type="presOf" srcId="{F606F780-A9DB-4BE2-80E3-C211869168B2}" destId="{3F0695DD-AE91-411E-82B4-FF567A9FBE3F}" srcOrd="0" destOrd="0" presId="urn:microsoft.com/office/officeart/2005/8/layout/radial4"/>
    <dgm:cxn modelId="{3DDBCCD7-BA6D-4E53-AA41-919A81EE893F}" srcId="{DABEBA13-4B6C-49A5-B242-DCD7DDB89695}" destId="{FE52745E-EBAC-442D-B460-70DBEB93FC3E}" srcOrd="0" destOrd="0" parTransId="{1C22BD6C-5DF9-4361-9173-8D04704F276D}" sibTransId="{F9058D1D-0C66-4700-B683-50D8273E95B7}"/>
    <dgm:cxn modelId="{6BF13DD9-26F7-4FAD-AF5E-2BA9F626669A}" srcId="{FE52745E-EBAC-442D-B460-70DBEB93FC3E}" destId="{81F4BAA6-4B2B-4045-B78D-BF093E58B152}" srcOrd="0" destOrd="0" parTransId="{BF8808D7-E05B-4F60-9EDD-E23A8F3FDD30}" sibTransId="{CA7C94D0-6DA8-45A3-83BF-A4D23678464F}"/>
    <dgm:cxn modelId="{2799BAF1-5EDA-4BE9-8300-997397FA2D97}" type="presOf" srcId="{FE52745E-EBAC-442D-B460-70DBEB93FC3E}" destId="{4DDFF828-5242-4F90-A9AC-BFA70F9492F5}" srcOrd="0" destOrd="0" presId="urn:microsoft.com/office/officeart/2005/8/layout/radial4"/>
    <dgm:cxn modelId="{2A7A3BFA-8FD7-4ED1-B790-EB84F544D6B4}" type="presOf" srcId="{81F4BAA6-4B2B-4045-B78D-BF093E58B152}" destId="{0124864E-2BF6-42DE-B314-72EA4E2A2F6B}" srcOrd="0" destOrd="0" presId="urn:microsoft.com/office/officeart/2005/8/layout/radial4"/>
    <dgm:cxn modelId="{4881E14A-DA16-4976-A39E-CC61693F4952}" type="presParOf" srcId="{B9832B16-A9BF-4D76-98E1-94F5299BF0A7}" destId="{4DDFF828-5242-4F90-A9AC-BFA70F9492F5}" srcOrd="0" destOrd="0" presId="urn:microsoft.com/office/officeart/2005/8/layout/radial4"/>
    <dgm:cxn modelId="{806FAB57-A884-4CD6-BEC9-DF14F4DCD3F6}" type="presParOf" srcId="{B9832B16-A9BF-4D76-98E1-94F5299BF0A7}" destId="{0CAB0B40-7DAC-4266-8E1D-516B921D7806}" srcOrd="1" destOrd="0" presId="urn:microsoft.com/office/officeart/2005/8/layout/radial4"/>
    <dgm:cxn modelId="{AC6D88EA-72C9-46EB-A3A8-D165DF3F5CAF}" type="presParOf" srcId="{B9832B16-A9BF-4D76-98E1-94F5299BF0A7}" destId="{0124864E-2BF6-42DE-B314-72EA4E2A2F6B}" srcOrd="2" destOrd="0" presId="urn:microsoft.com/office/officeart/2005/8/layout/radial4"/>
    <dgm:cxn modelId="{38D09344-7BB2-423D-8479-BAA24E407214}" type="presParOf" srcId="{B9832B16-A9BF-4D76-98E1-94F5299BF0A7}" destId="{3F0695DD-AE91-411E-82B4-FF567A9FBE3F}" srcOrd="3" destOrd="0" presId="urn:microsoft.com/office/officeart/2005/8/layout/radial4"/>
    <dgm:cxn modelId="{846383FB-6B94-4FC0-AC49-C5051B497003}" type="presParOf" srcId="{B9832B16-A9BF-4D76-98E1-94F5299BF0A7}" destId="{58F81BEA-48AA-4B5D-BFFA-79D64005BE94}" srcOrd="4" destOrd="0" presId="urn:microsoft.com/office/officeart/2005/8/layout/radial4"/>
    <dgm:cxn modelId="{62345D52-D9D9-44E5-93BC-3D18411BAF38}" type="presParOf" srcId="{B9832B16-A9BF-4D76-98E1-94F5299BF0A7}" destId="{A00C02F1-77AB-4798-A42C-43008E71BC63}" srcOrd="5" destOrd="0" presId="urn:microsoft.com/office/officeart/2005/8/layout/radial4"/>
    <dgm:cxn modelId="{4AB89D2D-17A4-436E-B850-F25C9057711F}" type="presParOf" srcId="{B9832B16-A9BF-4D76-98E1-94F5299BF0A7}" destId="{2D14557D-1AE0-43C7-B9FA-F86491EB8139}" srcOrd="6" destOrd="0" presId="urn:microsoft.com/office/officeart/2005/8/layout/radial4"/>
  </dgm:cxnLst>
  <dgm:bg/>
  <dgm:whole>
    <a:ln>
      <a:noFill/>
    </a:ln>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8F8982-8FA1-4610-9243-F599C9E6CAEF}"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E199FEE8-6845-46B1-8A91-F853E0888705}">
      <dgm:prSet phldrT="[Text]" custT="1"/>
      <dgm:spPr/>
      <dgm:t>
        <a:bodyPr/>
        <a:lstStyle/>
        <a:p>
          <a:r>
            <a:rPr lang="en-US" sz="1100" b="1" dirty="0">
              <a:solidFill>
                <a:schemeClr val="tx2">
                  <a:lumMod val="75000"/>
                </a:schemeClr>
              </a:solidFill>
            </a:rPr>
            <a:t>National Action Plan for AMR Containment</a:t>
          </a:r>
        </a:p>
        <a:p>
          <a:r>
            <a:rPr lang="en-US" sz="1100" dirty="0">
              <a:solidFill>
                <a:schemeClr val="tx1"/>
              </a:solidFill>
            </a:rPr>
            <a:t>(Apr 2017)</a:t>
          </a:r>
        </a:p>
      </dgm:t>
    </dgm:pt>
    <dgm:pt modelId="{EDB8F1AA-1513-40DC-85B9-1DCAA9681661}" type="parTrans" cxnId="{2C209A75-44A2-49B1-88DC-A73B4B92C056}">
      <dgm:prSet/>
      <dgm:spPr/>
      <dgm:t>
        <a:bodyPr/>
        <a:lstStyle/>
        <a:p>
          <a:endParaRPr lang="en-US"/>
        </a:p>
      </dgm:t>
    </dgm:pt>
    <dgm:pt modelId="{9856203D-0C05-4598-8DB0-272B474879D2}" type="sibTrans" cxnId="{2C209A75-44A2-49B1-88DC-A73B4B92C056}">
      <dgm:prSet/>
      <dgm:spPr/>
      <dgm:t>
        <a:bodyPr/>
        <a:lstStyle/>
        <a:p>
          <a:endParaRPr lang="en-US"/>
        </a:p>
      </dgm:t>
    </dgm:pt>
    <dgm:pt modelId="{092F2CF5-CA7A-4F85-94AB-B6BBF3278621}">
      <dgm:prSet phldrT="[Text]" custT="1"/>
      <dgm:spPr/>
      <dgm:t>
        <a:bodyPr/>
        <a:lstStyle/>
        <a:p>
          <a:r>
            <a:rPr lang="en-US" sz="1100" b="1" dirty="0">
              <a:solidFill>
                <a:schemeClr val="tx2">
                  <a:lumMod val="75000"/>
                </a:schemeClr>
              </a:solidFill>
            </a:rPr>
            <a:t>National Consultation to Operationalize NAP</a:t>
          </a:r>
        </a:p>
        <a:p>
          <a:r>
            <a:rPr lang="en-US" sz="1100" dirty="0">
              <a:solidFill>
                <a:schemeClr val="tx1"/>
              </a:solidFill>
            </a:rPr>
            <a:t>(Sep 2017)</a:t>
          </a:r>
        </a:p>
      </dgm:t>
    </dgm:pt>
    <dgm:pt modelId="{64D3D78A-7E63-4A27-8C63-89A4575FEF3A}" type="parTrans" cxnId="{B11BB73D-32ED-4B62-BD67-9725A50B1A8E}">
      <dgm:prSet/>
      <dgm:spPr/>
      <dgm:t>
        <a:bodyPr/>
        <a:lstStyle/>
        <a:p>
          <a:endParaRPr lang="en-US"/>
        </a:p>
      </dgm:t>
    </dgm:pt>
    <dgm:pt modelId="{448D59D5-8311-462A-86FA-96D226C82451}" type="sibTrans" cxnId="{B11BB73D-32ED-4B62-BD67-9725A50B1A8E}">
      <dgm:prSet/>
      <dgm:spPr/>
      <dgm:t>
        <a:bodyPr/>
        <a:lstStyle/>
        <a:p>
          <a:endParaRPr lang="en-US"/>
        </a:p>
      </dgm:t>
    </dgm:pt>
    <dgm:pt modelId="{59899575-6204-492E-9EAD-8D540C26E22C}">
      <dgm:prSet phldrT="[Text]" custT="1"/>
      <dgm:spPr/>
      <dgm:t>
        <a:bodyPr/>
        <a:lstStyle/>
        <a:p>
          <a:r>
            <a:rPr lang="en-US" sz="1100" b="1" dirty="0">
              <a:solidFill>
                <a:schemeClr val="tx2">
                  <a:lumMod val="75000"/>
                </a:schemeClr>
              </a:solidFill>
            </a:rPr>
            <a:t>CPCB Expert Committee for Antibiotic Standards for Effluent </a:t>
          </a:r>
        </a:p>
        <a:p>
          <a:r>
            <a:rPr lang="en-US" sz="1100" b="0" dirty="0">
              <a:solidFill>
                <a:schemeClr val="tx1"/>
              </a:solidFill>
            </a:rPr>
            <a:t>(Dec 2017)</a:t>
          </a:r>
        </a:p>
      </dgm:t>
    </dgm:pt>
    <dgm:pt modelId="{2B5D7E7E-40E4-483A-86C6-0EA23C035ADE}" type="parTrans" cxnId="{03ECF244-5633-40E6-B96A-545A14C6DFA8}">
      <dgm:prSet/>
      <dgm:spPr/>
      <dgm:t>
        <a:bodyPr/>
        <a:lstStyle/>
        <a:p>
          <a:endParaRPr lang="en-US"/>
        </a:p>
      </dgm:t>
    </dgm:pt>
    <dgm:pt modelId="{5C02CF64-7771-43EF-BCFA-9BF94C092135}" type="sibTrans" cxnId="{03ECF244-5633-40E6-B96A-545A14C6DFA8}">
      <dgm:prSet/>
      <dgm:spPr/>
      <dgm:t>
        <a:bodyPr/>
        <a:lstStyle/>
        <a:p>
          <a:endParaRPr lang="en-US"/>
        </a:p>
      </dgm:t>
    </dgm:pt>
    <dgm:pt modelId="{54058D13-0257-4BB1-A03B-438DCA925168}">
      <dgm:prSet custT="1"/>
      <dgm:spPr/>
      <dgm:t>
        <a:bodyPr/>
        <a:lstStyle/>
        <a:p>
          <a:r>
            <a:rPr lang="en-US" sz="1100" b="1" dirty="0">
              <a:solidFill>
                <a:schemeClr val="tx2">
                  <a:lumMod val="75000"/>
                </a:schemeClr>
              </a:solidFill>
            </a:rPr>
            <a:t>1</a:t>
          </a:r>
          <a:r>
            <a:rPr lang="en-US" sz="1100" b="1" baseline="30000" dirty="0">
              <a:solidFill>
                <a:schemeClr val="tx2">
                  <a:lumMod val="75000"/>
                </a:schemeClr>
              </a:solidFill>
            </a:rPr>
            <a:t>st</a:t>
          </a:r>
          <a:r>
            <a:rPr lang="en-US" sz="1100" b="1" dirty="0">
              <a:solidFill>
                <a:schemeClr val="tx2">
                  <a:lumMod val="75000"/>
                </a:schemeClr>
              </a:solidFill>
            </a:rPr>
            <a:t> Draft of Antibiotic Standards for Industrial Effluent</a:t>
          </a:r>
          <a:r>
            <a:rPr lang="en-US" sz="1100" b="1" dirty="0">
              <a:solidFill>
                <a:schemeClr val="accent1"/>
              </a:solidFill>
            </a:rPr>
            <a:t>*</a:t>
          </a:r>
        </a:p>
        <a:p>
          <a:r>
            <a:rPr lang="en-US" sz="1050" dirty="0">
              <a:solidFill>
                <a:schemeClr val="tx1"/>
              </a:solidFill>
            </a:rPr>
            <a:t>(Jul 2018)</a:t>
          </a:r>
          <a:endParaRPr lang="en-US" sz="1050" b="1" dirty="0">
            <a:solidFill>
              <a:schemeClr val="tx1"/>
            </a:solidFill>
          </a:endParaRPr>
        </a:p>
      </dgm:t>
    </dgm:pt>
    <dgm:pt modelId="{C1E41C95-8719-48DE-912B-C4D222B60A75}" type="parTrans" cxnId="{0D037FAC-D418-49A1-98FC-739FD477E9FC}">
      <dgm:prSet/>
      <dgm:spPr/>
      <dgm:t>
        <a:bodyPr/>
        <a:lstStyle/>
        <a:p>
          <a:endParaRPr lang="en-US"/>
        </a:p>
      </dgm:t>
    </dgm:pt>
    <dgm:pt modelId="{6072166E-26BD-4E15-BFA2-B77CDF7FB3F2}" type="sibTrans" cxnId="{0D037FAC-D418-49A1-98FC-739FD477E9FC}">
      <dgm:prSet/>
      <dgm:spPr/>
      <dgm:t>
        <a:bodyPr/>
        <a:lstStyle/>
        <a:p>
          <a:endParaRPr lang="en-US"/>
        </a:p>
      </dgm:t>
    </dgm:pt>
    <dgm:pt modelId="{AE3E1385-7B0B-48D7-9F02-D456B1D6F59C}">
      <dgm:prSet custT="1"/>
      <dgm:spPr/>
      <dgm:t>
        <a:bodyPr/>
        <a:lstStyle/>
        <a:p>
          <a:r>
            <a:rPr lang="en-US" sz="1100" b="1" dirty="0">
              <a:solidFill>
                <a:schemeClr val="tx2">
                  <a:lumMod val="75000"/>
                </a:schemeClr>
              </a:solidFill>
            </a:rPr>
            <a:t>Kerala Antibiotic Resistance Strategic Action Plan </a:t>
          </a:r>
        </a:p>
        <a:p>
          <a:r>
            <a:rPr lang="en-US" sz="1100" b="0" dirty="0">
              <a:solidFill>
                <a:schemeClr val="tx1"/>
              </a:solidFill>
            </a:rPr>
            <a:t>(Oct 2018)</a:t>
          </a:r>
        </a:p>
      </dgm:t>
    </dgm:pt>
    <dgm:pt modelId="{CBA5EDFB-212A-4F0D-82B1-E2F0D793BE83}" type="parTrans" cxnId="{300DB93E-4A0A-4382-9655-D640937FF25A}">
      <dgm:prSet/>
      <dgm:spPr/>
      <dgm:t>
        <a:bodyPr/>
        <a:lstStyle/>
        <a:p>
          <a:endParaRPr lang="en-US"/>
        </a:p>
      </dgm:t>
    </dgm:pt>
    <dgm:pt modelId="{214F27E8-6C70-4136-8125-4AB209FD4400}" type="sibTrans" cxnId="{300DB93E-4A0A-4382-9655-D640937FF25A}">
      <dgm:prSet/>
      <dgm:spPr/>
      <dgm:t>
        <a:bodyPr/>
        <a:lstStyle/>
        <a:p>
          <a:endParaRPr lang="en-US"/>
        </a:p>
      </dgm:t>
    </dgm:pt>
    <dgm:pt modelId="{1E58D9E6-6337-44FE-8D9E-823654420747}" type="pres">
      <dgm:prSet presAssocID="{598F8982-8FA1-4610-9243-F599C9E6CAEF}" presName="Name0" presStyleCnt="0">
        <dgm:presLayoutVars>
          <dgm:dir/>
          <dgm:resizeHandles val="exact"/>
        </dgm:presLayoutVars>
      </dgm:prSet>
      <dgm:spPr/>
    </dgm:pt>
    <dgm:pt modelId="{F6F9F3C3-C701-4121-A2BE-8EFD15AA3032}" type="pres">
      <dgm:prSet presAssocID="{E199FEE8-6845-46B1-8A91-F853E0888705}" presName="composite" presStyleCnt="0"/>
      <dgm:spPr/>
    </dgm:pt>
    <dgm:pt modelId="{CFE4DDB2-2A82-4DFA-8AE8-B9909A411D54}" type="pres">
      <dgm:prSet presAssocID="{E199FEE8-6845-46B1-8A91-F853E0888705}" presName="bgChev" presStyleLbl="node1" presStyleIdx="0" presStyleCnt="5"/>
      <dgm:spPr/>
    </dgm:pt>
    <dgm:pt modelId="{5EB5FBC1-EB9A-4A68-9EC5-026287445B99}" type="pres">
      <dgm:prSet presAssocID="{E199FEE8-6845-46B1-8A91-F853E0888705}" presName="txNode" presStyleLbl="fgAcc1" presStyleIdx="0" presStyleCnt="5" custScaleY="209744">
        <dgm:presLayoutVars>
          <dgm:bulletEnabled val="1"/>
        </dgm:presLayoutVars>
      </dgm:prSet>
      <dgm:spPr/>
    </dgm:pt>
    <dgm:pt modelId="{5DA13B5C-C701-41C6-B487-0F36CCABAEBA}" type="pres">
      <dgm:prSet presAssocID="{9856203D-0C05-4598-8DB0-272B474879D2}" presName="compositeSpace" presStyleCnt="0"/>
      <dgm:spPr/>
    </dgm:pt>
    <dgm:pt modelId="{E0A75306-FF78-45B5-954E-692455CF0492}" type="pres">
      <dgm:prSet presAssocID="{092F2CF5-CA7A-4F85-94AB-B6BBF3278621}" presName="composite" presStyleCnt="0"/>
      <dgm:spPr/>
    </dgm:pt>
    <dgm:pt modelId="{07870C26-BC3F-4AAF-A8D0-814362754FAA}" type="pres">
      <dgm:prSet presAssocID="{092F2CF5-CA7A-4F85-94AB-B6BBF3278621}" presName="bgChev" presStyleLbl="node1" presStyleIdx="1" presStyleCnt="5"/>
      <dgm:spPr/>
    </dgm:pt>
    <dgm:pt modelId="{8AC7EB8D-FB12-451D-8BB0-DF89206A048A}" type="pres">
      <dgm:prSet presAssocID="{092F2CF5-CA7A-4F85-94AB-B6BBF3278621}" presName="txNode" presStyleLbl="fgAcc1" presStyleIdx="1" presStyleCnt="5" custScaleY="210246">
        <dgm:presLayoutVars>
          <dgm:bulletEnabled val="1"/>
        </dgm:presLayoutVars>
      </dgm:prSet>
      <dgm:spPr/>
    </dgm:pt>
    <dgm:pt modelId="{434B870F-5B9F-47B1-9B89-9C45BBDE0CF6}" type="pres">
      <dgm:prSet presAssocID="{448D59D5-8311-462A-86FA-96D226C82451}" presName="compositeSpace" presStyleCnt="0"/>
      <dgm:spPr/>
    </dgm:pt>
    <dgm:pt modelId="{216D5880-19DA-4961-BFEA-1EFFFD934F11}" type="pres">
      <dgm:prSet presAssocID="{59899575-6204-492E-9EAD-8D540C26E22C}" presName="composite" presStyleCnt="0"/>
      <dgm:spPr/>
    </dgm:pt>
    <dgm:pt modelId="{DE6EB9E8-5DA7-4ED3-A8F0-21A319DC1A3E}" type="pres">
      <dgm:prSet presAssocID="{59899575-6204-492E-9EAD-8D540C26E22C}" presName="bgChev" presStyleLbl="node1" presStyleIdx="2" presStyleCnt="5"/>
      <dgm:spPr/>
    </dgm:pt>
    <dgm:pt modelId="{641F0111-DFAA-449E-BEB9-58BB7E1274F5}" type="pres">
      <dgm:prSet presAssocID="{59899575-6204-492E-9EAD-8D540C26E22C}" presName="txNode" presStyleLbl="fgAcc1" presStyleIdx="2" presStyleCnt="5" custScaleY="210246">
        <dgm:presLayoutVars>
          <dgm:bulletEnabled val="1"/>
        </dgm:presLayoutVars>
      </dgm:prSet>
      <dgm:spPr/>
    </dgm:pt>
    <dgm:pt modelId="{C3F03CBF-DB57-4456-8CBA-B33B9D7B47F3}" type="pres">
      <dgm:prSet presAssocID="{5C02CF64-7771-43EF-BCFA-9BF94C092135}" presName="compositeSpace" presStyleCnt="0"/>
      <dgm:spPr/>
    </dgm:pt>
    <dgm:pt modelId="{1FC6D970-C98E-40B0-BABA-2E0AC7E0D237}" type="pres">
      <dgm:prSet presAssocID="{54058D13-0257-4BB1-A03B-438DCA925168}" presName="composite" presStyleCnt="0"/>
      <dgm:spPr/>
    </dgm:pt>
    <dgm:pt modelId="{95E6137F-C102-4820-AD63-0B39EBA92AAE}" type="pres">
      <dgm:prSet presAssocID="{54058D13-0257-4BB1-A03B-438DCA925168}" presName="bgChev" presStyleLbl="node1" presStyleIdx="3" presStyleCnt="5"/>
      <dgm:spPr>
        <a:xfrm>
          <a:off x="4844876" y="476293"/>
          <a:ext cx="1413506" cy="545613"/>
        </a:xfrm>
        <a:prstGeom prst="chevron">
          <a:avLst>
            <a:gd name="adj" fmla="val 40000"/>
          </a:avLst>
        </a:prstGeom>
        <a:solidFill>
          <a:srgbClr val="F86524">
            <a:hueOff val="0"/>
            <a:satOff val="0"/>
            <a:lumOff val="0"/>
            <a:alphaOff val="0"/>
          </a:srgbClr>
        </a:solidFill>
        <a:ln w="12700" cap="flat" cmpd="sng" algn="ctr">
          <a:solidFill>
            <a:prstClr val="white">
              <a:hueOff val="0"/>
              <a:satOff val="0"/>
              <a:lumOff val="0"/>
              <a:alphaOff val="0"/>
            </a:prstClr>
          </a:solidFill>
          <a:prstDash val="solid"/>
          <a:miter lim="800000"/>
        </a:ln>
        <a:effectLst/>
      </dgm:spPr>
    </dgm:pt>
    <dgm:pt modelId="{900F7516-7C8E-4DBE-875D-E0E415766C02}" type="pres">
      <dgm:prSet presAssocID="{54058D13-0257-4BB1-A03B-438DCA925168}" presName="txNode" presStyleLbl="fgAcc1" presStyleIdx="3" presStyleCnt="5" custScaleY="210246" custLinFactNeighborX="995">
        <dgm:presLayoutVars>
          <dgm:bulletEnabled val="1"/>
        </dgm:presLayoutVars>
      </dgm:prSet>
      <dgm:spPr/>
    </dgm:pt>
    <dgm:pt modelId="{35B8F25B-3D2B-405E-A660-40EA0802AC28}" type="pres">
      <dgm:prSet presAssocID="{6072166E-26BD-4E15-BFA2-B77CDF7FB3F2}" presName="compositeSpace" presStyleCnt="0"/>
      <dgm:spPr/>
    </dgm:pt>
    <dgm:pt modelId="{F8C4E5B6-B85B-4FA0-8E80-39FBAF6B22BD}" type="pres">
      <dgm:prSet presAssocID="{AE3E1385-7B0B-48D7-9F02-D456B1D6F59C}" presName="composite" presStyleCnt="0"/>
      <dgm:spPr/>
    </dgm:pt>
    <dgm:pt modelId="{62368813-F802-40D1-BC08-A82FBE0080A0}" type="pres">
      <dgm:prSet presAssocID="{AE3E1385-7B0B-48D7-9F02-D456B1D6F59C}" presName="bgChev" presStyleLbl="node1" presStyleIdx="4" presStyleCnt="5"/>
      <dgm:spPr/>
    </dgm:pt>
    <dgm:pt modelId="{8ED59809-2245-4648-8719-60E3859AAC25}" type="pres">
      <dgm:prSet presAssocID="{AE3E1385-7B0B-48D7-9F02-D456B1D6F59C}" presName="txNode" presStyleLbl="fgAcc1" presStyleIdx="4" presStyleCnt="5" custScaleY="229341">
        <dgm:presLayoutVars>
          <dgm:bulletEnabled val="1"/>
        </dgm:presLayoutVars>
      </dgm:prSet>
      <dgm:spPr/>
    </dgm:pt>
  </dgm:ptLst>
  <dgm:cxnLst>
    <dgm:cxn modelId="{1B66E707-CC62-4B40-83FF-09D423BD9DE1}" type="presOf" srcId="{E199FEE8-6845-46B1-8A91-F853E0888705}" destId="{5EB5FBC1-EB9A-4A68-9EC5-026287445B99}" srcOrd="0" destOrd="0" presId="urn:microsoft.com/office/officeart/2005/8/layout/chevronAccent+Icon"/>
    <dgm:cxn modelId="{2FC0012E-F5BB-BD4D-8136-04AA6432E327}" type="presOf" srcId="{092F2CF5-CA7A-4F85-94AB-B6BBF3278621}" destId="{8AC7EB8D-FB12-451D-8BB0-DF89206A048A}" srcOrd="0" destOrd="0" presId="urn:microsoft.com/office/officeart/2005/8/layout/chevronAccent+Icon"/>
    <dgm:cxn modelId="{B11BB73D-32ED-4B62-BD67-9725A50B1A8E}" srcId="{598F8982-8FA1-4610-9243-F599C9E6CAEF}" destId="{092F2CF5-CA7A-4F85-94AB-B6BBF3278621}" srcOrd="1" destOrd="0" parTransId="{64D3D78A-7E63-4A27-8C63-89A4575FEF3A}" sibTransId="{448D59D5-8311-462A-86FA-96D226C82451}"/>
    <dgm:cxn modelId="{300DB93E-4A0A-4382-9655-D640937FF25A}" srcId="{598F8982-8FA1-4610-9243-F599C9E6CAEF}" destId="{AE3E1385-7B0B-48D7-9F02-D456B1D6F59C}" srcOrd="4" destOrd="0" parTransId="{CBA5EDFB-212A-4F0D-82B1-E2F0D793BE83}" sibTransId="{214F27E8-6C70-4136-8125-4AB209FD4400}"/>
    <dgm:cxn modelId="{03ECF244-5633-40E6-B96A-545A14C6DFA8}" srcId="{598F8982-8FA1-4610-9243-F599C9E6CAEF}" destId="{59899575-6204-492E-9EAD-8D540C26E22C}" srcOrd="2" destOrd="0" parTransId="{2B5D7E7E-40E4-483A-86C6-0EA23C035ADE}" sibTransId="{5C02CF64-7771-43EF-BCFA-9BF94C092135}"/>
    <dgm:cxn modelId="{2C209A75-44A2-49B1-88DC-A73B4B92C056}" srcId="{598F8982-8FA1-4610-9243-F599C9E6CAEF}" destId="{E199FEE8-6845-46B1-8A91-F853E0888705}" srcOrd="0" destOrd="0" parTransId="{EDB8F1AA-1513-40DC-85B9-1DCAA9681661}" sibTransId="{9856203D-0C05-4598-8DB0-272B474879D2}"/>
    <dgm:cxn modelId="{B0AF5D90-D48C-1E48-8270-B01DD1D2D8B2}" type="presOf" srcId="{59899575-6204-492E-9EAD-8D540C26E22C}" destId="{641F0111-DFAA-449E-BEB9-58BB7E1274F5}" srcOrd="0" destOrd="0" presId="urn:microsoft.com/office/officeart/2005/8/layout/chevronAccent+Icon"/>
    <dgm:cxn modelId="{0D037FAC-D418-49A1-98FC-739FD477E9FC}" srcId="{598F8982-8FA1-4610-9243-F599C9E6CAEF}" destId="{54058D13-0257-4BB1-A03B-438DCA925168}" srcOrd="3" destOrd="0" parTransId="{C1E41C95-8719-48DE-912B-C4D222B60A75}" sibTransId="{6072166E-26BD-4E15-BFA2-B77CDF7FB3F2}"/>
    <dgm:cxn modelId="{F073F5C6-99AF-BD47-8D91-F72CD54EC88F}" type="presOf" srcId="{AE3E1385-7B0B-48D7-9F02-D456B1D6F59C}" destId="{8ED59809-2245-4648-8719-60E3859AAC25}" srcOrd="0" destOrd="0" presId="urn:microsoft.com/office/officeart/2005/8/layout/chevronAccent+Icon"/>
    <dgm:cxn modelId="{02D6E4D5-49A5-F24E-A38A-3D70EC1F00A5}" type="presOf" srcId="{54058D13-0257-4BB1-A03B-438DCA925168}" destId="{900F7516-7C8E-4DBE-875D-E0E415766C02}" srcOrd="0" destOrd="0" presId="urn:microsoft.com/office/officeart/2005/8/layout/chevronAccent+Icon"/>
    <dgm:cxn modelId="{D6A806E9-7837-EE44-8CFB-AD2074E5FC4E}" type="presOf" srcId="{598F8982-8FA1-4610-9243-F599C9E6CAEF}" destId="{1E58D9E6-6337-44FE-8D9E-823654420747}" srcOrd="0" destOrd="0" presId="urn:microsoft.com/office/officeart/2005/8/layout/chevronAccent+Icon"/>
    <dgm:cxn modelId="{BD84D9A1-8DBB-D34A-95F4-3E275348B40D}" type="presParOf" srcId="{1E58D9E6-6337-44FE-8D9E-823654420747}" destId="{F6F9F3C3-C701-4121-A2BE-8EFD15AA3032}" srcOrd="0" destOrd="0" presId="urn:microsoft.com/office/officeart/2005/8/layout/chevronAccent+Icon"/>
    <dgm:cxn modelId="{88F1368F-074A-F84B-B399-B0A3DE313048}" type="presParOf" srcId="{F6F9F3C3-C701-4121-A2BE-8EFD15AA3032}" destId="{CFE4DDB2-2A82-4DFA-8AE8-B9909A411D54}" srcOrd="0" destOrd="0" presId="urn:microsoft.com/office/officeart/2005/8/layout/chevronAccent+Icon"/>
    <dgm:cxn modelId="{15A22FE2-8B0A-4949-969B-81D4ED369E9B}" type="presParOf" srcId="{F6F9F3C3-C701-4121-A2BE-8EFD15AA3032}" destId="{5EB5FBC1-EB9A-4A68-9EC5-026287445B99}" srcOrd="1" destOrd="0" presId="urn:microsoft.com/office/officeart/2005/8/layout/chevronAccent+Icon"/>
    <dgm:cxn modelId="{CFAC7DC6-CA8E-534A-8CCD-ABA6048D3911}" type="presParOf" srcId="{1E58D9E6-6337-44FE-8D9E-823654420747}" destId="{5DA13B5C-C701-41C6-B487-0F36CCABAEBA}" srcOrd="1" destOrd="0" presId="urn:microsoft.com/office/officeart/2005/8/layout/chevronAccent+Icon"/>
    <dgm:cxn modelId="{D6C4BC80-11AC-524F-8BCD-F4EC02C39BFB}" type="presParOf" srcId="{1E58D9E6-6337-44FE-8D9E-823654420747}" destId="{E0A75306-FF78-45B5-954E-692455CF0492}" srcOrd="2" destOrd="0" presId="urn:microsoft.com/office/officeart/2005/8/layout/chevronAccent+Icon"/>
    <dgm:cxn modelId="{603E877B-282F-394D-A0D8-9946F4FB086A}" type="presParOf" srcId="{E0A75306-FF78-45B5-954E-692455CF0492}" destId="{07870C26-BC3F-4AAF-A8D0-814362754FAA}" srcOrd="0" destOrd="0" presId="urn:microsoft.com/office/officeart/2005/8/layout/chevronAccent+Icon"/>
    <dgm:cxn modelId="{8F7F194E-77AE-214B-82B4-612F49500516}" type="presParOf" srcId="{E0A75306-FF78-45B5-954E-692455CF0492}" destId="{8AC7EB8D-FB12-451D-8BB0-DF89206A048A}" srcOrd="1" destOrd="0" presId="urn:microsoft.com/office/officeart/2005/8/layout/chevronAccent+Icon"/>
    <dgm:cxn modelId="{6044B5BE-D0D2-4444-96E8-9061518D1B58}" type="presParOf" srcId="{1E58D9E6-6337-44FE-8D9E-823654420747}" destId="{434B870F-5B9F-47B1-9B89-9C45BBDE0CF6}" srcOrd="3" destOrd="0" presId="urn:microsoft.com/office/officeart/2005/8/layout/chevronAccent+Icon"/>
    <dgm:cxn modelId="{5D8ED137-EC71-034A-ABA5-F987356F77AA}" type="presParOf" srcId="{1E58D9E6-6337-44FE-8D9E-823654420747}" destId="{216D5880-19DA-4961-BFEA-1EFFFD934F11}" srcOrd="4" destOrd="0" presId="urn:microsoft.com/office/officeart/2005/8/layout/chevronAccent+Icon"/>
    <dgm:cxn modelId="{221A33F8-2371-0745-A143-2B4F4796E7A9}" type="presParOf" srcId="{216D5880-19DA-4961-BFEA-1EFFFD934F11}" destId="{DE6EB9E8-5DA7-4ED3-A8F0-21A319DC1A3E}" srcOrd="0" destOrd="0" presId="urn:microsoft.com/office/officeart/2005/8/layout/chevronAccent+Icon"/>
    <dgm:cxn modelId="{9168A5F1-AF17-5441-8B72-ED2B312F3695}" type="presParOf" srcId="{216D5880-19DA-4961-BFEA-1EFFFD934F11}" destId="{641F0111-DFAA-449E-BEB9-58BB7E1274F5}" srcOrd="1" destOrd="0" presId="urn:microsoft.com/office/officeart/2005/8/layout/chevronAccent+Icon"/>
    <dgm:cxn modelId="{617CE53F-7CC1-6A41-9589-0E0B9D0CDB03}" type="presParOf" srcId="{1E58D9E6-6337-44FE-8D9E-823654420747}" destId="{C3F03CBF-DB57-4456-8CBA-B33B9D7B47F3}" srcOrd="5" destOrd="0" presId="urn:microsoft.com/office/officeart/2005/8/layout/chevronAccent+Icon"/>
    <dgm:cxn modelId="{4A2057F3-48C9-1E4C-AED2-C76CED85FD42}" type="presParOf" srcId="{1E58D9E6-6337-44FE-8D9E-823654420747}" destId="{1FC6D970-C98E-40B0-BABA-2E0AC7E0D237}" srcOrd="6" destOrd="0" presId="urn:microsoft.com/office/officeart/2005/8/layout/chevronAccent+Icon"/>
    <dgm:cxn modelId="{0696FFD4-5CB6-014B-A20F-9B8A0399EE17}" type="presParOf" srcId="{1FC6D970-C98E-40B0-BABA-2E0AC7E0D237}" destId="{95E6137F-C102-4820-AD63-0B39EBA92AAE}" srcOrd="0" destOrd="0" presId="urn:microsoft.com/office/officeart/2005/8/layout/chevronAccent+Icon"/>
    <dgm:cxn modelId="{F25E3219-6258-234A-9878-F12B794E2DC5}" type="presParOf" srcId="{1FC6D970-C98E-40B0-BABA-2E0AC7E0D237}" destId="{900F7516-7C8E-4DBE-875D-E0E415766C02}" srcOrd="1" destOrd="0" presId="urn:microsoft.com/office/officeart/2005/8/layout/chevronAccent+Icon"/>
    <dgm:cxn modelId="{AA3F8534-D9C4-CE42-BBCF-185D3937E526}" type="presParOf" srcId="{1E58D9E6-6337-44FE-8D9E-823654420747}" destId="{35B8F25B-3D2B-405E-A660-40EA0802AC28}" srcOrd="7" destOrd="0" presId="urn:microsoft.com/office/officeart/2005/8/layout/chevronAccent+Icon"/>
    <dgm:cxn modelId="{EC31729B-2CE9-DD42-8372-88BF995BA3A7}" type="presParOf" srcId="{1E58D9E6-6337-44FE-8D9E-823654420747}" destId="{F8C4E5B6-B85B-4FA0-8E80-39FBAF6B22BD}" srcOrd="8" destOrd="0" presId="urn:microsoft.com/office/officeart/2005/8/layout/chevronAccent+Icon"/>
    <dgm:cxn modelId="{964ABBDE-F6A2-6743-806C-E1FCBD84A74D}" type="presParOf" srcId="{F8C4E5B6-B85B-4FA0-8E80-39FBAF6B22BD}" destId="{62368813-F802-40D1-BC08-A82FBE0080A0}" srcOrd="0" destOrd="0" presId="urn:microsoft.com/office/officeart/2005/8/layout/chevronAccent+Icon"/>
    <dgm:cxn modelId="{D6791C9F-F897-6448-AFC9-D9CBB5F03A10}" type="presParOf" srcId="{F8C4E5B6-B85B-4FA0-8E80-39FBAF6B22BD}" destId="{8ED59809-2245-4648-8719-60E3859AAC25}" srcOrd="1" destOrd="0" presId="urn:microsoft.com/office/officeart/2005/8/layout/chevronAccent+Icon"/>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DFF828-5242-4F90-A9AC-BFA70F9492F5}">
      <dsp:nvSpPr>
        <dsp:cNvPr id="0" name=""/>
        <dsp:cNvSpPr/>
      </dsp:nvSpPr>
      <dsp:spPr>
        <a:xfrm>
          <a:off x="4521695" y="2688560"/>
          <a:ext cx="2159362" cy="21593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dirty="0">
              <a:latin typeface="Calibri" panose="020F0502020204030204" pitchFamily="34" charset="0"/>
              <a:cs typeface="Calibri" panose="020F0502020204030204" pitchFamily="34" charset="0"/>
            </a:rPr>
            <a:t>CENTIRENT SUSTAINABILITY STRATEGY</a:t>
          </a:r>
        </a:p>
      </dsp:txBody>
      <dsp:txXfrm>
        <a:off x="4837926" y="3004791"/>
        <a:ext cx="1526900" cy="1526900"/>
      </dsp:txXfrm>
    </dsp:sp>
    <dsp:sp modelId="{0CAB0B40-7DAC-4266-8E1D-516B921D7806}">
      <dsp:nvSpPr>
        <dsp:cNvPr id="0" name=""/>
        <dsp:cNvSpPr/>
      </dsp:nvSpPr>
      <dsp:spPr>
        <a:xfrm rot="11974044">
          <a:off x="3179960" y="2843079"/>
          <a:ext cx="1368555" cy="615418"/>
        </a:xfrm>
        <a:prstGeom prst="lef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0124864E-2BF6-42DE-B314-72EA4E2A2F6B}">
      <dsp:nvSpPr>
        <dsp:cNvPr id="0" name=""/>
        <dsp:cNvSpPr/>
      </dsp:nvSpPr>
      <dsp:spPr>
        <a:xfrm>
          <a:off x="2196755" y="1652628"/>
          <a:ext cx="2045445" cy="2537968"/>
        </a:xfrm>
        <a:prstGeom prst="roundRect">
          <a:avLst>
            <a:gd name="adj" fmla="val 10000"/>
          </a:avLst>
        </a:prstGeom>
        <a:solidFill>
          <a:srgbClr val="1A4A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endParaRPr lang="en-US" sz="1400" b="1" u="none" kern="1200" dirty="0">
            <a:latin typeface="Calibri" panose="020F0502020204030204" pitchFamily="34" charset="0"/>
            <a:cs typeface="Calibri" panose="020F0502020204030204" pitchFamily="34" charset="0"/>
          </a:endParaRPr>
        </a:p>
        <a:p>
          <a:pPr marL="0" lvl="0" indent="0" algn="ctr" defTabSz="622300">
            <a:lnSpc>
              <a:spcPct val="90000"/>
            </a:lnSpc>
            <a:spcBef>
              <a:spcPct val="0"/>
            </a:spcBef>
            <a:spcAft>
              <a:spcPct val="35000"/>
            </a:spcAft>
            <a:buNone/>
          </a:pPr>
          <a:endParaRPr lang="en-US" sz="1400" b="1" u="none" kern="1200" dirty="0">
            <a:latin typeface="Calibri" panose="020F0502020204030204" pitchFamily="34" charset="0"/>
            <a:cs typeface="Calibri" panose="020F0502020204030204" pitchFamily="34" charset="0"/>
          </a:endParaRPr>
        </a:p>
        <a:p>
          <a:pPr marL="0" lvl="0" indent="0" algn="ctr" defTabSz="622300">
            <a:lnSpc>
              <a:spcPct val="90000"/>
            </a:lnSpc>
            <a:spcBef>
              <a:spcPct val="0"/>
            </a:spcBef>
            <a:spcAft>
              <a:spcPct val="35000"/>
            </a:spcAft>
            <a:buNone/>
          </a:pPr>
          <a:r>
            <a:rPr lang="en-US" sz="1400" b="1" u="none" kern="1200" dirty="0">
              <a:latin typeface="Calibri" panose="020F0502020204030204" pitchFamily="34" charset="0"/>
              <a:cs typeface="Calibri" panose="020F0502020204030204" pitchFamily="34" charset="0"/>
            </a:rPr>
            <a:t>COMBATING ANTIMICROBIAL RESISTANCE</a:t>
          </a:r>
        </a:p>
        <a:p>
          <a:pPr marL="0" lvl="0" indent="0" algn="l" defTabSz="622300">
            <a:lnSpc>
              <a:spcPct val="90000"/>
            </a:lnSpc>
            <a:spcBef>
              <a:spcPct val="0"/>
            </a:spcBef>
            <a:spcAft>
              <a:spcPct val="35000"/>
            </a:spcAft>
            <a:buNone/>
          </a:pPr>
          <a:endParaRPr lang="en-US" sz="1400" b="0" u="none"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None/>
          </a:pPr>
          <a:r>
            <a:rPr lang="en-US" sz="1400" b="0" u="none" kern="1200" dirty="0">
              <a:latin typeface="Calibri" panose="020F0502020204030204" pitchFamily="34" charset="0"/>
              <a:cs typeface="Calibri" panose="020F0502020204030204" pitchFamily="34" charset="0"/>
            </a:rPr>
            <a:t>Preventing further rise of AMR through responsible production</a:t>
          </a:r>
        </a:p>
        <a:p>
          <a:pPr marL="0" lvl="0" indent="0" algn="l" defTabSz="622300">
            <a:lnSpc>
              <a:spcPct val="90000"/>
            </a:lnSpc>
            <a:spcBef>
              <a:spcPct val="0"/>
            </a:spcBef>
            <a:spcAft>
              <a:spcPct val="35000"/>
            </a:spcAft>
            <a:buNone/>
          </a:pPr>
          <a:endParaRPr lang="en-US" sz="1400" b="0" u="none"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None/>
          </a:pPr>
          <a:r>
            <a:rPr lang="en-US" sz="1400" b="0" u="none" kern="1200" dirty="0">
              <a:latin typeface="Calibri" panose="020F0502020204030204" pitchFamily="34" charset="0"/>
              <a:cs typeface="Calibri" panose="020F0502020204030204" pitchFamily="34" charset="0"/>
            </a:rPr>
            <a:t>Taking leadership stance on AMR with specific environmental focus</a:t>
          </a:r>
        </a:p>
        <a:p>
          <a:pPr marL="0" lvl="0" indent="0" algn="ctr" defTabSz="622300">
            <a:lnSpc>
              <a:spcPct val="90000"/>
            </a:lnSpc>
            <a:spcBef>
              <a:spcPct val="0"/>
            </a:spcBef>
            <a:spcAft>
              <a:spcPct val="35000"/>
            </a:spcAft>
            <a:buNone/>
          </a:pPr>
          <a:endParaRPr lang="en-US" sz="1400" b="0" kern="1200" dirty="0">
            <a:latin typeface="Calibri" panose="020F0502020204030204" pitchFamily="34" charset="0"/>
            <a:cs typeface="Calibri" panose="020F0502020204030204" pitchFamily="34" charset="0"/>
          </a:endParaRPr>
        </a:p>
        <a:p>
          <a:pPr marL="0" lvl="0" indent="0" algn="ctr" defTabSz="622300">
            <a:lnSpc>
              <a:spcPct val="90000"/>
            </a:lnSpc>
            <a:spcBef>
              <a:spcPct val="0"/>
            </a:spcBef>
            <a:spcAft>
              <a:spcPct val="35000"/>
            </a:spcAft>
            <a:buNone/>
          </a:pPr>
          <a:endParaRPr lang="en-US" sz="1400" b="0" kern="1200" dirty="0">
            <a:latin typeface="Calibri" panose="020F0502020204030204" pitchFamily="34" charset="0"/>
            <a:cs typeface="Calibri" panose="020F0502020204030204" pitchFamily="34" charset="0"/>
          </a:endParaRPr>
        </a:p>
      </dsp:txBody>
      <dsp:txXfrm>
        <a:off x="2256664" y="1712537"/>
        <a:ext cx="1925627" cy="2418150"/>
      </dsp:txXfrm>
    </dsp:sp>
    <dsp:sp modelId="{3F0695DD-AE91-411E-82B4-FF567A9FBE3F}">
      <dsp:nvSpPr>
        <dsp:cNvPr id="0" name=""/>
        <dsp:cNvSpPr/>
      </dsp:nvSpPr>
      <dsp:spPr>
        <a:xfrm rot="16200000">
          <a:off x="4788690" y="1384490"/>
          <a:ext cx="1653951" cy="615418"/>
        </a:xfrm>
        <a:prstGeom prst="leftArrow">
          <a:avLst>
            <a:gd name="adj1" fmla="val 60000"/>
            <a:gd name="adj2" fmla="val 50000"/>
          </a:avLst>
        </a:prstGeom>
        <a:solidFill>
          <a:schemeClr val="bg1">
            <a:lumMod val="85000"/>
          </a:schemeClr>
        </a:solidFill>
        <a:ln>
          <a:noFill/>
        </a:ln>
        <a:effectLst/>
      </dsp:spPr>
      <dsp:style>
        <a:lnRef idx="0">
          <a:scrgbClr r="0" g="0" b="0"/>
        </a:lnRef>
        <a:fillRef idx="1">
          <a:scrgbClr r="0" g="0" b="0"/>
        </a:fillRef>
        <a:effectRef idx="0">
          <a:scrgbClr r="0" g="0" b="0"/>
        </a:effectRef>
        <a:fontRef idx="minor">
          <a:schemeClr val="lt1"/>
        </a:fontRef>
      </dsp:style>
    </dsp:sp>
    <dsp:sp modelId="{58F81BEA-48AA-4B5D-BFFA-79D64005BE94}">
      <dsp:nvSpPr>
        <dsp:cNvPr id="0" name=""/>
        <dsp:cNvSpPr/>
      </dsp:nvSpPr>
      <dsp:spPr>
        <a:xfrm>
          <a:off x="4462975" y="-115585"/>
          <a:ext cx="2276801" cy="2107865"/>
        </a:xfrm>
        <a:prstGeom prst="roundRect">
          <a:avLst>
            <a:gd name="adj" fmla="val 10000"/>
          </a:avLst>
        </a:prstGeom>
        <a:solidFill>
          <a:srgbClr val="1A4A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Font typeface="+mj-lt"/>
            <a:buNone/>
          </a:pPr>
          <a:r>
            <a:rPr lang="en-US" sz="1400" b="1" u="none" kern="1200" dirty="0">
              <a:latin typeface="Calibri" panose="020F0502020204030204" pitchFamily="34" charset="0"/>
              <a:cs typeface="Calibri" panose="020F0502020204030204" pitchFamily="34" charset="0"/>
            </a:rPr>
            <a:t>ENVIRONMENT</a:t>
          </a:r>
          <a:r>
            <a:rPr lang="en-US" sz="1400" b="1" kern="1200" dirty="0">
              <a:latin typeface="Calibri" panose="020F0502020204030204" pitchFamily="34" charset="0"/>
              <a:cs typeface="Calibri" panose="020F0502020204030204" pitchFamily="34" charset="0"/>
            </a:rPr>
            <a:t> </a:t>
          </a:r>
        </a:p>
        <a:p>
          <a:pPr marL="0" lvl="0" indent="0" algn="ctr" defTabSz="622300">
            <a:lnSpc>
              <a:spcPct val="90000"/>
            </a:lnSpc>
            <a:spcBef>
              <a:spcPct val="0"/>
            </a:spcBef>
            <a:spcAft>
              <a:spcPct val="35000"/>
            </a:spcAft>
            <a:buFont typeface="+mj-lt"/>
            <a:buNone/>
          </a:pPr>
          <a:endParaRPr lang="en-US" sz="1400" b="0"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Font typeface="+mj-lt"/>
            <a:buNone/>
          </a:pPr>
          <a:r>
            <a:rPr lang="en-US" sz="1400" b="0" kern="1200" dirty="0">
              <a:latin typeface="Calibri" panose="020F0502020204030204" pitchFamily="34" charset="0"/>
              <a:cs typeface="Calibri" panose="020F0502020204030204" pitchFamily="34" charset="0"/>
            </a:rPr>
            <a:t>Reducing environmental impact: CO2, VOC, COD emissions</a:t>
          </a:r>
        </a:p>
        <a:p>
          <a:pPr marL="0" lvl="0" indent="0" algn="l" defTabSz="622300">
            <a:lnSpc>
              <a:spcPct val="90000"/>
            </a:lnSpc>
            <a:spcBef>
              <a:spcPct val="0"/>
            </a:spcBef>
            <a:spcAft>
              <a:spcPct val="35000"/>
            </a:spcAft>
            <a:buFont typeface="+mj-lt"/>
            <a:buNone/>
          </a:pPr>
          <a:endParaRPr lang="en-US" sz="1400" b="0"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Font typeface="+mj-lt"/>
            <a:buNone/>
          </a:pPr>
          <a:r>
            <a:rPr lang="en-US" sz="1400" b="0" kern="1200" dirty="0">
              <a:latin typeface="Calibri" panose="020F0502020204030204" pitchFamily="34" charset="0"/>
              <a:cs typeface="Calibri" panose="020F0502020204030204" pitchFamily="34" charset="0"/>
            </a:rPr>
            <a:t>Reducing Energy and Water consumption</a:t>
          </a:r>
        </a:p>
      </dsp:txBody>
      <dsp:txXfrm>
        <a:off x="4524712" y="-53848"/>
        <a:ext cx="2153327" cy="1984391"/>
      </dsp:txXfrm>
    </dsp:sp>
    <dsp:sp modelId="{A00C02F1-77AB-4798-A42C-43008E71BC63}">
      <dsp:nvSpPr>
        <dsp:cNvPr id="0" name=""/>
        <dsp:cNvSpPr/>
      </dsp:nvSpPr>
      <dsp:spPr>
        <a:xfrm rot="20447484">
          <a:off x="6659232" y="2846096"/>
          <a:ext cx="1411423" cy="615418"/>
        </a:xfrm>
        <a:prstGeom prst="lef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2D14557D-1AE0-43C7-B9FA-F86491EB8139}">
      <dsp:nvSpPr>
        <dsp:cNvPr id="0" name=""/>
        <dsp:cNvSpPr/>
      </dsp:nvSpPr>
      <dsp:spPr>
        <a:xfrm>
          <a:off x="6946497" y="1695173"/>
          <a:ext cx="2169739" cy="2452893"/>
        </a:xfrm>
        <a:prstGeom prst="roundRect">
          <a:avLst>
            <a:gd name="adj" fmla="val 10000"/>
          </a:avLst>
        </a:prstGeom>
        <a:solidFill>
          <a:srgbClr val="1A4A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u="none" kern="1200" dirty="0">
              <a:latin typeface="Calibri" panose="020F0502020204030204" pitchFamily="34" charset="0"/>
              <a:cs typeface="Calibri" panose="020F0502020204030204" pitchFamily="34" charset="0"/>
            </a:rPr>
            <a:t>HEALTH AND SAFETY</a:t>
          </a:r>
        </a:p>
        <a:p>
          <a:pPr marL="0" lvl="0" indent="0" algn="ctr" defTabSz="622300">
            <a:lnSpc>
              <a:spcPct val="90000"/>
            </a:lnSpc>
            <a:spcBef>
              <a:spcPct val="0"/>
            </a:spcBef>
            <a:spcAft>
              <a:spcPct val="35000"/>
            </a:spcAft>
            <a:buNone/>
          </a:pPr>
          <a:endParaRPr lang="en-US" sz="1400" b="0"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Font typeface="Arial" panose="020B0604020202020204" pitchFamily="34" charset="0"/>
            <a:buNone/>
          </a:pPr>
          <a:r>
            <a:rPr lang="en-US" sz="1400" b="0" kern="1200" dirty="0">
              <a:latin typeface="Calibri" panose="020F0502020204030204" pitchFamily="34" charset="0"/>
              <a:cs typeface="Calibri" panose="020F0502020204030204" pitchFamily="34" charset="0"/>
            </a:rPr>
            <a:t>Improving Human health by increasing access to our medicines</a:t>
          </a:r>
        </a:p>
        <a:p>
          <a:pPr marL="0" lvl="0" indent="0" algn="l" defTabSz="622300">
            <a:lnSpc>
              <a:spcPct val="90000"/>
            </a:lnSpc>
            <a:spcBef>
              <a:spcPct val="0"/>
            </a:spcBef>
            <a:spcAft>
              <a:spcPct val="35000"/>
            </a:spcAft>
            <a:buFont typeface="Arial" panose="020B0604020202020204" pitchFamily="34" charset="0"/>
            <a:buNone/>
          </a:pPr>
          <a:endParaRPr lang="en-US" sz="1400" b="0"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Font typeface="Arial" panose="020B0604020202020204" pitchFamily="34" charset="0"/>
            <a:buNone/>
          </a:pPr>
          <a:r>
            <a:rPr lang="en-US" sz="1400" b="0" kern="1200" dirty="0">
              <a:latin typeface="Calibri" panose="020F0502020204030204" pitchFamily="34" charset="0"/>
              <a:cs typeface="Calibri" panose="020F0502020204030204" pitchFamily="34" charset="0"/>
            </a:rPr>
            <a:t>Improving social impact</a:t>
          </a:r>
        </a:p>
        <a:p>
          <a:pPr marL="0" lvl="0" indent="0" algn="l" defTabSz="622300">
            <a:lnSpc>
              <a:spcPct val="90000"/>
            </a:lnSpc>
            <a:spcBef>
              <a:spcPct val="0"/>
            </a:spcBef>
            <a:spcAft>
              <a:spcPct val="35000"/>
            </a:spcAft>
            <a:buNone/>
          </a:pPr>
          <a:endParaRPr lang="en-US" sz="1400" b="0" kern="1200" dirty="0">
            <a:latin typeface="Calibri" panose="020F0502020204030204" pitchFamily="34" charset="0"/>
            <a:cs typeface="Calibri" panose="020F0502020204030204" pitchFamily="34" charset="0"/>
          </a:endParaRPr>
        </a:p>
        <a:p>
          <a:pPr marL="0" lvl="0" indent="0" algn="l" defTabSz="622300">
            <a:lnSpc>
              <a:spcPct val="90000"/>
            </a:lnSpc>
            <a:spcBef>
              <a:spcPct val="0"/>
            </a:spcBef>
            <a:spcAft>
              <a:spcPct val="35000"/>
            </a:spcAft>
            <a:buNone/>
          </a:pPr>
          <a:r>
            <a:rPr lang="en-US" sz="1400" b="0" kern="1200" dirty="0">
              <a:latin typeface="Calibri" panose="020F0502020204030204" pitchFamily="34" charset="0"/>
              <a:cs typeface="Calibri" panose="020F0502020204030204" pitchFamily="34" charset="0"/>
            </a:rPr>
            <a:t>Engaging employees</a:t>
          </a:r>
        </a:p>
      </dsp:txBody>
      <dsp:txXfrm>
        <a:off x="7010046" y="1758722"/>
        <a:ext cx="2042641" cy="23257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E4DDB2-2A82-4DFA-8AE8-B9909A411D54}">
      <dsp:nvSpPr>
        <dsp:cNvPr id="0" name=""/>
        <dsp:cNvSpPr/>
      </dsp:nvSpPr>
      <dsp:spPr>
        <a:xfrm>
          <a:off x="1262" y="476293"/>
          <a:ext cx="1413506" cy="54561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B5FBC1-EB9A-4A68-9EC5-026287445B99}">
      <dsp:nvSpPr>
        <dsp:cNvPr id="0" name=""/>
        <dsp:cNvSpPr/>
      </dsp:nvSpPr>
      <dsp:spPr>
        <a:xfrm>
          <a:off x="378197" y="313307"/>
          <a:ext cx="1193627" cy="11443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2">
                  <a:lumMod val="75000"/>
                </a:schemeClr>
              </a:solidFill>
            </a:rPr>
            <a:t>National Action Plan for AMR Containment</a:t>
          </a:r>
        </a:p>
        <a:p>
          <a:pPr marL="0" lvl="0" indent="0" algn="ctr" defTabSz="488950">
            <a:lnSpc>
              <a:spcPct val="90000"/>
            </a:lnSpc>
            <a:spcBef>
              <a:spcPct val="0"/>
            </a:spcBef>
            <a:spcAft>
              <a:spcPct val="35000"/>
            </a:spcAft>
            <a:buNone/>
          </a:pPr>
          <a:r>
            <a:rPr lang="en-US" sz="1100" kern="1200" dirty="0">
              <a:solidFill>
                <a:schemeClr val="tx1"/>
              </a:solidFill>
            </a:rPr>
            <a:t>(Apr 2017)</a:t>
          </a:r>
        </a:p>
      </dsp:txBody>
      <dsp:txXfrm>
        <a:off x="411715" y="346825"/>
        <a:ext cx="1126591" cy="1077355"/>
      </dsp:txXfrm>
    </dsp:sp>
    <dsp:sp modelId="{07870C26-BC3F-4AAF-A8D0-814362754FAA}">
      <dsp:nvSpPr>
        <dsp:cNvPr id="0" name=""/>
        <dsp:cNvSpPr/>
      </dsp:nvSpPr>
      <dsp:spPr>
        <a:xfrm>
          <a:off x="1615800" y="476293"/>
          <a:ext cx="1413506" cy="54561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C7EB8D-FB12-451D-8BB0-DF89206A048A}">
      <dsp:nvSpPr>
        <dsp:cNvPr id="0" name=""/>
        <dsp:cNvSpPr/>
      </dsp:nvSpPr>
      <dsp:spPr>
        <a:xfrm>
          <a:off x="1992735" y="311938"/>
          <a:ext cx="1193627" cy="11471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2">
                  <a:lumMod val="75000"/>
                </a:schemeClr>
              </a:solidFill>
            </a:rPr>
            <a:t>National Consultation to Operationalize NAP</a:t>
          </a:r>
        </a:p>
        <a:p>
          <a:pPr marL="0" lvl="0" indent="0" algn="ctr" defTabSz="488950">
            <a:lnSpc>
              <a:spcPct val="90000"/>
            </a:lnSpc>
            <a:spcBef>
              <a:spcPct val="0"/>
            </a:spcBef>
            <a:spcAft>
              <a:spcPct val="35000"/>
            </a:spcAft>
            <a:buNone/>
          </a:pPr>
          <a:r>
            <a:rPr lang="en-US" sz="1100" kern="1200" dirty="0">
              <a:solidFill>
                <a:schemeClr val="tx1"/>
              </a:solidFill>
            </a:rPr>
            <a:t>(Sep 2017)</a:t>
          </a:r>
        </a:p>
      </dsp:txBody>
      <dsp:txXfrm>
        <a:off x="2026333" y="345536"/>
        <a:ext cx="1126431" cy="1079934"/>
      </dsp:txXfrm>
    </dsp:sp>
    <dsp:sp modelId="{DE6EB9E8-5DA7-4ED3-A8F0-21A319DC1A3E}">
      <dsp:nvSpPr>
        <dsp:cNvPr id="0" name=""/>
        <dsp:cNvSpPr/>
      </dsp:nvSpPr>
      <dsp:spPr>
        <a:xfrm>
          <a:off x="3230338" y="476293"/>
          <a:ext cx="1413506" cy="54561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F0111-DFAA-449E-BEB9-58BB7E1274F5}">
      <dsp:nvSpPr>
        <dsp:cNvPr id="0" name=""/>
        <dsp:cNvSpPr/>
      </dsp:nvSpPr>
      <dsp:spPr>
        <a:xfrm>
          <a:off x="3607273" y="311938"/>
          <a:ext cx="1193627" cy="11471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2">
                  <a:lumMod val="75000"/>
                </a:schemeClr>
              </a:solidFill>
            </a:rPr>
            <a:t>CPCB Expert Committee for Antibiotic Standards for Effluent </a:t>
          </a:r>
        </a:p>
        <a:p>
          <a:pPr marL="0" lvl="0" indent="0" algn="ctr" defTabSz="488950">
            <a:lnSpc>
              <a:spcPct val="90000"/>
            </a:lnSpc>
            <a:spcBef>
              <a:spcPct val="0"/>
            </a:spcBef>
            <a:spcAft>
              <a:spcPct val="35000"/>
            </a:spcAft>
            <a:buNone/>
          </a:pPr>
          <a:r>
            <a:rPr lang="en-US" sz="1100" b="0" kern="1200" dirty="0">
              <a:solidFill>
                <a:schemeClr val="tx1"/>
              </a:solidFill>
            </a:rPr>
            <a:t>(Dec 2017)</a:t>
          </a:r>
        </a:p>
      </dsp:txBody>
      <dsp:txXfrm>
        <a:off x="3640871" y="345536"/>
        <a:ext cx="1126431" cy="1079934"/>
      </dsp:txXfrm>
    </dsp:sp>
    <dsp:sp modelId="{95E6137F-C102-4820-AD63-0B39EBA92AAE}">
      <dsp:nvSpPr>
        <dsp:cNvPr id="0" name=""/>
        <dsp:cNvSpPr/>
      </dsp:nvSpPr>
      <dsp:spPr>
        <a:xfrm>
          <a:off x="4844876" y="476293"/>
          <a:ext cx="1413506" cy="545613"/>
        </a:xfrm>
        <a:prstGeom prst="chevron">
          <a:avLst>
            <a:gd name="adj" fmla="val 40000"/>
          </a:avLst>
        </a:prstGeom>
        <a:solidFill>
          <a:srgbClr val="F8652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F7516-7C8E-4DBE-875D-E0E415766C02}">
      <dsp:nvSpPr>
        <dsp:cNvPr id="0" name=""/>
        <dsp:cNvSpPr/>
      </dsp:nvSpPr>
      <dsp:spPr>
        <a:xfrm>
          <a:off x="5233688" y="311938"/>
          <a:ext cx="1193627" cy="11471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2">
                  <a:lumMod val="75000"/>
                </a:schemeClr>
              </a:solidFill>
            </a:rPr>
            <a:t>1</a:t>
          </a:r>
          <a:r>
            <a:rPr lang="en-US" sz="1100" b="1" kern="1200" baseline="30000" dirty="0">
              <a:solidFill>
                <a:schemeClr val="tx2">
                  <a:lumMod val="75000"/>
                </a:schemeClr>
              </a:solidFill>
            </a:rPr>
            <a:t>st</a:t>
          </a:r>
          <a:r>
            <a:rPr lang="en-US" sz="1100" b="1" kern="1200" dirty="0">
              <a:solidFill>
                <a:schemeClr val="tx2">
                  <a:lumMod val="75000"/>
                </a:schemeClr>
              </a:solidFill>
            </a:rPr>
            <a:t> Draft of Antibiotic Standards for Industrial Effluent</a:t>
          </a:r>
          <a:r>
            <a:rPr lang="en-US" sz="1100" b="1" kern="1200" dirty="0">
              <a:solidFill>
                <a:schemeClr val="accent1"/>
              </a:solidFill>
            </a:rPr>
            <a:t>*</a:t>
          </a:r>
        </a:p>
        <a:p>
          <a:pPr marL="0" lvl="0" indent="0" algn="ctr" defTabSz="488950">
            <a:lnSpc>
              <a:spcPct val="90000"/>
            </a:lnSpc>
            <a:spcBef>
              <a:spcPct val="0"/>
            </a:spcBef>
            <a:spcAft>
              <a:spcPct val="35000"/>
            </a:spcAft>
            <a:buNone/>
          </a:pPr>
          <a:r>
            <a:rPr lang="en-US" sz="1050" kern="1200" dirty="0">
              <a:solidFill>
                <a:schemeClr val="tx1"/>
              </a:solidFill>
            </a:rPr>
            <a:t>(Jul 2018)</a:t>
          </a:r>
          <a:endParaRPr lang="en-US" sz="1050" b="1" kern="1200" dirty="0">
            <a:solidFill>
              <a:schemeClr val="tx1"/>
            </a:solidFill>
          </a:endParaRPr>
        </a:p>
      </dsp:txBody>
      <dsp:txXfrm>
        <a:off x="5267286" y="345536"/>
        <a:ext cx="1126431" cy="1079934"/>
      </dsp:txXfrm>
    </dsp:sp>
    <dsp:sp modelId="{62368813-F802-40D1-BC08-A82FBE0080A0}">
      <dsp:nvSpPr>
        <dsp:cNvPr id="0" name=""/>
        <dsp:cNvSpPr/>
      </dsp:nvSpPr>
      <dsp:spPr>
        <a:xfrm>
          <a:off x="6459414" y="476293"/>
          <a:ext cx="1413506" cy="54561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D59809-2245-4648-8719-60E3859AAC25}">
      <dsp:nvSpPr>
        <dsp:cNvPr id="0" name=""/>
        <dsp:cNvSpPr/>
      </dsp:nvSpPr>
      <dsp:spPr>
        <a:xfrm>
          <a:off x="6836349" y="259845"/>
          <a:ext cx="1193627" cy="12513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2">
                  <a:lumMod val="75000"/>
                </a:schemeClr>
              </a:solidFill>
            </a:rPr>
            <a:t>Kerala Antibiotic Resistance Strategic Action Plan </a:t>
          </a:r>
        </a:p>
        <a:p>
          <a:pPr marL="0" lvl="0" indent="0" algn="ctr" defTabSz="488950">
            <a:lnSpc>
              <a:spcPct val="90000"/>
            </a:lnSpc>
            <a:spcBef>
              <a:spcPct val="0"/>
            </a:spcBef>
            <a:spcAft>
              <a:spcPct val="35000"/>
            </a:spcAft>
            <a:buNone/>
          </a:pPr>
          <a:r>
            <a:rPr lang="en-US" sz="1100" b="0" kern="1200" dirty="0">
              <a:solidFill>
                <a:schemeClr val="tx1"/>
              </a:solidFill>
            </a:rPr>
            <a:t>(Oct 2018)</a:t>
          </a:r>
        </a:p>
      </dsp:txBody>
      <dsp:txXfrm>
        <a:off x="6871309" y="294805"/>
        <a:ext cx="1123707" cy="1181395"/>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16/01/2020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5</a:t>
            </a:fld>
            <a:endParaRPr lang="en-US" altLang="en-US">
              <a:latin typeface="Calibri" panose="020F0502020204030204" pitchFamily="34" charset="0"/>
            </a:endParaRPr>
          </a:p>
        </p:txBody>
      </p:sp>
    </p:spTree>
    <p:extLst>
      <p:ext uri="{BB962C8B-B14F-4D97-AF65-F5344CB8AC3E}">
        <p14:creationId xmlns:p14="http://schemas.microsoft.com/office/powerpoint/2010/main" val="866854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171450" indent="-171450">
              <a:buFont typeface="Arial" panose="020B0604020202020204" pitchFamily="34" charset="0"/>
              <a:buChar char="•"/>
            </a:pPr>
            <a:r>
              <a:rPr lang="en-US" dirty="0"/>
              <a:t>Globally, AMR causes </a:t>
            </a:r>
            <a:r>
              <a:rPr lang="en-US" b="1" dirty="0"/>
              <a:t>700,000</a:t>
            </a:r>
            <a:r>
              <a:rPr lang="en-US" dirty="0"/>
              <a:t> deaths annually. Without action by governments, industry and society, AMR is expected to cause </a:t>
            </a:r>
            <a:r>
              <a:rPr lang="en-US" b="1" dirty="0"/>
              <a:t>10,000,000</a:t>
            </a:r>
            <a:r>
              <a:rPr lang="en-US" dirty="0"/>
              <a:t> deaths annually by </a:t>
            </a:r>
            <a:r>
              <a:rPr lang="en-US" b="1" dirty="0"/>
              <a:t>2050</a:t>
            </a:r>
            <a:r>
              <a:rPr lang="en-US" dirty="0"/>
              <a:t> —more than currently die from cancer.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Antimicrobial resistance, particularly in Gram-negative bacteria, is widely recognized as one of the biggest threats to global health today, with the potential to affect anyone, of any age, in any country. If no solution is found, the impact could be devasting</a:t>
            </a:r>
          </a:p>
        </p:txBody>
      </p:sp>
      <p:sp>
        <p:nvSpPr>
          <p:cNvPr id="4" name="Slide Number Placeholder 3"/>
          <p:cNvSpPr>
            <a:spLocks noGrp="1"/>
          </p:cNvSpPr>
          <p:nvPr>
            <p:ph type="sldNum" sz="quarter" idx="5"/>
          </p:nvPr>
        </p:nvSpPr>
        <p:spPr/>
        <p:txBody>
          <a:bodyPr/>
          <a:lstStyle/>
          <a:p>
            <a:fld id="{D5F8523C-8729-40F0-9536-D6C4CA3AD238}" type="slidenum">
              <a:rPr lang="en-US" smtClean="0"/>
              <a:pPr/>
              <a:t>7</a:t>
            </a:fld>
            <a:endParaRPr lang="en-US"/>
          </a:p>
        </p:txBody>
      </p:sp>
    </p:spTree>
    <p:extLst>
      <p:ext uri="{BB962C8B-B14F-4D97-AF65-F5344CB8AC3E}">
        <p14:creationId xmlns:p14="http://schemas.microsoft.com/office/powerpoint/2010/main" val="1255969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US"/>
              <a:t>*taken from Pfizer AMR Leadership and Commitment.pptx</a:t>
            </a:r>
          </a:p>
        </p:txBody>
      </p:sp>
      <p:sp>
        <p:nvSpPr>
          <p:cNvPr id="4" name="Slide Number Placeholder 3"/>
          <p:cNvSpPr>
            <a:spLocks noGrp="1"/>
          </p:cNvSpPr>
          <p:nvPr>
            <p:ph type="sldNum" sz="quarter" idx="10"/>
          </p:nvPr>
        </p:nvSpPr>
        <p:spPr/>
        <p:txBody>
          <a:bodyPr/>
          <a:lstStyle/>
          <a:p>
            <a:fld id="{5E8944A5-90F4-4801-958A-D2BE321866A4}" type="slidenum">
              <a:rPr lang="en-US" smtClean="0"/>
              <a:t>10</a:t>
            </a:fld>
            <a:endParaRPr lang="en-US"/>
          </a:p>
        </p:txBody>
      </p:sp>
    </p:spTree>
    <p:extLst>
      <p:ext uri="{BB962C8B-B14F-4D97-AF65-F5344CB8AC3E}">
        <p14:creationId xmlns:p14="http://schemas.microsoft.com/office/powerpoint/2010/main" val="2657206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945031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21</a:t>
            </a:fld>
            <a:endParaRPr lang="en-GB" dirty="0"/>
          </a:p>
        </p:txBody>
      </p:sp>
    </p:spTree>
    <p:extLst>
      <p:ext uri="{BB962C8B-B14F-4D97-AF65-F5344CB8AC3E}">
        <p14:creationId xmlns:p14="http://schemas.microsoft.com/office/powerpoint/2010/main" val="2942363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30</a:t>
            </a:fld>
            <a:endParaRPr lang="en-GB"/>
          </a:p>
        </p:txBody>
      </p:sp>
    </p:spTree>
    <p:extLst>
      <p:ext uri="{BB962C8B-B14F-4D97-AF65-F5344CB8AC3E}">
        <p14:creationId xmlns:p14="http://schemas.microsoft.com/office/powerpoint/2010/main" val="4239740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32</a:t>
            </a:fld>
            <a:endParaRPr lang="en-GB"/>
          </a:p>
        </p:txBody>
      </p:sp>
    </p:spTree>
    <p:extLst>
      <p:ext uri="{BB962C8B-B14F-4D97-AF65-F5344CB8AC3E}">
        <p14:creationId xmlns:p14="http://schemas.microsoft.com/office/powerpoint/2010/main" val="6940389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33</a:t>
            </a:fld>
            <a:endParaRPr lang="en-GB"/>
          </a:p>
        </p:txBody>
      </p:sp>
    </p:spTree>
    <p:extLst>
      <p:ext uri="{BB962C8B-B14F-4D97-AF65-F5344CB8AC3E}">
        <p14:creationId xmlns:p14="http://schemas.microsoft.com/office/powerpoint/2010/main" val="3566604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34</a:t>
            </a:fld>
            <a:endParaRPr lang="en-GB"/>
          </a:p>
        </p:txBody>
      </p:sp>
    </p:spTree>
    <p:extLst>
      <p:ext uri="{BB962C8B-B14F-4D97-AF65-F5344CB8AC3E}">
        <p14:creationId xmlns:p14="http://schemas.microsoft.com/office/powerpoint/2010/main" val="1254069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35</a:t>
            </a:fld>
            <a:endParaRPr lang="en-GB"/>
          </a:p>
        </p:txBody>
      </p:sp>
    </p:spTree>
    <p:extLst>
      <p:ext uri="{BB962C8B-B14F-4D97-AF65-F5344CB8AC3E}">
        <p14:creationId xmlns:p14="http://schemas.microsoft.com/office/powerpoint/2010/main" val="1323196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38</a:t>
            </a:fld>
            <a:endParaRPr lang="en-GB"/>
          </a:p>
        </p:txBody>
      </p:sp>
    </p:spTree>
    <p:extLst>
      <p:ext uri="{BB962C8B-B14F-4D97-AF65-F5344CB8AC3E}">
        <p14:creationId xmlns:p14="http://schemas.microsoft.com/office/powerpoint/2010/main" val="4155135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39</a:t>
            </a:fld>
            <a:endParaRPr lang="en-GB"/>
          </a:p>
        </p:txBody>
      </p:sp>
    </p:spTree>
    <p:extLst>
      <p:ext uri="{BB962C8B-B14F-4D97-AF65-F5344CB8AC3E}">
        <p14:creationId xmlns:p14="http://schemas.microsoft.com/office/powerpoint/2010/main" val="2942363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674FFDB-E6E7-494C-8DA1-5857F3259ADF}" type="slidenum">
              <a:rPr lang="en-GB" smtClean="0"/>
              <a:t>44</a:t>
            </a:fld>
            <a:endParaRPr lang="en-GB"/>
          </a:p>
        </p:txBody>
      </p:sp>
    </p:spTree>
    <p:extLst>
      <p:ext uri="{BB962C8B-B14F-4D97-AF65-F5344CB8AC3E}">
        <p14:creationId xmlns:p14="http://schemas.microsoft.com/office/powerpoint/2010/main" val="666505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674FFDB-E6E7-494C-8DA1-5857F3259ADF}" type="slidenum">
              <a:rPr lang="en-GB" smtClean="0"/>
              <a:t>45</a:t>
            </a:fld>
            <a:endParaRPr lang="en-GB"/>
          </a:p>
        </p:txBody>
      </p:sp>
    </p:spTree>
    <p:extLst>
      <p:ext uri="{BB962C8B-B14F-4D97-AF65-F5344CB8AC3E}">
        <p14:creationId xmlns:p14="http://schemas.microsoft.com/office/powerpoint/2010/main" val="3240006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dirty="0"/>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47</a:t>
            </a:fld>
            <a:endParaRPr lang="en-US" altLang="en-US">
              <a:latin typeface="Calibri" panose="020F0502020204030204" pitchFamily="34" charset="0"/>
            </a:endParaRPr>
          </a:p>
        </p:txBody>
      </p:sp>
    </p:spTree>
    <p:extLst>
      <p:ext uri="{BB962C8B-B14F-4D97-AF65-F5344CB8AC3E}">
        <p14:creationId xmlns:p14="http://schemas.microsoft.com/office/powerpoint/2010/main" val="4120844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73</a:t>
            </a:fld>
            <a:endParaRPr lang="en-US" altLang="en-US">
              <a:latin typeface="Calibri" panose="020F0502020204030204" pitchFamily="34" charset="0"/>
            </a:endParaRPr>
          </a:p>
        </p:txBody>
      </p:sp>
    </p:spTree>
    <p:extLst>
      <p:ext uri="{BB962C8B-B14F-4D97-AF65-F5344CB8AC3E}">
        <p14:creationId xmlns:p14="http://schemas.microsoft.com/office/powerpoint/2010/main" val="4242928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98</a:t>
            </a:fld>
            <a:endParaRPr lang="en-US" altLang="en-US">
              <a:latin typeface="Calibri" panose="020F0502020204030204" pitchFamily="34" charset="0"/>
            </a:endParaRPr>
          </a:p>
        </p:txBody>
      </p:sp>
    </p:spTree>
    <p:extLst>
      <p:ext uri="{BB962C8B-B14F-4D97-AF65-F5344CB8AC3E}">
        <p14:creationId xmlns:p14="http://schemas.microsoft.com/office/powerpoint/2010/main" val="2045501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119</a:t>
            </a:fld>
            <a:endParaRPr lang="en-US"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122</a:t>
            </a:fld>
            <a:endParaRPr lang="en-GB"/>
          </a:p>
        </p:txBody>
      </p:sp>
    </p:spTree>
    <p:extLst>
      <p:ext uri="{BB962C8B-B14F-4D97-AF65-F5344CB8AC3E}">
        <p14:creationId xmlns:p14="http://schemas.microsoft.com/office/powerpoint/2010/main" val="20359423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123</a:t>
            </a:fld>
            <a:endParaRPr lang="en-GB"/>
          </a:p>
        </p:txBody>
      </p:sp>
    </p:spTree>
    <p:extLst>
      <p:ext uri="{BB962C8B-B14F-4D97-AF65-F5344CB8AC3E}">
        <p14:creationId xmlns:p14="http://schemas.microsoft.com/office/powerpoint/2010/main" val="3639537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Karachi WW &amp; Barney</a:t>
            </a:r>
          </a:p>
        </p:txBody>
      </p:sp>
      <p:sp>
        <p:nvSpPr>
          <p:cNvPr id="4" name="Slide Number Placeholder 3"/>
          <p:cNvSpPr>
            <a:spLocks noGrp="1"/>
          </p:cNvSpPr>
          <p:nvPr>
            <p:ph type="sldNum" sz="quarter" idx="5"/>
          </p:nvPr>
        </p:nvSpPr>
        <p:spPr/>
        <p:txBody>
          <a:bodyPr/>
          <a:lstStyle/>
          <a:p>
            <a:fld id="{7674FFDB-E6E7-494C-8DA1-5857F3259ADF}" type="slidenum">
              <a:rPr lang="en-GB" smtClean="0"/>
              <a:t>124</a:t>
            </a:fld>
            <a:endParaRPr lang="en-GB"/>
          </a:p>
        </p:txBody>
      </p:sp>
    </p:spTree>
    <p:extLst>
      <p:ext uri="{BB962C8B-B14F-4D97-AF65-F5344CB8AC3E}">
        <p14:creationId xmlns:p14="http://schemas.microsoft.com/office/powerpoint/2010/main" val="2808238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125</a:t>
            </a:fld>
            <a:endParaRPr lang="en-GB"/>
          </a:p>
        </p:txBody>
      </p:sp>
    </p:spTree>
    <p:extLst>
      <p:ext uri="{BB962C8B-B14F-4D97-AF65-F5344CB8AC3E}">
        <p14:creationId xmlns:p14="http://schemas.microsoft.com/office/powerpoint/2010/main" val="4302836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126</a:t>
            </a:fld>
            <a:endParaRPr lang="en-GB"/>
          </a:p>
        </p:txBody>
      </p:sp>
    </p:spTree>
    <p:extLst>
      <p:ext uri="{BB962C8B-B14F-4D97-AF65-F5344CB8AC3E}">
        <p14:creationId xmlns:p14="http://schemas.microsoft.com/office/powerpoint/2010/main" val="29708359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128</a:t>
            </a:fld>
            <a:endParaRPr lang="en-GB"/>
          </a:p>
        </p:txBody>
      </p:sp>
    </p:spTree>
    <p:extLst>
      <p:ext uri="{BB962C8B-B14F-4D97-AF65-F5344CB8AC3E}">
        <p14:creationId xmlns:p14="http://schemas.microsoft.com/office/powerpoint/2010/main" val="42310205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133</a:t>
            </a:fld>
            <a:endParaRPr lang="en-GB"/>
          </a:p>
        </p:txBody>
      </p:sp>
    </p:spTree>
    <p:extLst>
      <p:ext uri="{BB962C8B-B14F-4D97-AF65-F5344CB8AC3E}">
        <p14:creationId xmlns:p14="http://schemas.microsoft.com/office/powerpoint/2010/main" val="1531679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135</a:t>
            </a:fld>
            <a:endParaRPr lang="en-GB"/>
          </a:p>
        </p:txBody>
      </p:sp>
    </p:spTree>
    <p:extLst>
      <p:ext uri="{BB962C8B-B14F-4D97-AF65-F5344CB8AC3E}">
        <p14:creationId xmlns:p14="http://schemas.microsoft.com/office/powerpoint/2010/main" val="42650025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A80F338-9BC2-40AA-86DE-18171B67D4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82C0080-74A4-4A02-9EF5-46B6AD0B2A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N" altLang="en-US"/>
          </a:p>
        </p:txBody>
      </p:sp>
      <p:sp>
        <p:nvSpPr>
          <p:cNvPr id="11268" name="Slide Number Placeholder 3">
            <a:extLst>
              <a:ext uri="{FF2B5EF4-FFF2-40B4-BE49-F238E27FC236}">
                <a16:creationId xmlns:a16="http://schemas.microsoft.com/office/drawing/2014/main" id="{F1AF3917-8AD2-4A11-8CB1-E80518AB42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498F91-482F-42A3-BBB9-AD9D82A1DB4F}" type="slidenum">
              <a:rPr lang="en-US" altLang="en-US" smtClean="0">
                <a:latin typeface="Calibri" panose="020F0502020204030204" pitchFamily="34" charset="0"/>
              </a:rPr>
              <a:pPr/>
              <a:t>141</a:t>
            </a:fld>
            <a:endParaRPr lang="en-US" altLang="en-US">
              <a:latin typeface="Calibri" panose="020F0502020204030204" pitchFamily="34" charset="0"/>
            </a:endParaRPr>
          </a:p>
        </p:txBody>
      </p:sp>
    </p:spTree>
    <p:extLst>
      <p:ext uri="{BB962C8B-B14F-4D97-AF65-F5344CB8AC3E}">
        <p14:creationId xmlns:p14="http://schemas.microsoft.com/office/powerpoint/2010/main" val="93115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142</a:t>
            </a:fld>
            <a:endParaRPr lang="en-GB"/>
          </a:p>
        </p:txBody>
      </p:sp>
    </p:spTree>
    <p:extLst>
      <p:ext uri="{BB962C8B-B14F-4D97-AF65-F5344CB8AC3E}">
        <p14:creationId xmlns:p14="http://schemas.microsoft.com/office/powerpoint/2010/main" val="27663011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143</a:t>
            </a:fld>
            <a:endParaRPr lang="en-GB"/>
          </a:p>
        </p:txBody>
      </p:sp>
    </p:spTree>
    <p:extLst>
      <p:ext uri="{BB962C8B-B14F-4D97-AF65-F5344CB8AC3E}">
        <p14:creationId xmlns:p14="http://schemas.microsoft.com/office/powerpoint/2010/main" val="22067367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146</a:t>
            </a:fld>
            <a:endParaRPr lang="en-GB"/>
          </a:p>
        </p:txBody>
      </p:sp>
    </p:spTree>
    <p:extLst>
      <p:ext uri="{BB962C8B-B14F-4D97-AF65-F5344CB8AC3E}">
        <p14:creationId xmlns:p14="http://schemas.microsoft.com/office/powerpoint/2010/main" val="11758351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147</a:t>
            </a:fld>
            <a:endParaRPr lang="en-GB"/>
          </a:p>
        </p:txBody>
      </p:sp>
    </p:spTree>
    <p:extLst>
      <p:ext uri="{BB962C8B-B14F-4D97-AF65-F5344CB8AC3E}">
        <p14:creationId xmlns:p14="http://schemas.microsoft.com/office/powerpoint/2010/main" val="39781432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154</a:t>
            </a:fld>
            <a:endParaRPr lang="en-GB" dirty="0"/>
          </a:p>
        </p:txBody>
      </p:sp>
    </p:spTree>
    <p:extLst>
      <p:ext uri="{BB962C8B-B14F-4D97-AF65-F5344CB8AC3E}">
        <p14:creationId xmlns:p14="http://schemas.microsoft.com/office/powerpoint/2010/main" val="18787829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155</a:t>
            </a:fld>
            <a:endParaRPr lang="en-GB" dirty="0"/>
          </a:p>
        </p:txBody>
      </p:sp>
    </p:spTree>
    <p:extLst>
      <p:ext uri="{BB962C8B-B14F-4D97-AF65-F5344CB8AC3E}">
        <p14:creationId xmlns:p14="http://schemas.microsoft.com/office/powerpoint/2010/main" val="17697819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158</a:t>
            </a:fld>
            <a:endParaRPr lang="en-GB" dirty="0"/>
          </a:p>
        </p:txBody>
      </p:sp>
    </p:spTree>
    <p:extLst>
      <p:ext uri="{BB962C8B-B14F-4D97-AF65-F5344CB8AC3E}">
        <p14:creationId xmlns:p14="http://schemas.microsoft.com/office/powerpoint/2010/main" val="11298351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162</a:t>
            </a:fld>
            <a:endParaRPr lang="en-GB" dirty="0"/>
          </a:p>
        </p:txBody>
      </p:sp>
    </p:spTree>
    <p:extLst>
      <p:ext uri="{BB962C8B-B14F-4D97-AF65-F5344CB8AC3E}">
        <p14:creationId xmlns:p14="http://schemas.microsoft.com/office/powerpoint/2010/main" val="26078679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164</a:t>
            </a:fld>
            <a:endParaRPr lang="en-GB" dirty="0"/>
          </a:p>
        </p:txBody>
      </p:sp>
    </p:spTree>
    <p:extLst>
      <p:ext uri="{BB962C8B-B14F-4D97-AF65-F5344CB8AC3E}">
        <p14:creationId xmlns:p14="http://schemas.microsoft.com/office/powerpoint/2010/main" val="29067632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166</a:t>
            </a:fld>
            <a:endParaRPr lang="en-GB" dirty="0"/>
          </a:p>
        </p:txBody>
      </p:sp>
    </p:spTree>
    <p:extLst>
      <p:ext uri="{BB962C8B-B14F-4D97-AF65-F5344CB8AC3E}">
        <p14:creationId xmlns:p14="http://schemas.microsoft.com/office/powerpoint/2010/main" val="21640505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74FFDB-E6E7-494C-8DA1-5857F3259ADF}" type="slidenum">
              <a:rPr lang="en-GB" smtClean="0"/>
              <a:t>167</a:t>
            </a:fld>
            <a:endParaRPr lang="en-GB" dirty="0"/>
          </a:p>
        </p:txBody>
      </p:sp>
    </p:spTree>
    <p:extLst>
      <p:ext uri="{BB962C8B-B14F-4D97-AF65-F5344CB8AC3E}">
        <p14:creationId xmlns:p14="http://schemas.microsoft.com/office/powerpoint/2010/main" val="28433406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15.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dirty="0"/>
              <a:t>CLICK TO EDIT TITLE</a:t>
            </a:r>
            <a:endParaRPr lang="en-GB" dirty="0"/>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dirty="0"/>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GB"/>
              <a:t>Test title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Test title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2123658"/>
          </a:xfrm>
          <a:prstGeom prst="rect">
            <a:avLst/>
          </a:prstGeom>
          <a:noFill/>
        </p:spPr>
        <p:txBody>
          <a:bodyPr wrap="square" rtlCol="0">
            <a:spAutoFit/>
          </a:bodyPr>
          <a:lstStyle/>
          <a:p>
            <a:r>
              <a:rPr lang="en-US" sz="1100" b="1" dirty="0">
                <a:solidFill>
                  <a:srgbClr val="5A5A5A"/>
                </a:solidFill>
              </a:rPr>
              <a:t>PSCI Secretariat</a:t>
            </a:r>
          </a:p>
          <a:p>
            <a:r>
              <a:rPr lang="en-US" sz="1100" dirty="0">
                <a:solidFill>
                  <a:srgbClr val="5A5A5A"/>
                </a:solidFill>
              </a:rPr>
              <a:t>Carnstone Partners Ltd</a:t>
            </a:r>
          </a:p>
          <a:p>
            <a:r>
              <a:rPr lang="en-US" sz="1100" dirty="0">
                <a:solidFill>
                  <a:srgbClr val="5A5A5A"/>
                </a:solidFill>
              </a:rPr>
              <a:t>Durham House</a:t>
            </a:r>
          </a:p>
          <a:p>
            <a:r>
              <a:rPr lang="en-US" sz="1100" dirty="0">
                <a:solidFill>
                  <a:srgbClr val="5A5A5A"/>
                </a:solidFill>
              </a:rPr>
              <a:t>Durham House Street</a:t>
            </a:r>
          </a:p>
          <a:p>
            <a:r>
              <a:rPr lang="en-US" sz="1100" dirty="0">
                <a:solidFill>
                  <a:srgbClr val="5A5A5A"/>
                </a:solidFill>
              </a:rPr>
              <a:t>London</a:t>
            </a:r>
          </a:p>
          <a:p>
            <a:r>
              <a:rPr lang="en-US" sz="1100" dirty="0">
                <a:solidFill>
                  <a:srgbClr val="5A5A5A"/>
                </a:solidFill>
              </a:rPr>
              <a:t>WC2N 6HG</a:t>
            </a:r>
          </a:p>
          <a:p>
            <a:endParaRPr lang="en-US" sz="1100" dirty="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dirty="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dirty="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dirty="0">
                <a:solidFill>
                  <a:srgbClr val="5A5A5A"/>
                </a:solidFill>
              </a:rPr>
              <a:t>+55 (11) 94486 6315</a:t>
            </a:r>
            <a:endParaRPr lang="en-US" sz="1100" b="1" dirty="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solidFill>
                <a:srgbClr val="848489"/>
              </a:solidFill>
            </a:endParaRPr>
          </a:p>
          <a:p>
            <a:endParaRPr lang="en-US" sz="1100" dirty="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dirty="0">
                <a:solidFill>
                  <a:srgbClr val="5A5A5A"/>
                </a:solidFill>
                <a:latin typeface="+mn-lt"/>
                <a:ea typeface="+mn-ea"/>
                <a:cs typeface="+mn-cs"/>
              </a:rPr>
              <a:t>About the Secretariat</a:t>
            </a:r>
          </a:p>
          <a:p>
            <a:r>
              <a:rPr lang="en-GB" sz="1100" b="0" i="0" u="none" strike="noStrike" kern="1200" baseline="0" dirty="0">
                <a:solidFill>
                  <a:srgbClr val="5A5A5A"/>
                </a:solidFill>
                <a:latin typeface="+mn-lt"/>
                <a:ea typeface="+mn-ea"/>
                <a:cs typeface="+mn-cs"/>
              </a:rPr>
              <a:t>Carnstone Partners Ltd is an independent management consultancy,</a:t>
            </a:r>
          </a:p>
          <a:p>
            <a:r>
              <a:rPr lang="en-GB" sz="1100" b="0" i="0" u="none" strike="noStrike" kern="1200" baseline="0" dirty="0">
                <a:solidFill>
                  <a:srgbClr val="5A5A5A"/>
                </a:solidFill>
                <a:latin typeface="+mn-lt"/>
                <a:ea typeface="+mn-ea"/>
                <a:cs typeface="+mn-cs"/>
              </a:rPr>
              <a:t>specialising in corporate responsibility and sustainability, with a long</a:t>
            </a:r>
          </a:p>
          <a:p>
            <a:r>
              <a:rPr lang="en-GB" sz="1100" b="0" i="0" u="none" strike="noStrike" kern="1200" baseline="0" dirty="0">
                <a:solidFill>
                  <a:srgbClr val="5A5A5A"/>
                </a:solidFill>
                <a:latin typeface="+mn-lt"/>
                <a:ea typeface="+mn-ea"/>
                <a:cs typeface="+mn-cs"/>
              </a:rPr>
              <a:t>track record in running industry groups.</a:t>
            </a:r>
            <a:endParaRPr lang="en-GB" sz="1100" dirty="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+55 (11) 94486 6315</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dirty="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dirty="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dirty="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66867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9_Title Only">
    <p:spTree>
      <p:nvGrpSpPr>
        <p:cNvPr id="1" name=""/>
        <p:cNvGrpSpPr/>
        <p:nvPr/>
      </p:nvGrpSpPr>
      <p:grpSpPr>
        <a:xfrm>
          <a:off x="0" y="0"/>
          <a:ext cx="0" cy="0"/>
          <a:chOff x="0" y="0"/>
          <a:chExt cx="0" cy="0"/>
        </a:xfrm>
      </p:grpSpPr>
      <p:sp>
        <p:nvSpPr>
          <p:cNvPr id="2" name="Title 1"/>
          <p:cNvSpPr>
            <a:spLocks noGrp="1"/>
          </p:cNvSpPr>
          <p:nvPr>
            <p:ph type="title"/>
          </p:nvPr>
        </p:nvSpPr>
        <p:spPr>
          <a:xfrm>
            <a:off x="426720" y="53828"/>
            <a:ext cx="8778240" cy="914400"/>
          </a:xfrm>
        </p:spPr>
        <p:txBody>
          <a:bodyPr/>
          <a:lstStyle/>
          <a:p>
            <a:r>
              <a:rPr lang="en-US"/>
              <a:t>Click to edit Master title style</a:t>
            </a:r>
          </a:p>
        </p:txBody>
      </p:sp>
      <p:sp>
        <p:nvSpPr>
          <p:cNvPr id="8" name="Text Placeholder 9"/>
          <p:cNvSpPr>
            <a:spLocks noGrp="1"/>
          </p:cNvSpPr>
          <p:nvPr>
            <p:ph type="body" sz="quarter" idx="15" hasCustomPrompt="1"/>
          </p:nvPr>
        </p:nvSpPr>
        <p:spPr bwMode="gray">
          <a:xfrm>
            <a:off x="426720" y="1081785"/>
            <a:ext cx="11277600" cy="396947"/>
          </a:xfrm>
          <a:prstGeom prst="rect">
            <a:avLst/>
          </a:prstGeom>
          <a:noFill/>
        </p:spPr>
        <p:txBody>
          <a:bodyPr wrap="square" rtlCol="0">
            <a:noAutofit/>
          </a:bodyPr>
          <a:lstStyle>
            <a:lvl1pPr marL="0" indent="0" algn="l" rtl="0" fontAlgn="base">
              <a:lnSpc>
                <a:spcPct val="90000"/>
              </a:lnSpc>
              <a:spcBef>
                <a:spcPct val="0"/>
              </a:spcBef>
              <a:spcAft>
                <a:spcPct val="0"/>
              </a:spcAft>
              <a:buNone/>
              <a:defRPr lang="en-US" sz="2933" b="1" kern="1200" smtClean="0">
                <a:solidFill>
                  <a:schemeClr val="tx1"/>
                </a:solidFill>
                <a:latin typeface="+mj-lt"/>
                <a:ea typeface="+mn-ea"/>
                <a:cs typeface="+mn-cs"/>
              </a:defRPr>
            </a:lvl1pPr>
            <a:lvl2pPr algn="l" rtl="0" fontAlgn="base">
              <a:lnSpc>
                <a:spcPct val="90000"/>
              </a:lnSpc>
              <a:spcBef>
                <a:spcPct val="0"/>
              </a:spcBef>
              <a:spcAft>
                <a:spcPct val="0"/>
              </a:spcAft>
              <a:defRPr lang="en-US" sz="2933" b="1" kern="1200" smtClean="0">
                <a:solidFill>
                  <a:schemeClr val="tx1"/>
                </a:solidFill>
                <a:latin typeface="Arial Narrow" pitchFamily="34" charset="0"/>
                <a:ea typeface="+mn-ea"/>
                <a:cs typeface="+mn-cs"/>
              </a:defRPr>
            </a:lvl2pPr>
            <a:lvl3pPr algn="l" rtl="0" fontAlgn="base">
              <a:lnSpc>
                <a:spcPct val="90000"/>
              </a:lnSpc>
              <a:spcBef>
                <a:spcPct val="0"/>
              </a:spcBef>
              <a:spcAft>
                <a:spcPct val="0"/>
              </a:spcAft>
              <a:defRPr lang="en-US" sz="2933" b="1" kern="1200" smtClean="0">
                <a:solidFill>
                  <a:schemeClr val="tx1"/>
                </a:solidFill>
                <a:latin typeface="Arial Narrow" pitchFamily="34" charset="0"/>
                <a:ea typeface="+mn-ea"/>
                <a:cs typeface="+mn-cs"/>
              </a:defRPr>
            </a:lvl3pPr>
            <a:lvl4pPr algn="l" rtl="0" fontAlgn="base">
              <a:lnSpc>
                <a:spcPct val="90000"/>
              </a:lnSpc>
              <a:spcBef>
                <a:spcPct val="0"/>
              </a:spcBef>
              <a:spcAft>
                <a:spcPct val="0"/>
              </a:spcAft>
              <a:defRPr lang="en-US" sz="2933" b="1" kern="1200" smtClean="0">
                <a:solidFill>
                  <a:schemeClr val="tx1"/>
                </a:solidFill>
                <a:latin typeface="Arial Narrow" pitchFamily="34" charset="0"/>
                <a:ea typeface="+mn-ea"/>
                <a:cs typeface="+mn-cs"/>
              </a:defRPr>
            </a:lvl4pPr>
            <a:lvl5pPr algn="l" rtl="0" fontAlgn="base">
              <a:lnSpc>
                <a:spcPct val="90000"/>
              </a:lnSpc>
              <a:spcBef>
                <a:spcPct val="0"/>
              </a:spcBef>
              <a:spcAft>
                <a:spcPct val="0"/>
              </a:spcAft>
              <a:defRPr lang="en-US" sz="2933" b="1" kern="1200" dirty="0" smtClean="0">
                <a:solidFill>
                  <a:schemeClr val="tx1"/>
                </a:solidFill>
                <a:latin typeface="Arial Narrow" pitchFamily="34" charset="0"/>
                <a:ea typeface="+mn-ea"/>
                <a:cs typeface="+mn-cs"/>
              </a:defRPr>
            </a:lvl5pPr>
          </a:lstStyle>
          <a:p>
            <a:pPr lvl="0"/>
            <a:r>
              <a:rPr lang="en-US"/>
              <a:t>Click to edit subtitle</a:t>
            </a:r>
          </a:p>
        </p:txBody>
      </p:sp>
      <p:sp>
        <p:nvSpPr>
          <p:cNvPr id="9" name="Text Placeholder 12"/>
          <p:cNvSpPr>
            <a:spLocks noGrp="1"/>
          </p:cNvSpPr>
          <p:nvPr>
            <p:ph type="body" sz="quarter" idx="16" hasCustomPrompt="1"/>
          </p:nvPr>
        </p:nvSpPr>
        <p:spPr>
          <a:xfrm>
            <a:off x="426720" y="5943600"/>
            <a:ext cx="11277600" cy="415019"/>
          </a:xfrm>
          <a:prstGeom prst="rect">
            <a:avLst/>
          </a:prstGeom>
        </p:spPr>
        <p:txBody>
          <a:bodyPr lIns="91440" tIns="0" rIns="0" bIns="0" anchor="b" anchorCtr="0">
            <a:noAutofit/>
          </a:bodyPr>
          <a:lstStyle>
            <a:lvl1pPr marL="0" indent="0">
              <a:spcBef>
                <a:spcPts val="267"/>
              </a:spcBef>
              <a:buNone/>
              <a:defRPr sz="1333">
                <a:solidFill>
                  <a:schemeClr val="tx2"/>
                </a:solidFill>
                <a:latin typeface="+mn-lt"/>
                <a:cs typeface="Arial" pitchFamily="34" charset="0"/>
              </a:defRPr>
            </a:lvl1pPr>
          </a:lstStyle>
          <a:p>
            <a:pPr lvl="0"/>
            <a:r>
              <a:rPr lang="en-US"/>
              <a:t>Click to edit source</a:t>
            </a:r>
          </a:p>
        </p:txBody>
      </p:sp>
    </p:spTree>
    <p:extLst>
      <p:ext uri="{BB962C8B-B14F-4D97-AF65-F5344CB8AC3E}">
        <p14:creationId xmlns:p14="http://schemas.microsoft.com/office/powerpoint/2010/main" val="467540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498764" y="294810"/>
            <a:ext cx="10090920" cy="338554"/>
          </a:xfrm>
        </p:spPr>
        <p:txBody>
          <a:bodyPr/>
          <a:lstStyle/>
          <a:p>
            <a:r>
              <a:rPr lang="en-US" dirty="0"/>
              <a:t>Click to edit Master heading style</a:t>
            </a:r>
            <a:endParaRPr lang="en-GB" dirty="0"/>
          </a:p>
        </p:txBody>
      </p:sp>
      <p:sp>
        <p:nvSpPr>
          <p:cNvPr id="16" name="Content Placeholder 15"/>
          <p:cNvSpPr>
            <a:spLocks noGrp="1"/>
          </p:cNvSpPr>
          <p:nvPr>
            <p:ph sz="quarter" idx="12"/>
          </p:nvPr>
        </p:nvSpPr>
        <p:spPr>
          <a:xfrm>
            <a:off x="500097" y="1177489"/>
            <a:ext cx="11217769" cy="4658549"/>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ext Placeholder 2"/>
          <p:cNvSpPr>
            <a:spLocks noGrp="1"/>
          </p:cNvSpPr>
          <p:nvPr>
            <p:ph type="body" sz="quarter" idx="14" hasCustomPrompt="1"/>
          </p:nvPr>
        </p:nvSpPr>
        <p:spPr>
          <a:xfrm>
            <a:off x="498795" y="692554"/>
            <a:ext cx="10118404" cy="234950"/>
          </a:xfrm>
        </p:spPr>
        <p:txBody>
          <a:bodyPr anchor="t" anchorCtr="0"/>
          <a:lstStyle>
            <a:lvl1pPr marL="0" marR="0" indent="0" algn="l" defTabSz="914400" rtl="0" eaLnBrk="1" fontAlgn="auto" latinLnBrk="0" hangingPunct="1">
              <a:lnSpc>
                <a:spcPct val="100000"/>
              </a:lnSpc>
              <a:spcBef>
                <a:spcPts val="0"/>
              </a:spcBef>
              <a:spcAft>
                <a:spcPts val="0"/>
              </a:spcAft>
              <a:buClr>
                <a:schemeClr val="tx1"/>
              </a:buClr>
              <a:buSzTx/>
              <a:buFont typeface="Arial" pitchFamily="34" charset="0"/>
              <a:buNone/>
              <a:tabLst/>
              <a:defRPr sz="1600" i="0">
                <a:latin typeface="+mn-lt"/>
              </a:defRPr>
            </a:lvl1pPr>
            <a:lvl2pPr marL="271463" indent="0">
              <a:buNone/>
              <a:defRPr/>
            </a:lvl2pPr>
            <a:lvl3pPr marL="533400" indent="0">
              <a:buNone/>
              <a:defRPr/>
            </a:lvl3pPr>
            <a:lvl4pPr marL="815975" indent="0">
              <a:buNone/>
              <a:defRPr/>
            </a:lvl4pPr>
            <a:lvl5pPr marL="1104900" indent="0">
              <a:buNone/>
              <a:defRPr/>
            </a:lvl5pPr>
          </a:lstStyle>
          <a:p>
            <a:pPr marL="0" marR="0" lvl="0" indent="0" algn="l" defTabSz="914400" rtl="0" eaLnBrk="1" fontAlgn="auto" latinLnBrk="0" hangingPunct="1">
              <a:lnSpc>
                <a:spcPct val="100000"/>
              </a:lnSpc>
              <a:spcBef>
                <a:spcPts val="0"/>
              </a:spcBef>
              <a:spcAft>
                <a:spcPts val="0"/>
              </a:spcAft>
              <a:buClr>
                <a:schemeClr val="tx1"/>
              </a:buClr>
              <a:buSzTx/>
              <a:buFont typeface="Arial" pitchFamily="34" charset="0"/>
              <a:buNone/>
              <a:tabLst/>
              <a:defRPr/>
            </a:pPr>
            <a:r>
              <a:rPr lang="en-GB" dirty="0"/>
              <a:t>Supporting heading</a:t>
            </a:r>
            <a:r>
              <a:rPr lang="en-US" dirty="0"/>
              <a:t> here if required</a:t>
            </a:r>
          </a:p>
        </p:txBody>
      </p:sp>
      <p:sp>
        <p:nvSpPr>
          <p:cNvPr id="6" name="Text Placeholder 5"/>
          <p:cNvSpPr>
            <a:spLocks noGrp="1"/>
          </p:cNvSpPr>
          <p:nvPr>
            <p:ph type="body" sz="quarter" idx="18" hasCustomPrompt="1"/>
          </p:nvPr>
        </p:nvSpPr>
        <p:spPr>
          <a:xfrm>
            <a:off x="499872" y="5978065"/>
            <a:ext cx="11261093" cy="203133"/>
          </a:xfrm>
        </p:spPr>
        <p:txBody>
          <a:bodyPr wrap="square" anchor="b" anchorCtr="0">
            <a:spAutoFit/>
          </a:bodyPr>
          <a:lstStyle>
            <a:lvl1pPr marL="0" indent="0">
              <a:buNone/>
              <a:defRPr sz="800" baseline="0"/>
            </a:lvl1pPr>
            <a:lvl2pPr marL="268163" indent="0">
              <a:buNone/>
              <a:defRPr sz="800"/>
            </a:lvl2pPr>
            <a:lvl3pPr marL="540000" indent="0">
              <a:buNone/>
              <a:defRPr sz="800"/>
            </a:lvl3pPr>
            <a:lvl4pPr marL="811088" indent="0">
              <a:buNone/>
              <a:defRPr sz="800"/>
            </a:lvl4pPr>
            <a:lvl5pPr marL="1080000" indent="0">
              <a:buNone/>
              <a:defRPr sz="800"/>
            </a:lvl5pPr>
          </a:lstStyle>
          <a:p>
            <a:pPr lvl="0"/>
            <a:r>
              <a:rPr lang="en-US" dirty="0"/>
              <a:t>Insert Source text here</a:t>
            </a:r>
          </a:p>
        </p:txBody>
      </p:sp>
      <p:sp>
        <p:nvSpPr>
          <p:cNvPr id="4" name="Date Placeholder 3"/>
          <p:cNvSpPr>
            <a:spLocks noGrp="1"/>
          </p:cNvSpPr>
          <p:nvPr>
            <p:ph type="dt" sz="half" idx="19"/>
          </p:nvPr>
        </p:nvSpPr>
        <p:spPr/>
        <p:txBody>
          <a:bodyPr/>
          <a:lstStyle/>
          <a:p>
            <a:pPr algn="ctr"/>
            <a:r>
              <a:rPr lang="en-US" dirty="0"/>
              <a:t>Insert your date / confidentiality text here</a:t>
            </a:r>
            <a:endParaRPr lang="en-GB" dirty="0"/>
          </a:p>
        </p:txBody>
      </p:sp>
      <p:sp>
        <p:nvSpPr>
          <p:cNvPr id="7" name="Footer Placeholder 6"/>
          <p:cNvSpPr>
            <a:spLocks noGrp="1"/>
          </p:cNvSpPr>
          <p:nvPr>
            <p:ph type="ftr" sz="quarter" idx="20"/>
          </p:nvPr>
        </p:nvSpPr>
        <p:spPr/>
        <p:txBody>
          <a:bodyPr/>
          <a:lstStyle/>
          <a:p>
            <a:r>
              <a:rPr lang="en-GB" dirty="0"/>
              <a:t>4x3 presentation kit</a:t>
            </a:r>
          </a:p>
        </p:txBody>
      </p:sp>
      <p:sp>
        <p:nvSpPr>
          <p:cNvPr id="10" name="Slide Number Placeholder 9"/>
          <p:cNvSpPr>
            <a:spLocks noGrp="1"/>
          </p:cNvSpPr>
          <p:nvPr>
            <p:ph type="sldNum" sz="quarter" idx="21"/>
          </p:nvPr>
        </p:nvSpPr>
        <p:spPr/>
        <p:txBody>
          <a:bodyPr/>
          <a:lstStyle/>
          <a:p>
            <a:fld id="{9F9F533D-B52E-4A2F-BF72-0ADD2D94BD75}" type="slidenum">
              <a:rPr lang="en-GB" smtClean="0"/>
              <a:pPr/>
              <a:t>‹#›</a:t>
            </a:fld>
            <a:endParaRPr lang="en-GB" dirty="0"/>
          </a:p>
        </p:txBody>
      </p:sp>
    </p:spTree>
    <p:extLst>
      <p:ext uri="{BB962C8B-B14F-4D97-AF65-F5344CB8AC3E}">
        <p14:creationId xmlns:p14="http://schemas.microsoft.com/office/powerpoint/2010/main" val="3330939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dirty="0"/>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1" r:id="rId4"/>
    <p:sldLayoutId id="2147483652" r:id="rId5"/>
    <p:sldLayoutId id="2147483653" r:id="rId6"/>
    <p:sldLayoutId id="2147483654" r:id="rId7"/>
    <p:sldLayoutId id="2147483655" r:id="rId8"/>
    <p:sldLayoutId id="2147483656" r:id="rId9"/>
    <p:sldLayoutId id="2147483658" r:id="rId10"/>
    <p:sldLayoutId id="2147483659" r:id="rId11"/>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yybsSqcB7mE"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emf"/><Relationship Id="rId2" Type="http://schemas.openxmlformats.org/officeDocument/2006/relationships/hyperlink" Target="https://www.cdc.gov/globalhealth/newsletter/2016/feb_16_2016.html" TargetMode="External"/><Relationship Id="rId1" Type="http://schemas.openxmlformats.org/officeDocument/2006/relationships/slideLayout" Target="../slideLayouts/slideLayout5.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emf"/><Relationship Id="rId1" Type="http://schemas.openxmlformats.org/officeDocument/2006/relationships/slideLayout" Target="../slideLayouts/slideLayout3.xml"/><Relationship Id="rId5" Type="http://schemas.openxmlformats.org/officeDocument/2006/relationships/hyperlink" Target="https://ec.europa.eu/environment/water/water-dangersub/pdf/strategic_approach_pharmaceuticals_env.PDF" TargetMode="Externa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www.amrindustryalliance.org/why-the-amr-industry-alliance/"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nerc.ukri.org/research/funded/programmes/uk-india-amr/news/ao/" TargetMode="External"/><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www.astrazeneca.com/content/dam/az/PDF/2018/A2E303_Pharmaceutical%20in%20the%20environment_A4_Final_V4.pdf" TargetMode="External"/><Relationship Id="rId2" Type="http://schemas.openxmlformats.org/officeDocument/2006/relationships/hyperlink" Target="https://setac.onlinelibrary.wiley.com/doi/full/10.1002/ieam.1268" TargetMode="External"/><Relationship Id="rId1" Type="http://schemas.openxmlformats.org/officeDocument/2006/relationships/slideLayout" Target="../slideLayouts/slideLayout3.xml"/><Relationship Id="rId5" Type="http://schemas.openxmlformats.org/officeDocument/2006/relationships/image" Target="../media/image40.emf"/><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hyperlink" Target="https://www.sciencedirect.com/science/article/pii/S0160412019309493" TargetMode="External"/><Relationship Id="rId7" Type="http://schemas.openxmlformats.org/officeDocument/2006/relationships/hyperlink" Target="https://setac.onlinelibrary.wiley.com/doi/full/10.1002/ieam.4141"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hyperlink" Target="https://ipiesum.eu/" TargetMode="External"/><Relationship Id="rId5" Type="http://schemas.openxmlformats.org/officeDocument/2006/relationships/hyperlink" Target="https://www.nsfwetcenter.org/2018/09/11/new-pnec-list-9-11-18/" TargetMode="External"/><Relationship Id="rId4" Type="http://schemas.openxmlformats.org/officeDocument/2006/relationships/hyperlink" Target="https://setac.onlinelibrary.wiley.com/doi/full/10.1002/etc.3260"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image" Target="../media/image46.jpeg"/><Relationship Id="rId1" Type="http://schemas.openxmlformats.org/officeDocument/2006/relationships/slideLayout" Target="../slideLayouts/slideLayout3.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3.xml"/><Relationship Id="rId4" Type="http://schemas.openxmlformats.org/officeDocument/2006/relationships/image" Target="../media/image6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63.wmf"/><Relationship Id="rId4" Type="http://schemas.openxmlformats.org/officeDocument/2006/relationships/oleObject" Target="../embeddings/oleObject1.bin"/></Relationships>
</file>

<file path=ppt/slides/_rels/slide6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3.xml"/><Relationship Id="rId4" Type="http://schemas.openxmlformats.org/officeDocument/2006/relationships/image" Target="../media/image69.png"/></Relationships>
</file>

<file path=ppt/slides/_rels/slide7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3.xml"/><Relationship Id="rId4" Type="http://schemas.openxmlformats.org/officeDocument/2006/relationships/image" Target="../media/image72.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3.xml"/><Relationship Id="rId4" Type="http://schemas.openxmlformats.org/officeDocument/2006/relationships/image" Target="../media/image80.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3.xml"/><Relationship Id="rId4" Type="http://schemas.openxmlformats.org/officeDocument/2006/relationships/image" Target="../media/image84.pn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6.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hyperlink" Target="https://www.epa.gov/sites/production/files/2015-10/documents/method_1694_2007.pdf" TargetMode="External"/><Relationship Id="rId1" Type="http://schemas.openxmlformats.org/officeDocument/2006/relationships/slideLayout" Target="../slideLayouts/slideLayout3.xml"/><Relationship Id="rId5" Type="http://schemas.openxmlformats.org/officeDocument/2006/relationships/image" Target="../media/image88.png"/><Relationship Id="rId4" Type="http://schemas.openxmlformats.org/officeDocument/2006/relationships/image" Target="../media/image87.png"/></Relationships>
</file>

<file path=ppt/slides/_rels/slide11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hyperlink" Target="https://www.sciencedirect.com/science/article/pii/S0048969716326894" TargetMode="External"/><Relationship Id="rId1" Type="http://schemas.openxmlformats.org/officeDocument/2006/relationships/slideLayout" Target="../slideLayouts/slideLayout3.xml"/><Relationship Id="rId4" Type="http://schemas.openxmlformats.org/officeDocument/2006/relationships/image" Target="../media/image90.png"/></Relationships>
</file>

<file path=ppt/slides/_rels/slide11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hyperlink" Target="https://www.sciencedirect.com/science/article/pii/S0048969716305551?via%3Dihub" TargetMode="External"/><Relationship Id="rId1" Type="http://schemas.openxmlformats.org/officeDocument/2006/relationships/slideLayout" Target="../slideLayouts/slideLayout3.xml"/><Relationship Id="rId4" Type="http://schemas.openxmlformats.org/officeDocument/2006/relationships/image" Target="../media/image92.png"/></Relationships>
</file>

<file path=ppt/slides/_rels/slide11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3.xml"/><Relationship Id="rId5" Type="http://schemas.openxmlformats.org/officeDocument/2006/relationships/hyperlink" Target="https://www.researchgate.net/publication/332148033_A_Novel_Method_to_Characterise_Levels_of_Pharmaceutical_Pollution_in_Large-Scale_Aquatic_Monitoring_Campaigns" TargetMode="External"/><Relationship Id="rId4" Type="http://schemas.openxmlformats.org/officeDocument/2006/relationships/image" Target="../media/image95.png"/></Relationships>
</file>

<file path=ppt/slides/_rels/slide11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hyperlink" Target="https://www.sciencedirect.com/science/article/pii/S0021967304005771" TargetMode="External"/><Relationship Id="rId1" Type="http://schemas.openxmlformats.org/officeDocument/2006/relationships/slideLayout" Target="../slideLayouts/slideLayout3.xml"/><Relationship Id="rId4" Type="http://schemas.openxmlformats.org/officeDocument/2006/relationships/image" Target="../media/image97.png"/></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2" Type="http://schemas.openxmlformats.org/officeDocument/2006/relationships/hyperlink" Target="https://www.amrindustryalliance.org/wp-content/uploads/2018/02/AMR_Industry_Alliance_Manufacturing_Framework.pdf" TargetMode="Externa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99.png"/><Relationship Id="rId7" Type="http://schemas.openxmlformats.org/officeDocument/2006/relationships/image" Target="../media/image103.sv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 Id="rId9" Type="http://schemas.openxmlformats.org/officeDocument/2006/relationships/image" Target="../media/image105.png"/></Relationships>
</file>

<file path=ppt/slides/_rels/slide123.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99.png"/><Relationship Id="rId7" Type="http://schemas.openxmlformats.org/officeDocument/2006/relationships/image" Target="../media/image103.sv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 Id="rId9" Type="http://schemas.openxmlformats.org/officeDocument/2006/relationships/image" Target="../media/image105.png"/></Relationships>
</file>

<file path=ppt/slides/_rels/slide12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3.xml"/><Relationship Id="rId5" Type="http://schemas.openxmlformats.org/officeDocument/2006/relationships/image" Target="../media/image112.emf"/><Relationship Id="rId4" Type="http://schemas.openxmlformats.org/officeDocument/2006/relationships/image" Target="../media/image111.png"/></Relationships>
</file>

<file path=ppt/slides/_rels/slide133.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8.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8.xml"/></Relationships>
</file>

<file path=ppt/slides/_rels/slide139.xml.rels><?xml version="1.0" encoding="UTF-8" standalone="yes"?>
<Relationships xmlns="http://schemas.openxmlformats.org/package/2006/relationships"><Relationship Id="rId2" Type="http://schemas.openxmlformats.org/officeDocument/2006/relationships/image" Target="../media/image116.jpg"/><Relationship Id="rId1" Type="http://schemas.openxmlformats.org/officeDocument/2006/relationships/slideLayout" Target="../slideLayouts/slideLayout8.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6.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147.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14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vmlDrawing" Target="../drawings/vmlDrawing2.vml"/><Relationship Id="rId6" Type="http://schemas.openxmlformats.org/officeDocument/2006/relationships/image" Target="../media/image119.png"/><Relationship Id="rId5" Type="http://schemas.openxmlformats.org/officeDocument/2006/relationships/image" Target="../media/image118.emf"/><Relationship Id="rId4" Type="http://schemas.openxmlformats.org/officeDocument/2006/relationships/oleObject" Target="../embeddings/oleObject2.bin"/></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2.xml"/><Relationship Id="rId1" Type="http://schemas.openxmlformats.org/officeDocument/2006/relationships/vmlDrawing" Target="../drawings/vmlDrawing3.vml"/><Relationship Id="rId5" Type="http://schemas.openxmlformats.org/officeDocument/2006/relationships/image" Target="../media/image118.emf"/><Relationship Id="rId4" Type="http://schemas.openxmlformats.org/officeDocument/2006/relationships/oleObject" Target="../embeddings/oleObject3.bin"/></Relationships>
</file>

<file path=ppt/slides/_rels/slide151.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120.png"/><Relationship Id="rId2" Type="http://schemas.openxmlformats.org/officeDocument/2006/relationships/tags" Target="../tags/tag3.xml"/><Relationship Id="rId1" Type="http://schemas.openxmlformats.org/officeDocument/2006/relationships/vmlDrawing" Target="../drawings/vmlDrawing4.vml"/><Relationship Id="rId6" Type="http://schemas.openxmlformats.org/officeDocument/2006/relationships/image" Target="../media/image118.emf"/><Relationship Id="rId5" Type="http://schemas.openxmlformats.org/officeDocument/2006/relationships/oleObject" Target="../embeddings/oleObject4.bin"/><Relationship Id="rId4" Type="http://schemas.openxmlformats.org/officeDocument/2006/relationships/slideLayout" Target="../slideLayouts/slideLayout3.xml"/></Relationships>
</file>

<file path=ppt/slides/_rels/slide152.xml.rels><?xml version="1.0" encoding="UTF-8" standalone="yes"?>
<Relationships xmlns="http://schemas.openxmlformats.org/package/2006/relationships"><Relationship Id="rId8" Type="http://schemas.openxmlformats.org/officeDocument/2006/relationships/image" Target="../media/image122.png"/><Relationship Id="rId3" Type="http://schemas.openxmlformats.org/officeDocument/2006/relationships/tags" Target="../tags/tag6.xml"/><Relationship Id="rId7" Type="http://schemas.openxmlformats.org/officeDocument/2006/relationships/image" Target="../media/image121.png"/><Relationship Id="rId2" Type="http://schemas.openxmlformats.org/officeDocument/2006/relationships/tags" Target="../tags/tag5.xml"/><Relationship Id="rId1" Type="http://schemas.openxmlformats.org/officeDocument/2006/relationships/vmlDrawing" Target="../drawings/vmlDrawing5.vml"/><Relationship Id="rId6" Type="http://schemas.openxmlformats.org/officeDocument/2006/relationships/image" Target="../media/image118.emf"/><Relationship Id="rId5" Type="http://schemas.openxmlformats.org/officeDocument/2006/relationships/oleObject" Target="../embeddings/oleObject5.bin"/><Relationship Id="rId4" Type="http://schemas.openxmlformats.org/officeDocument/2006/relationships/slideLayout" Target="../slideLayouts/slideLayout3.xml"/></Relationships>
</file>

<file path=ppt/slides/_rels/slide153.xml.rels><?xml version="1.0" encoding="UTF-8" standalone="yes"?>
<Relationships xmlns="http://schemas.openxmlformats.org/package/2006/relationships"><Relationship Id="rId3" Type="http://schemas.openxmlformats.org/officeDocument/2006/relationships/tags" Target="../tags/tag8.xml"/><Relationship Id="rId7" Type="http://schemas.openxmlformats.org/officeDocument/2006/relationships/image" Target="../media/image123.jpeg"/><Relationship Id="rId2" Type="http://schemas.openxmlformats.org/officeDocument/2006/relationships/tags" Target="../tags/tag7.xml"/><Relationship Id="rId1" Type="http://schemas.openxmlformats.org/officeDocument/2006/relationships/vmlDrawing" Target="../drawings/vmlDrawing6.vml"/><Relationship Id="rId6" Type="http://schemas.openxmlformats.org/officeDocument/2006/relationships/image" Target="../media/image118.emf"/><Relationship Id="rId5" Type="http://schemas.openxmlformats.org/officeDocument/2006/relationships/oleObject" Target="../embeddings/oleObject6.bin"/><Relationship Id="rId4" Type="http://schemas.openxmlformats.org/officeDocument/2006/relationships/slideLayout" Target="../slideLayouts/slideLayout3.xml"/></Relationships>
</file>

<file path=ppt/slides/_rels/slide154.xml.rels><?xml version="1.0" encoding="UTF-8" standalone="yes"?>
<Relationships xmlns="http://schemas.openxmlformats.org/package/2006/relationships"><Relationship Id="rId8" Type="http://schemas.openxmlformats.org/officeDocument/2006/relationships/diagramData" Target="../diagrams/data1.xml"/><Relationship Id="rId13" Type="http://schemas.openxmlformats.org/officeDocument/2006/relationships/image" Target="../media/image124.png"/><Relationship Id="rId3" Type="http://schemas.openxmlformats.org/officeDocument/2006/relationships/tags" Target="../tags/tag10.xml"/><Relationship Id="rId7" Type="http://schemas.openxmlformats.org/officeDocument/2006/relationships/image" Target="../media/image118.emf"/><Relationship Id="rId12" Type="http://schemas.microsoft.com/office/2007/relationships/diagramDrawing" Target="../diagrams/drawing1.xml"/><Relationship Id="rId2" Type="http://schemas.openxmlformats.org/officeDocument/2006/relationships/tags" Target="../tags/tag9.xml"/><Relationship Id="rId16" Type="http://schemas.microsoft.com/office/2007/relationships/hdphoto" Target="../media/hdphoto2.wdp"/><Relationship Id="rId1" Type="http://schemas.openxmlformats.org/officeDocument/2006/relationships/vmlDrawing" Target="../drawings/vmlDrawing7.vml"/><Relationship Id="rId6" Type="http://schemas.openxmlformats.org/officeDocument/2006/relationships/oleObject" Target="../embeddings/oleObject7.bin"/><Relationship Id="rId11" Type="http://schemas.openxmlformats.org/officeDocument/2006/relationships/diagramColors" Target="../diagrams/colors1.xml"/><Relationship Id="rId5" Type="http://schemas.openxmlformats.org/officeDocument/2006/relationships/notesSlide" Target="../notesSlides/notesSlide32.xml"/><Relationship Id="rId15" Type="http://schemas.openxmlformats.org/officeDocument/2006/relationships/image" Target="../media/image125.png"/><Relationship Id="rId10" Type="http://schemas.openxmlformats.org/officeDocument/2006/relationships/diagramQuickStyle" Target="../diagrams/quickStyle1.xml"/><Relationship Id="rId4" Type="http://schemas.openxmlformats.org/officeDocument/2006/relationships/slideLayout" Target="../slideLayouts/slideLayout3.xml"/><Relationship Id="rId9" Type="http://schemas.openxmlformats.org/officeDocument/2006/relationships/diagramLayout" Target="../diagrams/layout1.xml"/><Relationship Id="rId14" Type="http://schemas.microsoft.com/office/2007/relationships/hdphoto" Target="../media/hdphoto1.wdp"/></Relationships>
</file>

<file path=ppt/slides/_rels/slide15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156.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127.jpeg"/><Relationship Id="rId2" Type="http://schemas.openxmlformats.org/officeDocument/2006/relationships/tags" Target="../tags/tag11.xml"/><Relationship Id="rId1" Type="http://schemas.openxmlformats.org/officeDocument/2006/relationships/vmlDrawing" Target="../drawings/vmlDrawing8.vml"/><Relationship Id="rId6" Type="http://schemas.openxmlformats.org/officeDocument/2006/relationships/image" Target="../media/image118.emf"/><Relationship Id="rId5" Type="http://schemas.openxmlformats.org/officeDocument/2006/relationships/oleObject" Target="../embeddings/oleObject8.bin"/><Relationship Id="rId4" Type="http://schemas.openxmlformats.org/officeDocument/2006/relationships/slideLayout" Target="../slideLayouts/slideLayout3.xml"/></Relationships>
</file>

<file path=ppt/slides/_rels/slide15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29.png"/><Relationship Id="rId7" Type="http://schemas.openxmlformats.org/officeDocument/2006/relationships/diagramData" Target="../diagrams/data2.xml"/><Relationship Id="rId2" Type="http://schemas.openxmlformats.org/officeDocument/2006/relationships/image" Target="../media/image128.jpeg"/><Relationship Id="rId1" Type="http://schemas.openxmlformats.org/officeDocument/2006/relationships/slideLayout" Target="../slideLayouts/slideLayout8.xml"/><Relationship Id="rId6" Type="http://schemas.openxmlformats.org/officeDocument/2006/relationships/image" Target="../media/image132.png"/><Relationship Id="rId11" Type="http://schemas.microsoft.com/office/2007/relationships/diagramDrawing" Target="../diagrams/drawing2.xml"/><Relationship Id="rId5" Type="http://schemas.openxmlformats.org/officeDocument/2006/relationships/image" Target="../media/image131.jpeg"/><Relationship Id="rId10" Type="http://schemas.openxmlformats.org/officeDocument/2006/relationships/diagramColors" Target="../diagrams/colors2.xml"/><Relationship Id="rId4" Type="http://schemas.openxmlformats.org/officeDocument/2006/relationships/image" Target="../media/image130.png"/><Relationship Id="rId9" Type="http://schemas.openxmlformats.org/officeDocument/2006/relationships/diagramQuickStyle" Target="../diagrams/quickStyle2.xml"/></Relationships>
</file>

<file path=ppt/slides/_rels/slide158.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tags" Target="../tags/tag14.xml"/><Relationship Id="rId7" Type="http://schemas.openxmlformats.org/officeDocument/2006/relationships/image" Target="../media/image118.emf"/><Relationship Id="rId2" Type="http://schemas.openxmlformats.org/officeDocument/2006/relationships/tags" Target="../tags/tag13.xml"/><Relationship Id="rId1" Type="http://schemas.openxmlformats.org/officeDocument/2006/relationships/vmlDrawing" Target="../drawings/vmlDrawing9.vml"/><Relationship Id="rId6" Type="http://schemas.openxmlformats.org/officeDocument/2006/relationships/oleObject" Target="../embeddings/oleObject9.bin"/><Relationship Id="rId5" Type="http://schemas.openxmlformats.org/officeDocument/2006/relationships/notesSlide" Target="../notesSlides/notesSlide34.xml"/><Relationship Id="rId4" Type="http://schemas.openxmlformats.org/officeDocument/2006/relationships/slideLayout" Target="../slideLayouts/slideLayout3.xml"/></Relationships>
</file>

<file path=ppt/slides/_rels/slide159.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tags" Target="../tags/tag16.xml"/><Relationship Id="rId7" Type="http://schemas.openxmlformats.org/officeDocument/2006/relationships/chart" Target="../charts/chart1.xml"/><Relationship Id="rId2" Type="http://schemas.openxmlformats.org/officeDocument/2006/relationships/tags" Target="../tags/tag15.xml"/><Relationship Id="rId1" Type="http://schemas.openxmlformats.org/officeDocument/2006/relationships/vmlDrawing" Target="../drawings/vmlDrawing10.vml"/><Relationship Id="rId6" Type="http://schemas.openxmlformats.org/officeDocument/2006/relationships/image" Target="../media/image118.emf"/><Relationship Id="rId5" Type="http://schemas.openxmlformats.org/officeDocument/2006/relationships/oleObject" Target="../embeddings/oleObject10.bin"/><Relationship Id="rId10" Type="http://schemas.openxmlformats.org/officeDocument/2006/relationships/chart" Target="../charts/chart4.xml"/><Relationship Id="rId4" Type="http://schemas.openxmlformats.org/officeDocument/2006/relationships/slideLayout" Target="../slideLayouts/slideLayout3.xml"/><Relationship Id="rId9" Type="http://schemas.openxmlformats.org/officeDocument/2006/relationships/chart" Target="../charts/chart3.xml"/></Relationships>
</file>

<file path=ppt/slides/_rels/slide160.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tags" Target="../tags/tag18.xml"/><Relationship Id="rId7" Type="http://schemas.openxmlformats.org/officeDocument/2006/relationships/image" Target="../media/image134.png"/><Relationship Id="rId2" Type="http://schemas.openxmlformats.org/officeDocument/2006/relationships/tags" Target="../tags/tag17.xml"/><Relationship Id="rId1" Type="http://schemas.openxmlformats.org/officeDocument/2006/relationships/vmlDrawing" Target="../drawings/vmlDrawing11.vml"/><Relationship Id="rId6" Type="http://schemas.openxmlformats.org/officeDocument/2006/relationships/image" Target="../media/image118.emf"/><Relationship Id="rId5" Type="http://schemas.openxmlformats.org/officeDocument/2006/relationships/oleObject" Target="../embeddings/oleObject11.bin"/><Relationship Id="rId4" Type="http://schemas.openxmlformats.org/officeDocument/2006/relationships/slideLayout" Target="../slideLayouts/slideLayout3.xml"/></Relationships>
</file>

<file path=ppt/slides/_rels/slide16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tags" Target="../tags/tag20.xml"/><Relationship Id="rId7" Type="http://schemas.openxmlformats.org/officeDocument/2006/relationships/image" Target="../media/image135.png"/><Relationship Id="rId12" Type="http://schemas.microsoft.com/office/2007/relationships/hdphoto" Target="../media/hdphoto5.wdp"/><Relationship Id="rId2" Type="http://schemas.openxmlformats.org/officeDocument/2006/relationships/tags" Target="../tags/tag19.xml"/><Relationship Id="rId1" Type="http://schemas.openxmlformats.org/officeDocument/2006/relationships/vmlDrawing" Target="../drawings/vmlDrawing12.vml"/><Relationship Id="rId6" Type="http://schemas.openxmlformats.org/officeDocument/2006/relationships/image" Target="../media/image118.emf"/><Relationship Id="rId11" Type="http://schemas.openxmlformats.org/officeDocument/2006/relationships/image" Target="../media/image138.png"/><Relationship Id="rId5" Type="http://schemas.openxmlformats.org/officeDocument/2006/relationships/oleObject" Target="../embeddings/oleObject12.bin"/><Relationship Id="rId10" Type="http://schemas.openxmlformats.org/officeDocument/2006/relationships/image" Target="../media/image137.jpeg"/><Relationship Id="rId4" Type="http://schemas.openxmlformats.org/officeDocument/2006/relationships/slideLayout" Target="../slideLayouts/slideLayout3.xml"/><Relationship Id="rId9" Type="http://schemas.openxmlformats.org/officeDocument/2006/relationships/image" Target="../media/image136.jpeg"/></Relationships>
</file>

<file path=ppt/slides/_rels/slide162.xml.rels><?xml version="1.0" encoding="UTF-8" standalone="yes"?>
<Relationships xmlns="http://schemas.openxmlformats.org/package/2006/relationships"><Relationship Id="rId8" Type="http://schemas.openxmlformats.org/officeDocument/2006/relationships/image" Target="../media/image139.jpeg"/><Relationship Id="rId3" Type="http://schemas.openxmlformats.org/officeDocument/2006/relationships/tags" Target="../tags/tag22.xml"/><Relationship Id="rId7" Type="http://schemas.openxmlformats.org/officeDocument/2006/relationships/image" Target="../media/image118.emf"/><Relationship Id="rId2" Type="http://schemas.openxmlformats.org/officeDocument/2006/relationships/tags" Target="../tags/tag21.xml"/><Relationship Id="rId1" Type="http://schemas.openxmlformats.org/officeDocument/2006/relationships/vmlDrawing" Target="../drawings/vmlDrawing13.vml"/><Relationship Id="rId6" Type="http://schemas.openxmlformats.org/officeDocument/2006/relationships/oleObject" Target="../embeddings/oleObject13.bin"/><Relationship Id="rId5" Type="http://schemas.openxmlformats.org/officeDocument/2006/relationships/notesSlide" Target="../notesSlides/notesSlide35.xml"/><Relationship Id="rId10" Type="http://schemas.openxmlformats.org/officeDocument/2006/relationships/image" Target="../media/image141.jpeg"/><Relationship Id="rId4" Type="http://schemas.openxmlformats.org/officeDocument/2006/relationships/slideLayout" Target="../slideLayouts/slideLayout3.xml"/><Relationship Id="rId9" Type="http://schemas.openxmlformats.org/officeDocument/2006/relationships/image" Target="../media/image140.jpeg"/></Relationships>
</file>

<file path=ppt/slides/_rels/slide163.xml.rels><?xml version="1.0" encoding="UTF-8" standalone="yes"?>
<Relationships xmlns="http://schemas.openxmlformats.org/package/2006/relationships"><Relationship Id="rId8" Type="http://schemas.microsoft.com/office/2007/relationships/hdphoto" Target="../media/hdphoto6.wdp"/><Relationship Id="rId13" Type="http://schemas.openxmlformats.org/officeDocument/2006/relationships/image" Target="../media/image145.png"/><Relationship Id="rId18" Type="http://schemas.microsoft.com/office/2007/relationships/hdphoto" Target="../media/hdphoto11.wdp"/><Relationship Id="rId3" Type="http://schemas.openxmlformats.org/officeDocument/2006/relationships/tags" Target="../tags/tag24.xml"/><Relationship Id="rId7" Type="http://schemas.openxmlformats.org/officeDocument/2006/relationships/image" Target="../media/image142.png"/><Relationship Id="rId12" Type="http://schemas.microsoft.com/office/2007/relationships/hdphoto" Target="../media/hdphoto8.wdp"/><Relationship Id="rId17" Type="http://schemas.openxmlformats.org/officeDocument/2006/relationships/image" Target="../media/image147.png"/><Relationship Id="rId2" Type="http://schemas.openxmlformats.org/officeDocument/2006/relationships/tags" Target="../tags/tag23.xml"/><Relationship Id="rId16" Type="http://schemas.microsoft.com/office/2007/relationships/hdphoto" Target="../media/hdphoto10.wdp"/><Relationship Id="rId1" Type="http://schemas.openxmlformats.org/officeDocument/2006/relationships/vmlDrawing" Target="../drawings/vmlDrawing14.vml"/><Relationship Id="rId6" Type="http://schemas.openxmlformats.org/officeDocument/2006/relationships/image" Target="../media/image118.emf"/><Relationship Id="rId11" Type="http://schemas.openxmlformats.org/officeDocument/2006/relationships/image" Target="../media/image144.png"/><Relationship Id="rId5" Type="http://schemas.openxmlformats.org/officeDocument/2006/relationships/oleObject" Target="../embeddings/oleObject14.bin"/><Relationship Id="rId15" Type="http://schemas.openxmlformats.org/officeDocument/2006/relationships/image" Target="../media/image146.png"/><Relationship Id="rId10" Type="http://schemas.microsoft.com/office/2007/relationships/hdphoto" Target="../media/hdphoto7.wdp"/><Relationship Id="rId4" Type="http://schemas.openxmlformats.org/officeDocument/2006/relationships/slideLayout" Target="../slideLayouts/slideLayout3.xml"/><Relationship Id="rId9" Type="http://schemas.openxmlformats.org/officeDocument/2006/relationships/image" Target="../media/image143.png"/><Relationship Id="rId14" Type="http://schemas.microsoft.com/office/2007/relationships/hdphoto" Target="../media/hdphoto9.wdp"/></Relationships>
</file>

<file path=ppt/slides/_rels/slide164.xml.rels><?xml version="1.0" encoding="UTF-8" standalone="yes"?>
<Relationships xmlns="http://schemas.openxmlformats.org/package/2006/relationships"><Relationship Id="rId8" Type="http://schemas.openxmlformats.org/officeDocument/2006/relationships/image" Target="../media/image148.png"/><Relationship Id="rId3" Type="http://schemas.openxmlformats.org/officeDocument/2006/relationships/tags" Target="../tags/tag26.xml"/><Relationship Id="rId7" Type="http://schemas.openxmlformats.org/officeDocument/2006/relationships/image" Target="../media/image118.emf"/><Relationship Id="rId2" Type="http://schemas.openxmlformats.org/officeDocument/2006/relationships/tags" Target="../tags/tag25.xml"/><Relationship Id="rId1" Type="http://schemas.openxmlformats.org/officeDocument/2006/relationships/vmlDrawing" Target="../drawings/vmlDrawing15.vml"/><Relationship Id="rId6" Type="http://schemas.openxmlformats.org/officeDocument/2006/relationships/oleObject" Target="../embeddings/oleObject15.bin"/><Relationship Id="rId11" Type="http://schemas.microsoft.com/office/2007/relationships/hdphoto" Target="../media/hdphoto13.wdp"/><Relationship Id="rId5" Type="http://schemas.openxmlformats.org/officeDocument/2006/relationships/notesSlide" Target="../notesSlides/notesSlide36.xml"/><Relationship Id="rId10" Type="http://schemas.openxmlformats.org/officeDocument/2006/relationships/image" Target="../media/image149.png"/><Relationship Id="rId4" Type="http://schemas.openxmlformats.org/officeDocument/2006/relationships/slideLayout" Target="../slideLayouts/slideLayout3.xml"/><Relationship Id="rId9" Type="http://schemas.microsoft.com/office/2007/relationships/hdphoto" Target="../media/hdphoto12.wdp"/></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168.xml.rels><?xml version="1.0" encoding="UTF-8" standalone="yes"?>
<Relationships xmlns="http://schemas.openxmlformats.org/package/2006/relationships"><Relationship Id="rId3" Type="http://schemas.openxmlformats.org/officeDocument/2006/relationships/tags" Target="../tags/tag28.xml"/><Relationship Id="rId7" Type="http://schemas.openxmlformats.org/officeDocument/2006/relationships/chart" Target="../charts/chart5.xml"/><Relationship Id="rId2" Type="http://schemas.openxmlformats.org/officeDocument/2006/relationships/tags" Target="../tags/tag27.xml"/><Relationship Id="rId1" Type="http://schemas.openxmlformats.org/officeDocument/2006/relationships/vmlDrawing" Target="../drawings/vmlDrawing16.vml"/><Relationship Id="rId6" Type="http://schemas.openxmlformats.org/officeDocument/2006/relationships/image" Target="../media/image118.emf"/><Relationship Id="rId5" Type="http://schemas.openxmlformats.org/officeDocument/2006/relationships/oleObject" Target="../embeddings/oleObject16.bin"/><Relationship Id="rId4" Type="http://schemas.openxmlformats.org/officeDocument/2006/relationships/slideLayout" Target="../slideLayouts/slideLayout3.xml"/></Relationships>
</file>

<file path=ppt/slides/_rels/slide169.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tags" Target="../tags/tag30.xml"/><Relationship Id="rId7" Type="http://schemas.openxmlformats.org/officeDocument/2006/relationships/image" Target="../media/image150.png"/><Relationship Id="rId12" Type="http://schemas.microsoft.com/office/2007/relationships/hdphoto" Target="../media/hdphoto7.wdp"/><Relationship Id="rId2" Type="http://schemas.openxmlformats.org/officeDocument/2006/relationships/tags" Target="../tags/tag29.xml"/><Relationship Id="rId1" Type="http://schemas.openxmlformats.org/officeDocument/2006/relationships/vmlDrawing" Target="../drawings/vmlDrawing17.vml"/><Relationship Id="rId6" Type="http://schemas.openxmlformats.org/officeDocument/2006/relationships/image" Target="../media/image118.emf"/><Relationship Id="rId11" Type="http://schemas.openxmlformats.org/officeDocument/2006/relationships/image" Target="../media/image152.png"/><Relationship Id="rId5" Type="http://schemas.openxmlformats.org/officeDocument/2006/relationships/oleObject" Target="../embeddings/oleObject17.bin"/><Relationship Id="rId10" Type="http://schemas.microsoft.com/office/2007/relationships/hdphoto" Target="../media/hdphoto15.wdp"/><Relationship Id="rId4" Type="http://schemas.openxmlformats.org/officeDocument/2006/relationships/slideLayout" Target="../slideLayouts/slideLayout3.xml"/><Relationship Id="rId9" Type="http://schemas.openxmlformats.org/officeDocument/2006/relationships/image" Target="../media/image151.png"/></Relationships>
</file>

<file path=ppt/slides/_rels/slide170.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tags" Target="../tags/tag32.xml"/><Relationship Id="rId7" Type="http://schemas.openxmlformats.org/officeDocument/2006/relationships/image" Target="../media/image153.png"/><Relationship Id="rId12" Type="http://schemas.microsoft.com/office/2007/relationships/hdphoto" Target="../media/hdphoto18.wdp"/><Relationship Id="rId2" Type="http://schemas.openxmlformats.org/officeDocument/2006/relationships/tags" Target="../tags/tag31.xml"/><Relationship Id="rId1" Type="http://schemas.openxmlformats.org/officeDocument/2006/relationships/vmlDrawing" Target="../drawings/vmlDrawing18.vml"/><Relationship Id="rId6" Type="http://schemas.openxmlformats.org/officeDocument/2006/relationships/image" Target="../media/image118.emf"/><Relationship Id="rId11" Type="http://schemas.openxmlformats.org/officeDocument/2006/relationships/image" Target="../media/image155.png"/><Relationship Id="rId5" Type="http://schemas.openxmlformats.org/officeDocument/2006/relationships/oleObject" Target="../embeddings/oleObject18.bin"/><Relationship Id="rId10" Type="http://schemas.microsoft.com/office/2007/relationships/hdphoto" Target="../media/hdphoto17.wdp"/><Relationship Id="rId4" Type="http://schemas.openxmlformats.org/officeDocument/2006/relationships/slideLayout" Target="../slideLayouts/slideLayout3.xml"/><Relationship Id="rId9" Type="http://schemas.openxmlformats.org/officeDocument/2006/relationships/image" Target="../media/image154.png"/></Relationships>
</file>

<file path=ppt/slides/_rels/slide171.xml.rels><?xml version="1.0" encoding="UTF-8" standalone="yes"?>
<Relationships xmlns="http://schemas.openxmlformats.org/package/2006/relationships"><Relationship Id="rId2" Type="http://schemas.openxmlformats.org/officeDocument/2006/relationships/image" Target="../media/image156.png"/><Relationship Id="rId1" Type="http://schemas.openxmlformats.org/officeDocument/2006/relationships/slideLayout" Target="../slideLayouts/slideLayout8.xml"/></Relationships>
</file>

<file path=ppt/slides/_rels/slide172.xml.rels><?xml version="1.0" encoding="UTF-8" standalone="yes"?>
<Relationships xmlns="http://schemas.openxmlformats.org/package/2006/relationships"><Relationship Id="rId2" Type="http://schemas.openxmlformats.org/officeDocument/2006/relationships/image" Target="../media/image157.png"/><Relationship Id="rId1" Type="http://schemas.openxmlformats.org/officeDocument/2006/relationships/slideLayout" Target="../slideLayouts/slideLayout8.xml"/></Relationships>
</file>

<file path=ppt/slides/_rels/slide173.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8.xml"/></Relationships>
</file>

<file path=ppt/slides/_rels/slide174.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8.xml"/></Relationships>
</file>

<file path=ppt/slides/_rels/slide175.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176.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8.xml"/></Relationships>
</file>

<file path=ppt/slides/_rels/slide177.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178.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8.xml"/></Relationships>
</file>

<file path=ppt/slides/_rels/slide179.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8.xml"/></Relationships>
</file>

<file path=ppt/slides/_rels/slide180.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8.xml"/></Relationships>
</file>

<file path=ppt/slides/_rels/slide181.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8.xml"/></Relationships>
</file>

<file path=ppt/slides/_rels/slide182.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8.xml"/></Relationships>
</file>

<file path=ppt/slides/_rels/slide183.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8.xml"/></Relationships>
</file>

<file path=ppt/slides/_rels/slide184.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8.xml"/></Relationships>
</file>

<file path=ppt/slides/_rels/slide185.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8.xml"/></Relationships>
</file>

<file path=ppt/slides/_rels/slide186.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8.xml"/></Relationships>
</file>

<file path=ppt/slides/_rels/slide187.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8.xml"/></Relationships>
</file>

<file path=ppt/slides/_rels/slide188.xml.rels><?xml version="1.0" encoding="UTF-8" standalone="yes"?>
<Relationships xmlns="http://schemas.openxmlformats.org/package/2006/relationships"><Relationship Id="rId2" Type="http://schemas.openxmlformats.org/officeDocument/2006/relationships/image" Target="../media/image173.png"/><Relationship Id="rId1" Type="http://schemas.openxmlformats.org/officeDocument/2006/relationships/slideLayout" Target="../slideLayouts/slideLayout8.xml"/></Relationships>
</file>

<file path=ppt/slides/_rels/slide189.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8.xml"/></Relationships>
</file>

<file path=ppt/slides/_rels/slide190.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8.xml"/></Relationships>
</file>

<file path=ppt/slides/_rels/slide191.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8.xml"/></Relationships>
</file>

<file path=ppt/slides/_rels/slide192.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8.xml"/></Relationships>
</file>

<file path=ppt/slides/_rels/slide193.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8.xml"/></Relationships>
</file>

<file path=ppt/slides/_rels/slide194.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8.xml"/></Relationships>
</file>

<file path=ppt/slides/_rels/slide195.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8.xml"/></Relationships>
</file>

<file path=ppt/slides/_rels/slide196.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8.xml"/></Relationships>
</file>

<file path=ppt/slides/_rels/slide197.xml.rels><?xml version="1.0" encoding="UTF-8" standalone="yes"?>
<Relationships xmlns="http://schemas.openxmlformats.org/package/2006/relationships"><Relationship Id="rId2" Type="http://schemas.openxmlformats.org/officeDocument/2006/relationships/image" Target="../media/image182.png"/><Relationship Id="rId1" Type="http://schemas.openxmlformats.org/officeDocument/2006/relationships/slideLayout" Target="../slideLayouts/slideLayout8.xml"/></Relationships>
</file>

<file path=ppt/slides/_rels/slide198.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8.xml"/></Relationships>
</file>

<file path=ppt/slides/_rels/slide199.xml.rels><?xml version="1.0" encoding="UTF-8" standalone="yes"?>
<Relationships xmlns="http://schemas.openxmlformats.org/package/2006/relationships"><Relationship Id="rId2" Type="http://schemas.openxmlformats.org/officeDocument/2006/relationships/image" Target="../media/image184.png"/><Relationship Id="rId1" Type="http://schemas.openxmlformats.org/officeDocument/2006/relationships/slideLayout" Target="../slideLayouts/slideLayout8.xml"/></Relationships>
</file>

<file path=ppt/slides/_rels/slide200.xml.rels><?xml version="1.0" encoding="UTF-8" standalone="yes"?>
<Relationships xmlns="http://schemas.openxmlformats.org/package/2006/relationships"><Relationship Id="rId2" Type="http://schemas.openxmlformats.org/officeDocument/2006/relationships/image" Target="../media/image185.jpg"/><Relationship Id="rId1" Type="http://schemas.openxmlformats.org/officeDocument/2006/relationships/slideLayout" Target="../slideLayouts/slideLayout3.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77B29-EDE1-4351-A0EB-66AFB9E5AFDE}"/>
              </a:ext>
            </a:extLst>
          </p:cNvPr>
          <p:cNvSpPr>
            <a:spLocks noGrp="1"/>
          </p:cNvSpPr>
          <p:nvPr>
            <p:ph type="title"/>
          </p:nvPr>
        </p:nvSpPr>
        <p:spPr>
          <a:xfrm>
            <a:off x="699381" y="2625435"/>
            <a:ext cx="10515600" cy="1666010"/>
          </a:xfrm>
        </p:spPr>
        <p:txBody>
          <a:bodyPr/>
          <a:lstStyle/>
          <a:p>
            <a:pPr algn="ctr"/>
            <a:r>
              <a:rPr lang="en-US" dirty="0"/>
              <a:t>Safety Briefing</a:t>
            </a:r>
            <a:br>
              <a:rPr lang="en-IN" dirty="0"/>
            </a:br>
            <a:r>
              <a:rPr lang="en-US" dirty="0"/>
              <a:t>Novartis Facility Management team</a:t>
            </a:r>
            <a:endParaRPr lang="en-IN" dirty="0"/>
          </a:p>
        </p:txBody>
      </p:sp>
      <p:sp>
        <p:nvSpPr>
          <p:cNvPr id="3" name="Slide Number Placeholder 2">
            <a:extLst>
              <a:ext uri="{FF2B5EF4-FFF2-40B4-BE49-F238E27FC236}">
                <a16:creationId xmlns:a16="http://schemas.microsoft.com/office/drawing/2014/main" id="{3BD0535A-A37D-4F32-BEC1-EA911B7ED11B}"/>
              </a:ext>
            </a:extLst>
          </p:cNvPr>
          <p:cNvSpPr>
            <a:spLocks noGrp="1"/>
          </p:cNvSpPr>
          <p:nvPr>
            <p:ph type="sldNum" sz="quarter" idx="12"/>
          </p:nvPr>
        </p:nvSpPr>
        <p:spPr/>
        <p:txBody>
          <a:bodyPr/>
          <a:lstStyle/>
          <a:p>
            <a:fld id="{1A91ABBD-BE70-492B-BBD8-7AF5442A9E89}" type="slidenum">
              <a:rPr lang="en-GB" smtClean="0"/>
              <a:t>1</a:t>
            </a:fld>
            <a:endParaRPr lang="en-GB"/>
          </a:p>
        </p:txBody>
      </p:sp>
      <p:sp>
        <p:nvSpPr>
          <p:cNvPr id="4" name="Footer Placeholder 3">
            <a:extLst>
              <a:ext uri="{FF2B5EF4-FFF2-40B4-BE49-F238E27FC236}">
                <a16:creationId xmlns:a16="http://schemas.microsoft.com/office/drawing/2014/main" id="{6E8BCE6E-E529-45E6-96CB-959631218001}"/>
              </a:ext>
            </a:extLst>
          </p:cNvPr>
          <p:cNvSpPr>
            <a:spLocks noGrp="1"/>
          </p:cNvSpPr>
          <p:nvPr>
            <p:ph type="ftr" sz="quarter" idx="11"/>
          </p:nvPr>
        </p:nvSpPr>
        <p:spPr/>
        <p:txBody>
          <a:bodyPr/>
          <a:lstStyle/>
          <a:p>
            <a:r>
              <a:rPr lang="en-GB"/>
              <a:t>Test title</a:t>
            </a:r>
          </a:p>
        </p:txBody>
      </p:sp>
    </p:spTree>
    <p:extLst>
      <p:ext uri="{BB962C8B-B14F-4D97-AF65-F5344CB8AC3E}">
        <p14:creationId xmlns:p14="http://schemas.microsoft.com/office/powerpoint/2010/main" val="3510540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77B29-EDE1-4351-A0EB-66AFB9E5AFDE}"/>
              </a:ext>
            </a:extLst>
          </p:cNvPr>
          <p:cNvSpPr>
            <a:spLocks noGrp="1"/>
          </p:cNvSpPr>
          <p:nvPr>
            <p:ph type="title"/>
          </p:nvPr>
        </p:nvSpPr>
        <p:spPr>
          <a:xfrm>
            <a:off x="699381" y="2625435"/>
            <a:ext cx="10515600" cy="1666010"/>
          </a:xfrm>
        </p:spPr>
        <p:txBody>
          <a:bodyPr/>
          <a:lstStyle/>
          <a:p>
            <a:pPr algn="ctr"/>
            <a:r>
              <a:rPr lang="en-US" dirty="0"/>
              <a:t>Introductory remarks</a:t>
            </a:r>
            <a:endParaRPr lang="en-IN" dirty="0"/>
          </a:p>
        </p:txBody>
      </p:sp>
      <p:sp>
        <p:nvSpPr>
          <p:cNvPr id="3" name="Slide Number Placeholder 2">
            <a:extLst>
              <a:ext uri="{FF2B5EF4-FFF2-40B4-BE49-F238E27FC236}">
                <a16:creationId xmlns:a16="http://schemas.microsoft.com/office/drawing/2014/main" id="{3BD0535A-A37D-4F32-BEC1-EA911B7ED11B}"/>
              </a:ext>
            </a:extLst>
          </p:cNvPr>
          <p:cNvSpPr>
            <a:spLocks noGrp="1"/>
          </p:cNvSpPr>
          <p:nvPr>
            <p:ph type="sldNum" sz="quarter" idx="12"/>
          </p:nvPr>
        </p:nvSpPr>
        <p:spPr/>
        <p:txBody>
          <a:bodyPr/>
          <a:lstStyle/>
          <a:p>
            <a:fld id="{1A91ABBD-BE70-492B-BBD8-7AF5442A9E89}" type="slidenum">
              <a:rPr lang="en-GB" smtClean="0"/>
              <a:t>2</a:t>
            </a:fld>
            <a:endParaRPr lang="en-GB"/>
          </a:p>
        </p:txBody>
      </p:sp>
      <p:sp>
        <p:nvSpPr>
          <p:cNvPr id="4" name="Footer Placeholder 3">
            <a:extLst>
              <a:ext uri="{FF2B5EF4-FFF2-40B4-BE49-F238E27FC236}">
                <a16:creationId xmlns:a16="http://schemas.microsoft.com/office/drawing/2014/main" id="{6E8BCE6E-E529-45E6-96CB-959631218001}"/>
              </a:ext>
            </a:extLst>
          </p:cNvPr>
          <p:cNvSpPr>
            <a:spLocks noGrp="1"/>
          </p:cNvSpPr>
          <p:nvPr>
            <p:ph type="ftr" sz="quarter" idx="11"/>
          </p:nvPr>
        </p:nvSpPr>
        <p:spPr/>
        <p:txBody>
          <a:bodyPr/>
          <a:lstStyle/>
          <a:p>
            <a:r>
              <a:rPr lang="en-GB"/>
              <a:t>Test title</a:t>
            </a:r>
          </a:p>
        </p:txBody>
      </p:sp>
    </p:spTree>
    <p:extLst>
      <p:ext uri="{BB962C8B-B14F-4D97-AF65-F5344CB8AC3E}">
        <p14:creationId xmlns:p14="http://schemas.microsoft.com/office/powerpoint/2010/main" val="1917624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A93BD-DD97-4F36-B302-594D9754D127}"/>
              </a:ext>
            </a:extLst>
          </p:cNvPr>
          <p:cNvSpPr>
            <a:spLocks noGrp="1"/>
          </p:cNvSpPr>
          <p:nvPr>
            <p:ph type="ctrTitle"/>
          </p:nvPr>
        </p:nvSpPr>
        <p:spPr>
          <a:xfrm>
            <a:off x="513841" y="2522934"/>
            <a:ext cx="10029825" cy="906066"/>
          </a:xfrm>
        </p:spPr>
        <p:txBody>
          <a:bodyPr/>
          <a:lstStyle/>
          <a:p>
            <a:pPr algn="ctr"/>
            <a:r>
              <a:rPr lang="en-US" b="1" dirty="0">
                <a:solidFill>
                  <a:schemeClr val="tx1"/>
                </a:solidFill>
              </a:rPr>
              <a:t>Deep Dive Session</a:t>
            </a:r>
            <a:endParaRPr lang="en-IN" dirty="0">
              <a:solidFill>
                <a:schemeClr val="tx1"/>
              </a:solidFill>
            </a:endParaRPr>
          </a:p>
        </p:txBody>
      </p:sp>
    </p:spTree>
    <p:extLst>
      <p:ext uri="{BB962C8B-B14F-4D97-AF65-F5344CB8AC3E}">
        <p14:creationId xmlns:p14="http://schemas.microsoft.com/office/powerpoint/2010/main" val="2045339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678159" cy="1812132"/>
          </a:xfrm>
        </p:spPr>
        <p:txBody>
          <a:bodyPr/>
          <a:lstStyle/>
          <a:p>
            <a:r>
              <a:rPr lang="en-GB" dirty="0"/>
              <a:t>Antimicrobial Resistance</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029825" cy="2460832"/>
          </a:xfrm>
        </p:spPr>
        <p:txBody>
          <a:bodyPr>
            <a:normAutofit fontScale="85000" lnSpcReduction="10000"/>
          </a:bodyPr>
          <a:lstStyle/>
          <a:p>
            <a:r>
              <a:rPr lang="en-GB" sz="4600" dirty="0"/>
              <a:t>Why it matters to all of us</a:t>
            </a:r>
          </a:p>
          <a:p>
            <a:r>
              <a:rPr lang="en-GB" sz="4600" dirty="0"/>
              <a:t>an introduction to </a:t>
            </a:r>
            <a:r>
              <a:rPr lang="en-US" sz="4600" dirty="0"/>
              <a:t>PIE/AMR Deep Dive Session </a:t>
            </a:r>
            <a:r>
              <a:rPr lang="en-GB" sz="4600" dirty="0"/>
              <a:t> </a:t>
            </a:r>
          </a:p>
          <a:p>
            <a:endParaRPr lang="en-GB" dirty="0"/>
          </a:p>
          <a:p>
            <a:r>
              <a:rPr lang="en-GB" sz="2800" dirty="0"/>
              <a:t>Steve Brooks</a:t>
            </a:r>
          </a:p>
          <a:p>
            <a:r>
              <a:rPr lang="en-GB" sz="2800" dirty="0"/>
              <a:t>Advisor, AMR Industry Alliance</a:t>
            </a:r>
          </a:p>
        </p:txBody>
      </p:sp>
      <p:sp>
        <p:nvSpPr>
          <p:cNvPr id="4" name="TextBox 3">
            <a:extLst>
              <a:ext uri="{FF2B5EF4-FFF2-40B4-BE49-F238E27FC236}">
                <a16:creationId xmlns:a16="http://schemas.microsoft.com/office/drawing/2014/main" id="{1944C587-0233-4FA1-B7B5-38A1C08309FF}"/>
              </a:ext>
            </a:extLst>
          </p:cNvPr>
          <p:cNvSpPr txBox="1"/>
          <p:nvPr/>
        </p:nvSpPr>
        <p:spPr>
          <a:xfrm>
            <a:off x="9670857" y="6155635"/>
            <a:ext cx="1726563" cy="369332"/>
          </a:xfrm>
          <a:prstGeom prst="rect">
            <a:avLst/>
          </a:prstGeom>
          <a:noFill/>
        </p:spPr>
        <p:txBody>
          <a:bodyPr wrap="none" rtlCol="0">
            <a:spAutoFit/>
          </a:bodyPr>
          <a:lstStyle/>
          <a:p>
            <a:r>
              <a:rPr lang="en-US" b="1" dirty="0">
                <a:solidFill>
                  <a:schemeClr val="bg1"/>
                </a:solidFill>
              </a:rPr>
              <a:t>September 2019</a:t>
            </a:r>
          </a:p>
        </p:txBody>
      </p:sp>
    </p:spTree>
    <p:extLst>
      <p:ext uri="{BB962C8B-B14F-4D97-AF65-F5344CB8AC3E}">
        <p14:creationId xmlns:p14="http://schemas.microsoft.com/office/powerpoint/2010/main" val="3870597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Biography</a:t>
            </a:r>
          </a:p>
        </p:txBody>
      </p:sp>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32382" y="1341628"/>
            <a:ext cx="8737508" cy="4093428"/>
          </a:xfrm>
          <a:prstGeom prst="rect">
            <a:avLst/>
          </a:prstGeom>
        </p:spPr>
        <p:txBody>
          <a:bodyPr wrap="square">
            <a:spAutoFit/>
          </a:bodyPr>
          <a:lstStyle/>
          <a:p>
            <a:r>
              <a:rPr lang="en-US" sz="2000" b="1" dirty="0">
                <a:cs typeface="Arial" panose="020B0604020202020204" pitchFamily="34" charset="0"/>
              </a:rPr>
              <a:t>Steve Brooks currently serves as an Advisor to the Antimicrobial Resistance (AMR) Industry Alliance, and chairs the Manufacturing Work Group of the Alliance. Prior to this engagement, Steve gained almost 37 years of pharmaceutical industry experience in the UK and the US in roles of increasing complexity, scope and responsibility.  Steve has mentored many colleagues, formally and informally, developed and implemented major corporate programs and is a recognized EHS leader in the pharmaceutical industry.</a:t>
            </a:r>
            <a:endParaRPr lang="en-IN" sz="2000" b="1" dirty="0">
              <a:cs typeface="Arial" panose="020B0604020202020204" pitchFamily="34" charset="0"/>
            </a:endParaRPr>
          </a:p>
          <a:p>
            <a:endParaRPr lang="en-US" sz="2000" b="1" dirty="0">
              <a:cs typeface="Arial" panose="020B0604020202020204" pitchFamily="34" charset="0"/>
            </a:endParaRPr>
          </a:p>
          <a:p>
            <a:r>
              <a:rPr lang="en-US" sz="2000" b="1" dirty="0">
                <a:cs typeface="Arial" panose="020B0604020202020204" pitchFamily="34" charset="0"/>
              </a:rPr>
              <a:t>Steve holds an honors degree in Chemistry from Bath University, UK, is a Chartered Safety Practitioner (UK) and a professional member of the American Society of Safety Engineers.</a:t>
            </a:r>
            <a:endParaRPr lang="en-IN" sz="2000" b="1" dirty="0">
              <a:cs typeface="Arial" panose="020B0604020202020204" pitchFamily="34" charset="0"/>
            </a:endParaRPr>
          </a:p>
          <a:p>
            <a:r>
              <a:rPr lang="en-US" sz="2000" b="1" dirty="0">
                <a:cs typeface="Arial" panose="020B0604020202020204" pitchFamily="34" charset="0"/>
              </a:rPr>
              <a:t> </a:t>
            </a:r>
            <a:endParaRPr lang="en-IN" sz="2000" b="1" dirty="0">
              <a:cs typeface="Arial" panose="020B0604020202020204" pitchFamily="34" charset="0"/>
            </a:endParaRPr>
          </a:p>
          <a:p>
            <a:endParaRPr lang="en-US" sz="2000" b="1" dirty="0">
              <a:cs typeface="Arial" panose="020B0604020202020204" pitchFamily="34" charset="0"/>
            </a:endParaRPr>
          </a:p>
        </p:txBody>
      </p:sp>
      <p:pic>
        <p:nvPicPr>
          <p:cNvPr id="9" name="Content Placeholder 8" descr="SteveBrooks">
            <a:extLst>
              <a:ext uri="{FF2B5EF4-FFF2-40B4-BE49-F238E27FC236}">
                <a16:creationId xmlns:a16="http://schemas.microsoft.com/office/drawing/2014/main" id="{7323CB9B-1846-4E6E-A41F-6228E03FD72E}"/>
              </a:ext>
            </a:extLst>
          </p:cNvPr>
          <p:cNvPicPr>
            <a:picLocks noGrp="1"/>
          </p:cNvPicPr>
          <p:nvPr>
            <p:ph idx="1"/>
          </p:nvPr>
        </p:nvPicPr>
        <p:blipFill>
          <a:blip r:embed="rId3" cstate="email">
            <a:extLst>
              <a:ext uri="{28A0092B-C50C-407E-A947-70E740481C1C}">
                <a14:useLocalDpi xmlns:a14="http://schemas.microsoft.com/office/drawing/2010/main"/>
              </a:ext>
            </a:extLst>
          </a:blip>
          <a:srcRect/>
          <a:stretch>
            <a:fillRect/>
          </a:stretch>
        </p:blipFill>
        <p:spPr bwMode="auto">
          <a:xfrm>
            <a:off x="9451715" y="2052435"/>
            <a:ext cx="2382380" cy="2484429"/>
          </a:xfrm>
          <a:prstGeom prst="rect">
            <a:avLst/>
          </a:prstGeom>
          <a:noFill/>
          <a:ln>
            <a:noFill/>
          </a:ln>
        </p:spPr>
      </p:pic>
    </p:spTree>
    <p:extLst>
      <p:ext uri="{BB962C8B-B14F-4D97-AF65-F5344CB8AC3E}">
        <p14:creationId xmlns:p14="http://schemas.microsoft.com/office/powerpoint/2010/main" val="2296783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Antimicrobial </a:t>
            </a:r>
            <a:r>
              <a:rPr lang="en-GB" dirty="0" err="1"/>
              <a:t>Resistanmce</a:t>
            </a:r>
            <a:r>
              <a:rPr lang="en-GB" dirty="0"/>
              <a:t> (AMR)</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p:txBody>
          <a:bodyPr/>
          <a:lstStyle/>
          <a:p>
            <a:r>
              <a:rPr lang="en-GB" dirty="0"/>
              <a:t>Introduction</a:t>
            </a:r>
          </a:p>
        </p:txBody>
      </p:sp>
      <p:sp>
        <p:nvSpPr>
          <p:cNvPr id="4" name="Text Placeholder 3">
            <a:extLst>
              <a:ext uri="{FF2B5EF4-FFF2-40B4-BE49-F238E27FC236}">
                <a16:creationId xmlns:a16="http://schemas.microsoft.com/office/drawing/2014/main" id="{8C7F9E70-6E22-4DED-ABF5-B00F563DBD41}"/>
              </a:ext>
            </a:extLst>
          </p:cNvPr>
          <p:cNvSpPr>
            <a:spLocks noGrp="1"/>
          </p:cNvSpPr>
          <p:nvPr>
            <p:ph type="body" sz="quarter" idx="11"/>
          </p:nvPr>
        </p:nvSpPr>
        <p:spPr/>
        <p:txBody>
          <a:bodyPr/>
          <a:lstStyle/>
          <a:p>
            <a:r>
              <a:rPr lang="en-GB" dirty="0"/>
              <a:t>Global Calls to Action</a:t>
            </a:r>
          </a:p>
        </p:txBody>
      </p:sp>
      <p:sp>
        <p:nvSpPr>
          <p:cNvPr id="5" name="Text Placeholder 4">
            <a:extLst>
              <a:ext uri="{FF2B5EF4-FFF2-40B4-BE49-F238E27FC236}">
                <a16:creationId xmlns:a16="http://schemas.microsoft.com/office/drawing/2014/main" id="{DBDEC178-322F-4CB3-A63C-25BB7EE2B232}"/>
              </a:ext>
            </a:extLst>
          </p:cNvPr>
          <p:cNvSpPr>
            <a:spLocks noGrp="1"/>
          </p:cNvSpPr>
          <p:nvPr>
            <p:ph type="body" sz="quarter" idx="12"/>
          </p:nvPr>
        </p:nvSpPr>
        <p:spPr>
          <a:xfrm>
            <a:off x="450849" y="4210278"/>
            <a:ext cx="6970367" cy="400050"/>
          </a:xfrm>
        </p:spPr>
        <p:txBody>
          <a:bodyPr/>
          <a:lstStyle/>
          <a:p>
            <a:r>
              <a:rPr lang="en-GB" dirty="0"/>
              <a:t>	Manufacturing Challenges, Commitments and Progress</a:t>
            </a:r>
          </a:p>
        </p:txBody>
      </p:sp>
      <p:sp>
        <p:nvSpPr>
          <p:cNvPr id="6" name="Text Placeholder 5">
            <a:extLst>
              <a:ext uri="{FF2B5EF4-FFF2-40B4-BE49-F238E27FC236}">
                <a16:creationId xmlns:a16="http://schemas.microsoft.com/office/drawing/2014/main" id="{A2D7DBE8-7689-4F0C-AA70-366A6AF8AEED}"/>
              </a:ext>
            </a:extLst>
          </p:cNvPr>
          <p:cNvSpPr>
            <a:spLocks noGrp="1"/>
          </p:cNvSpPr>
          <p:nvPr>
            <p:ph type="body" sz="quarter" idx="13"/>
          </p:nvPr>
        </p:nvSpPr>
        <p:spPr/>
        <p:txBody>
          <a:bodyPr/>
          <a:lstStyle/>
          <a:p>
            <a:r>
              <a:rPr lang="en-GB" dirty="0"/>
              <a:t>Why the Focus on India, Indian manufacturing/supply, actions Indian antibiotic manufacturers must take and how PSCI and this conference can help.</a:t>
            </a:r>
          </a:p>
          <a:p>
            <a:endParaRPr lang="en-GB" dirty="0"/>
          </a:p>
        </p:txBody>
      </p:sp>
      <p:sp>
        <p:nvSpPr>
          <p:cNvPr id="7" name="Text Placeholder 6">
            <a:extLst>
              <a:ext uri="{FF2B5EF4-FFF2-40B4-BE49-F238E27FC236}">
                <a16:creationId xmlns:a16="http://schemas.microsoft.com/office/drawing/2014/main" id="{57DB246A-8EC5-4F29-A5A3-A910F8771B66}"/>
              </a:ext>
            </a:extLst>
          </p:cNvPr>
          <p:cNvSpPr>
            <a:spLocks noGrp="1"/>
          </p:cNvSpPr>
          <p:nvPr>
            <p:ph type="body" sz="quarter" idx="14"/>
          </p:nvPr>
        </p:nvSpPr>
        <p:spPr/>
        <p:txBody>
          <a:bodyPr/>
          <a:lstStyle/>
          <a:p>
            <a:r>
              <a:rPr lang="en-GB" dirty="0"/>
              <a:t>Understanding AMR</a:t>
            </a:r>
          </a:p>
        </p:txBody>
      </p:sp>
      <p:sp>
        <p:nvSpPr>
          <p:cNvPr id="8" name="Text Placeholder 7">
            <a:extLst>
              <a:ext uri="{FF2B5EF4-FFF2-40B4-BE49-F238E27FC236}">
                <a16:creationId xmlns:a16="http://schemas.microsoft.com/office/drawing/2014/main" id="{94CAFEAA-65A4-4C08-81B8-0F4C59E54B78}"/>
              </a:ext>
            </a:extLst>
          </p:cNvPr>
          <p:cNvSpPr>
            <a:spLocks noGrp="1"/>
          </p:cNvSpPr>
          <p:nvPr>
            <p:ph type="body" sz="quarter" idx="15"/>
          </p:nvPr>
        </p:nvSpPr>
        <p:spPr/>
        <p:txBody>
          <a:bodyPr/>
          <a:lstStyle/>
          <a:p>
            <a:r>
              <a:rPr lang="en-GB" dirty="0"/>
              <a:t>AMR Industry Alliance – life sciences industry response</a:t>
            </a:r>
          </a:p>
        </p:txBody>
      </p:sp>
    </p:spTree>
    <p:extLst>
      <p:ext uri="{BB962C8B-B14F-4D97-AF65-F5344CB8AC3E}">
        <p14:creationId xmlns:p14="http://schemas.microsoft.com/office/powerpoint/2010/main" val="3359962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4CBC9-7F26-4AD9-BF47-5A088C34F962}"/>
              </a:ext>
            </a:extLst>
          </p:cNvPr>
          <p:cNvSpPr>
            <a:spLocks noGrp="1"/>
          </p:cNvSpPr>
          <p:nvPr>
            <p:ph type="title"/>
          </p:nvPr>
        </p:nvSpPr>
        <p:spPr>
          <a:xfrm>
            <a:off x="101600" y="43337"/>
            <a:ext cx="10668000" cy="914400"/>
          </a:xfrm>
        </p:spPr>
        <p:txBody>
          <a:bodyPr/>
          <a:lstStyle/>
          <a:p>
            <a:r>
              <a:rPr lang="en-US" sz="3467"/>
              <a:t>Understanding Antimicrobial Resistance (AMR): </a:t>
            </a:r>
          </a:p>
        </p:txBody>
      </p:sp>
      <p:graphicFrame>
        <p:nvGraphicFramePr>
          <p:cNvPr id="3" name="Table 2">
            <a:extLst>
              <a:ext uri="{FF2B5EF4-FFF2-40B4-BE49-F238E27FC236}">
                <a16:creationId xmlns:a16="http://schemas.microsoft.com/office/drawing/2014/main" id="{73FBFECD-6FA6-49C1-B9B9-EABA85363E38}"/>
              </a:ext>
            </a:extLst>
          </p:cNvPr>
          <p:cNvGraphicFramePr>
            <a:graphicFrameLocks noGrp="1"/>
          </p:cNvGraphicFramePr>
          <p:nvPr>
            <p:extLst>
              <p:ext uri="{D42A27DB-BD31-4B8C-83A1-F6EECF244321}">
                <p14:modId xmlns:p14="http://schemas.microsoft.com/office/powerpoint/2010/main" val="547277431"/>
              </p:ext>
            </p:extLst>
          </p:nvPr>
        </p:nvGraphicFramePr>
        <p:xfrm>
          <a:off x="101600" y="1002650"/>
          <a:ext cx="11887200" cy="5353691"/>
        </p:xfrm>
        <a:graphic>
          <a:graphicData uri="http://schemas.openxmlformats.org/drawingml/2006/table">
            <a:tbl>
              <a:tblPr firstRow="1" bandRow="1">
                <a:tableStyleId>{5C22544A-7EE6-4342-B048-85BDC9FD1C3A}</a:tableStyleId>
              </a:tblPr>
              <a:tblGrid>
                <a:gridCol w="11887200">
                  <a:extLst>
                    <a:ext uri="{9D8B030D-6E8A-4147-A177-3AD203B41FA5}">
                      <a16:colId xmlns:a16="http://schemas.microsoft.com/office/drawing/2014/main" val="20000"/>
                    </a:ext>
                  </a:extLst>
                </a:gridCol>
              </a:tblGrid>
              <a:tr h="424898">
                <a:tc>
                  <a:txBody>
                    <a:bodyPr/>
                    <a:lstStyle/>
                    <a:p>
                      <a:r>
                        <a:rPr lang="en-US" sz="1900"/>
                        <a:t>Antimicrobial Resistance Overview</a:t>
                      </a:r>
                      <a:endParaRPr lang="en-US" sz="1900">
                        <a:latin typeface="Arial" panose="020B0604020202020204" pitchFamily="34" charset="0"/>
                        <a:cs typeface="Arial" panose="020B0604020202020204" pitchFamily="34" charset="0"/>
                      </a:endParaRPr>
                    </a:p>
                  </a:txBody>
                  <a:tcPr>
                    <a:solidFill>
                      <a:schemeClr val="accent1">
                        <a:lumMod val="75000"/>
                      </a:schemeClr>
                    </a:solidFill>
                  </a:tcPr>
                </a:tc>
                <a:extLst>
                  <a:ext uri="{0D108BD9-81ED-4DB2-BD59-A6C34878D82A}">
                    <a16:rowId xmlns:a16="http://schemas.microsoft.com/office/drawing/2014/main" val="10000"/>
                  </a:ext>
                </a:extLst>
              </a:tr>
              <a:tr h="4928793">
                <a:tc>
                  <a:txBody>
                    <a:bodyPr/>
                    <a:lstStyle/>
                    <a:p>
                      <a:pPr marL="0" indent="0">
                        <a:spcBef>
                          <a:spcPts val="600"/>
                        </a:spcBef>
                        <a:spcAft>
                          <a:spcPts val="0"/>
                        </a:spcAft>
                        <a:buFont typeface="Arial" panose="020B0604020202020204" pitchFamily="34" charset="0"/>
                        <a:buNone/>
                      </a:pPr>
                      <a:endParaRPr lang="en-US" sz="1200" b="0"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0001"/>
                  </a:ext>
                </a:extLst>
              </a:tr>
            </a:tbl>
          </a:graphicData>
        </a:graphic>
      </p:graphicFrame>
      <p:pic>
        <p:nvPicPr>
          <p:cNvPr id="5" name="Picture 2" descr="https://pfpfizerus-stage2.pfizersite.io/sites/default/files/tiles/antimicrobial_resistance300x400.jpg">
            <a:extLst>
              <a:ext uri="{FF2B5EF4-FFF2-40B4-BE49-F238E27FC236}">
                <a16:creationId xmlns:a16="http://schemas.microsoft.com/office/drawing/2014/main" id="{CA9EC385-EAEE-42DB-8CE1-2B69FA8B9F7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322655" y="2078182"/>
            <a:ext cx="2572964" cy="343061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68CCC0D6-48E1-4F1C-9F3B-94550A02329E}"/>
              </a:ext>
            </a:extLst>
          </p:cNvPr>
          <p:cNvSpPr/>
          <p:nvPr/>
        </p:nvSpPr>
        <p:spPr>
          <a:xfrm>
            <a:off x="101600" y="1424223"/>
            <a:ext cx="9245600" cy="4932119"/>
          </a:xfrm>
          <a:prstGeom prst="rect">
            <a:avLst/>
          </a:prstGeom>
        </p:spPr>
        <p:txBody>
          <a:bodyPr wrap="square">
            <a:spAutoFit/>
          </a:bodyPr>
          <a:lstStyle/>
          <a:p>
            <a:pPr>
              <a:spcBef>
                <a:spcPts val="600"/>
              </a:spcBef>
            </a:pPr>
            <a:r>
              <a:rPr lang="en-US" sz="1600" b="1" dirty="0">
                <a:solidFill>
                  <a:schemeClr val="accent6"/>
                </a:solidFill>
                <a:latin typeface="Arial" panose="020B0604020202020204" pitchFamily="34" charset="0"/>
                <a:cs typeface="Arial" panose="020B0604020202020204" pitchFamily="34" charset="0"/>
              </a:rPr>
              <a:t>What is AMR?</a:t>
            </a:r>
            <a:r>
              <a:rPr lang="en-US" sz="1600" dirty="0">
                <a:solidFill>
                  <a:schemeClr val="accent6"/>
                </a:solidFill>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AMR</a:t>
            </a:r>
            <a:r>
              <a:rPr lang="en-US" sz="1600" dirty="0">
                <a:solidFill>
                  <a:schemeClr val="bg1"/>
                </a:solidFill>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occurs when pathogens change &amp; find ways to resist effects of antibiotics. The pathogens survive, grow &amp; spread their resistance. This process of adaptation leads to AMR.</a:t>
            </a:r>
          </a:p>
          <a:p>
            <a:pPr>
              <a:spcBef>
                <a:spcPts val="600"/>
              </a:spcBef>
            </a:pPr>
            <a:endParaRPr lang="en-US" sz="1600" b="1" dirty="0">
              <a:solidFill>
                <a:schemeClr val="bg1"/>
              </a:solidFill>
              <a:latin typeface="Arial" panose="020B0604020202020204" pitchFamily="34" charset="0"/>
              <a:cs typeface="Arial" panose="020B0604020202020204" pitchFamily="34" charset="0"/>
            </a:endParaRPr>
          </a:p>
          <a:p>
            <a:pPr>
              <a:spcBef>
                <a:spcPts val="600"/>
              </a:spcBef>
            </a:pPr>
            <a:r>
              <a:rPr lang="en-US" sz="1600" b="1" dirty="0">
                <a:solidFill>
                  <a:schemeClr val="accent6"/>
                </a:solidFill>
                <a:latin typeface="Arial" panose="020B0604020202020204" pitchFamily="34" charset="0"/>
                <a:cs typeface="Arial" panose="020B0604020202020204" pitchFamily="34" charset="0"/>
              </a:rPr>
              <a:t>Who is at risk? </a:t>
            </a:r>
            <a:r>
              <a:rPr lang="en-US" sz="1600" dirty="0">
                <a:latin typeface="Arial" panose="020B0604020202020204" pitchFamily="34" charset="0"/>
                <a:cs typeface="Arial" panose="020B0604020202020204" pitchFamily="34" charset="0"/>
              </a:rPr>
              <a:t>AMR can affect anyone, any age, in any country. The WHO characterizes AMR, particularly in Gram-negative bacteria, as one of the biggest threats to global public health today.</a:t>
            </a:r>
          </a:p>
          <a:p>
            <a:pPr>
              <a:spcBef>
                <a:spcPts val="600"/>
              </a:spcBef>
            </a:pPr>
            <a:endParaRPr lang="en-US" sz="1600" b="1" dirty="0">
              <a:solidFill>
                <a:schemeClr val="bg1"/>
              </a:solidFill>
              <a:latin typeface="Arial" panose="020B0604020202020204" pitchFamily="34" charset="0"/>
              <a:cs typeface="Arial" panose="020B0604020202020204" pitchFamily="34" charset="0"/>
            </a:endParaRPr>
          </a:p>
          <a:p>
            <a:pPr>
              <a:spcBef>
                <a:spcPts val="600"/>
              </a:spcBef>
            </a:pPr>
            <a:r>
              <a:rPr lang="en-US" sz="1600" b="1" dirty="0">
                <a:solidFill>
                  <a:schemeClr val="accent6"/>
                </a:solidFill>
                <a:latin typeface="Arial" panose="020B0604020202020204" pitchFamily="34" charset="0"/>
                <a:cs typeface="Arial" panose="020B0604020202020204" pitchFamily="34" charset="0"/>
              </a:rPr>
              <a:t>Risks of AMR include:</a:t>
            </a:r>
          </a:p>
          <a:p>
            <a:pPr marL="171446" indent="-171446">
              <a:spcBef>
                <a:spcPts val="300"/>
              </a:spcBef>
              <a:buFont typeface="Arial" panose="020B0604020202020204" pitchFamily="34" charset="0"/>
              <a:buChar char="•"/>
            </a:pPr>
            <a:r>
              <a:rPr lang="en-US" sz="1600" dirty="0">
                <a:latin typeface="Arial" panose="020B0604020202020204" pitchFamily="34" charset="0"/>
                <a:cs typeface="Arial" panose="020B0604020202020204" pitchFamily="34" charset="0"/>
              </a:rPr>
              <a:t>Many routine medical procedures could be </a:t>
            </a:r>
            <a:r>
              <a:rPr lang="en-US" sz="1600" u="sng" dirty="0">
                <a:latin typeface="Arial" panose="020B0604020202020204" pitchFamily="34" charset="0"/>
                <a:cs typeface="Arial" panose="020B0604020202020204" pitchFamily="34" charset="0"/>
              </a:rPr>
              <a:t>too risky to perform </a:t>
            </a:r>
            <a:r>
              <a:rPr lang="en-US" sz="1600" dirty="0">
                <a:latin typeface="Arial" panose="020B0604020202020204" pitchFamily="34" charset="0"/>
                <a:cs typeface="Arial" panose="020B0604020202020204" pitchFamily="34" charset="0"/>
              </a:rPr>
              <a:t>because of the risk of becoming infected while in hospital by a multi-drug resistant pathogen</a:t>
            </a:r>
          </a:p>
          <a:p>
            <a:pPr marL="171446" indent="-171446">
              <a:spcBef>
                <a:spcPts val="300"/>
              </a:spcBef>
              <a:buFont typeface="Arial" panose="020B0604020202020204" pitchFamily="34" charset="0"/>
              <a:buChar char="•"/>
            </a:pPr>
            <a:r>
              <a:rPr lang="en-US" sz="1600" dirty="0">
                <a:latin typeface="Arial" panose="020B0604020202020204" pitchFamily="34" charset="0"/>
                <a:cs typeface="Arial" panose="020B0604020202020204" pitchFamily="34" charset="0"/>
              </a:rPr>
              <a:t>Serious infections such as pneumonia or tuberculosis </a:t>
            </a:r>
            <a:r>
              <a:rPr lang="en-US" sz="1600" u="sng" dirty="0">
                <a:latin typeface="Arial" panose="020B0604020202020204" pitchFamily="34" charset="0"/>
                <a:cs typeface="Arial" panose="020B0604020202020204" pitchFamily="34" charset="0"/>
              </a:rPr>
              <a:t>could become impossible to treat</a:t>
            </a:r>
          </a:p>
          <a:p>
            <a:pPr marL="171446" indent="-171446">
              <a:spcBef>
                <a:spcPts val="300"/>
              </a:spcBef>
              <a:buFont typeface="Arial" panose="020B0604020202020204" pitchFamily="34" charset="0"/>
              <a:buChar char="•"/>
            </a:pPr>
            <a:r>
              <a:rPr lang="en-US" sz="1600" dirty="0">
                <a:latin typeface="Arial" panose="020B0604020202020204" pitchFamily="34" charset="0"/>
                <a:cs typeface="Arial" panose="020B0604020202020204" pitchFamily="34" charset="0"/>
              </a:rPr>
              <a:t>Minor infections and injuries could become </a:t>
            </a:r>
            <a:r>
              <a:rPr lang="en-US" sz="1600" u="sng" dirty="0">
                <a:latin typeface="Arial" panose="020B0604020202020204" pitchFamily="34" charset="0"/>
                <a:cs typeface="Arial" panose="020B0604020202020204" pitchFamily="34" charset="0"/>
              </a:rPr>
              <a:t>life-threatening</a:t>
            </a:r>
          </a:p>
          <a:p>
            <a:pPr marL="171446" indent="-171446">
              <a:spcBef>
                <a:spcPts val="300"/>
              </a:spcBef>
              <a:buFont typeface="Arial" panose="020B0604020202020204" pitchFamily="34" charset="0"/>
              <a:buChar char="•"/>
            </a:pPr>
            <a:r>
              <a:rPr lang="en-US" sz="1600" dirty="0">
                <a:latin typeface="Arial" panose="020B0604020202020204" pitchFamily="34" charset="0"/>
                <a:cs typeface="Arial" panose="020B0604020202020204" pitchFamily="34" charset="0"/>
              </a:rPr>
              <a:t>Travel could be considered </a:t>
            </a:r>
            <a:r>
              <a:rPr lang="en-US" sz="1600" u="sng" dirty="0">
                <a:latin typeface="Arial" panose="020B0604020202020204" pitchFamily="34" charset="0"/>
                <a:cs typeface="Arial" panose="020B0604020202020204" pitchFamily="34" charset="0"/>
              </a:rPr>
              <a:t>too risky</a:t>
            </a:r>
            <a:r>
              <a:rPr lang="en-US" sz="1600" dirty="0">
                <a:latin typeface="Arial" panose="020B0604020202020204" pitchFamily="34" charset="0"/>
                <a:cs typeface="Arial" panose="020B0604020202020204" pitchFamily="34" charset="0"/>
              </a:rPr>
              <a:t>, impacting global trade</a:t>
            </a:r>
          </a:p>
          <a:p>
            <a:pPr marL="171446" indent="-171446">
              <a:spcBef>
                <a:spcPts val="300"/>
              </a:spcBef>
              <a:buFont typeface="Arial" panose="020B0604020202020204" pitchFamily="34" charset="0"/>
              <a:buChar char="•"/>
            </a:pPr>
            <a:r>
              <a:rPr lang="en-US" sz="1600" u="sng" dirty="0">
                <a:latin typeface="Arial" panose="020B0604020202020204" pitchFamily="34" charset="0"/>
                <a:cs typeface="Arial" panose="020B0604020202020204" pitchFamily="34" charset="0"/>
              </a:rPr>
              <a:t>One in four </a:t>
            </a:r>
            <a:r>
              <a:rPr lang="en-US" sz="1600" dirty="0">
                <a:latin typeface="Arial" panose="020B0604020202020204" pitchFamily="34" charset="0"/>
                <a:cs typeface="Arial" panose="020B0604020202020204" pitchFamily="34" charset="0"/>
              </a:rPr>
              <a:t>infections in long-term acute care settings are caused by antibiotic resistant bacteria</a:t>
            </a:r>
          </a:p>
          <a:p>
            <a:pPr>
              <a:spcBef>
                <a:spcPts val="600"/>
              </a:spcBef>
              <a:defRPr/>
            </a:pPr>
            <a:endParaRPr lang="en-US" sz="1600" b="1" dirty="0">
              <a:solidFill>
                <a:schemeClr val="bg1"/>
              </a:solidFill>
              <a:latin typeface="Arial" panose="020B0604020202020204" pitchFamily="34" charset="0"/>
              <a:cs typeface="Arial" panose="020B0604020202020204" pitchFamily="34" charset="0"/>
            </a:endParaRPr>
          </a:p>
          <a:p>
            <a:pPr>
              <a:spcBef>
                <a:spcPts val="600"/>
              </a:spcBef>
              <a:defRPr/>
            </a:pPr>
            <a:r>
              <a:rPr lang="en-US" sz="1600" b="1" dirty="0">
                <a:solidFill>
                  <a:schemeClr val="accent6"/>
                </a:solidFill>
                <a:latin typeface="Arial" panose="020B0604020202020204" pitchFamily="34" charset="0"/>
                <a:cs typeface="Arial" panose="020B0604020202020204" pitchFamily="34" charset="0"/>
              </a:rPr>
              <a:t>Addressing AMR requires </a:t>
            </a:r>
            <a:r>
              <a:rPr lang="en-US" sz="1600" dirty="0">
                <a:latin typeface="Arial" panose="020B0604020202020204" pitchFamily="34" charset="0"/>
                <a:cs typeface="Arial" panose="020B0604020202020204" pitchFamily="34" charset="0"/>
              </a:rPr>
              <a:t>measures to both </a:t>
            </a:r>
            <a:r>
              <a:rPr lang="en-US" sz="1600" u="sng" dirty="0">
                <a:latin typeface="Arial" panose="020B0604020202020204" pitchFamily="34" charset="0"/>
                <a:cs typeface="Arial" panose="020B0604020202020204" pitchFamily="34" charset="0"/>
              </a:rPr>
              <a:t>help prevent and treat resistant infections</a:t>
            </a:r>
            <a:r>
              <a:rPr lang="en-US" sz="1600" dirty="0">
                <a:latin typeface="Arial" panose="020B0604020202020204" pitchFamily="34" charset="0"/>
                <a:cs typeface="Arial" panose="020B0604020202020204" pitchFamily="34" charset="0"/>
              </a:rPr>
              <a:t>. Includes both vaccines to help prevent infections from happening in the first place, as well as the proper use of anti-infectives to help treat infections.</a:t>
            </a:r>
          </a:p>
        </p:txBody>
      </p:sp>
    </p:spTree>
    <p:extLst>
      <p:ext uri="{BB962C8B-B14F-4D97-AF65-F5344CB8AC3E}">
        <p14:creationId xmlns:p14="http://schemas.microsoft.com/office/powerpoint/2010/main" val="1660334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450A8-3BB2-4081-B383-9EBB3D710BC9}"/>
              </a:ext>
            </a:extLst>
          </p:cNvPr>
          <p:cNvSpPr>
            <a:spLocks noGrp="1"/>
          </p:cNvSpPr>
          <p:nvPr>
            <p:ph type="title"/>
          </p:nvPr>
        </p:nvSpPr>
        <p:spPr/>
        <p:txBody>
          <a:bodyPr/>
          <a:lstStyle/>
          <a:p>
            <a:r>
              <a:rPr lang="en-GB" dirty="0"/>
              <a:t>Development of Bacterial Resistance</a:t>
            </a:r>
            <a:endParaRPr lang="en-US" dirty="0"/>
          </a:p>
        </p:txBody>
      </p:sp>
      <p:sp>
        <p:nvSpPr>
          <p:cNvPr id="3" name="Slide Number Placeholder 2">
            <a:extLst>
              <a:ext uri="{FF2B5EF4-FFF2-40B4-BE49-F238E27FC236}">
                <a16:creationId xmlns:a16="http://schemas.microsoft.com/office/drawing/2014/main" id="{F5ED7573-FA40-47E8-927F-EA2BDA60B455}"/>
              </a:ext>
            </a:extLst>
          </p:cNvPr>
          <p:cNvSpPr>
            <a:spLocks noGrp="1"/>
          </p:cNvSpPr>
          <p:nvPr>
            <p:ph type="sldNum" sz="quarter" idx="12"/>
          </p:nvPr>
        </p:nvSpPr>
        <p:spPr/>
        <p:txBody>
          <a:bodyPr/>
          <a:lstStyle/>
          <a:p>
            <a:fld id="{1A91ABBD-BE70-492B-BBD8-7AF5442A9E89}" type="slidenum">
              <a:rPr lang="en-GB" smtClean="0"/>
              <a:t>8</a:t>
            </a:fld>
            <a:endParaRPr lang="en-GB"/>
          </a:p>
        </p:txBody>
      </p:sp>
      <p:sp>
        <p:nvSpPr>
          <p:cNvPr id="4" name="Footer Placeholder 3">
            <a:extLst>
              <a:ext uri="{FF2B5EF4-FFF2-40B4-BE49-F238E27FC236}">
                <a16:creationId xmlns:a16="http://schemas.microsoft.com/office/drawing/2014/main" id="{ECF26C1F-A69A-478A-8425-3D4DBB512B9D}"/>
              </a:ext>
            </a:extLst>
          </p:cNvPr>
          <p:cNvSpPr>
            <a:spLocks noGrp="1"/>
          </p:cNvSpPr>
          <p:nvPr>
            <p:ph type="ftr" sz="quarter" idx="11"/>
          </p:nvPr>
        </p:nvSpPr>
        <p:spPr/>
        <p:txBody>
          <a:bodyPr/>
          <a:lstStyle/>
          <a:p>
            <a:r>
              <a:rPr lang="en-GB" dirty="0"/>
              <a:t>AMR Introduction</a:t>
            </a:r>
          </a:p>
        </p:txBody>
      </p:sp>
      <p:sp>
        <p:nvSpPr>
          <p:cNvPr id="5" name="Rectangle 4">
            <a:extLst>
              <a:ext uri="{FF2B5EF4-FFF2-40B4-BE49-F238E27FC236}">
                <a16:creationId xmlns:a16="http://schemas.microsoft.com/office/drawing/2014/main" id="{D1F0B1D7-61AE-40E7-93CF-00B48D097F15}"/>
              </a:ext>
            </a:extLst>
          </p:cNvPr>
          <p:cNvSpPr/>
          <p:nvPr/>
        </p:nvSpPr>
        <p:spPr>
          <a:xfrm>
            <a:off x="450000" y="1618248"/>
            <a:ext cx="11263464" cy="2236510"/>
          </a:xfrm>
          <a:prstGeom prst="rect">
            <a:avLst/>
          </a:prstGeom>
        </p:spPr>
        <p:txBody>
          <a:bodyPr wrap="square">
            <a:spAutoFit/>
          </a:bodyPr>
          <a:lstStyle/>
          <a:p>
            <a:pPr marL="311135" indent="-311135" defTabSz="914354">
              <a:spcAft>
                <a:spcPts val="400"/>
              </a:spcAft>
              <a:buClr>
                <a:srgbClr val="8064A2"/>
              </a:buClr>
              <a:buFont typeface="Wingdings" panose="05000000000000000000" pitchFamily="2" charset="2"/>
              <a:buChar char="§"/>
            </a:pPr>
            <a:r>
              <a:rPr lang="en-US" dirty="0">
                <a:solidFill>
                  <a:prstClr val="black"/>
                </a:solidFill>
                <a:latin typeface="Arial"/>
              </a:rPr>
              <a:t>Antimicrobial resistance is a natural phenomenon resulting from evolutionary selective pressure</a:t>
            </a:r>
          </a:p>
          <a:p>
            <a:pPr marL="311135" indent="-311135" defTabSz="914354">
              <a:spcAft>
                <a:spcPts val="400"/>
              </a:spcAft>
              <a:buClr>
                <a:srgbClr val="8064A2"/>
              </a:buClr>
              <a:buFont typeface="Wingdings" panose="05000000000000000000" pitchFamily="2" charset="2"/>
              <a:buChar char="§"/>
            </a:pPr>
            <a:r>
              <a:rPr lang="en-US" dirty="0">
                <a:solidFill>
                  <a:prstClr val="black"/>
                </a:solidFill>
                <a:latin typeface="Arial"/>
              </a:rPr>
              <a:t>In the presence of an antibiotic, all of the susceptible bacteria die, allowing drug resistant bacteria to proliferate</a:t>
            </a:r>
          </a:p>
          <a:p>
            <a:pPr marL="311135" indent="-311135" defTabSz="914354">
              <a:spcAft>
                <a:spcPts val="400"/>
              </a:spcAft>
              <a:buClr>
                <a:srgbClr val="8064A2"/>
              </a:buClr>
              <a:buFont typeface="Wingdings" panose="05000000000000000000" pitchFamily="2" charset="2"/>
              <a:buChar char="§"/>
            </a:pPr>
            <a:r>
              <a:rPr lang="en-US" dirty="0">
                <a:solidFill>
                  <a:prstClr val="black"/>
                </a:solidFill>
                <a:latin typeface="Arial"/>
              </a:rPr>
              <a:t>Antibiotic resistance can occur through various mechanisms</a:t>
            </a:r>
          </a:p>
          <a:p>
            <a:pPr marL="311135" indent="-311135" defTabSz="914354">
              <a:spcAft>
                <a:spcPts val="400"/>
              </a:spcAft>
              <a:buClr>
                <a:srgbClr val="8064A2"/>
              </a:buClr>
              <a:buFont typeface="Wingdings" panose="05000000000000000000" pitchFamily="2" charset="2"/>
              <a:buChar char="§"/>
            </a:pPr>
            <a:r>
              <a:rPr lang="en-US" dirty="0">
                <a:solidFill>
                  <a:prstClr val="black"/>
                </a:solidFill>
                <a:latin typeface="Arial"/>
              </a:rPr>
              <a:t>Bacteria can transmit resistance genes via small cellular elements called plasmids;  mobile elements which can transfer genetic material between bacteria</a:t>
            </a:r>
            <a:endParaRPr lang="en-GB" dirty="0">
              <a:solidFill>
                <a:prstClr val="black"/>
              </a:solidFill>
              <a:latin typeface="Arial"/>
            </a:endParaRPr>
          </a:p>
          <a:p>
            <a:pPr marL="311135" indent="-311135" defTabSz="914354">
              <a:spcAft>
                <a:spcPts val="400"/>
              </a:spcAft>
              <a:buClr>
                <a:srgbClr val="8064A2"/>
              </a:buClr>
              <a:buFont typeface="Wingdings" panose="05000000000000000000" pitchFamily="2" charset="2"/>
              <a:buChar char="§"/>
            </a:pPr>
            <a:r>
              <a:rPr lang="en-GB" i="1" dirty="0">
                <a:solidFill>
                  <a:prstClr val="black"/>
                </a:solidFill>
                <a:latin typeface="Arial"/>
              </a:rPr>
              <a:t>Today, Gram-negative pathogens are becoming resistant to nearly all antibiotics currently available</a:t>
            </a:r>
          </a:p>
        </p:txBody>
      </p:sp>
      <p:pic>
        <p:nvPicPr>
          <p:cNvPr id="6" name="Picture 5">
            <a:extLst>
              <a:ext uri="{FF2B5EF4-FFF2-40B4-BE49-F238E27FC236}">
                <a16:creationId xmlns:a16="http://schemas.microsoft.com/office/drawing/2014/main" id="{C4277910-1FF0-4417-B0CF-CABFF85A00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4139" y="4114894"/>
            <a:ext cx="3491346" cy="1963882"/>
          </a:xfrm>
          <a:prstGeom prst="rect">
            <a:avLst/>
          </a:prstGeom>
        </p:spPr>
      </p:pic>
      <p:sp>
        <p:nvSpPr>
          <p:cNvPr id="7" name="TextBox 6">
            <a:extLst>
              <a:ext uri="{FF2B5EF4-FFF2-40B4-BE49-F238E27FC236}">
                <a16:creationId xmlns:a16="http://schemas.microsoft.com/office/drawing/2014/main" id="{F6563171-0BC0-40A2-8593-F673D0FA4BFB}"/>
              </a:ext>
            </a:extLst>
          </p:cNvPr>
          <p:cNvSpPr txBox="1"/>
          <p:nvPr/>
        </p:nvSpPr>
        <p:spPr>
          <a:xfrm>
            <a:off x="5137265" y="4645462"/>
            <a:ext cx="5018618" cy="646331"/>
          </a:xfrm>
          <a:prstGeom prst="rect">
            <a:avLst/>
          </a:prstGeom>
          <a:noFill/>
        </p:spPr>
        <p:txBody>
          <a:bodyPr wrap="none" rtlCol="0">
            <a:spAutoFit/>
          </a:bodyPr>
          <a:lstStyle/>
          <a:p>
            <a:r>
              <a:rPr lang="en-US" dirty="0"/>
              <a:t>Harvard Medical School:</a:t>
            </a:r>
          </a:p>
          <a:p>
            <a:r>
              <a:rPr lang="en-US" dirty="0"/>
              <a:t>   </a:t>
            </a:r>
            <a:r>
              <a:rPr lang="en-US" dirty="0">
                <a:hlinkClick r:id="rId3"/>
              </a:rPr>
              <a:t>https://www.youtube.com/watch?v=yybsSqcB7mE</a:t>
            </a:r>
            <a:endParaRPr lang="en-US" dirty="0"/>
          </a:p>
        </p:txBody>
      </p:sp>
    </p:spTree>
    <p:extLst>
      <p:ext uri="{BB962C8B-B14F-4D97-AF65-F5344CB8AC3E}">
        <p14:creationId xmlns:p14="http://schemas.microsoft.com/office/powerpoint/2010/main" val="4093930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46902-842D-4C10-B0FE-6C10539C3FC5}"/>
              </a:ext>
            </a:extLst>
          </p:cNvPr>
          <p:cNvSpPr>
            <a:spLocks noGrp="1"/>
          </p:cNvSpPr>
          <p:nvPr>
            <p:ph type="title"/>
          </p:nvPr>
        </p:nvSpPr>
        <p:spPr/>
        <p:txBody>
          <a:bodyPr/>
          <a:lstStyle/>
          <a:p>
            <a:r>
              <a:rPr lang="en-US" dirty="0"/>
              <a:t>Causes of AMR</a:t>
            </a:r>
          </a:p>
        </p:txBody>
      </p:sp>
      <p:sp>
        <p:nvSpPr>
          <p:cNvPr id="3" name="Content Placeholder 2">
            <a:extLst>
              <a:ext uri="{FF2B5EF4-FFF2-40B4-BE49-F238E27FC236}">
                <a16:creationId xmlns:a16="http://schemas.microsoft.com/office/drawing/2014/main" id="{B57F6C70-F22E-4B7D-B938-99572C6E825C}"/>
              </a:ext>
            </a:extLst>
          </p:cNvPr>
          <p:cNvSpPr>
            <a:spLocks noGrp="1"/>
          </p:cNvSpPr>
          <p:nvPr>
            <p:ph sz="half" idx="1"/>
          </p:nvPr>
        </p:nvSpPr>
        <p:spPr/>
        <p:txBody>
          <a:bodyPr>
            <a:normAutofit fontScale="92500" lnSpcReduction="20000"/>
          </a:bodyPr>
          <a:lstStyle/>
          <a:p>
            <a:pPr marL="0" indent="0">
              <a:buNone/>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sz="2000" dirty="0">
                <a:solidFill>
                  <a:schemeClr val="bg1"/>
                </a:solidFill>
                <a:hlinkClick r:id="rId2"/>
              </a:rPr>
              <a:t>https://www.cdc.gov/globalhealth/newsletter/2016/feb_16_2016.html</a:t>
            </a:r>
            <a:endParaRPr lang="en-GB" dirty="0"/>
          </a:p>
          <a:p>
            <a:endParaRPr lang="en-US" dirty="0"/>
          </a:p>
          <a:p>
            <a:endParaRPr lang="en-US" dirty="0"/>
          </a:p>
        </p:txBody>
      </p:sp>
      <p:sp>
        <p:nvSpPr>
          <p:cNvPr id="4" name="Content Placeholder 3">
            <a:extLst>
              <a:ext uri="{FF2B5EF4-FFF2-40B4-BE49-F238E27FC236}">
                <a16:creationId xmlns:a16="http://schemas.microsoft.com/office/drawing/2014/main" id="{5A459089-9020-41D8-8826-32CCBAAD5B87}"/>
              </a:ext>
            </a:extLst>
          </p:cNvPr>
          <p:cNvSpPr>
            <a:spLocks noGrp="1"/>
          </p:cNvSpPr>
          <p:nvPr>
            <p:ph sz="half" idx="2"/>
          </p:nvPr>
        </p:nvSpPr>
        <p:spPr/>
        <p:txBody>
          <a:bodyPr>
            <a:normAutofit fontScale="92500" lnSpcReduction="20000"/>
          </a:bodyPr>
          <a:lstStyle/>
          <a:p>
            <a:r>
              <a:rPr lang="en-US" dirty="0"/>
              <a:t>And reports that manufacturing emissions may be potential cause:</a:t>
            </a:r>
          </a:p>
        </p:txBody>
      </p:sp>
      <p:sp>
        <p:nvSpPr>
          <p:cNvPr id="5" name="Footer Placeholder 4">
            <a:extLst>
              <a:ext uri="{FF2B5EF4-FFF2-40B4-BE49-F238E27FC236}">
                <a16:creationId xmlns:a16="http://schemas.microsoft.com/office/drawing/2014/main" id="{7DDCF361-D266-4B66-8C7A-6B7E40FD9E20}"/>
              </a:ext>
            </a:extLst>
          </p:cNvPr>
          <p:cNvSpPr>
            <a:spLocks noGrp="1"/>
          </p:cNvSpPr>
          <p:nvPr>
            <p:ph type="ftr" sz="quarter" idx="11"/>
          </p:nvPr>
        </p:nvSpPr>
        <p:spPr/>
        <p:txBody>
          <a:bodyPr/>
          <a:lstStyle/>
          <a:p>
            <a:r>
              <a:rPr lang="en-GB" dirty="0"/>
              <a:t>AMR Introduction</a:t>
            </a:r>
          </a:p>
        </p:txBody>
      </p:sp>
      <p:sp>
        <p:nvSpPr>
          <p:cNvPr id="6" name="Slide Number Placeholder 5">
            <a:extLst>
              <a:ext uri="{FF2B5EF4-FFF2-40B4-BE49-F238E27FC236}">
                <a16:creationId xmlns:a16="http://schemas.microsoft.com/office/drawing/2014/main" id="{D2655966-5C7C-4264-B346-D8BED3FE40B6}"/>
              </a:ext>
            </a:extLst>
          </p:cNvPr>
          <p:cNvSpPr>
            <a:spLocks noGrp="1"/>
          </p:cNvSpPr>
          <p:nvPr>
            <p:ph type="sldNum" sz="quarter" idx="12"/>
          </p:nvPr>
        </p:nvSpPr>
        <p:spPr/>
        <p:txBody>
          <a:bodyPr/>
          <a:lstStyle/>
          <a:p>
            <a:fld id="{1A91ABBD-BE70-492B-BBD8-7AF5442A9E89}" type="slidenum">
              <a:rPr lang="en-GB" smtClean="0"/>
              <a:t>9</a:t>
            </a:fld>
            <a:endParaRPr lang="en-GB"/>
          </a:p>
        </p:txBody>
      </p:sp>
      <p:pic>
        <p:nvPicPr>
          <p:cNvPr id="11" name="Picture 10">
            <a:extLst>
              <a:ext uri="{FF2B5EF4-FFF2-40B4-BE49-F238E27FC236}">
                <a16:creationId xmlns:a16="http://schemas.microsoft.com/office/drawing/2014/main" id="{F7BDBC0B-FC7F-4028-98C4-211C6FA595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3112" y="1679771"/>
            <a:ext cx="3225345" cy="3498457"/>
          </a:xfrm>
          <a:prstGeom prst="rect">
            <a:avLst/>
          </a:prstGeom>
          <a:noFill/>
          <a:ln>
            <a:noFill/>
          </a:ln>
        </p:spPr>
      </p:pic>
      <p:pic>
        <p:nvPicPr>
          <p:cNvPr id="12" name="Picture 2" descr="https://changingmarkets.org/wp-content/uploads/2016/10/bad_medicine_frontpage.jpg">
            <a:extLst>
              <a:ext uri="{FF2B5EF4-FFF2-40B4-BE49-F238E27FC236}">
                <a16:creationId xmlns:a16="http://schemas.microsoft.com/office/drawing/2014/main" id="{6FB32A8F-3754-4656-9534-80F311FB41DB}"/>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091829" y="2695827"/>
            <a:ext cx="867733" cy="126800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1AD4CD23-F1A9-4113-B735-9486397B1AC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0135319">
            <a:off x="6627527" y="2265875"/>
            <a:ext cx="1208832" cy="1494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a:extLst>
              <a:ext uri="{FF2B5EF4-FFF2-40B4-BE49-F238E27FC236}">
                <a16:creationId xmlns:a16="http://schemas.microsoft.com/office/drawing/2014/main" id="{6BB381F2-A4C5-4FA7-B14F-3E71BC0DD6E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145277">
            <a:off x="7902528" y="3690374"/>
            <a:ext cx="3597275" cy="622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a:extLst>
              <a:ext uri="{FF2B5EF4-FFF2-40B4-BE49-F238E27FC236}">
                <a16:creationId xmlns:a16="http://schemas.microsoft.com/office/drawing/2014/main" id="{651A504C-B4B0-4A52-992D-15919FA2D61E}"/>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20046938">
            <a:off x="8991832" y="4241836"/>
            <a:ext cx="1088002" cy="1516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330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6880" y="173821"/>
            <a:ext cx="8778240" cy="633359"/>
          </a:xfrm>
        </p:spPr>
        <p:txBody>
          <a:bodyPr/>
          <a:lstStyle/>
          <a:p>
            <a:pPr algn="ctr"/>
            <a:r>
              <a:rPr lang="fr-CH" sz="3467" dirty="0"/>
              <a:t>Call to Action</a:t>
            </a:r>
          </a:p>
        </p:txBody>
      </p:sp>
      <p:sp>
        <p:nvSpPr>
          <p:cNvPr id="5" name="Rectangle 4"/>
          <p:cNvSpPr/>
          <p:nvPr/>
        </p:nvSpPr>
        <p:spPr>
          <a:xfrm>
            <a:off x="33072" y="1027531"/>
            <a:ext cx="9394456" cy="4719241"/>
          </a:xfrm>
          <a:prstGeom prst="rect">
            <a:avLst/>
          </a:prstGeom>
        </p:spPr>
        <p:txBody>
          <a:bodyPr wrap="square" lIns="91440" tIns="45720" rIns="91440" bIns="45720">
            <a:spAutoFit/>
          </a:bodyPr>
          <a:lstStyle/>
          <a:p>
            <a:pPr marL="285750" indent="-285750" defTabSz="914377">
              <a:buFont typeface="Arial" panose="020B0604020202020204" pitchFamily="34" charset="0"/>
              <a:buChar char="•"/>
            </a:pPr>
            <a:endParaRPr lang="en-GB" b="1" dirty="0">
              <a:solidFill>
                <a:prstClr val="black"/>
              </a:solidFill>
            </a:endParaRPr>
          </a:p>
          <a:p>
            <a:pPr marL="285750" indent="-285750" defTabSz="914377">
              <a:buFont typeface="Arial" panose="020B0604020202020204" pitchFamily="34" charset="0"/>
              <a:buChar char="•"/>
            </a:pPr>
            <a:r>
              <a:rPr lang="en-GB" b="1" dirty="0">
                <a:solidFill>
                  <a:prstClr val="black"/>
                </a:solidFill>
              </a:rPr>
              <a:t>2015 the World Health Assembly (WHA):</a:t>
            </a:r>
          </a:p>
          <a:p>
            <a:pPr marL="285750" indent="-285750" defTabSz="914377">
              <a:buFont typeface="Arial" panose="020B0604020202020204" pitchFamily="34" charset="0"/>
              <a:buChar char="•"/>
            </a:pPr>
            <a:endParaRPr lang="en-GB" b="1" dirty="0">
              <a:solidFill>
                <a:prstClr val="black"/>
              </a:solidFill>
            </a:endParaRPr>
          </a:p>
          <a:p>
            <a:pPr defTabSz="914377"/>
            <a:r>
              <a:rPr lang="en-GB" b="1" dirty="0">
                <a:solidFill>
                  <a:prstClr val="black"/>
                </a:solidFill>
              </a:rPr>
              <a:t>	</a:t>
            </a:r>
            <a:r>
              <a:rPr lang="en-GB" sz="1600" b="1" dirty="0"/>
              <a:t>endorsed a global action plan to tackle antimicrobial resistance</a:t>
            </a:r>
            <a:endParaRPr lang="en-GB" sz="1600" b="1" dirty="0">
              <a:solidFill>
                <a:schemeClr val="accent6"/>
              </a:solidFill>
            </a:endParaRPr>
          </a:p>
          <a:p>
            <a:pPr defTabSz="914377"/>
            <a:r>
              <a:rPr lang="en-US" sz="1600" b="1" dirty="0">
                <a:solidFill>
                  <a:prstClr val="black"/>
                </a:solidFill>
              </a:rPr>
              <a:t>	urged Member States to develop and have in place by 2017, national action plans on 	 	  	   antimicrobial resistance aligned with objectives of global action plan</a:t>
            </a:r>
          </a:p>
          <a:p>
            <a:pPr defTabSz="914377"/>
            <a:endParaRPr lang="en-US" b="1" dirty="0">
              <a:solidFill>
                <a:prstClr val="black"/>
              </a:solidFill>
            </a:endParaRPr>
          </a:p>
          <a:p>
            <a:pPr marL="285750" indent="-285750" defTabSz="914377">
              <a:buFont typeface="Arial" panose="020B0604020202020204" pitchFamily="34" charset="0"/>
              <a:buChar char="•"/>
            </a:pPr>
            <a:r>
              <a:rPr lang="en-US" b="1" dirty="0">
                <a:solidFill>
                  <a:prstClr val="black"/>
                </a:solidFill>
              </a:rPr>
              <a:t>2015 UN recognizes important of tackling AMR to achieving sustainable Development Goals </a:t>
            </a:r>
          </a:p>
          <a:p>
            <a:pPr defTabSz="914377"/>
            <a:endParaRPr lang="en-US" b="1" dirty="0">
              <a:solidFill>
                <a:prstClr val="black"/>
              </a:solidFill>
            </a:endParaRPr>
          </a:p>
          <a:p>
            <a:pPr marL="285750" lvl="1" indent="-285750" defTabSz="914377">
              <a:spcAft>
                <a:spcPts val="533"/>
              </a:spcAft>
              <a:buFont typeface="Arial" panose="020B0604020202020204" pitchFamily="34" charset="0"/>
              <a:buChar char="•"/>
            </a:pPr>
            <a:r>
              <a:rPr lang="en-GB" b="1" dirty="0">
                <a:solidFill>
                  <a:prstClr val="black"/>
                </a:solidFill>
              </a:rPr>
              <a:t>2016 – O’Neil report (UK)  - </a:t>
            </a:r>
            <a:r>
              <a:rPr lang="en-GB" b="1" dirty="0"/>
              <a:t>“to </a:t>
            </a:r>
            <a:r>
              <a:rPr lang="en-US" b="1" dirty="0"/>
              <a:t>analyze global problem of rising drug resistance and action pose concrete actions to tackle it internationally”.   Viewed as a key report, often cited</a:t>
            </a:r>
          </a:p>
          <a:p>
            <a:pPr marL="285750" lvl="1" indent="-285750" defTabSz="914377">
              <a:spcAft>
                <a:spcPts val="533"/>
              </a:spcAft>
              <a:buFont typeface="Arial" panose="020B0604020202020204" pitchFamily="34" charset="0"/>
              <a:buChar char="•"/>
            </a:pPr>
            <a:endParaRPr lang="en-GB" b="1" dirty="0">
              <a:solidFill>
                <a:prstClr val="black"/>
              </a:solidFill>
            </a:endParaRPr>
          </a:p>
          <a:p>
            <a:pPr marL="285750" lvl="1" indent="-285750" defTabSz="914377">
              <a:spcAft>
                <a:spcPts val="533"/>
              </a:spcAft>
              <a:buFont typeface="Arial" panose="020B0604020202020204" pitchFamily="34" charset="0"/>
              <a:buChar char="•"/>
            </a:pPr>
            <a:r>
              <a:rPr lang="en-GB" b="1" dirty="0">
                <a:solidFill>
                  <a:prstClr val="black"/>
                </a:solidFill>
              </a:rPr>
              <a:t>By 2018 almost all country NAPs in place (approved or in development)</a:t>
            </a:r>
          </a:p>
          <a:p>
            <a:pPr marL="285750" lvl="1" indent="-285750" defTabSz="914377">
              <a:spcAft>
                <a:spcPts val="533"/>
              </a:spcAft>
              <a:buFont typeface="Arial" panose="020B0604020202020204" pitchFamily="34" charset="0"/>
              <a:buChar char="•"/>
            </a:pPr>
            <a:endParaRPr lang="en-GB" b="1" dirty="0">
              <a:solidFill>
                <a:prstClr val="black"/>
              </a:solidFill>
            </a:endParaRPr>
          </a:p>
          <a:p>
            <a:pPr marL="285750" lvl="1" indent="-285750" defTabSz="914377">
              <a:spcAft>
                <a:spcPts val="533"/>
              </a:spcAft>
              <a:buFont typeface="Arial" panose="020B0604020202020204" pitchFamily="34" charset="0"/>
              <a:buChar char="•"/>
            </a:pPr>
            <a:r>
              <a:rPr lang="en-GB" b="1" dirty="0">
                <a:solidFill>
                  <a:prstClr val="black"/>
                </a:solidFill>
              </a:rPr>
              <a:t>2016-2019 several  groups/sectors make further calls to action to address AMR, calling for “one health” approach addressing human health, veterinary medicine, environment aspects.</a:t>
            </a:r>
            <a:endParaRPr lang="en-GB" sz="2000" b="1" dirty="0">
              <a:solidFill>
                <a:prstClr val="black"/>
              </a:solidFill>
            </a:endParaRPr>
          </a:p>
        </p:txBody>
      </p:sp>
      <p:pic>
        <p:nvPicPr>
          <p:cNvPr id="6" name="Picture 5">
            <a:extLst>
              <a:ext uri="{FF2B5EF4-FFF2-40B4-BE49-F238E27FC236}">
                <a16:creationId xmlns:a16="http://schemas.microsoft.com/office/drawing/2014/main" id="{7CAD5648-7121-4A87-8DE5-A1B5B6E6C2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829905" y="5026599"/>
            <a:ext cx="1626773" cy="1292022"/>
          </a:xfrm>
          <a:prstGeom prst="rect">
            <a:avLst/>
          </a:prstGeom>
        </p:spPr>
      </p:pic>
      <p:pic>
        <p:nvPicPr>
          <p:cNvPr id="8" name="Picture 7">
            <a:extLst>
              <a:ext uri="{FF2B5EF4-FFF2-40B4-BE49-F238E27FC236}">
                <a16:creationId xmlns:a16="http://schemas.microsoft.com/office/drawing/2014/main" id="{B4763089-1023-4334-85A5-85B16831B58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15527" y="4390000"/>
            <a:ext cx="1215292" cy="501308"/>
          </a:xfrm>
          <a:prstGeom prst="rect">
            <a:avLst/>
          </a:prstGeom>
        </p:spPr>
      </p:pic>
    </p:spTree>
    <p:extLst>
      <p:ext uri="{BB962C8B-B14F-4D97-AF65-F5344CB8AC3E}">
        <p14:creationId xmlns:p14="http://schemas.microsoft.com/office/powerpoint/2010/main" val="36122322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…and calls for governments to act</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dirty="0"/>
              <a:t>AMR Introduction</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11</a:t>
            </a:fld>
            <a:endParaRPr lang="en-GB"/>
          </a:p>
        </p:txBody>
      </p:sp>
      <p:pic>
        <p:nvPicPr>
          <p:cNvPr id="7" name="Picture 2">
            <a:extLst>
              <a:ext uri="{FF2B5EF4-FFF2-40B4-BE49-F238E27FC236}">
                <a16:creationId xmlns:a16="http://schemas.microsoft.com/office/drawing/2014/main" id="{EC72DAB0-8199-42BA-BAD1-D65F355EAE2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739461" y="3429000"/>
            <a:ext cx="5254740" cy="2715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a:extLst>
              <a:ext uri="{FF2B5EF4-FFF2-40B4-BE49-F238E27FC236}">
                <a16:creationId xmlns:a16="http://schemas.microsoft.com/office/drawing/2014/main" id="{2B9479DC-94AC-40A5-96ED-97365609DF3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116186" y="1350053"/>
            <a:ext cx="3148450" cy="1771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a:extLst>
              <a:ext uri="{FF2B5EF4-FFF2-40B4-BE49-F238E27FC236}">
                <a16:creationId xmlns:a16="http://schemas.microsoft.com/office/drawing/2014/main" id="{D2FA9966-4CCB-42CE-BE88-66EF8265AE64}"/>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7393" y="3624358"/>
            <a:ext cx="2884855" cy="2529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9B47751A-08D5-4836-9DAC-92DDAB11F571}"/>
              </a:ext>
            </a:extLst>
          </p:cNvPr>
          <p:cNvSpPr txBox="1"/>
          <p:nvPr/>
        </p:nvSpPr>
        <p:spPr>
          <a:xfrm>
            <a:off x="3302248" y="5072159"/>
            <a:ext cx="4013200" cy="954107"/>
          </a:xfrm>
          <a:prstGeom prst="rect">
            <a:avLst/>
          </a:prstGeom>
          <a:noFill/>
        </p:spPr>
        <p:txBody>
          <a:bodyPr wrap="square" rtlCol="0">
            <a:spAutoFit/>
          </a:bodyPr>
          <a:lstStyle/>
          <a:p>
            <a:pPr fontAlgn="base">
              <a:spcBef>
                <a:spcPct val="0"/>
              </a:spcBef>
              <a:spcAft>
                <a:spcPct val="0"/>
              </a:spcAft>
            </a:pPr>
            <a:r>
              <a:rPr lang="en-US" altLang="en-US" sz="1400" i="1" dirty="0">
                <a:solidFill>
                  <a:srgbClr val="CC292B"/>
                </a:solidFill>
              </a:rPr>
              <a:t>SAICM:  </a:t>
            </a:r>
            <a:r>
              <a:rPr lang="en-US" altLang="en-US" sz="1400" dirty="0">
                <a:solidFill>
                  <a:srgbClr val="292929"/>
                </a:solidFill>
              </a:rPr>
              <a:t>UNEP proposes</a:t>
            </a:r>
          </a:p>
          <a:p>
            <a:pPr fontAlgn="base">
              <a:spcBef>
                <a:spcPct val="0"/>
              </a:spcBef>
              <a:spcAft>
                <a:spcPct val="0"/>
              </a:spcAft>
            </a:pPr>
            <a:r>
              <a:rPr lang="en-US" altLang="en-US" sz="1400" dirty="0">
                <a:solidFill>
                  <a:srgbClr val="292929"/>
                </a:solidFill>
              </a:rPr>
              <a:t> persistent pharmaceutical</a:t>
            </a:r>
          </a:p>
          <a:p>
            <a:pPr fontAlgn="base">
              <a:spcBef>
                <a:spcPct val="0"/>
              </a:spcBef>
              <a:spcAft>
                <a:spcPct val="0"/>
              </a:spcAft>
            </a:pPr>
            <a:r>
              <a:rPr lang="en-US" altLang="en-US" sz="1400" dirty="0">
                <a:solidFill>
                  <a:srgbClr val="292929"/>
                </a:solidFill>
              </a:rPr>
              <a:t> as a new, emerging policy </a:t>
            </a:r>
          </a:p>
          <a:p>
            <a:pPr fontAlgn="base">
              <a:spcBef>
                <a:spcPct val="0"/>
              </a:spcBef>
              <a:spcAft>
                <a:spcPct val="0"/>
              </a:spcAft>
            </a:pPr>
            <a:r>
              <a:rPr lang="en-US" altLang="en-US" sz="1400" dirty="0">
                <a:solidFill>
                  <a:srgbClr val="292929"/>
                </a:solidFill>
              </a:rPr>
              <a:t> issue in 2015</a:t>
            </a:r>
          </a:p>
        </p:txBody>
      </p:sp>
      <p:sp>
        <p:nvSpPr>
          <p:cNvPr id="12" name="TextBox 11">
            <a:extLst>
              <a:ext uri="{FF2B5EF4-FFF2-40B4-BE49-F238E27FC236}">
                <a16:creationId xmlns:a16="http://schemas.microsoft.com/office/drawing/2014/main" id="{99E282CF-A0C9-4D7C-B66B-840A66771781}"/>
              </a:ext>
            </a:extLst>
          </p:cNvPr>
          <p:cNvSpPr txBox="1"/>
          <p:nvPr/>
        </p:nvSpPr>
        <p:spPr>
          <a:xfrm>
            <a:off x="9643026" y="5955827"/>
            <a:ext cx="1787669" cy="307777"/>
          </a:xfrm>
          <a:prstGeom prst="rect">
            <a:avLst/>
          </a:prstGeom>
          <a:noFill/>
        </p:spPr>
        <p:txBody>
          <a:bodyPr wrap="none" rtlCol="0">
            <a:spAutoFit/>
          </a:bodyPr>
          <a:lstStyle/>
          <a:p>
            <a:pPr eaLnBrk="0" fontAlgn="base" hangingPunct="0">
              <a:spcBef>
                <a:spcPct val="0"/>
              </a:spcBef>
              <a:spcAft>
                <a:spcPct val="0"/>
              </a:spcAft>
            </a:pPr>
            <a:r>
              <a:rPr lang="en-US" sz="1400" dirty="0" err="1">
                <a:solidFill>
                  <a:srgbClr val="292929"/>
                </a:solidFill>
              </a:rPr>
              <a:t>StatNews</a:t>
            </a:r>
            <a:r>
              <a:rPr lang="en-US" sz="1400" dirty="0">
                <a:solidFill>
                  <a:srgbClr val="292929"/>
                </a:solidFill>
              </a:rPr>
              <a:t> May 2017</a:t>
            </a:r>
          </a:p>
        </p:txBody>
      </p:sp>
      <p:sp>
        <p:nvSpPr>
          <p:cNvPr id="13" name="TextBox 12">
            <a:extLst>
              <a:ext uri="{FF2B5EF4-FFF2-40B4-BE49-F238E27FC236}">
                <a16:creationId xmlns:a16="http://schemas.microsoft.com/office/drawing/2014/main" id="{8B42AF3F-CAA0-450D-8C4B-021951F65EC0}"/>
              </a:ext>
            </a:extLst>
          </p:cNvPr>
          <p:cNvSpPr txBox="1"/>
          <p:nvPr/>
        </p:nvSpPr>
        <p:spPr>
          <a:xfrm>
            <a:off x="8320452" y="3137433"/>
            <a:ext cx="2645148" cy="338554"/>
          </a:xfrm>
          <a:prstGeom prst="rect">
            <a:avLst/>
          </a:prstGeom>
          <a:noFill/>
        </p:spPr>
        <p:txBody>
          <a:bodyPr wrap="none" rtlCol="0">
            <a:spAutoFit/>
          </a:bodyPr>
          <a:lstStyle/>
          <a:p>
            <a:pPr eaLnBrk="0" fontAlgn="base" hangingPunct="0">
              <a:spcBef>
                <a:spcPct val="0"/>
              </a:spcBef>
              <a:spcAft>
                <a:spcPct val="0"/>
              </a:spcAft>
            </a:pPr>
            <a:r>
              <a:rPr lang="en-US" sz="1600" dirty="0">
                <a:solidFill>
                  <a:srgbClr val="292929"/>
                </a:solidFill>
              </a:rPr>
              <a:t>Hindustan Times July 2018</a:t>
            </a:r>
          </a:p>
        </p:txBody>
      </p:sp>
      <p:sp>
        <p:nvSpPr>
          <p:cNvPr id="14" name="Rectangle 13">
            <a:extLst>
              <a:ext uri="{FF2B5EF4-FFF2-40B4-BE49-F238E27FC236}">
                <a16:creationId xmlns:a16="http://schemas.microsoft.com/office/drawing/2014/main" id="{44EF0837-8E71-4CE0-B8D7-E20C506EB8AC}"/>
              </a:ext>
            </a:extLst>
          </p:cNvPr>
          <p:cNvSpPr/>
          <p:nvPr/>
        </p:nvSpPr>
        <p:spPr>
          <a:xfrm>
            <a:off x="467831" y="1366730"/>
            <a:ext cx="6096000" cy="1015663"/>
          </a:xfrm>
          <a:prstGeom prst="rect">
            <a:avLst/>
          </a:prstGeom>
        </p:spPr>
        <p:txBody>
          <a:bodyPr>
            <a:spAutoFit/>
          </a:bodyPr>
          <a:lstStyle/>
          <a:p>
            <a:r>
              <a:rPr lang="en-US" b="1" dirty="0"/>
              <a:t>European Union Strategic Approach to Pharmaceuticals in the Environment</a:t>
            </a:r>
          </a:p>
          <a:p>
            <a:r>
              <a:rPr lang="en-US" sz="1200" b="1" dirty="0"/>
              <a:t>COMMUNICATION FROM THE COMMISSION TO THE EUROPEAN</a:t>
            </a:r>
          </a:p>
          <a:p>
            <a:r>
              <a:rPr lang="en-US" sz="1200" b="1" dirty="0"/>
              <a:t>PARLIAMENT, THE COUNCIL AND THE EUROPEAN ECONOMIC AND SOCIAL COMMITTEE</a:t>
            </a:r>
          </a:p>
        </p:txBody>
      </p:sp>
      <p:sp>
        <p:nvSpPr>
          <p:cNvPr id="16" name="TextBox 15">
            <a:extLst>
              <a:ext uri="{FF2B5EF4-FFF2-40B4-BE49-F238E27FC236}">
                <a16:creationId xmlns:a16="http://schemas.microsoft.com/office/drawing/2014/main" id="{F72AC56E-B873-4430-B734-F0125BA4127E}"/>
              </a:ext>
            </a:extLst>
          </p:cNvPr>
          <p:cNvSpPr txBox="1"/>
          <p:nvPr/>
        </p:nvSpPr>
        <p:spPr>
          <a:xfrm>
            <a:off x="467831" y="2448836"/>
            <a:ext cx="5982728" cy="707886"/>
          </a:xfrm>
          <a:prstGeom prst="rect">
            <a:avLst/>
          </a:prstGeom>
          <a:noFill/>
        </p:spPr>
        <p:txBody>
          <a:bodyPr wrap="none" rtlCol="0">
            <a:spAutoFit/>
          </a:bodyPr>
          <a:lstStyle/>
          <a:p>
            <a:r>
              <a:rPr lang="en-US" sz="1200" dirty="0"/>
              <a:t>March 2019 </a:t>
            </a:r>
          </a:p>
          <a:p>
            <a:r>
              <a:rPr lang="en-US" sz="10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https://ec.europa.eu/environment/water/water-dangersub/pdf/strategic_approach_pharmaceuticals_env.PDF</a:t>
            </a:r>
            <a:endParaRPr lang="en-US" sz="1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6128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AMR Industry Alliance</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normAutofit fontScale="92500" lnSpcReduction="20000"/>
          </a:bodyPr>
          <a:lstStyle/>
          <a:p>
            <a:pPr marL="285750" indent="-285750">
              <a:buFont typeface="Arial" panose="020B0604020202020204" pitchFamily="34" charset="0"/>
              <a:buChar char="•"/>
            </a:pPr>
            <a:r>
              <a:rPr lang="en-GB" sz="1800" dirty="0"/>
              <a:t>life sciences industry response to call for action</a:t>
            </a:r>
          </a:p>
          <a:p>
            <a:pPr marL="0" indent="0">
              <a:buNone/>
            </a:pPr>
            <a:r>
              <a:rPr lang="en-GB" sz="1800" dirty="0"/>
              <a:t> </a:t>
            </a:r>
          </a:p>
          <a:p>
            <a:pPr marL="285750" indent="-285750">
              <a:buFont typeface="Arial" panose="020B0604020202020204" pitchFamily="34" charset="0"/>
              <a:buChar char="•"/>
            </a:pPr>
            <a:r>
              <a:rPr lang="en-GB" sz="1800" dirty="0"/>
              <a:t>one of largest private sector coalitions established to</a:t>
            </a:r>
            <a:r>
              <a:rPr lang="en-US" sz="1800" dirty="0"/>
              <a:t> provide sustainable solutions to AMR crisis.</a:t>
            </a:r>
          </a:p>
          <a:p>
            <a:pPr marL="742950" lvl="1" indent="-285750">
              <a:buFont typeface="Arial" panose="020B0604020202020204" pitchFamily="34" charset="0"/>
              <a:buChar char="•"/>
            </a:pPr>
            <a:r>
              <a:rPr lang="en-US" sz="1800" dirty="0"/>
              <a:t>~100 biotechnology, diagnostics, generics &amp; research-based pharmaceutical companies and associations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members committed to keeping antibiotics effective &amp; promoting innovation by contributing to, and measuring their efforts in, four key areas:</a:t>
            </a:r>
          </a:p>
          <a:p>
            <a:pPr marL="285750" indent="-285750">
              <a:buFont typeface="Arial" panose="020B0604020202020204" pitchFamily="34" charset="0"/>
              <a:buChar char="•"/>
            </a:pPr>
            <a:endParaRPr lang="en-GB" sz="1800" dirty="0"/>
          </a:p>
          <a:p>
            <a:pPr marL="576263" lvl="4" indent="0">
              <a:buNone/>
            </a:pPr>
            <a:r>
              <a:rPr lang="en-GB" sz="1800" b="1" dirty="0">
                <a:solidFill>
                  <a:schemeClr val="accent6"/>
                </a:solidFill>
              </a:rPr>
              <a:t>Research……. appropriate use………</a:t>
            </a:r>
            <a:r>
              <a:rPr lang="en-GB" sz="1800" dirty="0">
                <a:solidFill>
                  <a:schemeClr val="accent6"/>
                </a:solidFill>
              </a:rPr>
              <a:t> </a:t>
            </a:r>
            <a:r>
              <a:rPr lang="en-GB" sz="1800" b="1" dirty="0">
                <a:solidFill>
                  <a:schemeClr val="accent6"/>
                </a:solidFill>
              </a:rPr>
              <a:t>access………  </a:t>
            </a:r>
            <a:r>
              <a:rPr lang="en-GB" sz="1800" b="1" i="1" dirty="0">
                <a:solidFill>
                  <a:schemeClr val="accent1"/>
                </a:solidFill>
                <a:effectLst>
                  <a:outerShdw blurRad="38100" dist="38100" dir="2700000" algn="tl">
                    <a:srgbClr val="000000">
                      <a:alpha val="43137"/>
                    </a:srgbClr>
                  </a:outerShdw>
                </a:effectLst>
              </a:rPr>
              <a:t>manufacturing and the environment</a:t>
            </a:r>
            <a:endParaRPr lang="en-US" sz="800" dirty="0">
              <a:solidFill>
                <a:schemeClr val="accent1"/>
              </a:solidFill>
            </a:endParaRPr>
          </a:p>
          <a:p>
            <a:pPr marL="285750" indent="-285750">
              <a:buFont typeface="Arial" panose="020B0604020202020204" pitchFamily="34" charset="0"/>
              <a:buChar char="•"/>
            </a:pPr>
            <a:endParaRPr lang="en-US" sz="1800" dirty="0"/>
          </a:p>
          <a:p>
            <a:pPr marL="285750" indent="-285750">
              <a:buFont typeface="Arial" panose="020B0604020202020204" pitchFamily="34" charset="0"/>
              <a:buChar char="•"/>
            </a:pPr>
            <a:r>
              <a:rPr lang="en-US" sz="1800" dirty="0"/>
              <a:t>drive progress  - bold set of shared goals, collaborated to deliver key work products, committed to reporting progress</a:t>
            </a:r>
          </a:p>
          <a:p>
            <a:pPr marL="742950" lvl="1" indent="-285750">
              <a:buFont typeface="Arial" panose="020B0604020202020204" pitchFamily="34" charset="0"/>
              <a:buChar char="•"/>
            </a:pPr>
            <a:r>
              <a:rPr lang="en-US" sz="1800" b="1" dirty="0">
                <a:solidFill>
                  <a:schemeClr val="accent1"/>
                </a:solidFill>
              </a:rPr>
              <a:t>Common antibiotic manufacturing framework </a:t>
            </a:r>
            <a:r>
              <a:rPr lang="en-US" sz="1800" dirty="0"/>
              <a:t>(environmental management expectations)</a:t>
            </a:r>
          </a:p>
          <a:p>
            <a:pPr marL="742950" lvl="1" indent="-285750">
              <a:buFont typeface="Arial" panose="020B0604020202020204" pitchFamily="34" charset="0"/>
              <a:buChar char="•"/>
            </a:pPr>
            <a:r>
              <a:rPr lang="sl-SI" sz="1800" b="1" dirty="0">
                <a:solidFill>
                  <a:srgbClr val="F8652E"/>
                </a:solidFill>
              </a:rPr>
              <a:t>Predicted No-Effect Concentrations (PNECs)</a:t>
            </a:r>
            <a:r>
              <a:rPr lang="sl-SI" sz="1800" dirty="0"/>
              <a:t> </a:t>
            </a:r>
            <a:r>
              <a:rPr lang="en-US" sz="1800" dirty="0"/>
              <a:t>for </a:t>
            </a:r>
            <a:r>
              <a:rPr lang="sl-SI" sz="1800" dirty="0"/>
              <a:t>environmental risk assessment of antibiotics</a:t>
            </a:r>
            <a:r>
              <a:rPr lang="en-US" sz="1800" dirty="0"/>
              <a:t>, </a:t>
            </a:r>
          </a:p>
          <a:p>
            <a:pPr marL="285750" indent="-285750">
              <a:buFont typeface="Arial" panose="020B0604020202020204" pitchFamily="34" charset="0"/>
              <a:buChar char="•"/>
            </a:pPr>
            <a:endParaRPr lang="en-US" sz="1800" u="sng" dirty="0"/>
          </a:p>
          <a:p>
            <a:pPr marL="285750" indent="-285750">
              <a:buFont typeface="Arial" panose="020B0604020202020204" pitchFamily="34" charset="0"/>
              <a:buChar char="•"/>
            </a:pPr>
            <a:r>
              <a:rPr lang="en-US" sz="1800" b="1" dirty="0">
                <a:solidFill>
                  <a:srgbClr val="F8652E"/>
                </a:solidFill>
              </a:rPr>
              <a:t>welcome new members</a:t>
            </a:r>
            <a:r>
              <a:rPr lang="en-US" sz="1800" b="1" dirty="0"/>
              <a:t>, </a:t>
            </a:r>
            <a:r>
              <a:rPr lang="en-US" sz="1800" dirty="0"/>
              <a:t>companies &amp; associations, allover the world, all parts of life sciences industry</a:t>
            </a:r>
          </a:p>
          <a:p>
            <a:pPr marL="0" indent="0">
              <a:buNone/>
            </a:pPr>
            <a:endParaRPr lang="en-GB" sz="1000" dirty="0"/>
          </a:p>
          <a:p>
            <a:pPr marL="0" indent="0">
              <a:buNone/>
            </a:pPr>
            <a:r>
              <a:rPr lang="en-GB" sz="1000" dirty="0"/>
              <a:t>for more information see:   </a:t>
            </a:r>
            <a:r>
              <a:rPr lang="en-GB" sz="1000" dirty="0">
                <a:hlinkClick r:id="rId2"/>
              </a:rPr>
              <a:t>https://www.amrindustryalliance.org/why-the-amr-industry-alliance/</a:t>
            </a:r>
            <a:endParaRPr lang="en-GB"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Antimicrobial Resistance </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6" name="Picture 2">
            <a:extLst>
              <a:ext uri="{FF2B5EF4-FFF2-40B4-BE49-F238E27FC236}">
                <a16:creationId xmlns:a16="http://schemas.microsoft.com/office/drawing/2014/main" id="{5ACE0267-281C-49DF-A0A9-CE73D93549EE}"/>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31014" y="1287593"/>
            <a:ext cx="1227137"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9289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AEDD-1DBF-4A85-82B5-45CFA9CB0371}"/>
              </a:ext>
            </a:extLst>
          </p:cNvPr>
          <p:cNvSpPr>
            <a:spLocks noGrp="1"/>
          </p:cNvSpPr>
          <p:nvPr>
            <p:ph type="title"/>
          </p:nvPr>
        </p:nvSpPr>
        <p:spPr/>
        <p:txBody>
          <a:bodyPr/>
          <a:lstStyle/>
          <a:p>
            <a:r>
              <a:rPr lang="en-US" dirty="0"/>
              <a:t>Manufacturing Environmental Matters</a:t>
            </a:r>
          </a:p>
        </p:txBody>
      </p:sp>
      <p:sp>
        <p:nvSpPr>
          <p:cNvPr id="3" name="Content Placeholder 2">
            <a:extLst>
              <a:ext uri="{FF2B5EF4-FFF2-40B4-BE49-F238E27FC236}">
                <a16:creationId xmlns:a16="http://schemas.microsoft.com/office/drawing/2014/main" id="{5BC25F72-37AB-4714-97A9-C69ACD2BA057}"/>
              </a:ext>
            </a:extLst>
          </p:cNvPr>
          <p:cNvSpPr>
            <a:spLocks noGrp="1"/>
          </p:cNvSpPr>
          <p:nvPr>
            <p:ph idx="1"/>
          </p:nvPr>
        </p:nvSpPr>
        <p:spPr/>
        <p:txBody>
          <a:bodyPr>
            <a:normAutofit fontScale="92500" lnSpcReduction="10000"/>
          </a:bodyPr>
          <a:lstStyle/>
          <a:p>
            <a:pPr marL="380990" indent="-380990">
              <a:spcAft>
                <a:spcPts val="667"/>
              </a:spcAft>
              <a:buFont typeface="Arial" panose="020B0604020202020204" pitchFamily="34" charset="0"/>
              <a:buChar char="•"/>
            </a:pPr>
            <a:r>
              <a:rPr lang="en-US" sz="2400" dirty="0"/>
              <a:t>affordable, accessible, antibiotics essential to public health, bring huge societal benefits</a:t>
            </a:r>
          </a:p>
          <a:p>
            <a:pPr marL="380990" indent="-380990">
              <a:spcAft>
                <a:spcPts val="667"/>
              </a:spcAft>
              <a:buFont typeface="Arial" panose="020B0604020202020204" pitchFamily="34" charset="0"/>
              <a:buChar char="•"/>
            </a:pPr>
            <a:r>
              <a:rPr lang="en-US" sz="2400" dirty="0"/>
              <a:t>industry antibiotics supply chain global, significant emerging markets footprint Inc. India/China</a:t>
            </a:r>
            <a:endParaRPr lang="en-US" sz="2000" dirty="0"/>
          </a:p>
          <a:p>
            <a:pPr marL="3657600" lvl="8" indent="0">
              <a:spcAft>
                <a:spcPts val="667"/>
              </a:spcAft>
              <a:buNone/>
            </a:pPr>
            <a:endParaRPr lang="en-US" sz="900" dirty="0"/>
          </a:p>
          <a:p>
            <a:pPr marL="4038590" lvl="8" indent="-380990">
              <a:spcAft>
                <a:spcPts val="667"/>
              </a:spcAft>
            </a:pPr>
            <a:r>
              <a:rPr lang="en-US" sz="2000" dirty="0"/>
              <a:t>reports of environmental pollution from drug manufacturing plants notably in some emerging markets</a:t>
            </a:r>
          </a:p>
          <a:p>
            <a:pPr marL="4038590" lvl="8" indent="-380990">
              <a:spcAft>
                <a:spcPts val="667"/>
              </a:spcAft>
            </a:pPr>
            <a:r>
              <a:rPr lang="en-US" sz="2000" dirty="0"/>
              <a:t>key reports (e.g., O’Neill) assert linkage to AMR, state better control of manufacturing effluent needed </a:t>
            </a:r>
          </a:p>
          <a:p>
            <a:pPr marL="4038590" lvl="8" indent="-380990">
              <a:spcAft>
                <a:spcPts val="667"/>
              </a:spcAft>
            </a:pPr>
            <a:r>
              <a:rPr lang="en-US" sz="2000" dirty="0"/>
              <a:t>academic, media, investor reports </a:t>
            </a:r>
          </a:p>
          <a:p>
            <a:pPr marL="4038590" lvl="8" indent="-380990">
              <a:spcAft>
                <a:spcPts val="667"/>
              </a:spcAft>
            </a:pPr>
            <a:r>
              <a:rPr lang="en-US" sz="2000" dirty="0"/>
              <a:t>highlight high levels of antimicrobials in environmental samples, for example, in India</a:t>
            </a:r>
          </a:p>
          <a:p>
            <a:pPr marL="0" indent="0">
              <a:spcAft>
                <a:spcPts val="667"/>
              </a:spcAft>
              <a:buNone/>
            </a:pPr>
            <a:r>
              <a:rPr lang="en-US" sz="1300" i="1" dirty="0"/>
              <a:t>New Scientist 22 May 2019</a:t>
            </a:r>
          </a:p>
          <a:p>
            <a:pPr>
              <a:spcAft>
                <a:spcPts val="667"/>
              </a:spcAft>
              <a:buFont typeface="Arial" panose="020B0604020202020204" pitchFamily="34" charset="0"/>
              <a:buChar char="•"/>
            </a:pPr>
            <a:r>
              <a:rPr lang="en-US" sz="2400" dirty="0"/>
              <a:t> while only one possible source of ABs in the environment, recognized concern for many stakeholders, including industry and calls for governments (including India government) to act – </a:t>
            </a:r>
          </a:p>
          <a:p>
            <a:pPr marL="0" indent="0">
              <a:buNone/>
            </a:pPr>
            <a:endParaRPr lang="en-US" sz="1300" dirty="0"/>
          </a:p>
        </p:txBody>
      </p:sp>
      <p:sp>
        <p:nvSpPr>
          <p:cNvPr id="4" name="Footer Placeholder 3">
            <a:extLst>
              <a:ext uri="{FF2B5EF4-FFF2-40B4-BE49-F238E27FC236}">
                <a16:creationId xmlns:a16="http://schemas.microsoft.com/office/drawing/2014/main" id="{52B01604-5200-4CA5-B861-80EACE014B49}"/>
              </a:ext>
            </a:extLst>
          </p:cNvPr>
          <p:cNvSpPr>
            <a:spLocks noGrp="1"/>
          </p:cNvSpPr>
          <p:nvPr>
            <p:ph type="ftr" sz="quarter" idx="11"/>
          </p:nvPr>
        </p:nvSpPr>
        <p:spPr/>
        <p:txBody>
          <a:bodyPr/>
          <a:lstStyle/>
          <a:p>
            <a:r>
              <a:rPr lang="en-GB" dirty="0"/>
              <a:t>Antimicrobial Resistance </a:t>
            </a:r>
          </a:p>
        </p:txBody>
      </p:sp>
      <p:sp>
        <p:nvSpPr>
          <p:cNvPr id="5" name="Slide Number Placeholder 4">
            <a:extLst>
              <a:ext uri="{FF2B5EF4-FFF2-40B4-BE49-F238E27FC236}">
                <a16:creationId xmlns:a16="http://schemas.microsoft.com/office/drawing/2014/main" id="{C848B80B-5E4A-4BE4-A647-23BC39F5131F}"/>
              </a:ext>
            </a:extLst>
          </p:cNvPr>
          <p:cNvSpPr>
            <a:spLocks noGrp="1"/>
          </p:cNvSpPr>
          <p:nvPr>
            <p:ph type="sldNum" sz="quarter" idx="12"/>
          </p:nvPr>
        </p:nvSpPr>
        <p:spPr/>
        <p:txBody>
          <a:bodyPr/>
          <a:lstStyle/>
          <a:p>
            <a:fld id="{1A91ABBD-BE70-492B-BBD8-7AF5442A9E89}" type="slidenum">
              <a:rPr lang="en-GB" smtClean="0"/>
              <a:t>13</a:t>
            </a:fld>
            <a:endParaRPr lang="en-GB"/>
          </a:p>
        </p:txBody>
      </p:sp>
      <p:pic>
        <p:nvPicPr>
          <p:cNvPr id="7" name="Picture 6">
            <a:extLst>
              <a:ext uri="{FF2B5EF4-FFF2-40B4-BE49-F238E27FC236}">
                <a16:creationId xmlns:a16="http://schemas.microsoft.com/office/drawing/2014/main" id="{77B0E86F-1897-4EF0-8758-2BE205C4F2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86060" y="116200"/>
            <a:ext cx="1254180" cy="1031563"/>
          </a:xfrm>
          <a:prstGeom prst="rect">
            <a:avLst/>
          </a:prstGeom>
        </p:spPr>
      </p:pic>
      <p:sp>
        <p:nvSpPr>
          <p:cNvPr id="9" name="TextBox 8">
            <a:extLst>
              <a:ext uri="{FF2B5EF4-FFF2-40B4-BE49-F238E27FC236}">
                <a16:creationId xmlns:a16="http://schemas.microsoft.com/office/drawing/2014/main" id="{CD68D50D-403C-4DC3-A694-21121439A9A9}"/>
              </a:ext>
            </a:extLst>
          </p:cNvPr>
          <p:cNvSpPr txBox="1"/>
          <p:nvPr/>
        </p:nvSpPr>
        <p:spPr>
          <a:xfrm>
            <a:off x="7800392" y="6184951"/>
            <a:ext cx="184731" cy="369332"/>
          </a:xfrm>
          <a:prstGeom prst="rect">
            <a:avLst/>
          </a:prstGeom>
          <a:noFill/>
        </p:spPr>
        <p:txBody>
          <a:bodyPr wrap="none" rtlCol="0">
            <a:spAutoFit/>
          </a:bodyPr>
          <a:lstStyle/>
          <a:p>
            <a:endParaRPr lang="en-US" dirty="0"/>
          </a:p>
        </p:txBody>
      </p:sp>
      <p:sp>
        <p:nvSpPr>
          <p:cNvPr id="10" name="Rectangle 9">
            <a:extLst>
              <a:ext uri="{FF2B5EF4-FFF2-40B4-BE49-F238E27FC236}">
                <a16:creationId xmlns:a16="http://schemas.microsoft.com/office/drawing/2014/main" id="{6A87C17A-EBD6-43FF-87BC-D41374B21B84}"/>
              </a:ext>
            </a:extLst>
          </p:cNvPr>
          <p:cNvSpPr/>
          <p:nvPr/>
        </p:nvSpPr>
        <p:spPr>
          <a:xfrm>
            <a:off x="566057" y="2674947"/>
            <a:ext cx="3470922" cy="1877437"/>
          </a:xfrm>
          <a:prstGeom prst="rect">
            <a:avLst/>
          </a:prstGeom>
          <a:solidFill>
            <a:schemeClr val="accent1">
              <a:lumMod val="20000"/>
              <a:lumOff val="80000"/>
            </a:schemeClr>
          </a:solidFill>
          <a:ln w="31750">
            <a:solidFill>
              <a:schemeClr val="accent1"/>
            </a:solidFill>
          </a:ln>
        </p:spPr>
        <p:txBody>
          <a:bodyPr wrap="square">
            <a:spAutoFit/>
          </a:bodyPr>
          <a:lstStyle/>
          <a:p>
            <a:pPr fontAlgn="base"/>
            <a:r>
              <a:rPr lang="en-US" b="1" dirty="0">
                <a:solidFill>
                  <a:srgbClr val="000000"/>
                </a:solidFill>
                <a:latin typeface="Calibri" panose="020F0502020204030204" pitchFamily="34" charset="0"/>
              </a:rPr>
              <a:t>How pharmaceutical antibiotic resistance is driven by pollution</a:t>
            </a:r>
          </a:p>
          <a:p>
            <a:pPr fontAlgn="base"/>
            <a:r>
              <a:rPr lang="en-US" sz="1600" dirty="0">
                <a:solidFill>
                  <a:srgbClr val="4D4D4D"/>
                </a:solidFill>
                <a:latin typeface="Calibri" panose="020F0502020204030204" pitchFamily="34" charset="0"/>
              </a:rPr>
              <a:t>Factories in India making cheap antibiotics for the world are dumping their waste, with grim consequences for people living nearby – and global health too</a:t>
            </a:r>
            <a:endParaRPr lang="en-US" sz="1600" b="0" i="0" u="none" strike="noStrike" dirty="0">
              <a:solidFill>
                <a:srgbClr val="4D4D4D"/>
              </a:solidFill>
              <a:effectLst/>
              <a:latin typeface="Calibri" panose="020F0502020204030204" pitchFamily="34" charset="0"/>
            </a:endParaRPr>
          </a:p>
        </p:txBody>
      </p:sp>
    </p:spTree>
    <p:extLst>
      <p:ext uri="{BB962C8B-B14F-4D97-AF65-F5344CB8AC3E}">
        <p14:creationId xmlns:p14="http://schemas.microsoft.com/office/powerpoint/2010/main" val="95160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India Focus - global antibiotic supply chain </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normAutofit fontScale="92500" lnSpcReduction="20000"/>
          </a:bodyPr>
          <a:lstStyle/>
          <a:p>
            <a:pPr marL="0" indent="0">
              <a:buNone/>
            </a:pPr>
            <a:endParaRPr lang="en-GB" dirty="0"/>
          </a:p>
          <a:p>
            <a:r>
              <a:rPr lang="en-US" dirty="0"/>
              <a:t>addressing AMR  - especially important in India, massive growth of  pharmaceutical industry and continued reports/concerns  of environmental pollution/AMR</a:t>
            </a:r>
          </a:p>
          <a:p>
            <a:r>
              <a:rPr lang="en-US" dirty="0"/>
              <a:t>much focus with increasing pressure to act, e.g.</a:t>
            </a:r>
            <a:r>
              <a:rPr lang="en-US" sz="1900" dirty="0"/>
              <a:t>:</a:t>
            </a:r>
          </a:p>
          <a:p>
            <a:pPr lvl="1"/>
            <a:r>
              <a:rPr lang="en-US" sz="1900" dirty="0"/>
              <a:t> supply chain pressures (e.g. Alliance members expectations on their suppliers- adherence to framework and PNECs will drive selection and use of suppliers)</a:t>
            </a:r>
          </a:p>
          <a:p>
            <a:pPr lvl="1"/>
            <a:r>
              <a:rPr lang="en-US" sz="1900" dirty="0"/>
              <a:t>possible inclusion of env aspects in GMP (current WHO proposal)</a:t>
            </a:r>
          </a:p>
          <a:p>
            <a:pPr lvl="1"/>
            <a:r>
              <a:rPr lang="en-US" sz="1900" dirty="0"/>
              <a:t> “sustainable procurement” proposals e.g. insurers, national/regional health service providers</a:t>
            </a:r>
          </a:p>
          <a:p>
            <a:r>
              <a:rPr lang="en-US" dirty="0"/>
              <a:t>Indian government aware of need for action to tackle AMR – National Action Plan (NAP) and  proposed India regulations on manufacturing discharges </a:t>
            </a:r>
          </a:p>
          <a:p>
            <a:pPr lvl="1"/>
            <a:r>
              <a:rPr lang="en-US" dirty="0"/>
              <a:t>NAP includes some refence to improving environmental management </a:t>
            </a:r>
          </a:p>
          <a:p>
            <a:pPr lvl="1"/>
            <a:r>
              <a:rPr lang="en-US" dirty="0"/>
              <a:t>CPBC has been working to develop a regulatory approach to drive manufacturing waste water emissions reductions.</a:t>
            </a:r>
          </a:p>
          <a:p>
            <a:pPr lvl="1"/>
            <a:r>
              <a:rPr lang="en-US" dirty="0"/>
              <a:t>Proposed approach to regulate through PNECs taken from the literature</a:t>
            </a:r>
          </a:p>
          <a:p>
            <a:pPr lvl="1"/>
            <a:r>
              <a:rPr lang="en-US" dirty="0"/>
              <a:t>Some industry comments have been provided to proposed approach </a:t>
            </a:r>
          </a:p>
          <a:p>
            <a:pPr lvl="1"/>
            <a:r>
              <a:rPr lang="en-US" dirty="0"/>
              <a:t>Time of possible regs? 6-12 months??  Implementation timeframe thereafter?</a:t>
            </a:r>
          </a:p>
          <a:p>
            <a:endParaRPr lang="en-GB"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dirty="0"/>
              <a:t>AMR Introduction</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14</a:t>
            </a:fld>
            <a:endParaRPr lang="en-GB"/>
          </a:p>
        </p:txBody>
      </p:sp>
    </p:spTree>
    <p:extLst>
      <p:ext uri="{BB962C8B-B14F-4D97-AF65-F5344CB8AC3E}">
        <p14:creationId xmlns:p14="http://schemas.microsoft.com/office/powerpoint/2010/main" val="2439080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Summary and time for action</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lstStyle/>
          <a:p>
            <a:r>
              <a:rPr lang="en-GB" dirty="0"/>
              <a:t>AMR  - a significant and growing global health threat, with dire consequences if left unabated.</a:t>
            </a:r>
          </a:p>
          <a:p>
            <a:r>
              <a:rPr lang="en-GB" dirty="0"/>
              <a:t>Several causes of AMR, manufacturing emissions one potential source of ABs in the environment and manufacturing emissions.</a:t>
            </a:r>
          </a:p>
          <a:p>
            <a:r>
              <a:rPr lang="en-GB" dirty="0"/>
              <a:t>Focus on India - major supplier of ABs globally (and locally), concerns about environmental controls (in general and specifically in supply chain) and Indian regulations/other controls may be introduced to address the issue</a:t>
            </a:r>
          </a:p>
          <a:p>
            <a:r>
              <a:rPr lang="en-GB" dirty="0"/>
              <a:t>AMR industry Alliance Framework and PNECs offers good direction to all AB manufacturers – use  to manage risk, do the right thing, and ensure continuity of your business.</a:t>
            </a:r>
          </a:p>
          <a:p>
            <a:r>
              <a:rPr lang="en-GB" dirty="0"/>
              <a:t>PSCI increases supplier AMR awareness, provides tools &amp; training in use of tools</a:t>
            </a:r>
          </a:p>
          <a:p>
            <a:r>
              <a:rPr lang="en-GB" dirty="0"/>
              <a:t>Great that you are here representing your company today….  listen, engage, learn and commit to applying back in at your site/in your business</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dirty="0"/>
              <a:t>AMR Introduction</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15</a:t>
            </a:fld>
            <a:endParaRPr lang="en-GB"/>
          </a:p>
        </p:txBody>
      </p:sp>
    </p:spTree>
    <p:extLst>
      <p:ext uri="{BB962C8B-B14F-4D97-AF65-F5344CB8AC3E}">
        <p14:creationId xmlns:p14="http://schemas.microsoft.com/office/powerpoint/2010/main" val="3101849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3FE50-74CE-436F-82A2-9D6BFA036515}"/>
              </a:ext>
            </a:extLst>
          </p:cNvPr>
          <p:cNvSpPr>
            <a:spLocks noGrp="1"/>
          </p:cNvSpPr>
          <p:nvPr>
            <p:ph type="title"/>
          </p:nvPr>
        </p:nvSpPr>
        <p:spPr/>
        <p:txBody>
          <a:bodyPr/>
          <a:lstStyle/>
          <a:p>
            <a:r>
              <a:rPr lang="en-US" dirty="0"/>
              <a:t>Dilution Factors and Next Steps</a:t>
            </a:r>
          </a:p>
        </p:txBody>
      </p:sp>
      <p:sp>
        <p:nvSpPr>
          <p:cNvPr id="3" name="Content Placeholder 2">
            <a:extLst>
              <a:ext uri="{FF2B5EF4-FFF2-40B4-BE49-F238E27FC236}">
                <a16:creationId xmlns:a16="http://schemas.microsoft.com/office/drawing/2014/main" id="{C46CA49C-E0F7-4954-ABC0-9A82CFB996C7}"/>
              </a:ext>
            </a:extLst>
          </p:cNvPr>
          <p:cNvSpPr>
            <a:spLocks noGrp="1"/>
          </p:cNvSpPr>
          <p:nvPr>
            <p:ph idx="1"/>
          </p:nvPr>
        </p:nvSpPr>
        <p:spPr/>
        <p:txBody>
          <a:bodyPr>
            <a:normAutofit fontScale="70000" lnSpcReduction="20000"/>
          </a:bodyPr>
          <a:lstStyle/>
          <a:p>
            <a:pPr marL="0" lvl="0" indent="0">
              <a:buNone/>
            </a:pPr>
            <a:r>
              <a:rPr lang="en-US" sz="3600" b="1" dirty="0">
                <a:solidFill>
                  <a:schemeClr val="accent1"/>
                </a:solidFill>
              </a:rPr>
              <a:t>Dilution Factors</a:t>
            </a:r>
          </a:p>
          <a:p>
            <a:pPr lvl="0"/>
            <a:r>
              <a:rPr lang="en-US" sz="2400" dirty="0"/>
              <a:t>PNECs are to be compared to predicted or measured surface water concentrations</a:t>
            </a:r>
          </a:p>
          <a:p>
            <a:pPr lvl="0"/>
            <a:r>
              <a:rPr lang="en-US" sz="2400" dirty="0"/>
              <a:t>Site-specific evaluation required</a:t>
            </a:r>
          </a:p>
          <a:p>
            <a:pPr lvl="0"/>
            <a:r>
              <a:rPr lang="en-US" sz="2400" dirty="0"/>
              <a:t>Estimating dilution </a:t>
            </a:r>
          </a:p>
          <a:p>
            <a:pPr lvl="1"/>
            <a:r>
              <a:rPr lang="en-US" sz="2400" dirty="0"/>
              <a:t>Defaults: 10x for rivers, 100x for open water bodies</a:t>
            </a:r>
          </a:p>
          <a:p>
            <a:pPr lvl="1"/>
            <a:r>
              <a:rPr lang="en-US" sz="2400" dirty="0"/>
              <a:t>Site-specific: Consider local stream flow</a:t>
            </a:r>
          </a:p>
          <a:p>
            <a:pPr lvl="0"/>
            <a:r>
              <a:rPr lang="en-US" sz="2400" dirty="0"/>
              <a:t>PSCI, in concert with the AMR Alliance, to publish spreadsheet tool and background document </a:t>
            </a:r>
          </a:p>
          <a:p>
            <a:pPr lvl="1"/>
            <a:r>
              <a:rPr lang="en-US" sz="2400" b="1" dirty="0"/>
              <a:t>The PSCI calculator tool released July 2019 during PSCI Webinar on AMR and PIE.  </a:t>
            </a:r>
          </a:p>
          <a:p>
            <a:pPr lvl="1"/>
            <a:r>
              <a:rPr lang="en-US" sz="2400" b="1" dirty="0"/>
              <a:t>Should be no conflict between using the tool for AMR and using the tool for other pharmaceuticals.  </a:t>
            </a:r>
          </a:p>
          <a:p>
            <a:pPr lvl="1"/>
            <a:r>
              <a:rPr lang="en-US" sz="2400" b="1" dirty="0"/>
              <a:t>For AMR protection, one needs to understand how those values fit into the tool and under what hydraulic conditions one should run the tool (i.e. low flow, etc.)</a:t>
            </a:r>
            <a:endParaRPr lang="en-US" sz="2400" dirty="0"/>
          </a:p>
          <a:p>
            <a:pPr marL="0" indent="0">
              <a:buNone/>
            </a:pPr>
            <a:r>
              <a:rPr lang="en-US" sz="4000" b="1" dirty="0">
                <a:solidFill>
                  <a:schemeClr val="accent1"/>
                </a:solidFill>
              </a:rPr>
              <a:t>Next Steps</a:t>
            </a:r>
          </a:p>
          <a:p>
            <a:pPr lvl="0"/>
            <a:r>
              <a:rPr lang="en-US" sz="2400" dirty="0"/>
              <a:t>Additional data collection to fill gaps </a:t>
            </a:r>
          </a:p>
          <a:p>
            <a:pPr lvl="1"/>
            <a:r>
              <a:rPr lang="en-US" sz="2400" dirty="0"/>
              <a:t>Next PNEC Table Update: Dec 2019</a:t>
            </a:r>
          </a:p>
          <a:p>
            <a:pPr lvl="1"/>
            <a:r>
              <a:rPr lang="en-US" sz="2400" dirty="0"/>
              <a:t>Derivation of default PNEC when data lacking</a:t>
            </a:r>
          </a:p>
          <a:p>
            <a:pPr lvl="0"/>
            <a:r>
              <a:rPr lang="en-US" sz="2400" dirty="0"/>
              <a:t>Continue to follow the science for new opportunities to engage</a:t>
            </a:r>
          </a:p>
          <a:p>
            <a:endParaRPr lang="en-US" dirty="0"/>
          </a:p>
        </p:txBody>
      </p:sp>
      <p:sp>
        <p:nvSpPr>
          <p:cNvPr id="4" name="Footer Placeholder 3">
            <a:extLst>
              <a:ext uri="{FF2B5EF4-FFF2-40B4-BE49-F238E27FC236}">
                <a16:creationId xmlns:a16="http://schemas.microsoft.com/office/drawing/2014/main" id="{29492E54-82BC-4162-9C7E-52697FA3CB40}"/>
              </a:ext>
            </a:extLst>
          </p:cNvPr>
          <p:cNvSpPr>
            <a:spLocks noGrp="1"/>
          </p:cNvSpPr>
          <p:nvPr>
            <p:ph type="ftr" sz="quarter" idx="11"/>
          </p:nvPr>
        </p:nvSpPr>
        <p:spPr/>
        <p:txBody>
          <a:bodyPr/>
          <a:lstStyle/>
          <a:p>
            <a:r>
              <a:rPr lang="en-GB" dirty="0"/>
              <a:t>AMR Introduction </a:t>
            </a:r>
          </a:p>
        </p:txBody>
      </p:sp>
      <p:sp>
        <p:nvSpPr>
          <p:cNvPr id="5" name="Slide Number Placeholder 4">
            <a:extLst>
              <a:ext uri="{FF2B5EF4-FFF2-40B4-BE49-F238E27FC236}">
                <a16:creationId xmlns:a16="http://schemas.microsoft.com/office/drawing/2014/main" id="{5F03D740-4080-4014-ACBC-31025FD087F3}"/>
              </a:ext>
            </a:extLst>
          </p:cNvPr>
          <p:cNvSpPr>
            <a:spLocks noGrp="1"/>
          </p:cNvSpPr>
          <p:nvPr>
            <p:ph type="sldNum" sz="quarter" idx="12"/>
          </p:nvPr>
        </p:nvSpPr>
        <p:spPr/>
        <p:txBody>
          <a:bodyPr/>
          <a:lstStyle/>
          <a:p>
            <a:fld id="{1A91ABBD-BE70-492B-BBD8-7AF5442A9E89}" type="slidenum">
              <a:rPr lang="en-GB" smtClean="0"/>
              <a:t>16</a:t>
            </a:fld>
            <a:endParaRPr lang="en-GB"/>
          </a:p>
        </p:txBody>
      </p:sp>
    </p:spTree>
    <p:extLst>
      <p:ext uri="{BB962C8B-B14F-4D97-AF65-F5344CB8AC3E}">
        <p14:creationId xmlns:p14="http://schemas.microsoft.com/office/powerpoint/2010/main" val="3003851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17</a:t>
            </a:fld>
            <a:endParaRPr lang="en-GB"/>
          </a:p>
        </p:txBody>
      </p:sp>
    </p:spTree>
    <p:extLst>
      <p:ext uri="{BB962C8B-B14F-4D97-AF65-F5344CB8AC3E}">
        <p14:creationId xmlns:p14="http://schemas.microsoft.com/office/powerpoint/2010/main" val="3146450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678159" cy="1812132"/>
          </a:xfrm>
        </p:spPr>
        <p:txBody>
          <a:bodyPr/>
          <a:lstStyle/>
          <a:p>
            <a:r>
              <a:rPr lang="en-GB" dirty="0"/>
              <a:t>UK Research and Innovation</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029825" cy="2460832"/>
          </a:xfrm>
        </p:spPr>
        <p:txBody>
          <a:bodyPr>
            <a:normAutofit lnSpcReduction="10000"/>
          </a:bodyPr>
          <a:lstStyle/>
          <a:p>
            <a:r>
              <a:rPr lang="en-GB" sz="4800" dirty="0"/>
              <a:t>India-UK Tackling AMR in the Environment from Antimicrobial Manufacturing Waste</a:t>
            </a:r>
          </a:p>
          <a:p>
            <a:r>
              <a:rPr lang="en-GB" sz="2800" dirty="0"/>
              <a:t>Steve Brooks/ Jason Snape</a:t>
            </a:r>
          </a:p>
        </p:txBody>
      </p:sp>
      <p:sp>
        <p:nvSpPr>
          <p:cNvPr id="4" name="TextBox 3">
            <a:extLst>
              <a:ext uri="{FF2B5EF4-FFF2-40B4-BE49-F238E27FC236}">
                <a16:creationId xmlns:a16="http://schemas.microsoft.com/office/drawing/2014/main" id="{1944C587-0233-4FA1-B7B5-38A1C08309FF}"/>
              </a:ext>
            </a:extLst>
          </p:cNvPr>
          <p:cNvSpPr txBox="1"/>
          <p:nvPr/>
        </p:nvSpPr>
        <p:spPr>
          <a:xfrm>
            <a:off x="9670857" y="6155635"/>
            <a:ext cx="1726563" cy="369332"/>
          </a:xfrm>
          <a:prstGeom prst="rect">
            <a:avLst/>
          </a:prstGeom>
          <a:noFill/>
        </p:spPr>
        <p:txBody>
          <a:bodyPr wrap="none" rtlCol="0">
            <a:spAutoFit/>
          </a:bodyPr>
          <a:lstStyle/>
          <a:p>
            <a:r>
              <a:rPr lang="en-US" b="1" dirty="0">
                <a:solidFill>
                  <a:schemeClr val="bg1"/>
                </a:solidFill>
              </a:rPr>
              <a:t>September 2019</a:t>
            </a:r>
          </a:p>
        </p:txBody>
      </p:sp>
    </p:spTree>
    <p:extLst>
      <p:ext uri="{BB962C8B-B14F-4D97-AF65-F5344CB8AC3E}">
        <p14:creationId xmlns:p14="http://schemas.microsoft.com/office/powerpoint/2010/main" val="1042878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Biography</a:t>
            </a:r>
          </a:p>
        </p:txBody>
      </p:sp>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32382" y="1341628"/>
            <a:ext cx="8737508" cy="4093428"/>
          </a:xfrm>
          <a:prstGeom prst="rect">
            <a:avLst/>
          </a:prstGeom>
        </p:spPr>
        <p:txBody>
          <a:bodyPr wrap="square">
            <a:spAutoFit/>
          </a:bodyPr>
          <a:lstStyle/>
          <a:p>
            <a:r>
              <a:rPr lang="en-US" sz="2000" b="1" dirty="0">
                <a:cs typeface="Arial" panose="020B0604020202020204" pitchFamily="34" charset="0"/>
              </a:rPr>
              <a:t>Steve Brooks currently serves as an Advisor to the Antimicrobial Resistance (AMR) Industry Alliance, and chairs the Manufacturing Work Group of the Alliance. Prior to this engagement, Steve gained almost 37 years of pharmaceutical industry experience in the UK and the US in roles of increasing complexity, scope and responsibility.  Steve has mentored many colleagues, formally and informally, developed and implemented major corporate programs and is a recognized EHS leader in the pharmaceutical industry.</a:t>
            </a:r>
            <a:endParaRPr lang="en-IN" sz="2000" b="1" dirty="0">
              <a:cs typeface="Arial" panose="020B0604020202020204" pitchFamily="34" charset="0"/>
            </a:endParaRPr>
          </a:p>
          <a:p>
            <a:endParaRPr lang="en-US" sz="2000" b="1" dirty="0">
              <a:cs typeface="Arial" panose="020B0604020202020204" pitchFamily="34" charset="0"/>
            </a:endParaRPr>
          </a:p>
          <a:p>
            <a:r>
              <a:rPr lang="en-US" sz="2000" b="1" dirty="0">
                <a:cs typeface="Arial" panose="020B0604020202020204" pitchFamily="34" charset="0"/>
              </a:rPr>
              <a:t>Steve holds an honors degree in Chemistry from Bath University, UK, is a Chartered Safety Practitioner (UK) and a professional member of the American Society of Safety Engineers.</a:t>
            </a:r>
            <a:endParaRPr lang="en-IN" sz="2000" b="1" dirty="0">
              <a:cs typeface="Arial" panose="020B0604020202020204" pitchFamily="34" charset="0"/>
            </a:endParaRPr>
          </a:p>
          <a:p>
            <a:r>
              <a:rPr lang="en-US" sz="2000" b="1" dirty="0">
                <a:cs typeface="Arial" panose="020B0604020202020204" pitchFamily="34" charset="0"/>
              </a:rPr>
              <a:t> </a:t>
            </a:r>
            <a:endParaRPr lang="en-IN" sz="2000" b="1" dirty="0">
              <a:cs typeface="Arial" panose="020B0604020202020204" pitchFamily="34" charset="0"/>
            </a:endParaRPr>
          </a:p>
          <a:p>
            <a:endParaRPr lang="en-US" sz="2000" b="1" dirty="0">
              <a:cs typeface="Arial" panose="020B0604020202020204" pitchFamily="34" charset="0"/>
            </a:endParaRPr>
          </a:p>
        </p:txBody>
      </p:sp>
      <p:pic>
        <p:nvPicPr>
          <p:cNvPr id="9" name="Content Placeholder 8" descr="SteveBrooks">
            <a:extLst>
              <a:ext uri="{FF2B5EF4-FFF2-40B4-BE49-F238E27FC236}">
                <a16:creationId xmlns:a16="http://schemas.microsoft.com/office/drawing/2014/main" id="{7323CB9B-1846-4E6E-A41F-6228E03FD72E}"/>
              </a:ext>
            </a:extLst>
          </p:cNvPr>
          <p:cNvPicPr>
            <a:picLocks noGrp="1"/>
          </p:cNvPicPr>
          <p:nvPr>
            <p:ph idx="1"/>
          </p:nvPr>
        </p:nvPicPr>
        <p:blipFill>
          <a:blip r:embed="rId3" cstate="email">
            <a:extLst>
              <a:ext uri="{28A0092B-C50C-407E-A947-70E740481C1C}">
                <a14:useLocalDpi xmlns:a14="http://schemas.microsoft.com/office/drawing/2010/main"/>
              </a:ext>
            </a:extLst>
          </a:blip>
          <a:srcRect/>
          <a:stretch>
            <a:fillRect/>
          </a:stretch>
        </p:blipFill>
        <p:spPr bwMode="auto">
          <a:xfrm>
            <a:off x="9451715" y="2052435"/>
            <a:ext cx="2382380" cy="2484429"/>
          </a:xfrm>
          <a:prstGeom prst="rect">
            <a:avLst/>
          </a:prstGeom>
          <a:noFill/>
          <a:ln>
            <a:noFill/>
          </a:ln>
        </p:spPr>
      </p:pic>
    </p:spTree>
    <p:extLst>
      <p:ext uri="{BB962C8B-B14F-4D97-AF65-F5344CB8AC3E}">
        <p14:creationId xmlns:p14="http://schemas.microsoft.com/office/powerpoint/2010/main" val="2468534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2F438-B006-4118-BA75-E2D9BAA3A2DE}"/>
              </a:ext>
            </a:extLst>
          </p:cNvPr>
          <p:cNvSpPr>
            <a:spLocks noGrp="1"/>
          </p:cNvSpPr>
          <p:nvPr>
            <p:ph type="title"/>
          </p:nvPr>
        </p:nvSpPr>
        <p:spPr/>
        <p:txBody>
          <a:bodyPr/>
          <a:lstStyle/>
          <a:p>
            <a:r>
              <a:rPr lang="en-GB" dirty="0"/>
              <a:t>Background</a:t>
            </a:r>
          </a:p>
        </p:txBody>
      </p:sp>
      <p:sp>
        <p:nvSpPr>
          <p:cNvPr id="3" name="Content Placeholder 2">
            <a:extLst>
              <a:ext uri="{FF2B5EF4-FFF2-40B4-BE49-F238E27FC236}">
                <a16:creationId xmlns:a16="http://schemas.microsoft.com/office/drawing/2014/main" id="{468C221A-278A-433F-84BD-CE2E238F5788}"/>
              </a:ext>
            </a:extLst>
          </p:cNvPr>
          <p:cNvSpPr>
            <a:spLocks noGrp="1"/>
          </p:cNvSpPr>
          <p:nvPr>
            <p:ph idx="1"/>
          </p:nvPr>
        </p:nvSpPr>
        <p:spPr/>
        <p:txBody>
          <a:bodyPr>
            <a:normAutofit lnSpcReduction="10000"/>
          </a:bodyPr>
          <a:lstStyle/>
          <a:p>
            <a:r>
              <a:rPr lang="en-GB" dirty="0"/>
              <a:t>The role of antimicrobial manufacturing pollution is particularly pertinent in India. It is estimated that 80% of antibiotics sold by multinational antimicrobial companies on the global market are manufactured in Asia and there are at least 40 antibiotic active pharmaceutical ingredient (API) manufacturers and at least 250 pharmaceutical formulation companies manufacturing at least one antibiotic in India. Whilst the significance of the impact manufacturing waste might have on the environment is unclear, there is potential for high levels of localised contamination because of the large quantity of antimicrobial waste generated during the production process relative to the diffuse environmental exposure that may result from patient or animal use. Recent studies have shown that some wastewater effluents from antibiotic manufacturing units contain a substantial amount of antibiotics, leading to contamination of rivers and lakes. </a:t>
            </a:r>
          </a:p>
          <a:p>
            <a:r>
              <a:rPr lang="en-GB" dirty="0"/>
              <a:t>Proposals are sought for collaborative and cross-disciplinary research projects involving researchers from both the UK and India. Up to £3.8m (80% Full Economic Cost - FEC) is available from </a:t>
            </a:r>
            <a:r>
              <a:rPr lang="en-US" dirty="0"/>
              <a:t>Natural Environment Research Council (</a:t>
            </a:r>
            <a:r>
              <a:rPr lang="en-GB" dirty="0"/>
              <a:t>NERC) to support eligible UK based researchers, and matched in terms of research effort from the India Department of Biotechnology (DBT) to support eligible Indian researchers. </a:t>
            </a:r>
          </a:p>
        </p:txBody>
      </p:sp>
      <p:sp>
        <p:nvSpPr>
          <p:cNvPr id="4" name="Footer Placeholder 3">
            <a:extLst>
              <a:ext uri="{FF2B5EF4-FFF2-40B4-BE49-F238E27FC236}">
                <a16:creationId xmlns:a16="http://schemas.microsoft.com/office/drawing/2014/main" id="{319BC049-FDC6-4E90-8971-96624F95DC6B}"/>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4D3429B9-E10D-486C-9CC9-6F71FBF74509}"/>
              </a:ext>
            </a:extLst>
          </p:cNvPr>
          <p:cNvSpPr>
            <a:spLocks noGrp="1"/>
          </p:cNvSpPr>
          <p:nvPr>
            <p:ph type="sldNum" sz="quarter" idx="12"/>
          </p:nvPr>
        </p:nvSpPr>
        <p:spPr/>
        <p:txBody>
          <a:bodyPr/>
          <a:lstStyle/>
          <a:p>
            <a:fld id="{1A91ABBD-BE70-492B-BBD8-7AF5442A9E89}" type="slidenum">
              <a:rPr lang="en-GB" smtClean="0"/>
              <a:t>20</a:t>
            </a:fld>
            <a:endParaRPr lang="en-GB" dirty="0"/>
          </a:p>
        </p:txBody>
      </p:sp>
    </p:spTree>
    <p:extLst>
      <p:ext uri="{BB962C8B-B14F-4D97-AF65-F5344CB8AC3E}">
        <p14:creationId xmlns:p14="http://schemas.microsoft.com/office/powerpoint/2010/main" val="3240754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0530-6B80-407B-A923-7C893650CFAB}"/>
              </a:ext>
            </a:extLst>
          </p:cNvPr>
          <p:cNvSpPr>
            <a:spLocks noGrp="1"/>
          </p:cNvSpPr>
          <p:nvPr>
            <p:ph type="title"/>
          </p:nvPr>
        </p:nvSpPr>
        <p:spPr/>
        <p:txBody>
          <a:bodyPr/>
          <a:lstStyle/>
          <a:p>
            <a:r>
              <a:rPr lang="en-GB" dirty="0"/>
              <a:t>Aims and Objectives</a:t>
            </a:r>
          </a:p>
        </p:txBody>
      </p:sp>
      <p:sp>
        <p:nvSpPr>
          <p:cNvPr id="3" name="Content Placeholder 2">
            <a:extLst>
              <a:ext uri="{FF2B5EF4-FFF2-40B4-BE49-F238E27FC236}">
                <a16:creationId xmlns:a16="http://schemas.microsoft.com/office/drawing/2014/main" id="{6B21EE83-FDE6-4AE5-926C-F5C4A95E688E}"/>
              </a:ext>
            </a:extLst>
          </p:cNvPr>
          <p:cNvSpPr>
            <a:spLocks noGrp="1"/>
          </p:cNvSpPr>
          <p:nvPr>
            <p:ph idx="1"/>
          </p:nvPr>
        </p:nvSpPr>
        <p:spPr>
          <a:xfrm>
            <a:off x="450000" y="1444754"/>
            <a:ext cx="10364050" cy="4732209"/>
          </a:xfrm>
        </p:spPr>
        <p:txBody>
          <a:bodyPr>
            <a:normAutofit lnSpcReduction="10000"/>
          </a:bodyPr>
          <a:lstStyle/>
          <a:p>
            <a:r>
              <a:rPr lang="en-GB" sz="2800" dirty="0"/>
              <a:t>This call aims to support new research to inform the development of strategies to limit environmental contamination by antimicrobial waste from pharmaceutical manufacturing, with the ultimate aim to contribute to global efforts to contain antimicrobial resistant infections of humans and animals</a:t>
            </a:r>
          </a:p>
          <a:p>
            <a:r>
              <a:rPr lang="en-GB" sz="2800" dirty="0"/>
              <a:t>Stakeholder engagement with antimicrobial producers, pollution control agencies, health protection agencies and other stakeholders</a:t>
            </a:r>
          </a:p>
          <a:p>
            <a:r>
              <a:rPr lang="en-GB" sz="2800" dirty="0"/>
              <a:t>The call is split into three themes</a:t>
            </a:r>
          </a:p>
          <a:p>
            <a:pPr lvl="1"/>
            <a:r>
              <a:rPr lang="en-GB" sz="2800" dirty="0"/>
              <a:t>Context</a:t>
            </a:r>
          </a:p>
          <a:p>
            <a:pPr lvl="1"/>
            <a:r>
              <a:rPr lang="en-GB" sz="2800" dirty="0"/>
              <a:t>Developing tools</a:t>
            </a:r>
          </a:p>
          <a:p>
            <a:pPr lvl="1"/>
            <a:r>
              <a:rPr lang="en-GB" sz="2800" dirty="0"/>
              <a:t>Impact assessment</a:t>
            </a:r>
          </a:p>
          <a:p>
            <a:endParaRPr lang="en-GB" sz="2800" dirty="0"/>
          </a:p>
        </p:txBody>
      </p:sp>
      <p:sp>
        <p:nvSpPr>
          <p:cNvPr id="4" name="Footer Placeholder 3">
            <a:extLst>
              <a:ext uri="{FF2B5EF4-FFF2-40B4-BE49-F238E27FC236}">
                <a16:creationId xmlns:a16="http://schemas.microsoft.com/office/drawing/2014/main" id="{9A30AF66-61E9-48BF-83BD-2FB4CC49D397}"/>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8BE30977-423D-4CA0-A2AB-9FAA6729346A}"/>
              </a:ext>
            </a:extLst>
          </p:cNvPr>
          <p:cNvSpPr>
            <a:spLocks noGrp="1"/>
          </p:cNvSpPr>
          <p:nvPr>
            <p:ph type="sldNum" sz="quarter" idx="12"/>
          </p:nvPr>
        </p:nvSpPr>
        <p:spPr/>
        <p:txBody>
          <a:bodyPr/>
          <a:lstStyle/>
          <a:p>
            <a:fld id="{1A91ABBD-BE70-492B-BBD8-7AF5442A9E89}" type="slidenum">
              <a:rPr lang="en-GB" smtClean="0"/>
              <a:t>21</a:t>
            </a:fld>
            <a:endParaRPr lang="en-GB" dirty="0"/>
          </a:p>
        </p:txBody>
      </p:sp>
    </p:spTree>
    <p:extLst>
      <p:ext uri="{BB962C8B-B14F-4D97-AF65-F5344CB8AC3E}">
        <p14:creationId xmlns:p14="http://schemas.microsoft.com/office/powerpoint/2010/main" val="1087151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D2558-7698-4BBB-A6A1-F049A73D78BF}"/>
              </a:ext>
            </a:extLst>
          </p:cNvPr>
          <p:cNvSpPr>
            <a:spLocks noGrp="1"/>
          </p:cNvSpPr>
          <p:nvPr>
            <p:ph type="title"/>
          </p:nvPr>
        </p:nvSpPr>
        <p:spPr/>
        <p:txBody>
          <a:bodyPr/>
          <a:lstStyle/>
          <a:p>
            <a:r>
              <a:rPr lang="en-GB" dirty="0"/>
              <a:t>Theme 1 – Understanding the Context</a:t>
            </a:r>
          </a:p>
        </p:txBody>
      </p:sp>
      <p:sp>
        <p:nvSpPr>
          <p:cNvPr id="3" name="Content Placeholder 2">
            <a:extLst>
              <a:ext uri="{FF2B5EF4-FFF2-40B4-BE49-F238E27FC236}">
                <a16:creationId xmlns:a16="http://schemas.microsoft.com/office/drawing/2014/main" id="{08978F81-40F4-4080-9EFC-BC31BAF30D6B}"/>
              </a:ext>
            </a:extLst>
          </p:cNvPr>
          <p:cNvSpPr>
            <a:spLocks noGrp="1"/>
          </p:cNvSpPr>
          <p:nvPr>
            <p:ph idx="1"/>
          </p:nvPr>
        </p:nvSpPr>
        <p:spPr/>
        <p:txBody>
          <a:bodyPr>
            <a:normAutofit/>
          </a:bodyPr>
          <a:lstStyle/>
          <a:p>
            <a:r>
              <a:rPr lang="en-GB" sz="2800" dirty="0"/>
              <a:t>Understanding the extent of antimicrobial pollution from antimicrobial manufacturing waste (wastewater, solid waste and atmospheric emissions), its pathways through environmental systems, and its role in driving emergence and circulation of AMR in the environment. Challenges exist around understanding the selective and co-selective pressures of environmentally relevant mixtures of antibiotics and other chemicals on complex microbial communities, and spatial and temporal variations caused by production cycles, geography, climate and socioeconomic factors.  </a:t>
            </a:r>
          </a:p>
          <a:p>
            <a:pPr marL="0" indent="0">
              <a:buNone/>
            </a:pPr>
            <a:endParaRPr lang="en-GB" sz="2800" dirty="0"/>
          </a:p>
        </p:txBody>
      </p:sp>
      <p:sp>
        <p:nvSpPr>
          <p:cNvPr id="4" name="Footer Placeholder 3">
            <a:extLst>
              <a:ext uri="{FF2B5EF4-FFF2-40B4-BE49-F238E27FC236}">
                <a16:creationId xmlns:a16="http://schemas.microsoft.com/office/drawing/2014/main" id="{B7A6543D-7DAB-4154-A14A-5CBB39EBAA74}"/>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F7713935-3C95-496E-9DE6-7B1093C6D150}"/>
              </a:ext>
            </a:extLst>
          </p:cNvPr>
          <p:cNvSpPr>
            <a:spLocks noGrp="1"/>
          </p:cNvSpPr>
          <p:nvPr>
            <p:ph type="sldNum" sz="quarter" idx="12"/>
          </p:nvPr>
        </p:nvSpPr>
        <p:spPr/>
        <p:txBody>
          <a:bodyPr/>
          <a:lstStyle/>
          <a:p>
            <a:fld id="{1A91ABBD-BE70-492B-BBD8-7AF5442A9E89}" type="slidenum">
              <a:rPr lang="en-GB" smtClean="0"/>
              <a:t>22</a:t>
            </a:fld>
            <a:endParaRPr lang="en-GB" dirty="0"/>
          </a:p>
        </p:txBody>
      </p:sp>
    </p:spTree>
    <p:extLst>
      <p:ext uri="{BB962C8B-B14F-4D97-AF65-F5344CB8AC3E}">
        <p14:creationId xmlns:p14="http://schemas.microsoft.com/office/powerpoint/2010/main" val="4184269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1E79C-0855-44B1-87ED-ACBBD262C620}"/>
              </a:ext>
            </a:extLst>
          </p:cNvPr>
          <p:cNvSpPr>
            <a:spLocks noGrp="1"/>
          </p:cNvSpPr>
          <p:nvPr>
            <p:ph type="title"/>
          </p:nvPr>
        </p:nvSpPr>
        <p:spPr/>
        <p:txBody>
          <a:bodyPr/>
          <a:lstStyle/>
          <a:p>
            <a:r>
              <a:rPr lang="en-GB" dirty="0"/>
              <a:t>Theme 2: - Developing the Tool Box</a:t>
            </a:r>
          </a:p>
        </p:txBody>
      </p:sp>
      <p:sp>
        <p:nvSpPr>
          <p:cNvPr id="3" name="Content Placeholder 2">
            <a:extLst>
              <a:ext uri="{FF2B5EF4-FFF2-40B4-BE49-F238E27FC236}">
                <a16:creationId xmlns:a16="http://schemas.microsoft.com/office/drawing/2014/main" id="{6706EAE2-85C8-490B-A869-FAF749E9555C}"/>
              </a:ext>
            </a:extLst>
          </p:cNvPr>
          <p:cNvSpPr>
            <a:spLocks noGrp="1"/>
          </p:cNvSpPr>
          <p:nvPr>
            <p:ph idx="1"/>
          </p:nvPr>
        </p:nvSpPr>
        <p:spPr/>
        <p:txBody>
          <a:bodyPr>
            <a:normAutofit/>
          </a:bodyPr>
          <a:lstStyle/>
          <a:p>
            <a:r>
              <a:rPr lang="en-GB" sz="2800" dirty="0"/>
              <a:t>Development and validation of globally relevant standardised methods and tools for detection of active antimicrobials and resistant bacteria in effluents and receiving environments. Challenges exist around integrating a suite of low cost, easy to use, chemical, biological, mass-balance and other tools that can be validated in a range of matrices, and are applicable over a broad analytical range. </a:t>
            </a:r>
          </a:p>
        </p:txBody>
      </p:sp>
      <p:sp>
        <p:nvSpPr>
          <p:cNvPr id="4" name="Footer Placeholder 3">
            <a:extLst>
              <a:ext uri="{FF2B5EF4-FFF2-40B4-BE49-F238E27FC236}">
                <a16:creationId xmlns:a16="http://schemas.microsoft.com/office/drawing/2014/main" id="{66B33AB0-076C-4F67-A9F8-7079006F26EB}"/>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7A443538-7BD9-481C-BDD7-34D54C0A02DF}"/>
              </a:ext>
            </a:extLst>
          </p:cNvPr>
          <p:cNvSpPr>
            <a:spLocks noGrp="1"/>
          </p:cNvSpPr>
          <p:nvPr>
            <p:ph type="sldNum" sz="quarter" idx="12"/>
          </p:nvPr>
        </p:nvSpPr>
        <p:spPr/>
        <p:txBody>
          <a:bodyPr/>
          <a:lstStyle/>
          <a:p>
            <a:fld id="{1A91ABBD-BE70-492B-BBD8-7AF5442A9E89}" type="slidenum">
              <a:rPr lang="en-GB" smtClean="0"/>
              <a:t>23</a:t>
            </a:fld>
            <a:endParaRPr lang="en-GB" dirty="0"/>
          </a:p>
        </p:txBody>
      </p:sp>
    </p:spTree>
    <p:extLst>
      <p:ext uri="{BB962C8B-B14F-4D97-AF65-F5344CB8AC3E}">
        <p14:creationId xmlns:p14="http://schemas.microsoft.com/office/powerpoint/2010/main" val="40129501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5D23C-DC06-40B8-A567-CA756C4B202C}"/>
              </a:ext>
            </a:extLst>
          </p:cNvPr>
          <p:cNvSpPr>
            <a:spLocks noGrp="1"/>
          </p:cNvSpPr>
          <p:nvPr>
            <p:ph type="title"/>
          </p:nvPr>
        </p:nvSpPr>
        <p:spPr/>
        <p:txBody>
          <a:bodyPr/>
          <a:lstStyle/>
          <a:p>
            <a:r>
              <a:rPr lang="en-GB" dirty="0"/>
              <a:t>Theme 3 – Impact Assessment</a:t>
            </a:r>
          </a:p>
        </p:txBody>
      </p:sp>
      <p:sp>
        <p:nvSpPr>
          <p:cNvPr id="3" name="Content Placeholder 2">
            <a:extLst>
              <a:ext uri="{FF2B5EF4-FFF2-40B4-BE49-F238E27FC236}">
                <a16:creationId xmlns:a16="http://schemas.microsoft.com/office/drawing/2014/main" id="{01A3EC30-4709-41F4-814E-B104071A35DC}"/>
              </a:ext>
            </a:extLst>
          </p:cNvPr>
          <p:cNvSpPr>
            <a:spLocks noGrp="1"/>
          </p:cNvSpPr>
          <p:nvPr>
            <p:ph idx="1"/>
          </p:nvPr>
        </p:nvSpPr>
        <p:spPr/>
        <p:txBody>
          <a:bodyPr/>
          <a:lstStyle/>
          <a:p>
            <a:r>
              <a:rPr lang="en-GB" sz="2800" dirty="0"/>
              <a:t>Determining the impact on human and animal health from environmental exposure to high levels of antimicrobial pollution and resistant bacteria and genes. Challenges exist around understanding how communities in areas with antibiotic manufacturing industry are exposed to antibiotics and resistant bacteria through their interactions with the environment (particularly through use of water systems, including wastewater channels), relative to communities with lower levels of exposure, and whether there is an enhanced risk of health impacts in these areas</a:t>
            </a:r>
            <a:r>
              <a:rPr lang="en-GB" dirty="0"/>
              <a:t>. </a:t>
            </a:r>
          </a:p>
        </p:txBody>
      </p:sp>
      <p:sp>
        <p:nvSpPr>
          <p:cNvPr id="4" name="Footer Placeholder 3">
            <a:extLst>
              <a:ext uri="{FF2B5EF4-FFF2-40B4-BE49-F238E27FC236}">
                <a16:creationId xmlns:a16="http://schemas.microsoft.com/office/drawing/2014/main" id="{72E8DCF4-AAF7-408A-865B-EA3275D6A3B2}"/>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E8844212-CA62-4663-ADDF-7BA8849F4242}"/>
              </a:ext>
            </a:extLst>
          </p:cNvPr>
          <p:cNvSpPr>
            <a:spLocks noGrp="1"/>
          </p:cNvSpPr>
          <p:nvPr>
            <p:ph type="sldNum" sz="quarter" idx="12"/>
          </p:nvPr>
        </p:nvSpPr>
        <p:spPr/>
        <p:txBody>
          <a:bodyPr/>
          <a:lstStyle/>
          <a:p>
            <a:fld id="{1A91ABBD-BE70-492B-BBD8-7AF5442A9E89}" type="slidenum">
              <a:rPr lang="en-GB" smtClean="0"/>
              <a:t>24</a:t>
            </a:fld>
            <a:endParaRPr lang="en-GB" dirty="0"/>
          </a:p>
        </p:txBody>
      </p:sp>
    </p:spTree>
    <p:extLst>
      <p:ext uri="{BB962C8B-B14F-4D97-AF65-F5344CB8AC3E}">
        <p14:creationId xmlns:p14="http://schemas.microsoft.com/office/powerpoint/2010/main" val="17255103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92B79-271F-402A-AA3C-33A4B687D6D4}"/>
              </a:ext>
            </a:extLst>
          </p:cNvPr>
          <p:cNvSpPr>
            <a:spLocks noGrp="1"/>
          </p:cNvSpPr>
          <p:nvPr>
            <p:ph type="title"/>
          </p:nvPr>
        </p:nvSpPr>
        <p:spPr/>
        <p:txBody>
          <a:bodyPr/>
          <a:lstStyle/>
          <a:p>
            <a:r>
              <a:rPr lang="en-GB" dirty="0"/>
              <a:t>Timetable</a:t>
            </a:r>
          </a:p>
        </p:txBody>
      </p:sp>
      <p:sp>
        <p:nvSpPr>
          <p:cNvPr id="3" name="Content Placeholder 2">
            <a:extLst>
              <a:ext uri="{FF2B5EF4-FFF2-40B4-BE49-F238E27FC236}">
                <a16:creationId xmlns:a16="http://schemas.microsoft.com/office/drawing/2014/main" id="{EA2B1AE7-D7E2-4CC0-9EBE-D27BD0927696}"/>
              </a:ext>
            </a:extLst>
          </p:cNvPr>
          <p:cNvSpPr>
            <a:spLocks noGrp="1"/>
          </p:cNvSpPr>
          <p:nvPr>
            <p:ph idx="1"/>
          </p:nvPr>
        </p:nvSpPr>
        <p:spPr/>
        <p:txBody>
          <a:bodyPr/>
          <a:lstStyle/>
          <a:p>
            <a:r>
              <a:rPr lang="en-GB" dirty="0"/>
              <a:t>Announcement published:    				w/c 19 August 2019 </a:t>
            </a:r>
          </a:p>
          <a:p>
            <a:r>
              <a:rPr lang="en-GB" dirty="0"/>
              <a:t>Deadline for submission of Notification of Intent:	14 October 2019 </a:t>
            </a:r>
          </a:p>
          <a:p>
            <a:r>
              <a:rPr lang="en-GB" dirty="0"/>
              <a:t>Deadline for submission of full proposals:  		12 November 2019</a:t>
            </a:r>
          </a:p>
          <a:p>
            <a:r>
              <a:rPr lang="en-GB" dirty="0"/>
              <a:t>Peer review:      					November 2019 – January 2020 </a:t>
            </a:r>
          </a:p>
          <a:p>
            <a:r>
              <a:rPr lang="en-GB" dirty="0"/>
              <a:t>Evaluation panel meets:      				February 2020</a:t>
            </a:r>
          </a:p>
          <a:p>
            <a:r>
              <a:rPr lang="en-GB" dirty="0"/>
              <a:t>Projects start:     					June 2020 </a:t>
            </a:r>
          </a:p>
          <a:p>
            <a:endParaRPr lang="en-GB" dirty="0"/>
          </a:p>
          <a:p>
            <a:r>
              <a:rPr lang="en-GB" dirty="0"/>
              <a:t>Industry can:</a:t>
            </a:r>
          </a:p>
          <a:p>
            <a:pPr lvl="1"/>
            <a:r>
              <a:rPr lang="en-GB" dirty="0"/>
              <a:t>Expect to be approached by academic groups</a:t>
            </a:r>
          </a:p>
          <a:p>
            <a:pPr lvl="1"/>
            <a:r>
              <a:rPr lang="en-GB" dirty="0"/>
              <a:t>Have data emerge in 2+ years time that will be more systematic and comprehensive in nature</a:t>
            </a:r>
          </a:p>
        </p:txBody>
      </p:sp>
      <p:sp>
        <p:nvSpPr>
          <p:cNvPr id="4" name="Footer Placeholder 3">
            <a:extLst>
              <a:ext uri="{FF2B5EF4-FFF2-40B4-BE49-F238E27FC236}">
                <a16:creationId xmlns:a16="http://schemas.microsoft.com/office/drawing/2014/main" id="{6D9E445C-2E1F-4809-9A64-8BE989918ACF}"/>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46F2BC87-C73F-4E71-99B3-DE25DDE42A49}"/>
              </a:ext>
            </a:extLst>
          </p:cNvPr>
          <p:cNvSpPr>
            <a:spLocks noGrp="1"/>
          </p:cNvSpPr>
          <p:nvPr>
            <p:ph type="sldNum" sz="quarter" idx="12"/>
          </p:nvPr>
        </p:nvSpPr>
        <p:spPr/>
        <p:txBody>
          <a:bodyPr/>
          <a:lstStyle/>
          <a:p>
            <a:fld id="{1A91ABBD-BE70-492B-BBD8-7AF5442A9E89}" type="slidenum">
              <a:rPr lang="en-GB" smtClean="0"/>
              <a:t>25</a:t>
            </a:fld>
            <a:endParaRPr lang="en-GB" dirty="0"/>
          </a:p>
        </p:txBody>
      </p:sp>
    </p:spTree>
    <p:extLst>
      <p:ext uri="{BB962C8B-B14F-4D97-AF65-F5344CB8AC3E}">
        <p14:creationId xmlns:p14="http://schemas.microsoft.com/office/powerpoint/2010/main" val="203127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B5AF2-3946-4185-81CC-B13732A5A3A3}"/>
              </a:ext>
            </a:extLst>
          </p:cNvPr>
          <p:cNvSpPr>
            <a:spLocks noGrp="1"/>
          </p:cNvSpPr>
          <p:nvPr>
            <p:ph type="title"/>
          </p:nvPr>
        </p:nvSpPr>
        <p:spPr/>
        <p:txBody>
          <a:bodyPr/>
          <a:lstStyle/>
          <a:p>
            <a:r>
              <a:rPr lang="en-GB" dirty="0"/>
              <a:t>For more information</a:t>
            </a:r>
          </a:p>
        </p:txBody>
      </p:sp>
      <p:sp>
        <p:nvSpPr>
          <p:cNvPr id="3" name="Slide Number Placeholder 2">
            <a:extLst>
              <a:ext uri="{FF2B5EF4-FFF2-40B4-BE49-F238E27FC236}">
                <a16:creationId xmlns:a16="http://schemas.microsoft.com/office/drawing/2014/main" id="{5684FFA4-6387-4ED1-8338-96A29F4D9B64}"/>
              </a:ext>
            </a:extLst>
          </p:cNvPr>
          <p:cNvSpPr>
            <a:spLocks noGrp="1"/>
          </p:cNvSpPr>
          <p:nvPr>
            <p:ph type="sldNum" sz="quarter" idx="12"/>
          </p:nvPr>
        </p:nvSpPr>
        <p:spPr/>
        <p:txBody>
          <a:bodyPr/>
          <a:lstStyle/>
          <a:p>
            <a:fld id="{1A91ABBD-BE70-492B-BBD8-7AF5442A9E89}" type="slidenum">
              <a:rPr lang="en-GB" smtClean="0"/>
              <a:t>26</a:t>
            </a:fld>
            <a:endParaRPr lang="en-GB" dirty="0"/>
          </a:p>
        </p:txBody>
      </p:sp>
      <p:sp>
        <p:nvSpPr>
          <p:cNvPr id="4" name="Footer Placeholder 3">
            <a:extLst>
              <a:ext uri="{FF2B5EF4-FFF2-40B4-BE49-F238E27FC236}">
                <a16:creationId xmlns:a16="http://schemas.microsoft.com/office/drawing/2014/main" id="{5B424F3D-22E0-42E6-B93A-E54FF089231B}"/>
              </a:ext>
            </a:extLst>
          </p:cNvPr>
          <p:cNvSpPr>
            <a:spLocks noGrp="1"/>
          </p:cNvSpPr>
          <p:nvPr>
            <p:ph type="ftr" sz="quarter" idx="11"/>
          </p:nvPr>
        </p:nvSpPr>
        <p:spPr/>
        <p:txBody>
          <a:bodyPr/>
          <a:lstStyle/>
          <a:p>
            <a:r>
              <a:rPr lang="en-GB" dirty="0"/>
              <a:t>Test title</a:t>
            </a:r>
          </a:p>
        </p:txBody>
      </p:sp>
      <p:pic>
        <p:nvPicPr>
          <p:cNvPr id="5" name="Picture 4">
            <a:extLst>
              <a:ext uri="{FF2B5EF4-FFF2-40B4-BE49-F238E27FC236}">
                <a16:creationId xmlns:a16="http://schemas.microsoft.com/office/drawing/2014/main" id="{E0316D95-2AA2-4941-96F6-626BFDE86DC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165350" y="1308100"/>
            <a:ext cx="7248493" cy="4051300"/>
          </a:xfrm>
          <a:prstGeom prst="rect">
            <a:avLst/>
          </a:prstGeom>
        </p:spPr>
      </p:pic>
      <p:sp>
        <p:nvSpPr>
          <p:cNvPr id="6" name="TextBox 5">
            <a:extLst>
              <a:ext uri="{FF2B5EF4-FFF2-40B4-BE49-F238E27FC236}">
                <a16:creationId xmlns:a16="http://schemas.microsoft.com/office/drawing/2014/main" id="{80F2936D-D7DB-476D-85AE-AA46E9053DF4}"/>
              </a:ext>
            </a:extLst>
          </p:cNvPr>
          <p:cNvSpPr txBox="1"/>
          <p:nvPr/>
        </p:nvSpPr>
        <p:spPr>
          <a:xfrm>
            <a:off x="4470987" y="5594350"/>
            <a:ext cx="2473626" cy="369332"/>
          </a:xfrm>
          <a:prstGeom prst="rect">
            <a:avLst/>
          </a:prstGeom>
          <a:noFill/>
        </p:spPr>
        <p:txBody>
          <a:bodyPr wrap="none" rtlCol="0">
            <a:spAutoFit/>
          </a:bodyPr>
          <a:lstStyle/>
          <a:p>
            <a:r>
              <a:rPr lang="en-GB" dirty="0">
                <a:hlinkClick r:id="rId3"/>
              </a:rPr>
              <a:t>For full details click here</a:t>
            </a:r>
            <a:r>
              <a:rPr lang="en-GB" dirty="0"/>
              <a:t> </a:t>
            </a:r>
          </a:p>
        </p:txBody>
      </p:sp>
    </p:spTree>
    <p:extLst>
      <p:ext uri="{BB962C8B-B14F-4D97-AF65-F5344CB8AC3E}">
        <p14:creationId xmlns:p14="http://schemas.microsoft.com/office/powerpoint/2010/main" val="867897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dirty="0"/>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27</a:t>
            </a:fld>
            <a:endParaRPr lang="en-GB" dirty="0"/>
          </a:p>
        </p:txBody>
      </p:sp>
    </p:spTree>
    <p:extLst>
      <p:ext uri="{BB962C8B-B14F-4D97-AF65-F5344CB8AC3E}">
        <p14:creationId xmlns:p14="http://schemas.microsoft.com/office/powerpoint/2010/main" val="26466074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678159" cy="1812132"/>
          </a:xfrm>
        </p:spPr>
        <p:txBody>
          <a:bodyPr/>
          <a:lstStyle/>
          <a:p>
            <a:r>
              <a:rPr lang="en-GB" dirty="0"/>
              <a:t>Defining Protection Goals</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029825" cy="2460832"/>
          </a:xfrm>
        </p:spPr>
        <p:txBody>
          <a:bodyPr>
            <a:normAutofit lnSpcReduction="10000"/>
          </a:bodyPr>
          <a:lstStyle/>
          <a:p>
            <a:r>
              <a:rPr lang="en-GB" sz="4800" dirty="0"/>
              <a:t>Rationales used to set PNEC values to protect human health and environment health</a:t>
            </a:r>
          </a:p>
          <a:p>
            <a:r>
              <a:rPr lang="en-GB" sz="2800" dirty="0"/>
              <a:t>Kelly </a:t>
            </a:r>
            <a:r>
              <a:rPr lang="en-GB" sz="2800" dirty="0" err="1"/>
              <a:t>Kappler</a:t>
            </a:r>
            <a:r>
              <a:rPr lang="en-GB" sz="2800"/>
              <a:t>/ Jason Snape</a:t>
            </a:r>
            <a:endParaRPr lang="en-GB" sz="2800" dirty="0"/>
          </a:p>
        </p:txBody>
      </p:sp>
      <p:sp>
        <p:nvSpPr>
          <p:cNvPr id="4" name="TextBox 3">
            <a:extLst>
              <a:ext uri="{FF2B5EF4-FFF2-40B4-BE49-F238E27FC236}">
                <a16:creationId xmlns:a16="http://schemas.microsoft.com/office/drawing/2014/main" id="{1944C587-0233-4FA1-B7B5-38A1C08309FF}"/>
              </a:ext>
            </a:extLst>
          </p:cNvPr>
          <p:cNvSpPr txBox="1"/>
          <p:nvPr/>
        </p:nvSpPr>
        <p:spPr>
          <a:xfrm>
            <a:off x="9670857" y="6155635"/>
            <a:ext cx="1726563" cy="369332"/>
          </a:xfrm>
          <a:prstGeom prst="rect">
            <a:avLst/>
          </a:prstGeom>
          <a:noFill/>
        </p:spPr>
        <p:txBody>
          <a:bodyPr wrap="none" rtlCol="0">
            <a:spAutoFit/>
          </a:bodyPr>
          <a:lstStyle/>
          <a:p>
            <a:r>
              <a:rPr lang="en-US" b="1" dirty="0">
                <a:solidFill>
                  <a:schemeClr val="bg1"/>
                </a:solidFill>
              </a:rPr>
              <a:t>September 2019</a:t>
            </a:r>
          </a:p>
        </p:txBody>
      </p:sp>
    </p:spTree>
    <p:extLst>
      <p:ext uri="{BB962C8B-B14F-4D97-AF65-F5344CB8AC3E}">
        <p14:creationId xmlns:p14="http://schemas.microsoft.com/office/powerpoint/2010/main" val="2292636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BD22F-CE26-440D-8724-36E54D807F27}"/>
              </a:ext>
            </a:extLst>
          </p:cNvPr>
          <p:cNvSpPr>
            <a:spLocks noGrp="1"/>
          </p:cNvSpPr>
          <p:nvPr>
            <p:ph type="title"/>
          </p:nvPr>
        </p:nvSpPr>
        <p:spPr/>
        <p:txBody>
          <a:bodyPr/>
          <a:lstStyle/>
          <a:p>
            <a:r>
              <a:rPr lang="en-GB" dirty="0"/>
              <a:t>Kelly Kappler</a:t>
            </a:r>
          </a:p>
        </p:txBody>
      </p:sp>
      <p:sp>
        <p:nvSpPr>
          <p:cNvPr id="3" name="Content Placeholder 2">
            <a:extLst>
              <a:ext uri="{FF2B5EF4-FFF2-40B4-BE49-F238E27FC236}">
                <a16:creationId xmlns:a16="http://schemas.microsoft.com/office/drawing/2014/main" id="{ED7AB70A-D6DB-4F7C-B482-E9C644F3694D}"/>
              </a:ext>
            </a:extLst>
          </p:cNvPr>
          <p:cNvSpPr>
            <a:spLocks noGrp="1"/>
          </p:cNvSpPr>
          <p:nvPr>
            <p:ph idx="1"/>
          </p:nvPr>
        </p:nvSpPr>
        <p:spPr>
          <a:xfrm>
            <a:off x="3567954" y="1600201"/>
            <a:ext cx="8004847" cy="4525963"/>
          </a:xfrm>
        </p:spPr>
        <p:txBody>
          <a:bodyPr/>
          <a:lstStyle/>
          <a:p>
            <a:r>
              <a:rPr lang="en-US" dirty="0"/>
              <a:t>PSCI Board Secretary</a:t>
            </a:r>
          </a:p>
          <a:p>
            <a:r>
              <a:rPr lang="en-US" dirty="0"/>
              <a:t>Johnson &amp; Johnson Senior Manager EHS&amp;S External Supply</a:t>
            </a:r>
          </a:p>
          <a:p>
            <a:r>
              <a:rPr lang="en-US" dirty="0"/>
              <a:t>Kelly is responsible for the environmental, health, safety and sustainability of enterprise wide Johnson &amp; Johnson suppliers in the Americas regions. </a:t>
            </a:r>
          </a:p>
          <a:p>
            <a:r>
              <a:rPr lang="en-US" dirty="0"/>
              <a:t>B.S. &amp; M.S. Environmental Science Rutgers University</a:t>
            </a:r>
          </a:p>
          <a:p>
            <a:pPr marL="0" indent="0">
              <a:buNone/>
            </a:pPr>
            <a:endParaRPr lang="en-GB" dirty="0"/>
          </a:p>
        </p:txBody>
      </p:sp>
      <p:sp>
        <p:nvSpPr>
          <p:cNvPr id="4" name="Date Placeholder 3">
            <a:extLst>
              <a:ext uri="{FF2B5EF4-FFF2-40B4-BE49-F238E27FC236}">
                <a16:creationId xmlns:a16="http://schemas.microsoft.com/office/drawing/2014/main" id="{B65536D4-F6DC-42CD-8712-4022D95C1102}"/>
              </a:ext>
            </a:extLst>
          </p:cNvPr>
          <p:cNvSpPr>
            <a:spLocks noGrp="1"/>
          </p:cNvSpPr>
          <p:nvPr>
            <p:ph type="dt" sz="half" idx="4294967295"/>
          </p:nvPr>
        </p:nvSpPr>
        <p:spPr/>
        <p:txBody>
          <a:bodyPr/>
          <a:lstStyle/>
          <a:p>
            <a:endParaRPr lang="en-US" dirty="0"/>
          </a:p>
        </p:txBody>
      </p:sp>
      <p:pic>
        <p:nvPicPr>
          <p:cNvPr id="6" name="Picture 5" descr="A person smiling for the camera&#10;&#10;Description automatically generated">
            <a:extLst>
              <a:ext uri="{FF2B5EF4-FFF2-40B4-BE49-F238E27FC236}">
                <a16:creationId xmlns:a16="http://schemas.microsoft.com/office/drawing/2014/main" id="{E2B0F819-9EFA-4119-9262-B91EC0D5AA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9200" y="1600202"/>
            <a:ext cx="2273677" cy="2841812"/>
          </a:xfrm>
          <a:prstGeom prst="rect">
            <a:avLst/>
          </a:prstGeom>
        </p:spPr>
      </p:pic>
      <p:pic>
        <p:nvPicPr>
          <p:cNvPr id="8" name="Picture 7" descr="A close up of a sign&#10;&#10;Description automatically generated">
            <a:extLst>
              <a:ext uri="{FF2B5EF4-FFF2-40B4-BE49-F238E27FC236}">
                <a16:creationId xmlns:a16="http://schemas.microsoft.com/office/drawing/2014/main" id="{6F5A8A25-B321-4F06-B463-2E28F0AFB79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9416" y="4814981"/>
            <a:ext cx="2921000" cy="584200"/>
          </a:xfrm>
          <a:prstGeom prst="rect">
            <a:avLst/>
          </a:prstGeom>
        </p:spPr>
      </p:pic>
    </p:spTree>
    <p:extLst>
      <p:ext uri="{BB962C8B-B14F-4D97-AF65-F5344CB8AC3E}">
        <p14:creationId xmlns:p14="http://schemas.microsoft.com/office/powerpoint/2010/main" val="16923341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Defining Protection Goals</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idx="1"/>
          </p:nvPr>
        </p:nvSpPr>
        <p:spPr/>
        <p:txBody>
          <a:bodyPr/>
          <a:lstStyle/>
          <a:p>
            <a:r>
              <a:rPr lang="en-GB" dirty="0"/>
              <a:t>Pharmaceuticals in the environment</a:t>
            </a:r>
          </a:p>
          <a:p>
            <a:r>
              <a:rPr lang="en-GB" dirty="0"/>
              <a:t>Significance of exposure pathways and potential for environmental effects</a:t>
            </a:r>
          </a:p>
          <a:p>
            <a:r>
              <a:rPr lang="en-GB" dirty="0"/>
              <a:t>Setting protection goals</a:t>
            </a:r>
          </a:p>
          <a:p>
            <a:pPr lvl="1"/>
            <a:r>
              <a:rPr lang="en-GB" dirty="0"/>
              <a:t>Scientific basis</a:t>
            </a:r>
          </a:p>
          <a:p>
            <a:pPr lvl="1"/>
            <a:r>
              <a:rPr lang="en-GB" dirty="0"/>
              <a:t>Case Studies</a:t>
            </a:r>
          </a:p>
          <a:p>
            <a:pPr lvl="1"/>
            <a:r>
              <a:rPr lang="en-GB" dirty="0"/>
              <a:t>Sources of data</a:t>
            </a:r>
          </a:p>
          <a:p>
            <a:pPr lvl="1"/>
            <a:r>
              <a:rPr lang="en-GB" dirty="0"/>
              <a:t>What to do if there is no data?</a:t>
            </a:r>
          </a:p>
          <a:p>
            <a:pPr lvl="1"/>
            <a:r>
              <a:rPr lang="en-GB" dirty="0"/>
              <a:t>Showing compliance with these protection goals</a:t>
            </a:r>
          </a:p>
          <a:p>
            <a:r>
              <a:rPr lang="en-GB" dirty="0"/>
              <a:t>Roles and responsibilities</a:t>
            </a:r>
          </a:p>
          <a:p>
            <a:r>
              <a:rPr lang="en-GB" dirty="0"/>
              <a:t>Concluding remarks</a:t>
            </a:r>
          </a:p>
          <a:p>
            <a:endParaRPr lang="en-GB" dirty="0"/>
          </a:p>
          <a:p>
            <a:endParaRPr lang="en-GB" dirty="0"/>
          </a:p>
        </p:txBody>
      </p:sp>
    </p:spTree>
    <p:extLst>
      <p:ext uri="{BB962C8B-B14F-4D97-AF65-F5344CB8AC3E}">
        <p14:creationId xmlns:p14="http://schemas.microsoft.com/office/powerpoint/2010/main" val="42540189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F019D-06F2-424B-A0E5-C67D790062DF}"/>
              </a:ext>
            </a:extLst>
          </p:cNvPr>
          <p:cNvSpPr>
            <a:spLocks noGrp="1"/>
          </p:cNvSpPr>
          <p:nvPr>
            <p:ph type="title"/>
          </p:nvPr>
        </p:nvSpPr>
        <p:spPr/>
        <p:txBody>
          <a:bodyPr/>
          <a:lstStyle/>
          <a:p>
            <a:r>
              <a:rPr lang="en-GB" dirty="0"/>
              <a:t>Pharmaceuticals in the environment</a:t>
            </a:r>
          </a:p>
        </p:txBody>
      </p:sp>
      <p:sp>
        <p:nvSpPr>
          <p:cNvPr id="4" name="Footer Placeholder 3">
            <a:extLst>
              <a:ext uri="{FF2B5EF4-FFF2-40B4-BE49-F238E27FC236}">
                <a16:creationId xmlns:a16="http://schemas.microsoft.com/office/drawing/2014/main" id="{0DFE0936-ACA9-4FC3-8FF6-A704948F0203}"/>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1690301F-3265-4FD3-A7F4-464AF236828E}"/>
              </a:ext>
            </a:extLst>
          </p:cNvPr>
          <p:cNvSpPr>
            <a:spLocks noGrp="1"/>
          </p:cNvSpPr>
          <p:nvPr>
            <p:ph type="sldNum" sz="quarter" idx="12"/>
          </p:nvPr>
        </p:nvSpPr>
        <p:spPr/>
        <p:txBody>
          <a:bodyPr/>
          <a:lstStyle/>
          <a:p>
            <a:fld id="{1A91ABBD-BE70-492B-BBD8-7AF5442A9E89}" type="slidenum">
              <a:rPr lang="en-GB" smtClean="0"/>
              <a:t>31</a:t>
            </a:fld>
            <a:endParaRPr lang="en-GB"/>
          </a:p>
        </p:txBody>
      </p:sp>
      <p:pic>
        <p:nvPicPr>
          <p:cNvPr id="6" name="Picture 5">
            <a:extLst>
              <a:ext uri="{FF2B5EF4-FFF2-40B4-BE49-F238E27FC236}">
                <a16:creationId xmlns:a16="http://schemas.microsoft.com/office/drawing/2014/main" id="{66AEAE24-70C6-48BB-B133-550DDEE001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72192" y="2282962"/>
            <a:ext cx="5759878" cy="3302000"/>
          </a:xfrm>
          <a:prstGeom prst="rect">
            <a:avLst/>
          </a:prstGeom>
          <a:ln>
            <a:noFill/>
          </a:ln>
          <a:effectLst>
            <a:softEdge rad="0"/>
          </a:effectLst>
        </p:spPr>
      </p:pic>
      <p:sp>
        <p:nvSpPr>
          <p:cNvPr id="7" name="TextBox 6">
            <a:extLst>
              <a:ext uri="{FF2B5EF4-FFF2-40B4-BE49-F238E27FC236}">
                <a16:creationId xmlns:a16="http://schemas.microsoft.com/office/drawing/2014/main" id="{59DB7DDA-4451-44FC-B551-751746943FC5}"/>
              </a:ext>
            </a:extLst>
          </p:cNvPr>
          <p:cNvSpPr txBox="1"/>
          <p:nvPr/>
        </p:nvSpPr>
        <p:spPr>
          <a:xfrm>
            <a:off x="619539" y="1520548"/>
            <a:ext cx="4718664" cy="646331"/>
          </a:xfrm>
          <a:prstGeom prst="rect">
            <a:avLst/>
          </a:prstGeom>
          <a:noFill/>
        </p:spPr>
        <p:txBody>
          <a:bodyPr wrap="none" rtlCol="0">
            <a:spAutoFit/>
          </a:bodyPr>
          <a:lstStyle/>
          <a:p>
            <a:pPr algn="ctr"/>
            <a:r>
              <a:rPr lang="en-GB" dirty="0"/>
              <a:t>Potential for localised ‘hot spots’ within the</a:t>
            </a:r>
          </a:p>
          <a:p>
            <a:pPr algn="ctr"/>
            <a:r>
              <a:rPr lang="en-GB" dirty="0"/>
              <a:t>complete control of the pharmaceutical industry</a:t>
            </a:r>
          </a:p>
        </p:txBody>
      </p:sp>
      <p:sp>
        <p:nvSpPr>
          <p:cNvPr id="8" name="TextBox 7">
            <a:extLst>
              <a:ext uri="{FF2B5EF4-FFF2-40B4-BE49-F238E27FC236}">
                <a16:creationId xmlns:a16="http://schemas.microsoft.com/office/drawing/2014/main" id="{EBC9786F-86E6-4671-80F2-3B0E0C8D526E}"/>
              </a:ext>
            </a:extLst>
          </p:cNvPr>
          <p:cNvSpPr txBox="1"/>
          <p:nvPr/>
        </p:nvSpPr>
        <p:spPr>
          <a:xfrm>
            <a:off x="7299432" y="1473200"/>
            <a:ext cx="4367542" cy="646331"/>
          </a:xfrm>
          <a:prstGeom prst="rect">
            <a:avLst/>
          </a:prstGeom>
          <a:noFill/>
        </p:spPr>
        <p:txBody>
          <a:bodyPr wrap="none" rtlCol="0">
            <a:spAutoFit/>
          </a:bodyPr>
          <a:lstStyle/>
          <a:p>
            <a:r>
              <a:rPr lang="en-GB" dirty="0"/>
              <a:t>Low level ‘diffuse pollution’ not in the control</a:t>
            </a:r>
          </a:p>
          <a:p>
            <a:pPr algn="ctr"/>
            <a:r>
              <a:rPr lang="en-GB" dirty="0"/>
              <a:t>of the pharmaceutical industry</a:t>
            </a:r>
          </a:p>
        </p:txBody>
      </p:sp>
      <p:cxnSp>
        <p:nvCxnSpPr>
          <p:cNvPr id="10" name="Straight Arrow Connector 9">
            <a:extLst>
              <a:ext uri="{FF2B5EF4-FFF2-40B4-BE49-F238E27FC236}">
                <a16:creationId xmlns:a16="http://schemas.microsoft.com/office/drawing/2014/main" id="{1D659970-F3BA-4597-8991-4099F1F1F936}"/>
              </a:ext>
            </a:extLst>
          </p:cNvPr>
          <p:cNvCxnSpPr>
            <a:cxnSpLocks/>
            <a:stCxn id="7" idx="2"/>
          </p:cNvCxnSpPr>
          <p:nvPr/>
        </p:nvCxnSpPr>
        <p:spPr>
          <a:xfrm>
            <a:off x="2978871" y="2166879"/>
            <a:ext cx="888279" cy="82397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C9D2F56-FA50-4DC0-9BCB-F25B0A6D0816}"/>
              </a:ext>
            </a:extLst>
          </p:cNvPr>
          <p:cNvCxnSpPr>
            <a:stCxn id="8" idx="2"/>
          </p:cNvCxnSpPr>
          <p:nvPr/>
        </p:nvCxnSpPr>
        <p:spPr>
          <a:xfrm flipH="1">
            <a:off x="8439150" y="2119531"/>
            <a:ext cx="1044053" cy="64906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0AE3D78-5A42-4198-AC18-9D8C4F30DD03}"/>
              </a:ext>
            </a:extLst>
          </p:cNvPr>
          <p:cNvCxnSpPr>
            <a:stCxn id="8" idx="2"/>
          </p:cNvCxnSpPr>
          <p:nvPr/>
        </p:nvCxnSpPr>
        <p:spPr>
          <a:xfrm flipH="1">
            <a:off x="6096000" y="2119531"/>
            <a:ext cx="3387203" cy="1582519"/>
          </a:xfrm>
          <a:prstGeom prst="straightConnector1">
            <a:avLst/>
          </a:prstGeom>
          <a:ln w="38100">
            <a:prstDash val="soli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0241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CA83-1677-4B2D-99FC-C88EC7E3BBA3}"/>
              </a:ext>
            </a:extLst>
          </p:cNvPr>
          <p:cNvSpPr>
            <a:spLocks noGrp="1"/>
          </p:cNvSpPr>
          <p:nvPr>
            <p:ph type="title"/>
          </p:nvPr>
        </p:nvSpPr>
        <p:spPr/>
        <p:txBody>
          <a:bodyPr/>
          <a:lstStyle/>
          <a:p>
            <a:r>
              <a:rPr lang="en-GB" dirty="0"/>
              <a:t>Pharmaceuticals in the environment</a:t>
            </a:r>
          </a:p>
        </p:txBody>
      </p:sp>
      <p:sp>
        <p:nvSpPr>
          <p:cNvPr id="3" name="Content Placeholder 2">
            <a:extLst>
              <a:ext uri="{FF2B5EF4-FFF2-40B4-BE49-F238E27FC236}">
                <a16:creationId xmlns:a16="http://schemas.microsoft.com/office/drawing/2014/main" id="{AD955789-1131-4D72-B3E1-F8A15A78DD14}"/>
              </a:ext>
            </a:extLst>
          </p:cNvPr>
          <p:cNvSpPr>
            <a:spLocks noGrp="1"/>
          </p:cNvSpPr>
          <p:nvPr>
            <p:ph idx="1"/>
          </p:nvPr>
        </p:nvSpPr>
        <p:spPr/>
        <p:txBody>
          <a:bodyPr/>
          <a:lstStyle/>
          <a:p>
            <a:r>
              <a:rPr lang="en-GB" dirty="0"/>
              <a:t>Potential for exposure exists and manufacturing sites have been highlighted in the scientific press as ‘hotspots’</a:t>
            </a:r>
          </a:p>
          <a:p>
            <a:r>
              <a:rPr lang="en-GB" dirty="0"/>
              <a:t>Levels in the mg/l range have been reported and this is raising regulatory, NGO and investors concerns</a:t>
            </a:r>
          </a:p>
          <a:p>
            <a:pPr lvl="1"/>
            <a:r>
              <a:rPr lang="en-GB" sz="2000" dirty="0"/>
              <a:t>Concentrations have been reported that are above regulatory defined ‘safe’ limits</a:t>
            </a:r>
          </a:p>
          <a:p>
            <a:pPr lvl="1"/>
            <a:r>
              <a:rPr lang="en-GB" sz="2000" dirty="0"/>
              <a:t>Stakeholder calls for increased transparency, green procurement and inclusion of environmental criteria in GMP</a:t>
            </a:r>
          </a:p>
        </p:txBody>
      </p:sp>
      <p:sp>
        <p:nvSpPr>
          <p:cNvPr id="4" name="Footer Placeholder 3">
            <a:extLst>
              <a:ext uri="{FF2B5EF4-FFF2-40B4-BE49-F238E27FC236}">
                <a16:creationId xmlns:a16="http://schemas.microsoft.com/office/drawing/2014/main" id="{E769F763-2DE8-4681-8600-A9C1FF002DFE}"/>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55D313A1-F491-47CB-80F8-0592AA53CE3B}"/>
              </a:ext>
            </a:extLst>
          </p:cNvPr>
          <p:cNvSpPr>
            <a:spLocks noGrp="1"/>
          </p:cNvSpPr>
          <p:nvPr>
            <p:ph type="sldNum" sz="quarter" idx="12"/>
          </p:nvPr>
        </p:nvSpPr>
        <p:spPr/>
        <p:txBody>
          <a:bodyPr/>
          <a:lstStyle/>
          <a:p>
            <a:fld id="{1A91ABBD-BE70-492B-BBD8-7AF5442A9E89}" type="slidenum">
              <a:rPr lang="en-GB" smtClean="0"/>
              <a:t>32</a:t>
            </a:fld>
            <a:endParaRPr lang="en-GB"/>
          </a:p>
        </p:txBody>
      </p:sp>
      <p:pic>
        <p:nvPicPr>
          <p:cNvPr id="7" name="Picture 6">
            <a:extLst>
              <a:ext uri="{FF2B5EF4-FFF2-40B4-BE49-F238E27FC236}">
                <a16:creationId xmlns:a16="http://schemas.microsoft.com/office/drawing/2014/main" id="{911BC961-2D23-4915-90A7-F2622D5101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60922" y="3862516"/>
            <a:ext cx="3450850" cy="2365950"/>
          </a:xfrm>
          <a:prstGeom prst="rect">
            <a:avLst/>
          </a:prstGeom>
        </p:spPr>
      </p:pic>
      <p:pic>
        <p:nvPicPr>
          <p:cNvPr id="8" name="Picture 7">
            <a:extLst>
              <a:ext uri="{FF2B5EF4-FFF2-40B4-BE49-F238E27FC236}">
                <a16:creationId xmlns:a16="http://schemas.microsoft.com/office/drawing/2014/main" id="{0EF84133-000A-4219-B475-420182751A1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06291" y="3925497"/>
            <a:ext cx="2994859" cy="2302969"/>
          </a:xfrm>
          <a:prstGeom prst="rect">
            <a:avLst/>
          </a:prstGeom>
        </p:spPr>
      </p:pic>
    </p:spTree>
    <p:extLst>
      <p:ext uri="{BB962C8B-B14F-4D97-AF65-F5344CB8AC3E}">
        <p14:creationId xmlns:p14="http://schemas.microsoft.com/office/powerpoint/2010/main" val="2274001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4D204-0D19-4744-99F1-E20CBCE80602}"/>
              </a:ext>
            </a:extLst>
          </p:cNvPr>
          <p:cNvSpPr>
            <a:spLocks noGrp="1"/>
          </p:cNvSpPr>
          <p:nvPr>
            <p:ph type="title"/>
          </p:nvPr>
        </p:nvSpPr>
        <p:spPr/>
        <p:txBody>
          <a:bodyPr/>
          <a:lstStyle/>
          <a:p>
            <a:r>
              <a:rPr lang="en-GB" dirty="0"/>
              <a:t>Pharmaceuticals in the Environment</a:t>
            </a:r>
          </a:p>
        </p:txBody>
      </p:sp>
      <p:sp>
        <p:nvSpPr>
          <p:cNvPr id="3" name="Content Placeholder 2">
            <a:extLst>
              <a:ext uri="{FF2B5EF4-FFF2-40B4-BE49-F238E27FC236}">
                <a16:creationId xmlns:a16="http://schemas.microsoft.com/office/drawing/2014/main" id="{5890A09C-30FE-4A67-B2AD-181BE415F28E}"/>
              </a:ext>
            </a:extLst>
          </p:cNvPr>
          <p:cNvSpPr>
            <a:spLocks noGrp="1"/>
          </p:cNvSpPr>
          <p:nvPr>
            <p:ph idx="1"/>
          </p:nvPr>
        </p:nvSpPr>
        <p:spPr/>
        <p:txBody>
          <a:bodyPr/>
          <a:lstStyle/>
          <a:p>
            <a:r>
              <a:rPr lang="en-GB" dirty="0"/>
              <a:t>Drug targets are highly conserved across species and the potential for environmental as well as non-therapeutic human impacts exist </a:t>
            </a:r>
          </a:p>
        </p:txBody>
      </p:sp>
      <p:sp>
        <p:nvSpPr>
          <p:cNvPr id="4" name="Footer Placeholder 3">
            <a:extLst>
              <a:ext uri="{FF2B5EF4-FFF2-40B4-BE49-F238E27FC236}">
                <a16:creationId xmlns:a16="http://schemas.microsoft.com/office/drawing/2014/main" id="{A10F9B63-AEA9-442B-B76B-68D53FF97152}"/>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F87E29C-1ED8-417D-BA96-55E6A0406B98}"/>
              </a:ext>
            </a:extLst>
          </p:cNvPr>
          <p:cNvSpPr>
            <a:spLocks noGrp="1"/>
          </p:cNvSpPr>
          <p:nvPr>
            <p:ph type="sldNum" sz="quarter" idx="12"/>
          </p:nvPr>
        </p:nvSpPr>
        <p:spPr/>
        <p:txBody>
          <a:bodyPr/>
          <a:lstStyle/>
          <a:p>
            <a:fld id="{1A91ABBD-BE70-492B-BBD8-7AF5442A9E89}" type="slidenum">
              <a:rPr lang="en-GB" smtClean="0"/>
              <a:t>33</a:t>
            </a:fld>
            <a:endParaRPr lang="en-GB"/>
          </a:p>
        </p:txBody>
      </p:sp>
      <p:pic>
        <p:nvPicPr>
          <p:cNvPr id="7" name="Picture 6">
            <a:extLst>
              <a:ext uri="{FF2B5EF4-FFF2-40B4-BE49-F238E27FC236}">
                <a16:creationId xmlns:a16="http://schemas.microsoft.com/office/drawing/2014/main" id="{BDA7DA24-6CB2-4492-8812-0B9FA7BF7D5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72192" y="2387114"/>
            <a:ext cx="6476199" cy="3335633"/>
          </a:xfrm>
          <a:prstGeom prst="rect">
            <a:avLst/>
          </a:prstGeom>
        </p:spPr>
      </p:pic>
      <p:sp>
        <p:nvSpPr>
          <p:cNvPr id="8" name="TextBox 7">
            <a:extLst>
              <a:ext uri="{FF2B5EF4-FFF2-40B4-BE49-F238E27FC236}">
                <a16:creationId xmlns:a16="http://schemas.microsoft.com/office/drawing/2014/main" id="{C65DFF06-DD76-47F1-9AA8-69AEF57C6801}"/>
              </a:ext>
            </a:extLst>
          </p:cNvPr>
          <p:cNvSpPr txBox="1"/>
          <p:nvPr/>
        </p:nvSpPr>
        <p:spPr>
          <a:xfrm>
            <a:off x="4946005" y="5886212"/>
            <a:ext cx="2299989" cy="369332"/>
          </a:xfrm>
          <a:prstGeom prst="rect">
            <a:avLst/>
          </a:prstGeom>
          <a:noFill/>
        </p:spPr>
        <p:txBody>
          <a:bodyPr wrap="none" rtlCol="0">
            <a:spAutoFit/>
          </a:bodyPr>
          <a:lstStyle/>
          <a:p>
            <a:r>
              <a:rPr lang="en-GB" dirty="0"/>
              <a:t>Verbruggen et al. 2017</a:t>
            </a:r>
          </a:p>
        </p:txBody>
      </p:sp>
    </p:spTree>
    <p:extLst>
      <p:ext uri="{BB962C8B-B14F-4D97-AF65-F5344CB8AC3E}">
        <p14:creationId xmlns:p14="http://schemas.microsoft.com/office/powerpoint/2010/main" val="19287563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4D204-0D19-4744-99F1-E20CBCE80602}"/>
              </a:ext>
            </a:extLst>
          </p:cNvPr>
          <p:cNvSpPr>
            <a:spLocks noGrp="1"/>
          </p:cNvSpPr>
          <p:nvPr>
            <p:ph type="title"/>
          </p:nvPr>
        </p:nvSpPr>
        <p:spPr/>
        <p:txBody>
          <a:bodyPr/>
          <a:lstStyle/>
          <a:p>
            <a:r>
              <a:rPr lang="en-GB" dirty="0"/>
              <a:t>Pharmaceuticals in the Environment</a:t>
            </a:r>
          </a:p>
        </p:txBody>
      </p:sp>
      <p:sp>
        <p:nvSpPr>
          <p:cNvPr id="3" name="Content Placeholder 2">
            <a:extLst>
              <a:ext uri="{FF2B5EF4-FFF2-40B4-BE49-F238E27FC236}">
                <a16:creationId xmlns:a16="http://schemas.microsoft.com/office/drawing/2014/main" id="{5890A09C-30FE-4A67-B2AD-181BE415F28E}"/>
              </a:ext>
            </a:extLst>
          </p:cNvPr>
          <p:cNvSpPr>
            <a:spLocks noGrp="1"/>
          </p:cNvSpPr>
          <p:nvPr>
            <p:ph idx="1"/>
          </p:nvPr>
        </p:nvSpPr>
        <p:spPr/>
        <p:txBody>
          <a:bodyPr/>
          <a:lstStyle/>
          <a:p>
            <a:r>
              <a:rPr lang="en-GB" dirty="0"/>
              <a:t>Ecotoxicity data for &gt;100 actives show effects over 10 orders of magnitude (sub ng/l to g/l)</a:t>
            </a:r>
          </a:p>
          <a:p>
            <a:r>
              <a:rPr lang="en-GB" dirty="0"/>
              <a:t>Fish are particularly sensitive; especially to actives that target the sex steroid axis</a:t>
            </a:r>
          </a:p>
        </p:txBody>
      </p:sp>
      <p:sp>
        <p:nvSpPr>
          <p:cNvPr id="4" name="Footer Placeholder 3">
            <a:extLst>
              <a:ext uri="{FF2B5EF4-FFF2-40B4-BE49-F238E27FC236}">
                <a16:creationId xmlns:a16="http://schemas.microsoft.com/office/drawing/2014/main" id="{A10F9B63-AEA9-442B-B76B-68D53FF97152}"/>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F87E29C-1ED8-417D-BA96-55E6A0406B98}"/>
              </a:ext>
            </a:extLst>
          </p:cNvPr>
          <p:cNvSpPr>
            <a:spLocks noGrp="1"/>
          </p:cNvSpPr>
          <p:nvPr>
            <p:ph type="sldNum" sz="quarter" idx="12"/>
          </p:nvPr>
        </p:nvSpPr>
        <p:spPr/>
        <p:txBody>
          <a:bodyPr/>
          <a:lstStyle/>
          <a:p>
            <a:fld id="{1A91ABBD-BE70-492B-BBD8-7AF5442A9E89}" type="slidenum">
              <a:rPr lang="en-GB" smtClean="0"/>
              <a:t>34</a:t>
            </a:fld>
            <a:endParaRPr lang="en-GB"/>
          </a:p>
        </p:txBody>
      </p:sp>
      <p:pic>
        <p:nvPicPr>
          <p:cNvPr id="6" name="Picture 5">
            <a:extLst>
              <a:ext uri="{FF2B5EF4-FFF2-40B4-BE49-F238E27FC236}">
                <a16:creationId xmlns:a16="http://schemas.microsoft.com/office/drawing/2014/main" id="{5336CACB-2F9F-4847-9A4C-308E3140A1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54950" y="2305140"/>
            <a:ext cx="8102600" cy="3589391"/>
          </a:xfrm>
          <a:prstGeom prst="rect">
            <a:avLst/>
          </a:prstGeom>
        </p:spPr>
      </p:pic>
      <p:sp>
        <p:nvSpPr>
          <p:cNvPr id="7" name="TextBox 6">
            <a:extLst>
              <a:ext uri="{FF2B5EF4-FFF2-40B4-BE49-F238E27FC236}">
                <a16:creationId xmlns:a16="http://schemas.microsoft.com/office/drawing/2014/main" id="{713053B9-4430-4F93-A2AA-9D62BDEA6502}"/>
              </a:ext>
            </a:extLst>
          </p:cNvPr>
          <p:cNvSpPr txBox="1"/>
          <p:nvPr/>
        </p:nvSpPr>
        <p:spPr>
          <a:xfrm>
            <a:off x="4843527" y="5910637"/>
            <a:ext cx="2325445" cy="369332"/>
          </a:xfrm>
          <a:prstGeom prst="rect">
            <a:avLst/>
          </a:prstGeom>
          <a:noFill/>
        </p:spPr>
        <p:txBody>
          <a:bodyPr wrap="none" rtlCol="0">
            <a:spAutoFit/>
          </a:bodyPr>
          <a:lstStyle/>
          <a:p>
            <a:r>
              <a:rPr lang="en-GB" dirty="0"/>
              <a:t>Gunnarsson et al. 2019</a:t>
            </a:r>
          </a:p>
        </p:txBody>
      </p:sp>
    </p:spTree>
    <p:extLst>
      <p:ext uri="{BB962C8B-B14F-4D97-AF65-F5344CB8AC3E}">
        <p14:creationId xmlns:p14="http://schemas.microsoft.com/office/powerpoint/2010/main" val="3952171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DDF54-81E6-47DA-80EE-B95FBE37C634}"/>
              </a:ext>
            </a:extLst>
          </p:cNvPr>
          <p:cNvSpPr>
            <a:spLocks noGrp="1"/>
          </p:cNvSpPr>
          <p:nvPr>
            <p:ph type="title"/>
          </p:nvPr>
        </p:nvSpPr>
        <p:spPr/>
        <p:txBody>
          <a:bodyPr/>
          <a:lstStyle/>
          <a:p>
            <a:r>
              <a:rPr lang="en-GB" dirty="0"/>
              <a:t>Setting protection goals</a:t>
            </a:r>
          </a:p>
        </p:txBody>
      </p:sp>
      <p:sp>
        <p:nvSpPr>
          <p:cNvPr id="3" name="Content Placeholder 2">
            <a:extLst>
              <a:ext uri="{FF2B5EF4-FFF2-40B4-BE49-F238E27FC236}">
                <a16:creationId xmlns:a16="http://schemas.microsoft.com/office/drawing/2014/main" id="{CA590A81-EED1-4126-8E96-BF3A52388491}"/>
              </a:ext>
            </a:extLst>
          </p:cNvPr>
          <p:cNvSpPr>
            <a:spLocks noGrp="1"/>
          </p:cNvSpPr>
          <p:nvPr>
            <p:ph idx="1"/>
          </p:nvPr>
        </p:nvSpPr>
        <p:spPr>
          <a:xfrm>
            <a:off x="450000" y="1322800"/>
            <a:ext cx="11263464" cy="4732209"/>
          </a:xfrm>
        </p:spPr>
        <p:txBody>
          <a:bodyPr>
            <a:normAutofit fontScale="85000" lnSpcReduction="20000"/>
          </a:bodyPr>
          <a:lstStyle/>
          <a:p>
            <a:r>
              <a:rPr lang="en-GB" sz="2400" dirty="0"/>
              <a:t>Companies can have slightly different approaches to setting protection goals and they may call them different things</a:t>
            </a:r>
          </a:p>
          <a:p>
            <a:pPr lvl="1"/>
            <a:r>
              <a:rPr lang="en-GB" dirty="0"/>
              <a:t>Predicted no effect concentrations (PNECs)</a:t>
            </a:r>
          </a:p>
          <a:p>
            <a:pPr lvl="1"/>
            <a:r>
              <a:rPr lang="en-GB" dirty="0"/>
              <a:t>Expected environmental concentrations (EECs)</a:t>
            </a:r>
          </a:p>
          <a:p>
            <a:pPr lvl="1"/>
            <a:r>
              <a:rPr lang="en-GB" dirty="0"/>
              <a:t>Environmental reference concentrations  (ERCs)</a:t>
            </a:r>
          </a:p>
          <a:p>
            <a:pPr lvl="1"/>
            <a:r>
              <a:rPr lang="en-GB" dirty="0"/>
              <a:t>Aquatic Exposure Guidelines (AEGs)</a:t>
            </a:r>
          </a:p>
          <a:p>
            <a:pPr lvl="1"/>
            <a:endParaRPr lang="en-GB" dirty="0"/>
          </a:p>
          <a:p>
            <a:r>
              <a:rPr lang="en-GB" sz="2400" dirty="0"/>
              <a:t>Most companies will have processes that seek to protect wildlife within rivers, some will have additional protection goals to protect top predators (e.g. mammals that feed on fish to prevent food chain effects) and non-therapeutic human exposure</a:t>
            </a:r>
          </a:p>
          <a:p>
            <a:endParaRPr lang="en-GB" sz="2400" dirty="0"/>
          </a:p>
          <a:p>
            <a:r>
              <a:rPr lang="en-GB" sz="2400" dirty="0"/>
              <a:t>For antibiotics the AMR Industry Alliance look at human and environmental protection</a:t>
            </a:r>
          </a:p>
          <a:p>
            <a:endParaRPr lang="en-GB" sz="2400" dirty="0"/>
          </a:p>
          <a:p>
            <a:r>
              <a:rPr lang="en-GB" sz="2400" dirty="0"/>
              <a:t>Usually the company will provide the supplier the lowest ‘safe’ concentration it has for an active</a:t>
            </a:r>
          </a:p>
          <a:p>
            <a:endParaRPr lang="en-GB" sz="2400" dirty="0"/>
          </a:p>
          <a:p>
            <a:r>
              <a:rPr lang="en-GB" sz="2400" dirty="0"/>
              <a:t>This ‘safe’ concentration usually applies in the receiving environment after dilution or mixing</a:t>
            </a:r>
          </a:p>
        </p:txBody>
      </p:sp>
      <p:sp>
        <p:nvSpPr>
          <p:cNvPr id="4" name="Footer Placeholder 3">
            <a:extLst>
              <a:ext uri="{FF2B5EF4-FFF2-40B4-BE49-F238E27FC236}">
                <a16:creationId xmlns:a16="http://schemas.microsoft.com/office/drawing/2014/main" id="{BB8D7EAC-0DE3-4115-B1FF-B98FAE4C1D33}"/>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A6CFD00F-A350-471E-BE53-891D3CA42A4E}"/>
              </a:ext>
            </a:extLst>
          </p:cNvPr>
          <p:cNvSpPr>
            <a:spLocks noGrp="1"/>
          </p:cNvSpPr>
          <p:nvPr>
            <p:ph type="sldNum" sz="quarter" idx="12"/>
          </p:nvPr>
        </p:nvSpPr>
        <p:spPr/>
        <p:txBody>
          <a:bodyPr/>
          <a:lstStyle/>
          <a:p>
            <a:fld id="{1A91ABBD-BE70-492B-BBD8-7AF5442A9E89}" type="slidenum">
              <a:rPr lang="en-GB" smtClean="0"/>
              <a:t>35</a:t>
            </a:fld>
            <a:endParaRPr lang="en-GB"/>
          </a:p>
        </p:txBody>
      </p:sp>
    </p:spTree>
    <p:extLst>
      <p:ext uri="{BB962C8B-B14F-4D97-AF65-F5344CB8AC3E}">
        <p14:creationId xmlns:p14="http://schemas.microsoft.com/office/powerpoint/2010/main" val="2063250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0C7BA-5B92-4716-9B7B-AE287303CCD6}"/>
              </a:ext>
            </a:extLst>
          </p:cNvPr>
          <p:cNvSpPr>
            <a:spLocks noGrp="1"/>
          </p:cNvSpPr>
          <p:nvPr>
            <p:ph type="title"/>
          </p:nvPr>
        </p:nvSpPr>
        <p:spPr/>
        <p:txBody>
          <a:bodyPr/>
          <a:lstStyle/>
          <a:p>
            <a:r>
              <a:rPr lang="en-GB" dirty="0"/>
              <a:t>Setting protection goals</a:t>
            </a:r>
          </a:p>
        </p:txBody>
      </p:sp>
      <p:sp>
        <p:nvSpPr>
          <p:cNvPr id="3" name="Content Placeholder 2">
            <a:extLst>
              <a:ext uri="{FF2B5EF4-FFF2-40B4-BE49-F238E27FC236}">
                <a16:creationId xmlns:a16="http://schemas.microsoft.com/office/drawing/2014/main" id="{B471DC1B-344A-4780-BE33-FD56587F5F1E}"/>
              </a:ext>
            </a:extLst>
          </p:cNvPr>
          <p:cNvSpPr>
            <a:spLocks noGrp="1"/>
          </p:cNvSpPr>
          <p:nvPr>
            <p:ph idx="1"/>
          </p:nvPr>
        </p:nvSpPr>
        <p:spPr>
          <a:xfrm>
            <a:off x="450000" y="1444754"/>
            <a:ext cx="11429766" cy="4747890"/>
          </a:xfrm>
        </p:spPr>
        <p:txBody>
          <a:bodyPr/>
          <a:lstStyle/>
          <a:p>
            <a:r>
              <a:rPr lang="en-GB" dirty="0"/>
              <a:t>Safe concentrations for the aquatic environmental are usually derived from standard ecotoxicity data used in marketing applications for new drugs</a:t>
            </a:r>
          </a:p>
          <a:p>
            <a:endParaRPr lang="en-GB" dirty="0"/>
          </a:p>
          <a:p>
            <a:r>
              <a:rPr lang="en-GB" dirty="0"/>
              <a:t>The most sensitive acute (short-term) or chronic (long-term) toxicity data for fish, daphnia and algae are used with an assessment/ safety factor to derive a PNEC, EEC, ERC or AEG </a:t>
            </a:r>
          </a:p>
          <a:p>
            <a:endParaRPr lang="en-GB" dirty="0"/>
          </a:p>
          <a:p>
            <a:r>
              <a:rPr lang="en-GB" dirty="0"/>
              <a:t>These values are active specific</a:t>
            </a:r>
          </a:p>
          <a:p>
            <a:endParaRPr lang="en-GB" dirty="0"/>
          </a:p>
          <a:p>
            <a:r>
              <a:rPr lang="en-GB" dirty="0"/>
              <a:t>Two companies can provide different values for the same active as they may have different datasets that they use to derive the ‘safe’ concentration or may use a different regulatory scheme</a:t>
            </a:r>
          </a:p>
          <a:p>
            <a:pPr lvl="1"/>
            <a:r>
              <a:rPr lang="en-GB" sz="2000" dirty="0"/>
              <a:t>It is usually recommend that use the lower value</a:t>
            </a:r>
          </a:p>
        </p:txBody>
      </p:sp>
      <p:sp>
        <p:nvSpPr>
          <p:cNvPr id="4" name="Footer Placeholder 3">
            <a:extLst>
              <a:ext uri="{FF2B5EF4-FFF2-40B4-BE49-F238E27FC236}">
                <a16:creationId xmlns:a16="http://schemas.microsoft.com/office/drawing/2014/main" id="{FFDD9FEE-4807-4128-A0E4-381AC44573D2}"/>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7794702-541C-43D0-B4F8-3ECA18BF7AE2}"/>
              </a:ext>
            </a:extLst>
          </p:cNvPr>
          <p:cNvSpPr>
            <a:spLocks noGrp="1"/>
          </p:cNvSpPr>
          <p:nvPr>
            <p:ph type="sldNum" sz="quarter" idx="12"/>
          </p:nvPr>
        </p:nvSpPr>
        <p:spPr/>
        <p:txBody>
          <a:bodyPr/>
          <a:lstStyle/>
          <a:p>
            <a:fld id="{1A91ABBD-BE70-492B-BBD8-7AF5442A9E89}" type="slidenum">
              <a:rPr lang="en-GB" smtClean="0"/>
              <a:t>36</a:t>
            </a:fld>
            <a:endParaRPr lang="en-GB"/>
          </a:p>
        </p:txBody>
      </p:sp>
    </p:spTree>
    <p:extLst>
      <p:ext uri="{BB962C8B-B14F-4D97-AF65-F5344CB8AC3E}">
        <p14:creationId xmlns:p14="http://schemas.microsoft.com/office/powerpoint/2010/main" val="25843140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2FA89-4407-448C-ACB2-8BE6C461025C}"/>
              </a:ext>
            </a:extLst>
          </p:cNvPr>
          <p:cNvSpPr>
            <a:spLocks noGrp="1"/>
          </p:cNvSpPr>
          <p:nvPr>
            <p:ph type="title"/>
          </p:nvPr>
        </p:nvSpPr>
        <p:spPr/>
        <p:txBody>
          <a:bodyPr/>
          <a:lstStyle/>
          <a:p>
            <a:r>
              <a:rPr lang="en-GB" dirty="0"/>
              <a:t>Setting Protection Goals – Case Study</a:t>
            </a:r>
          </a:p>
        </p:txBody>
      </p:sp>
      <p:sp>
        <p:nvSpPr>
          <p:cNvPr id="3" name="Content Placeholder 2">
            <a:extLst>
              <a:ext uri="{FF2B5EF4-FFF2-40B4-BE49-F238E27FC236}">
                <a16:creationId xmlns:a16="http://schemas.microsoft.com/office/drawing/2014/main" id="{B1BC92C2-E26E-451C-93FF-35176A640316}"/>
              </a:ext>
            </a:extLst>
          </p:cNvPr>
          <p:cNvSpPr>
            <a:spLocks noGrp="1"/>
          </p:cNvSpPr>
          <p:nvPr>
            <p:ph idx="1"/>
          </p:nvPr>
        </p:nvSpPr>
        <p:spPr>
          <a:xfrm>
            <a:off x="450000" y="1444754"/>
            <a:ext cx="8166950" cy="4732209"/>
          </a:xfrm>
        </p:spPr>
        <p:txBody>
          <a:bodyPr/>
          <a:lstStyle/>
          <a:p>
            <a:r>
              <a:rPr lang="en-GB" dirty="0"/>
              <a:t>For example AstraZeneca has published its approach to establishing ‘safe’ discharge concentrations (Murray-Smith et al. 2011; </a:t>
            </a:r>
            <a:r>
              <a:rPr lang="en-GB" dirty="0">
                <a:hlinkClick r:id="rId2"/>
              </a:rPr>
              <a:t>Click here</a:t>
            </a:r>
            <a:r>
              <a:rPr lang="en-GB" dirty="0"/>
              <a:t>)</a:t>
            </a:r>
          </a:p>
          <a:p>
            <a:r>
              <a:rPr lang="en-GB" dirty="0"/>
              <a:t>ERCs have been established for 50 APIs and four protection goals (see Appendix 2; </a:t>
            </a:r>
            <a:r>
              <a:rPr lang="en-GB" dirty="0">
                <a:hlinkClick r:id="rId3"/>
              </a:rPr>
              <a:t>Click here</a:t>
            </a:r>
            <a:r>
              <a:rPr lang="en-GB" dirty="0"/>
              <a:t>) </a:t>
            </a:r>
          </a:p>
          <a:p>
            <a:endParaRPr lang="en-GB" dirty="0"/>
          </a:p>
        </p:txBody>
      </p:sp>
      <p:sp>
        <p:nvSpPr>
          <p:cNvPr id="4" name="Footer Placeholder 3">
            <a:extLst>
              <a:ext uri="{FF2B5EF4-FFF2-40B4-BE49-F238E27FC236}">
                <a16:creationId xmlns:a16="http://schemas.microsoft.com/office/drawing/2014/main" id="{6C9BF54A-FB74-4159-9A34-3B8FD618C1FD}"/>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FE14F700-9128-42AC-8D59-62DCDC7CD05D}"/>
              </a:ext>
            </a:extLst>
          </p:cNvPr>
          <p:cNvSpPr>
            <a:spLocks noGrp="1"/>
          </p:cNvSpPr>
          <p:nvPr>
            <p:ph type="sldNum" sz="quarter" idx="12"/>
          </p:nvPr>
        </p:nvSpPr>
        <p:spPr/>
        <p:txBody>
          <a:bodyPr/>
          <a:lstStyle/>
          <a:p>
            <a:fld id="{1A91ABBD-BE70-492B-BBD8-7AF5442A9E89}" type="slidenum">
              <a:rPr lang="en-GB" smtClean="0"/>
              <a:t>37</a:t>
            </a:fld>
            <a:endParaRPr lang="en-GB"/>
          </a:p>
        </p:txBody>
      </p:sp>
      <p:pic>
        <p:nvPicPr>
          <p:cNvPr id="6" name="Picture 5">
            <a:extLst>
              <a:ext uri="{FF2B5EF4-FFF2-40B4-BE49-F238E27FC236}">
                <a16:creationId xmlns:a16="http://schemas.microsoft.com/office/drawing/2014/main" id="{0324CACC-B835-4D0A-921E-795B34807FE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16950" y="1560546"/>
            <a:ext cx="3213100" cy="4446823"/>
          </a:xfrm>
          <a:prstGeom prst="rect">
            <a:avLst/>
          </a:prstGeom>
        </p:spPr>
      </p:pic>
      <p:pic>
        <p:nvPicPr>
          <p:cNvPr id="7" name="Picture 6">
            <a:extLst>
              <a:ext uri="{FF2B5EF4-FFF2-40B4-BE49-F238E27FC236}">
                <a16:creationId xmlns:a16="http://schemas.microsoft.com/office/drawing/2014/main" id="{E9482D8E-CEED-4900-8FDF-8B83A627441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76350" y="2940951"/>
            <a:ext cx="6630395" cy="3066418"/>
          </a:xfrm>
          <a:prstGeom prst="rect">
            <a:avLst/>
          </a:prstGeom>
        </p:spPr>
      </p:pic>
    </p:spTree>
    <p:extLst>
      <p:ext uri="{BB962C8B-B14F-4D97-AF65-F5344CB8AC3E}">
        <p14:creationId xmlns:p14="http://schemas.microsoft.com/office/powerpoint/2010/main" val="2516162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7EDFF-623F-49A8-8239-06C4B610C5B4}"/>
              </a:ext>
            </a:extLst>
          </p:cNvPr>
          <p:cNvSpPr>
            <a:spLocks noGrp="1"/>
          </p:cNvSpPr>
          <p:nvPr>
            <p:ph type="title"/>
          </p:nvPr>
        </p:nvSpPr>
        <p:spPr>
          <a:xfrm>
            <a:off x="450000" y="495300"/>
            <a:ext cx="10515600" cy="652463"/>
          </a:xfrm>
        </p:spPr>
        <p:txBody>
          <a:bodyPr/>
          <a:lstStyle/>
          <a:p>
            <a:r>
              <a:rPr lang="en-GB" dirty="0"/>
              <a:t>Setting Protection Goals – Case Study</a:t>
            </a:r>
          </a:p>
        </p:txBody>
      </p:sp>
      <p:sp>
        <p:nvSpPr>
          <p:cNvPr id="3" name="Content Placeholder 2">
            <a:extLst>
              <a:ext uri="{FF2B5EF4-FFF2-40B4-BE49-F238E27FC236}">
                <a16:creationId xmlns:a16="http://schemas.microsoft.com/office/drawing/2014/main" id="{7288E2F2-91D7-4D73-B146-F7339C37B086}"/>
              </a:ext>
            </a:extLst>
          </p:cNvPr>
          <p:cNvSpPr>
            <a:spLocks noGrp="1"/>
          </p:cNvSpPr>
          <p:nvPr>
            <p:ph idx="1"/>
          </p:nvPr>
        </p:nvSpPr>
        <p:spPr>
          <a:xfrm>
            <a:off x="450000" y="1444754"/>
            <a:ext cx="11263464" cy="4732209"/>
          </a:xfrm>
        </p:spPr>
        <p:txBody>
          <a:bodyPr/>
          <a:lstStyle/>
          <a:p>
            <a:r>
              <a:rPr lang="en-GB" dirty="0"/>
              <a:t>AMR Industry Alliance has agreed a common approach for to set ‘safe’ discharge concentrations for antibiotics that considers both human and environmental health</a:t>
            </a:r>
          </a:p>
          <a:p>
            <a:pPr lvl="1"/>
            <a:r>
              <a:rPr lang="en-GB" sz="2000" dirty="0"/>
              <a:t>Minimum inhibition concentrations for development of antimicrobial resistance (AMR; human health)</a:t>
            </a:r>
          </a:p>
          <a:p>
            <a:pPr lvl="1"/>
            <a:r>
              <a:rPr lang="en-GB" sz="2000" dirty="0"/>
              <a:t>Predicted no-effect concentration (environmental health; largely primary productivity/ carbon dioxide fixation by cyanobacteria)</a:t>
            </a:r>
          </a:p>
          <a:p>
            <a:r>
              <a:rPr lang="en-GB" dirty="0"/>
              <a:t> The lower of the two limits is used and these values have been published.</a:t>
            </a:r>
          </a:p>
        </p:txBody>
      </p:sp>
      <p:sp>
        <p:nvSpPr>
          <p:cNvPr id="4" name="Footer Placeholder 3">
            <a:extLst>
              <a:ext uri="{FF2B5EF4-FFF2-40B4-BE49-F238E27FC236}">
                <a16:creationId xmlns:a16="http://schemas.microsoft.com/office/drawing/2014/main" id="{12D92BD9-38E3-4D09-8C6A-74711C031939}"/>
              </a:ext>
            </a:extLst>
          </p:cNvPr>
          <p:cNvSpPr>
            <a:spLocks noGrp="1"/>
          </p:cNvSpPr>
          <p:nvPr>
            <p:ph type="ftr" sz="quarter" idx="11"/>
          </p:nvPr>
        </p:nvSpPr>
        <p:spPr>
          <a:xfrm>
            <a:off x="814792" y="6334124"/>
            <a:ext cx="4114800" cy="365125"/>
          </a:xfrm>
        </p:spPr>
        <p:txBody>
          <a:bodyPr/>
          <a:lstStyle/>
          <a:p>
            <a:r>
              <a:rPr lang="en-GB"/>
              <a:t>Test title</a:t>
            </a:r>
          </a:p>
        </p:txBody>
      </p:sp>
      <p:sp>
        <p:nvSpPr>
          <p:cNvPr id="5" name="Slide Number Placeholder 4">
            <a:extLst>
              <a:ext uri="{FF2B5EF4-FFF2-40B4-BE49-F238E27FC236}">
                <a16:creationId xmlns:a16="http://schemas.microsoft.com/office/drawing/2014/main" id="{CF0AA238-4DD7-4E46-A245-62B8EEC8628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38</a:t>
            </a:fld>
            <a:endParaRPr lang="en-GB"/>
          </a:p>
        </p:txBody>
      </p:sp>
      <p:pic>
        <p:nvPicPr>
          <p:cNvPr id="6" name="Picture 5">
            <a:extLst>
              <a:ext uri="{FF2B5EF4-FFF2-40B4-BE49-F238E27FC236}">
                <a16:creationId xmlns:a16="http://schemas.microsoft.com/office/drawing/2014/main" id="{EE2E815E-57B7-4FC6-A430-BAF265AC6F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0079" y="3810858"/>
            <a:ext cx="4078343" cy="2302023"/>
          </a:xfrm>
          <a:prstGeom prst="rect">
            <a:avLst/>
          </a:prstGeom>
        </p:spPr>
      </p:pic>
      <p:pic>
        <p:nvPicPr>
          <p:cNvPr id="7" name="Picture 6">
            <a:extLst>
              <a:ext uri="{FF2B5EF4-FFF2-40B4-BE49-F238E27FC236}">
                <a16:creationId xmlns:a16="http://schemas.microsoft.com/office/drawing/2014/main" id="{E7D9DA7A-92E2-4035-9170-7037080F77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29350" y="3810858"/>
            <a:ext cx="3844266" cy="2366105"/>
          </a:xfrm>
          <a:prstGeom prst="rect">
            <a:avLst/>
          </a:prstGeom>
        </p:spPr>
      </p:pic>
    </p:spTree>
    <p:extLst>
      <p:ext uri="{BB962C8B-B14F-4D97-AF65-F5344CB8AC3E}">
        <p14:creationId xmlns:p14="http://schemas.microsoft.com/office/powerpoint/2010/main" val="3396511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0530-6B80-407B-A923-7C893650CFAB}"/>
              </a:ext>
            </a:extLst>
          </p:cNvPr>
          <p:cNvSpPr>
            <a:spLocks noGrp="1"/>
          </p:cNvSpPr>
          <p:nvPr>
            <p:ph type="title"/>
          </p:nvPr>
        </p:nvSpPr>
        <p:spPr/>
        <p:txBody>
          <a:bodyPr/>
          <a:lstStyle/>
          <a:p>
            <a:r>
              <a:rPr lang="en-GB" dirty="0"/>
              <a:t>Setting Protection Goals</a:t>
            </a:r>
          </a:p>
        </p:txBody>
      </p:sp>
      <p:sp>
        <p:nvSpPr>
          <p:cNvPr id="3" name="Content Placeholder 2">
            <a:extLst>
              <a:ext uri="{FF2B5EF4-FFF2-40B4-BE49-F238E27FC236}">
                <a16:creationId xmlns:a16="http://schemas.microsoft.com/office/drawing/2014/main" id="{6B21EE83-FDE6-4AE5-926C-F5C4A95E688E}"/>
              </a:ext>
            </a:extLst>
          </p:cNvPr>
          <p:cNvSpPr>
            <a:spLocks noGrp="1"/>
          </p:cNvSpPr>
          <p:nvPr>
            <p:ph idx="1"/>
          </p:nvPr>
        </p:nvSpPr>
        <p:spPr>
          <a:xfrm>
            <a:off x="450000" y="1444754"/>
            <a:ext cx="10364050" cy="4732209"/>
          </a:xfrm>
        </p:spPr>
        <p:txBody>
          <a:bodyPr/>
          <a:lstStyle/>
          <a:p>
            <a:r>
              <a:rPr lang="en-GB" dirty="0"/>
              <a:t>Sources of data</a:t>
            </a:r>
          </a:p>
          <a:p>
            <a:pPr lvl="1"/>
            <a:r>
              <a:rPr lang="en-GB" dirty="0"/>
              <a:t>Contractor – ask them for their ‘safe’ discharge concentration</a:t>
            </a:r>
          </a:p>
          <a:p>
            <a:pPr lvl="1"/>
            <a:r>
              <a:rPr lang="en-GB" dirty="0"/>
              <a:t>PNECs for &gt;100 actives derived from chronic </a:t>
            </a:r>
            <a:r>
              <a:rPr lang="en-GB" dirty="0" err="1"/>
              <a:t>ecotox</a:t>
            </a:r>
            <a:r>
              <a:rPr lang="en-GB" dirty="0"/>
              <a:t> data are collated in Gunnarsson et al. 2019 (</a:t>
            </a:r>
            <a:r>
              <a:rPr lang="en-GB" dirty="0">
                <a:hlinkClick r:id="rId3"/>
              </a:rPr>
              <a:t>Click here</a:t>
            </a:r>
            <a:r>
              <a:rPr lang="en-GB" dirty="0"/>
              <a:t>) </a:t>
            </a:r>
          </a:p>
          <a:p>
            <a:pPr lvl="1"/>
            <a:r>
              <a:rPr lang="en-GB" dirty="0"/>
              <a:t>PNECs for 102 actives derived from acute and chronic ecotoxicity data are collated in Vestel et a. 2015 (</a:t>
            </a:r>
            <a:r>
              <a:rPr lang="en-GB" dirty="0">
                <a:hlinkClick r:id="rId4"/>
              </a:rPr>
              <a:t>Click here</a:t>
            </a:r>
            <a:r>
              <a:rPr lang="en-GB" dirty="0"/>
              <a:t>) </a:t>
            </a:r>
          </a:p>
          <a:p>
            <a:pPr lvl="1"/>
            <a:r>
              <a:rPr lang="en-GB" dirty="0"/>
              <a:t>Pharmaceutical PNEC list for &gt;100 actives are collated in the Temple University Water and Environmental Technology </a:t>
            </a:r>
            <a:r>
              <a:rPr lang="en-GB" dirty="0" err="1"/>
              <a:t>Center</a:t>
            </a:r>
            <a:r>
              <a:rPr lang="en-GB" dirty="0"/>
              <a:t>, database (</a:t>
            </a:r>
            <a:r>
              <a:rPr lang="en-GB" dirty="0">
                <a:hlinkClick r:id="rId5"/>
              </a:rPr>
              <a:t>Click here</a:t>
            </a:r>
            <a:r>
              <a:rPr lang="en-GB" dirty="0"/>
              <a:t>)</a:t>
            </a:r>
          </a:p>
          <a:p>
            <a:pPr lvl="1"/>
            <a:r>
              <a:rPr lang="en-GB" dirty="0"/>
              <a:t>IMI iPiE Sum database has </a:t>
            </a:r>
            <a:r>
              <a:rPr lang="en-GB" dirty="0" err="1"/>
              <a:t>ecotox</a:t>
            </a:r>
            <a:r>
              <a:rPr lang="en-GB" dirty="0"/>
              <a:t> data but not PNECs (assessment factor required; </a:t>
            </a:r>
            <a:r>
              <a:rPr lang="en-GB" dirty="0">
                <a:hlinkClick r:id="rId6"/>
              </a:rPr>
              <a:t>Click here</a:t>
            </a:r>
            <a:r>
              <a:rPr lang="en-GB" dirty="0"/>
              <a:t>) </a:t>
            </a:r>
          </a:p>
          <a:p>
            <a:pPr lvl="1"/>
            <a:r>
              <a:rPr lang="en-GB" dirty="0"/>
              <a:t>Science‐based Targets for &gt;100 Antibiotics in Receiving Waters from Pharmaceutical Manufacturing Operations published by the AMR Industry Alliance (</a:t>
            </a:r>
            <a:r>
              <a:rPr lang="en-GB" dirty="0">
                <a:hlinkClick r:id="rId7"/>
              </a:rPr>
              <a:t>Click here</a:t>
            </a:r>
            <a:r>
              <a:rPr lang="en-GB" dirty="0"/>
              <a:t>) </a:t>
            </a:r>
          </a:p>
          <a:p>
            <a:endParaRPr lang="en-GB" dirty="0"/>
          </a:p>
          <a:p>
            <a:endParaRPr lang="en-GB" dirty="0"/>
          </a:p>
        </p:txBody>
      </p:sp>
      <p:sp>
        <p:nvSpPr>
          <p:cNvPr id="4" name="Footer Placeholder 3">
            <a:extLst>
              <a:ext uri="{FF2B5EF4-FFF2-40B4-BE49-F238E27FC236}">
                <a16:creationId xmlns:a16="http://schemas.microsoft.com/office/drawing/2014/main" id="{9A30AF66-61E9-48BF-83BD-2FB4CC49D397}"/>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BE30977-423D-4CA0-A2AB-9FAA6729346A}"/>
              </a:ext>
            </a:extLst>
          </p:cNvPr>
          <p:cNvSpPr>
            <a:spLocks noGrp="1"/>
          </p:cNvSpPr>
          <p:nvPr>
            <p:ph type="sldNum" sz="quarter" idx="12"/>
          </p:nvPr>
        </p:nvSpPr>
        <p:spPr/>
        <p:txBody>
          <a:bodyPr/>
          <a:lstStyle/>
          <a:p>
            <a:fld id="{1A91ABBD-BE70-492B-BBD8-7AF5442A9E89}" type="slidenum">
              <a:rPr lang="en-GB" smtClean="0"/>
              <a:t>39</a:t>
            </a:fld>
            <a:endParaRPr lang="en-GB"/>
          </a:p>
        </p:txBody>
      </p:sp>
    </p:spTree>
    <p:extLst>
      <p:ext uri="{BB962C8B-B14F-4D97-AF65-F5344CB8AC3E}">
        <p14:creationId xmlns:p14="http://schemas.microsoft.com/office/powerpoint/2010/main" val="41466565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4980B-A7C0-4DDB-BD79-E7C91A8FCC5E}"/>
              </a:ext>
            </a:extLst>
          </p:cNvPr>
          <p:cNvSpPr>
            <a:spLocks noGrp="1"/>
          </p:cNvSpPr>
          <p:nvPr>
            <p:ph type="title"/>
          </p:nvPr>
        </p:nvSpPr>
        <p:spPr/>
        <p:txBody>
          <a:bodyPr/>
          <a:lstStyle/>
          <a:p>
            <a:r>
              <a:rPr lang="en-GB" dirty="0"/>
              <a:t>Setting Protection Goals</a:t>
            </a:r>
          </a:p>
        </p:txBody>
      </p:sp>
      <p:sp>
        <p:nvSpPr>
          <p:cNvPr id="3" name="Content Placeholder 2">
            <a:extLst>
              <a:ext uri="{FF2B5EF4-FFF2-40B4-BE49-F238E27FC236}">
                <a16:creationId xmlns:a16="http://schemas.microsoft.com/office/drawing/2014/main" id="{E32E0AFE-DF0E-44D5-9F43-E0F88EA6DC86}"/>
              </a:ext>
            </a:extLst>
          </p:cNvPr>
          <p:cNvSpPr>
            <a:spLocks noGrp="1"/>
          </p:cNvSpPr>
          <p:nvPr>
            <p:ph idx="1"/>
          </p:nvPr>
        </p:nvSpPr>
        <p:spPr/>
        <p:txBody>
          <a:bodyPr/>
          <a:lstStyle/>
          <a:p>
            <a:r>
              <a:rPr lang="en-GB" dirty="0"/>
              <a:t>What to do if there is no data?</a:t>
            </a:r>
          </a:p>
          <a:p>
            <a:pPr lvl="1"/>
            <a:r>
              <a:rPr lang="en-GB" dirty="0"/>
              <a:t>Many actives were authorised before environmental data were needed in a marketing application so there are some data gaps</a:t>
            </a:r>
          </a:p>
          <a:p>
            <a:pPr lvl="1"/>
            <a:r>
              <a:rPr lang="en-GB" dirty="0"/>
              <a:t>Not all companies have access to environmental data that they can share</a:t>
            </a:r>
          </a:p>
          <a:p>
            <a:pPr lvl="1"/>
            <a:r>
              <a:rPr lang="en-GB" dirty="0"/>
              <a:t>For non-antibiotic and non-endocrine active drugs a default value of 100 ng/l could be applied as a screening criterion; this would be protective in &gt;95% of cases</a:t>
            </a:r>
          </a:p>
        </p:txBody>
      </p:sp>
      <p:sp>
        <p:nvSpPr>
          <p:cNvPr id="4" name="Footer Placeholder 3">
            <a:extLst>
              <a:ext uri="{FF2B5EF4-FFF2-40B4-BE49-F238E27FC236}">
                <a16:creationId xmlns:a16="http://schemas.microsoft.com/office/drawing/2014/main" id="{1523D272-B26D-4589-9E09-822C887A0073}"/>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7ADF65CE-9EE0-4334-BE52-B20A5F3E738D}"/>
              </a:ext>
            </a:extLst>
          </p:cNvPr>
          <p:cNvSpPr>
            <a:spLocks noGrp="1"/>
          </p:cNvSpPr>
          <p:nvPr>
            <p:ph type="sldNum" sz="quarter" idx="12"/>
          </p:nvPr>
        </p:nvSpPr>
        <p:spPr/>
        <p:txBody>
          <a:bodyPr/>
          <a:lstStyle/>
          <a:p>
            <a:fld id="{1A91ABBD-BE70-492B-BBD8-7AF5442A9E89}" type="slidenum">
              <a:rPr lang="en-GB" smtClean="0"/>
              <a:t>40</a:t>
            </a:fld>
            <a:endParaRPr lang="en-GB"/>
          </a:p>
        </p:txBody>
      </p:sp>
      <p:pic>
        <p:nvPicPr>
          <p:cNvPr id="6" name="Picture 5">
            <a:extLst>
              <a:ext uri="{FF2B5EF4-FFF2-40B4-BE49-F238E27FC236}">
                <a16:creationId xmlns:a16="http://schemas.microsoft.com/office/drawing/2014/main" id="{A5C14647-1E46-406B-A7B1-B26E1AFE32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5092" y="3654884"/>
            <a:ext cx="6619858" cy="2522079"/>
          </a:xfrm>
          <a:prstGeom prst="rect">
            <a:avLst/>
          </a:prstGeom>
        </p:spPr>
      </p:pic>
      <p:sp>
        <p:nvSpPr>
          <p:cNvPr id="7" name="Thought Bubble: Cloud 6">
            <a:extLst>
              <a:ext uri="{FF2B5EF4-FFF2-40B4-BE49-F238E27FC236}">
                <a16:creationId xmlns:a16="http://schemas.microsoft.com/office/drawing/2014/main" id="{F809D3A8-FF5B-478B-ABF9-491C2800ACAE}"/>
              </a:ext>
            </a:extLst>
          </p:cNvPr>
          <p:cNvSpPr/>
          <p:nvPr/>
        </p:nvSpPr>
        <p:spPr>
          <a:xfrm>
            <a:off x="8693150" y="3497723"/>
            <a:ext cx="3295650" cy="1955800"/>
          </a:xfrm>
          <a:prstGeom prst="cloudCallout">
            <a:avLst>
              <a:gd name="adj1" fmla="val -58598"/>
              <a:gd name="adj2" fmla="val 676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1.35 </a:t>
            </a:r>
            <a:r>
              <a:rPr lang="en-GB" dirty="0">
                <a:latin typeface="Symbol" panose="05050102010706020507" pitchFamily="18" charset="2"/>
              </a:rPr>
              <a:t>m</a:t>
            </a:r>
            <a:r>
              <a:rPr lang="en-GB" dirty="0"/>
              <a:t>g/l with an assessment factor of 10 gives a PNEC of 135 ng/l </a:t>
            </a:r>
          </a:p>
        </p:txBody>
      </p:sp>
    </p:spTree>
    <p:extLst>
      <p:ext uri="{BB962C8B-B14F-4D97-AF65-F5344CB8AC3E}">
        <p14:creationId xmlns:p14="http://schemas.microsoft.com/office/powerpoint/2010/main" val="3308914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BEEFF-3EA9-44EA-8C3B-EDB94067FAD5}"/>
              </a:ext>
            </a:extLst>
          </p:cNvPr>
          <p:cNvSpPr>
            <a:spLocks noGrp="1"/>
          </p:cNvSpPr>
          <p:nvPr>
            <p:ph type="title"/>
          </p:nvPr>
        </p:nvSpPr>
        <p:spPr/>
        <p:txBody>
          <a:bodyPr/>
          <a:lstStyle/>
          <a:p>
            <a:r>
              <a:rPr lang="en-GB" dirty="0"/>
              <a:t>Setting Protection Goals</a:t>
            </a:r>
          </a:p>
        </p:txBody>
      </p:sp>
      <p:sp>
        <p:nvSpPr>
          <p:cNvPr id="3" name="Content Placeholder 2">
            <a:extLst>
              <a:ext uri="{FF2B5EF4-FFF2-40B4-BE49-F238E27FC236}">
                <a16:creationId xmlns:a16="http://schemas.microsoft.com/office/drawing/2014/main" id="{82BF514D-0E03-4E0D-8F72-7C2FB0869FDA}"/>
              </a:ext>
            </a:extLst>
          </p:cNvPr>
          <p:cNvSpPr>
            <a:spLocks noGrp="1"/>
          </p:cNvSpPr>
          <p:nvPr>
            <p:ph idx="1"/>
          </p:nvPr>
        </p:nvSpPr>
        <p:spPr/>
        <p:txBody>
          <a:bodyPr/>
          <a:lstStyle/>
          <a:p>
            <a:r>
              <a:rPr lang="en-GB" dirty="0"/>
              <a:t>There are two main ways to demonstrate compliance with ‘safe’ discharge concentrations:</a:t>
            </a:r>
          </a:p>
          <a:p>
            <a:endParaRPr lang="en-GB" dirty="0"/>
          </a:p>
          <a:p>
            <a:pPr lvl="1"/>
            <a:r>
              <a:rPr lang="en-GB" dirty="0"/>
              <a:t>Analytical verification within the site effluent or the receiving body of water during a production campaign</a:t>
            </a:r>
          </a:p>
          <a:p>
            <a:pPr lvl="1"/>
            <a:r>
              <a:rPr lang="en-GB" dirty="0"/>
              <a:t>Mass balance calculations; this will require knowledge about mass recovery and losses in production, wash volumes and site dilution, treatment removal (if applicable), and dilutions in the receiving environment</a:t>
            </a:r>
          </a:p>
          <a:p>
            <a:pPr lvl="2"/>
            <a:r>
              <a:rPr lang="en-GB" dirty="0"/>
              <a:t>Tools have been developed to support mass balance based calculations</a:t>
            </a:r>
          </a:p>
        </p:txBody>
      </p:sp>
      <p:sp>
        <p:nvSpPr>
          <p:cNvPr id="4" name="Footer Placeholder 3">
            <a:extLst>
              <a:ext uri="{FF2B5EF4-FFF2-40B4-BE49-F238E27FC236}">
                <a16:creationId xmlns:a16="http://schemas.microsoft.com/office/drawing/2014/main" id="{ED63D562-B2AA-4DC0-9A24-4104684E016E}"/>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1D30C8F6-4347-4C28-899E-0D1F73B2B005}"/>
              </a:ext>
            </a:extLst>
          </p:cNvPr>
          <p:cNvSpPr>
            <a:spLocks noGrp="1"/>
          </p:cNvSpPr>
          <p:nvPr>
            <p:ph type="sldNum" sz="quarter" idx="12"/>
          </p:nvPr>
        </p:nvSpPr>
        <p:spPr/>
        <p:txBody>
          <a:bodyPr/>
          <a:lstStyle/>
          <a:p>
            <a:fld id="{1A91ABBD-BE70-492B-BBD8-7AF5442A9E89}" type="slidenum">
              <a:rPr lang="en-GB" smtClean="0"/>
              <a:t>41</a:t>
            </a:fld>
            <a:endParaRPr lang="en-GB"/>
          </a:p>
        </p:txBody>
      </p:sp>
    </p:spTree>
    <p:extLst>
      <p:ext uri="{BB962C8B-B14F-4D97-AF65-F5344CB8AC3E}">
        <p14:creationId xmlns:p14="http://schemas.microsoft.com/office/powerpoint/2010/main" val="23589712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74D41-E226-4D0B-A2DB-88C35A5BDEC8}"/>
              </a:ext>
            </a:extLst>
          </p:cNvPr>
          <p:cNvSpPr>
            <a:spLocks noGrp="1"/>
          </p:cNvSpPr>
          <p:nvPr>
            <p:ph type="title"/>
          </p:nvPr>
        </p:nvSpPr>
        <p:spPr/>
        <p:txBody>
          <a:bodyPr/>
          <a:lstStyle/>
          <a:p>
            <a:r>
              <a:rPr lang="en-GB" dirty="0"/>
              <a:t>Role and Responsibilities</a:t>
            </a:r>
          </a:p>
        </p:txBody>
      </p:sp>
      <p:sp>
        <p:nvSpPr>
          <p:cNvPr id="3" name="Content Placeholder 2">
            <a:extLst>
              <a:ext uri="{FF2B5EF4-FFF2-40B4-BE49-F238E27FC236}">
                <a16:creationId xmlns:a16="http://schemas.microsoft.com/office/drawing/2014/main" id="{C7115D29-6FEB-49F2-94CD-40DE2AD72F24}"/>
              </a:ext>
            </a:extLst>
          </p:cNvPr>
          <p:cNvSpPr>
            <a:spLocks noGrp="1"/>
          </p:cNvSpPr>
          <p:nvPr>
            <p:ph idx="1"/>
          </p:nvPr>
        </p:nvSpPr>
        <p:spPr/>
        <p:txBody>
          <a:bodyPr/>
          <a:lstStyle/>
          <a:p>
            <a:r>
              <a:rPr lang="en-GB" dirty="0"/>
              <a:t>Contractor</a:t>
            </a:r>
          </a:p>
          <a:p>
            <a:pPr lvl="1"/>
            <a:r>
              <a:rPr lang="en-GB" dirty="0"/>
              <a:t>Provision of ‘safe’ discharge concentration data/ limits</a:t>
            </a:r>
          </a:p>
          <a:p>
            <a:pPr lvl="1"/>
            <a:r>
              <a:rPr lang="en-GB" dirty="0"/>
              <a:t>Review of performance data and ongoing management</a:t>
            </a:r>
          </a:p>
          <a:p>
            <a:endParaRPr lang="en-GB" dirty="0"/>
          </a:p>
          <a:p>
            <a:endParaRPr lang="en-GB" dirty="0"/>
          </a:p>
          <a:p>
            <a:r>
              <a:rPr lang="en-GB" dirty="0"/>
              <a:t>Supplier</a:t>
            </a:r>
          </a:p>
          <a:p>
            <a:pPr lvl="1"/>
            <a:r>
              <a:rPr lang="en-GB" dirty="0"/>
              <a:t>Perform analysis with ‘safe’ discharge concentration data/ limits </a:t>
            </a:r>
          </a:p>
          <a:p>
            <a:pPr lvl="1"/>
            <a:r>
              <a:rPr lang="en-GB" dirty="0"/>
              <a:t>Review of local performance data and site capabilities (management practices and treatment systems)</a:t>
            </a:r>
          </a:p>
          <a:p>
            <a:pPr lvl="1"/>
            <a:r>
              <a:rPr lang="en-GB" dirty="0"/>
              <a:t>Discuss performance with Contractor</a:t>
            </a:r>
          </a:p>
          <a:p>
            <a:pPr lvl="1"/>
            <a:endParaRPr lang="en-GB" dirty="0"/>
          </a:p>
        </p:txBody>
      </p:sp>
      <p:sp>
        <p:nvSpPr>
          <p:cNvPr id="4" name="Footer Placeholder 3">
            <a:extLst>
              <a:ext uri="{FF2B5EF4-FFF2-40B4-BE49-F238E27FC236}">
                <a16:creationId xmlns:a16="http://schemas.microsoft.com/office/drawing/2014/main" id="{7BB9393D-2B4B-4205-B0C4-54D058553C15}"/>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350651A9-001C-4FE8-8B0A-648EC852E6D0}"/>
              </a:ext>
            </a:extLst>
          </p:cNvPr>
          <p:cNvSpPr>
            <a:spLocks noGrp="1"/>
          </p:cNvSpPr>
          <p:nvPr>
            <p:ph type="sldNum" sz="quarter" idx="12"/>
          </p:nvPr>
        </p:nvSpPr>
        <p:spPr/>
        <p:txBody>
          <a:bodyPr/>
          <a:lstStyle/>
          <a:p>
            <a:fld id="{1A91ABBD-BE70-492B-BBD8-7AF5442A9E89}" type="slidenum">
              <a:rPr lang="en-GB" smtClean="0"/>
              <a:t>42</a:t>
            </a:fld>
            <a:endParaRPr lang="en-GB"/>
          </a:p>
        </p:txBody>
      </p:sp>
    </p:spTree>
    <p:extLst>
      <p:ext uri="{BB962C8B-B14F-4D97-AF65-F5344CB8AC3E}">
        <p14:creationId xmlns:p14="http://schemas.microsoft.com/office/powerpoint/2010/main" val="2962035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8FA31-C4EE-4E8B-9D28-40ED5BA4DE5D}"/>
              </a:ext>
            </a:extLst>
          </p:cNvPr>
          <p:cNvSpPr>
            <a:spLocks noGrp="1"/>
          </p:cNvSpPr>
          <p:nvPr>
            <p:ph type="title"/>
          </p:nvPr>
        </p:nvSpPr>
        <p:spPr/>
        <p:txBody>
          <a:bodyPr/>
          <a:lstStyle/>
          <a:p>
            <a:r>
              <a:rPr lang="en-GB" dirty="0"/>
              <a:t>Concluding remarks</a:t>
            </a:r>
          </a:p>
        </p:txBody>
      </p:sp>
      <p:sp>
        <p:nvSpPr>
          <p:cNvPr id="3" name="Content Placeholder 2">
            <a:extLst>
              <a:ext uri="{FF2B5EF4-FFF2-40B4-BE49-F238E27FC236}">
                <a16:creationId xmlns:a16="http://schemas.microsoft.com/office/drawing/2014/main" id="{716A10FF-FF62-463E-8BB8-A6EB66A92B6C}"/>
              </a:ext>
            </a:extLst>
          </p:cNvPr>
          <p:cNvSpPr>
            <a:spLocks noGrp="1"/>
          </p:cNvSpPr>
          <p:nvPr>
            <p:ph idx="1"/>
          </p:nvPr>
        </p:nvSpPr>
        <p:spPr/>
        <p:txBody>
          <a:bodyPr/>
          <a:lstStyle/>
          <a:p>
            <a:r>
              <a:rPr lang="en-GB" dirty="0"/>
              <a:t>Industry has an obligation to ensure that its manufacturing discharges are safe; it is completely within out control</a:t>
            </a:r>
          </a:p>
          <a:p>
            <a:r>
              <a:rPr lang="en-GB" dirty="0"/>
              <a:t>Failure to control discharges can impact environmental and human health; in the case for antibiotics it can undermine the efficacy and commercial viability of the product through promotion and spread of antimicrobial resistance (AMR)</a:t>
            </a:r>
          </a:p>
          <a:p>
            <a:r>
              <a:rPr lang="en-GB" dirty="0"/>
              <a:t>Failure to control discharges may result in more prescription regulation and policy that may not be risk-based and pragmatic; this could increase the cost of goods, decrease financial margins and reduce the economic viability for some products</a:t>
            </a:r>
          </a:p>
          <a:p>
            <a:r>
              <a:rPr lang="en-GB" dirty="0"/>
              <a:t>Contractors and suppliers need to work together to ensure that the sustainability of pharmaceutical manufacturing operations for local and global markets</a:t>
            </a:r>
          </a:p>
        </p:txBody>
      </p:sp>
      <p:sp>
        <p:nvSpPr>
          <p:cNvPr id="4" name="Footer Placeholder 3">
            <a:extLst>
              <a:ext uri="{FF2B5EF4-FFF2-40B4-BE49-F238E27FC236}">
                <a16:creationId xmlns:a16="http://schemas.microsoft.com/office/drawing/2014/main" id="{B30AB501-6A06-42B1-BEE8-D43448913F93}"/>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B17D9BAE-A995-4FD1-ACE2-978A415C1FF5}"/>
              </a:ext>
            </a:extLst>
          </p:cNvPr>
          <p:cNvSpPr>
            <a:spLocks noGrp="1"/>
          </p:cNvSpPr>
          <p:nvPr>
            <p:ph type="sldNum" sz="quarter" idx="12"/>
          </p:nvPr>
        </p:nvSpPr>
        <p:spPr/>
        <p:txBody>
          <a:bodyPr/>
          <a:lstStyle/>
          <a:p>
            <a:fld id="{1A91ABBD-BE70-492B-BBD8-7AF5442A9E89}" type="slidenum">
              <a:rPr lang="en-GB" smtClean="0"/>
              <a:t>43</a:t>
            </a:fld>
            <a:endParaRPr lang="en-GB"/>
          </a:p>
        </p:txBody>
      </p:sp>
    </p:spTree>
    <p:extLst>
      <p:ext uri="{BB962C8B-B14F-4D97-AF65-F5344CB8AC3E}">
        <p14:creationId xmlns:p14="http://schemas.microsoft.com/office/powerpoint/2010/main" val="37651438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44</a:t>
            </a:fld>
            <a:endParaRPr lang="en-GB"/>
          </a:p>
        </p:txBody>
      </p:sp>
    </p:spTree>
    <p:extLst>
      <p:ext uri="{BB962C8B-B14F-4D97-AF65-F5344CB8AC3E}">
        <p14:creationId xmlns:p14="http://schemas.microsoft.com/office/powerpoint/2010/main" val="27564256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90529A-DC2B-485F-A12F-342E671F07E9}"/>
              </a:ext>
            </a:extLst>
          </p:cNvPr>
          <p:cNvSpPr>
            <a:spLocks noGrp="1"/>
          </p:cNvSpPr>
          <p:nvPr>
            <p:ph type="sldNum" sz="quarter" idx="12"/>
          </p:nvPr>
        </p:nvSpPr>
        <p:spPr/>
        <p:txBody>
          <a:bodyPr/>
          <a:lstStyle/>
          <a:p>
            <a:fld id="{1A91ABBD-BE70-492B-BBD8-7AF5442A9E89}" type="slidenum">
              <a:rPr lang="en-GB" smtClean="0"/>
              <a:t>45</a:t>
            </a:fld>
            <a:endParaRPr lang="en-GB"/>
          </a:p>
        </p:txBody>
      </p:sp>
      <p:sp>
        <p:nvSpPr>
          <p:cNvPr id="3" name="Footer Placeholder 2">
            <a:extLst>
              <a:ext uri="{FF2B5EF4-FFF2-40B4-BE49-F238E27FC236}">
                <a16:creationId xmlns:a16="http://schemas.microsoft.com/office/drawing/2014/main" id="{A956BD0B-6EF6-4A94-B9C2-9F0983934484}"/>
              </a:ext>
            </a:extLst>
          </p:cNvPr>
          <p:cNvSpPr>
            <a:spLocks noGrp="1"/>
          </p:cNvSpPr>
          <p:nvPr>
            <p:ph type="ftr" sz="quarter" idx="11"/>
          </p:nvPr>
        </p:nvSpPr>
        <p:spPr/>
        <p:txBody>
          <a:bodyPr/>
          <a:lstStyle/>
          <a:p>
            <a:r>
              <a:rPr lang="en-GB"/>
              <a:t>Test title</a:t>
            </a:r>
          </a:p>
        </p:txBody>
      </p:sp>
      <p:pic>
        <p:nvPicPr>
          <p:cNvPr id="5" name="Picture 2" descr="Image result for Tea BREAK  images">
            <a:extLst>
              <a:ext uri="{FF2B5EF4-FFF2-40B4-BE49-F238E27FC236}">
                <a16:creationId xmlns:a16="http://schemas.microsoft.com/office/drawing/2014/main" id="{BB80D4D9-15F7-48B7-B10C-E1513CE439B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50989" y="1526324"/>
            <a:ext cx="4547437" cy="3410578"/>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011835"/>
      </p:ext>
    </p:extLst>
  </p:cSld>
  <p:clrMapOvr>
    <a:masterClrMapping/>
  </p:clrMapOvr>
  <mc:AlternateContent xmlns:mc="http://schemas.openxmlformats.org/markup-compatibility/2006" xmlns:p14="http://schemas.microsoft.com/office/powerpoint/2010/main">
    <mc:Choice Requires="p14">
      <p:transition spd="slow" p14:dur="3250">
        <p:push dir="u"/>
      </p:transition>
    </mc:Choice>
    <mc:Fallback xmlns="">
      <p:transition spd="slow">
        <p:push dir="u"/>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GB" dirty="0"/>
              <a:t>PIE: Water Hydraulics</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p:txBody>
          <a:bodyPr/>
          <a:lstStyle/>
          <a:p>
            <a:r>
              <a:rPr lang="en-US" dirty="0"/>
              <a:t>Selecting the Appropriate Hydraulics for Meeting PNEC Values</a:t>
            </a:r>
          </a:p>
          <a:p>
            <a:r>
              <a:rPr lang="en-US" dirty="0"/>
              <a:t>Vince Parker, Elanco</a:t>
            </a:r>
            <a:endParaRPr lang="en-GB" dirty="0"/>
          </a:p>
        </p:txBody>
      </p:sp>
    </p:spTree>
    <p:extLst>
      <p:ext uri="{BB962C8B-B14F-4D97-AF65-F5344CB8AC3E}">
        <p14:creationId xmlns:p14="http://schemas.microsoft.com/office/powerpoint/2010/main" val="30541095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BD0976-F615-42F8-83E4-4A5CA429A9BF}"/>
              </a:ext>
            </a:extLst>
          </p:cNvPr>
          <p:cNvSpPr/>
          <p:nvPr/>
        </p:nvSpPr>
        <p:spPr>
          <a:xfrm>
            <a:off x="9531655" y="2052435"/>
            <a:ext cx="2222500" cy="2665413"/>
          </a:xfrm>
          <a:prstGeom prst="rect">
            <a:avLst/>
          </a:prstGeom>
          <a:ln w="6350" cmpd="sng">
            <a:solidFill>
              <a:schemeClr val="bg1">
                <a:lumMod val="7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IN"/>
          </a:p>
        </p:txBody>
      </p:sp>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Biography</a:t>
            </a:r>
          </a:p>
        </p:txBody>
      </p:sp>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21991" y="1861173"/>
            <a:ext cx="8737508" cy="1631216"/>
          </a:xfrm>
          <a:prstGeom prst="rect">
            <a:avLst/>
          </a:prstGeom>
        </p:spPr>
        <p:txBody>
          <a:bodyPr wrap="square">
            <a:spAutoFit/>
          </a:bodyPr>
          <a:lstStyle/>
          <a:p>
            <a:r>
              <a:rPr lang="en-US" sz="2000" b="1" dirty="0"/>
              <a:t>Vince Parker is an Associate Senior Consultant in Elanco Animal Health’s HSE-Global Environmental Group. He has more than 30 year of pharmaceutical manufacturing experience</a:t>
            </a:r>
            <a:r>
              <a:rPr lang="en-US" sz="2000" b="1" dirty="0">
                <a:ea typeface="Times New Roman" panose="02020603050405020304" pitchFamily="18" charset="0"/>
                <a:cs typeface="Arial" panose="020B0604020202020204" pitchFamily="34" charset="0"/>
              </a:rPr>
              <a:t>. Vince has a B.S. in Chemical Engineering from the University of Cincinnati.  He is a registered Professional Engineer (Environmental) and holds a Class D Wastewater Operators License in Indiana.</a:t>
            </a:r>
            <a:endParaRPr lang="en-US" sz="2000" b="1" dirty="0">
              <a:cs typeface="Arial" panose="020B0604020202020204" pitchFamily="34" charset="0"/>
            </a:endParaRPr>
          </a:p>
        </p:txBody>
      </p:sp>
      <p:pic>
        <p:nvPicPr>
          <p:cNvPr id="3" name="Content Placeholder 2"/>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9531655" y="2052434"/>
            <a:ext cx="2309975" cy="2714547"/>
          </a:xfrm>
          <a:prstGeom prst="rect">
            <a:avLst/>
          </a:prstGeom>
        </p:spPr>
      </p:pic>
    </p:spTree>
    <p:extLst>
      <p:ext uri="{BB962C8B-B14F-4D97-AF65-F5344CB8AC3E}">
        <p14:creationId xmlns:p14="http://schemas.microsoft.com/office/powerpoint/2010/main" val="33877971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Presentation Outline</a:t>
            </a:r>
          </a:p>
        </p:txBody>
      </p:sp>
      <p:sp>
        <p:nvSpPr>
          <p:cNvPr id="3" name="Text Placeholder 2"/>
          <p:cNvSpPr>
            <a:spLocks noGrp="1"/>
          </p:cNvSpPr>
          <p:nvPr>
            <p:ph type="body" sz="quarter" idx="10"/>
          </p:nvPr>
        </p:nvSpPr>
        <p:spPr/>
        <p:txBody>
          <a:bodyPr/>
          <a:lstStyle/>
          <a:p>
            <a:endParaRPr lang="en-US" dirty="0"/>
          </a:p>
        </p:txBody>
      </p:sp>
      <p:sp>
        <p:nvSpPr>
          <p:cNvPr id="4" name="Text Placeholder 3"/>
          <p:cNvSpPr>
            <a:spLocks noGrp="1"/>
          </p:cNvSpPr>
          <p:nvPr>
            <p:ph type="body" sz="quarter" idx="11"/>
          </p:nvPr>
        </p:nvSpPr>
        <p:spPr/>
        <p:txBody>
          <a:bodyPr/>
          <a:lstStyle/>
          <a:p>
            <a:r>
              <a:rPr lang="en-US" dirty="0"/>
              <a:t>Terminology</a:t>
            </a:r>
          </a:p>
        </p:txBody>
      </p:sp>
      <p:sp>
        <p:nvSpPr>
          <p:cNvPr id="5" name="Text Placeholder 4"/>
          <p:cNvSpPr>
            <a:spLocks noGrp="1"/>
          </p:cNvSpPr>
          <p:nvPr>
            <p:ph type="body" sz="quarter" idx="12"/>
          </p:nvPr>
        </p:nvSpPr>
        <p:spPr/>
        <p:txBody>
          <a:bodyPr/>
          <a:lstStyle/>
          <a:p>
            <a:r>
              <a:rPr lang="en-US" dirty="0"/>
              <a:t>Considerations in Choosing Flow Values</a:t>
            </a:r>
          </a:p>
        </p:txBody>
      </p:sp>
      <p:sp>
        <p:nvSpPr>
          <p:cNvPr id="6" name="Text Placeholder 5"/>
          <p:cNvSpPr>
            <a:spLocks noGrp="1"/>
          </p:cNvSpPr>
          <p:nvPr>
            <p:ph type="body" sz="quarter" idx="13"/>
          </p:nvPr>
        </p:nvSpPr>
        <p:spPr/>
        <p:txBody>
          <a:bodyPr/>
          <a:lstStyle/>
          <a:p>
            <a:r>
              <a:rPr lang="en-US" dirty="0"/>
              <a:t>PEC_PNEC Calculator Tool Demonstration</a:t>
            </a:r>
          </a:p>
          <a:p>
            <a:endParaRPr lang="en-US" dirty="0"/>
          </a:p>
        </p:txBody>
      </p:sp>
      <p:sp>
        <p:nvSpPr>
          <p:cNvPr id="7" name="Text Placeholder 6"/>
          <p:cNvSpPr>
            <a:spLocks noGrp="1"/>
          </p:cNvSpPr>
          <p:nvPr>
            <p:ph type="body" sz="quarter" idx="14"/>
          </p:nvPr>
        </p:nvSpPr>
        <p:spPr/>
        <p:txBody>
          <a:bodyPr/>
          <a:lstStyle/>
          <a:p>
            <a:r>
              <a:rPr lang="en-US" dirty="0"/>
              <a:t>Overview: Points of Impact</a:t>
            </a:r>
          </a:p>
        </p:txBody>
      </p:sp>
      <p:sp>
        <p:nvSpPr>
          <p:cNvPr id="8" name="Text Placeholder 7"/>
          <p:cNvSpPr>
            <a:spLocks noGrp="1"/>
          </p:cNvSpPr>
          <p:nvPr>
            <p:ph type="body" sz="quarter" idx="15"/>
          </p:nvPr>
        </p:nvSpPr>
        <p:spPr/>
        <p:txBody>
          <a:bodyPr/>
          <a:lstStyle/>
          <a:p>
            <a:r>
              <a:rPr lang="en-US" dirty="0"/>
              <a:t>Data Calculation Examples</a:t>
            </a:r>
          </a:p>
        </p:txBody>
      </p:sp>
    </p:spTree>
    <p:extLst>
      <p:ext uri="{BB962C8B-B14F-4D97-AF65-F5344CB8AC3E}">
        <p14:creationId xmlns:p14="http://schemas.microsoft.com/office/powerpoint/2010/main" val="8755421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Overview: Points of Impact</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lstStyle/>
          <a:p>
            <a:endParaRPr lang="en-GB"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49</a:t>
            </a:fld>
            <a:endParaRPr lang="en-GB"/>
          </a:p>
        </p:txBody>
      </p:sp>
      <p:grpSp>
        <p:nvGrpSpPr>
          <p:cNvPr id="37" name="Group 36"/>
          <p:cNvGrpSpPr/>
          <p:nvPr/>
        </p:nvGrpSpPr>
        <p:grpSpPr>
          <a:xfrm>
            <a:off x="1000939" y="1643395"/>
            <a:ext cx="10404946" cy="4334926"/>
            <a:chOff x="1224213" y="1700412"/>
            <a:chExt cx="10404946" cy="4334926"/>
          </a:xfrm>
        </p:grpSpPr>
        <p:pic>
          <p:nvPicPr>
            <p:cNvPr id="23" name="Picture 2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2346" y="4978829"/>
              <a:ext cx="1594787" cy="896068"/>
            </a:xfrm>
            <a:prstGeom prst="rect">
              <a:avLst/>
            </a:prstGeom>
          </p:spPr>
        </p:pic>
        <p:pic>
          <p:nvPicPr>
            <p:cNvPr id="24" name="Picture 2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11829" y="1700412"/>
              <a:ext cx="1323652" cy="695985"/>
            </a:xfrm>
            <a:prstGeom prst="rect">
              <a:avLst/>
            </a:prstGeom>
          </p:spPr>
        </p:pic>
        <p:sp>
          <p:nvSpPr>
            <p:cNvPr id="25" name="Rectangle 24"/>
            <p:cNvSpPr/>
            <p:nvPr/>
          </p:nvSpPr>
          <p:spPr>
            <a:xfrm>
              <a:off x="6077364" y="5452730"/>
              <a:ext cx="1063871" cy="423514"/>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Human Use</a:t>
              </a:r>
              <a:r>
                <a:rPr lang="en-US" dirty="0"/>
                <a:t> </a:t>
              </a:r>
            </a:p>
          </p:txBody>
        </p:sp>
        <p:pic>
          <p:nvPicPr>
            <p:cNvPr id="26" name="Picture 2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24213" y="2371186"/>
              <a:ext cx="9129462" cy="2580441"/>
            </a:xfrm>
            <a:prstGeom prst="rect">
              <a:avLst/>
            </a:prstGeom>
          </p:spPr>
        </p:pic>
        <p:pic>
          <p:nvPicPr>
            <p:cNvPr id="27" name="Picture 2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33798" y="4023739"/>
              <a:ext cx="675502" cy="314139"/>
            </a:xfrm>
            <a:prstGeom prst="rect">
              <a:avLst/>
            </a:prstGeom>
          </p:spPr>
        </p:pic>
        <p:pic>
          <p:nvPicPr>
            <p:cNvPr id="28" name="Picture 2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646768" y="4113634"/>
              <a:ext cx="978511" cy="522722"/>
            </a:xfrm>
            <a:prstGeom prst="rect">
              <a:avLst/>
            </a:prstGeom>
          </p:spPr>
        </p:pic>
        <p:pic>
          <p:nvPicPr>
            <p:cNvPr id="29" name="Picture 2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344163" y="4703475"/>
              <a:ext cx="675502" cy="314139"/>
            </a:xfrm>
            <a:prstGeom prst="rect">
              <a:avLst/>
            </a:prstGeom>
          </p:spPr>
        </p:pic>
        <p:pic>
          <p:nvPicPr>
            <p:cNvPr id="30" name="Picture 2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701941" y="3684756"/>
              <a:ext cx="199284" cy="167561"/>
            </a:xfrm>
            <a:prstGeom prst="rect">
              <a:avLst/>
            </a:prstGeom>
          </p:spPr>
        </p:pic>
        <p:pic>
          <p:nvPicPr>
            <p:cNvPr id="31" name="Picture 30"/>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326798" y="3119136"/>
              <a:ext cx="474785" cy="542270"/>
            </a:xfrm>
            <a:prstGeom prst="rect">
              <a:avLst/>
            </a:prstGeom>
          </p:spPr>
        </p:pic>
        <p:sp>
          <p:nvSpPr>
            <p:cNvPr id="32" name="Rectangle 31"/>
            <p:cNvSpPr/>
            <p:nvPr/>
          </p:nvSpPr>
          <p:spPr>
            <a:xfrm>
              <a:off x="8811829" y="4660882"/>
              <a:ext cx="993531" cy="423514"/>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Wildlife</a:t>
              </a:r>
              <a:r>
                <a:rPr lang="en-US" dirty="0"/>
                <a:t> </a:t>
              </a:r>
            </a:p>
          </p:txBody>
        </p:sp>
        <p:sp>
          <p:nvSpPr>
            <p:cNvPr id="33" name="Rectangle 32"/>
            <p:cNvSpPr/>
            <p:nvPr/>
          </p:nvSpPr>
          <p:spPr>
            <a:xfrm>
              <a:off x="5292178" y="3152992"/>
              <a:ext cx="993531" cy="423514"/>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Wildlife</a:t>
              </a:r>
              <a:r>
                <a:rPr lang="en-US" dirty="0"/>
                <a:t> </a:t>
              </a:r>
            </a:p>
          </p:txBody>
        </p:sp>
        <p:pic>
          <p:nvPicPr>
            <p:cNvPr id="34" name="Picture 3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526399" y="3413177"/>
              <a:ext cx="199284" cy="167561"/>
            </a:xfrm>
            <a:prstGeom prst="rect">
              <a:avLst/>
            </a:prstGeom>
          </p:spPr>
        </p:pic>
        <p:sp>
          <p:nvSpPr>
            <p:cNvPr id="35" name="Rectangle 34"/>
            <p:cNvSpPr/>
            <p:nvPr/>
          </p:nvSpPr>
          <p:spPr>
            <a:xfrm>
              <a:off x="3932389" y="3117610"/>
              <a:ext cx="664211" cy="247139"/>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POTW</a:t>
              </a:r>
              <a:r>
                <a:rPr lang="en-US" dirty="0"/>
                <a:t> </a:t>
              </a:r>
            </a:p>
          </p:txBody>
        </p:sp>
        <p:sp>
          <p:nvSpPr>
            <p:cNvPr id="36" name="TextBox 35"/>
            <p:cNvSpPr txBox="1"/>
            <p:nvPr/>
          </p:nvSpPr>
          <p:spPr>
            <a:xfrm>
              <a:off x="8358327" y="5727561"/>
              <a:ext cx="3270832" cy="307777"/>
            </a:xfrm>
            <a:prstGeom prst="rect">
              <a:avLst/>
            </a:prstGeom>
            <a:noFill/>
          </p:spPr>
          <p:txBody>
            <a:bodyPr wrap="none" rtlCol="0">
              <a:spAutoFit/>
            </a:bodyPr>
            <a:lstStyle/>
            <a:p>
              <a:r>
                <a:rPr lang="en-US" sz="1400" b="1" dirty="0"/>
                <a:t>PNEC = Predicted No Effect Concentration</a:t>
              </a:r>
            </a:p>
          </p:txBody>
        </p:sp>
      </p:grpSp>
      <p:sp>
        <p:nvSpPr>
          <p:cNvPr id="39" name="Freeform 38"/>
          <p:cNvSpPr/>
          <p:nvPr/>
        </p:nvSpPr>
        <p:spPr>
          <a:xfrm>
            <a:off x="3143250" y="3781425"/>
            <a:ext cx="1866900" cy="857250"/>
          </a:xfrm>
          <a:custGeom>
            <a:avLst/>
            <a:gdLst>
              <a:gd name="connsiteX0" fmla="*/ 1866900 w 1866900"/>
              <a:gd name="connsiteY0" fmla="*/ 0 h 857250"/>
              <a:gd name="connsiteX1" fmla="*/ 1819275 w 1866900"/>
              <a:gd name="connsiteY1" fmla="*/ 38100 h 857250"/>
              <a:gd name="connsiteX2" fmla="*/ 1790700 w 1866900"/>
              <a:gd name="connsiteY2" fmla="*/ 47625 h 857250"/>
              <a:gd name="connsiteX3" fmla="*/ 1752600 w 1866900"/>
              <a:gd name="connsiteY3" fmla="*/ 104775 h 857250"/>
              <a:gd name="connsiteX4" fmla="*/ 1733550 w 1866900"/>
              <a:gd name="connsiteY4" fmla="*/ 133350 h 857250"/>
              <a:gd name="connsiteX5" fmla="*/ 1743075 w 1866900"/>
              <a:gd name="connsiteY5" fmla="*/ 257175 h 857250"/>
              <a:gd name="connsiteX6" fmla="*/ 1771650 w 1866900"/>
              <a:gd name="connsiteY6" fmla="*/ 276225 h 857250"/>
              <a:gd name="connsiteX7" fmla="*/ 1819275 w 1866900"/>
              <a:gd name="connsiteY7" fmla="*/ 323850 h 857250"/>
              <a:gd name="connsiteX8" fmla="*/ 1857375 w 1866900"/>
              <a:gd name="connsiteY8" fmla="*/ 381000 h 857250"/>
              <a:gd name="connsiteX9" fmla="*/ 1847850 w 1866900"/>
              <a:gd name="connsiteY9" fmla="*/ 476250 h 857250"/>
              <a:gd name="connsiteX10" fmla="*/ 1800225 w 1866900"/>
              <a:gd name="connsiteY10" fmla="*/ 533400 h 857250"/>
              <a:gd name="connsiteX11" fmla="*/ 1743075 w 1866900"/>
              <a:gd name="connsiteY11" fmla="*/ 552450 h 857250"/>
              <a:gd name="connsiteX12" fmla="*/ 1714500 w 1866900"/>
              <a:gd name="connsiteY12" fmla="*/ 561975 h 857250"/>
              <a:gd name="connsiteX13" fmla="*/ 1685925 w 1866900"/>
              <a:gd name="connsiteY13" fmla="*/ 581025 h 857250"/>
              <a:gd name="connsiteX14" fmla="*/ 1552575 w 1866900"/>
              <a:gd name="connsiteY14" fmla="*/ 609600 h 857250"/>
              <a:gd name="connsiteX15" fmla="*/ 1524000 w 1866900"/>
              <a:gd name="connsiteY15" fmla="*/ 619125 h 857250"/>
              <a:gd name="connsiteX16" fmla="*/ 1428750 w 1866900"/>
              <a:gd name="connsiteY16" fmla="*/ 638175 h 857250"/>
              <a:gd name="connsiteX17" fmla="*/ 1266825 w 1866900"/>
              <a:gd name="connsiteY17" fmla="*/ 657225 h 857250"/>
              <a:gd name="connsiteX18" fmla="*/ 1133475 w 1866900"/>
              <a:gd name="connsiteY18" fmla="*/ 685800 h 857250"/>
              <a:gd name="connsiteX19" fmla="*/ 866775 w 1866900"/>
              <a:gd name="connsiteY19" fmla="*/ 714375 h 857250"/>
              <a:gd name="connsiteX20" fmla="*/ 723900 w 1866900"/>
              <a:gd name="connsiteY20" fmla="*/ 733425 h 857250"/>
              <a:gd name="connsiteX21" fmla="*/ 619125 w 1866900"/>
              <a:gd name="connsiteY21" fmla="*/ 742950 h 857250"/>
              <a:gd name="connsiteX22" fmla="*/ 581025 w 1866900"/>
              <a:gd name="connsiteY22" fmla="*/ 752475 h 857250"/>
              <a:gd name="connsiteX23" fmla="*/ 552450 w 1866900"/>
              <a:gd name="connsiteY23" fmla="*/ 762000 h 857250"/>
              <a:gd name="connsiteX24" fmla="*/ 466725 w 1866900"/>
              <a:gd name="connsiteY24" fmla="*/ 771525 h 857250"/>
              <a:gd name="connsiteX25" fmla="*/ 304800 w 1866900"/>
              <a:gd name="connsiteY25" fmla="*/ 790575 h 857250"/>
              <a:gd name="connsiteX26" fmla="*/ 257175 w 1866900"/>
              <a:gd name="connsiteY26" fmla="*/ 800100 h 857250"/>
              <a:gd name="connsiteX27" fmla="*/ 133350 w 1866900"/>
              <a:gd name="connsiteY27" fmla="*/ 819150 h 857250"/>
              <a:gd name="connsiteX28" fmla="*/ 104775 w 1866900"/>
              <a:gd name="connsiteY28" fmla="*/ 828675 h 857250"/>
              <a:gd name="connsiteX29" fmla="*/ 19050 w 1866900"/>
              <a:gd name="connsiteY29" fmla="*/ 847725 h 857250"/>
              <a:gd name="connsiteX30" fmla="*/ 0 w 1866900"/>
              <a:gd name="connsiteY30" fmla="*/ 85725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66900" h="857250">
                <a:moveTo>
                  <a:pt x="1866900" y="0"/>
                </a:moveTo>
                <a:cubicBezTo>
                  <a:pt x="1851025" y="12700"/>
                  <a:pt x="1836515" y="27325"/>
                  <a:pt x="1819275" y="38100"/>
                </a:cubicBezTo>
                <a:cubicBezTo>
                  <a:pt x="1810761" y="43421"/>
                  <a:pt x="1797800" y="40525"/>
                  <a:pt x="1790700" y="47625"/>
                </a:cubicBezTo>
                <a:cubicBezTo>
                  <a:pt x="1774511" y="63814"/>
                  <a:pt x="1765300" y="85725"/>
                  <a:pt x="1752600" y="104775"/>
                </a:cubicBezTo>
                <a:lnTo>
                  <a:pt x="1733550" y="133350"/>
                </a:lnTo>
                <a:cubicBezTo>
                  <a:pt x="1736725" y="174625"/>
                  <a:pt x="1732409" y="217176"/>
                  <a:pt x="1743075" y="257175"/>
                </a:cubicBezTo>
                <a:cubicBezTo>
                  <a:pt x="1746025" y="268236"/>
                  <a:pt x="1763555" y="268130"/>
                  <a:pt x="1771650" y="276225"/>
                </a:cubicBezTo>
                <a:cubicBezTo>
                  <a:pt x="1835150" y="339725"/>
                  <a:pt x="1743075" y="273050"/>
                  <a:pt x="1819275" y="323850"/>
                </a:cubicBezTo>
                <a:cubicBezTo>
                  <a:pt x="1831975" y="342900"/>
                  <a:pt x="1859653" y="358218"/>
                  <a:pt x="1857375" y="381000"/>
                </a:cubicBezTo>
                <a:cubicBezTo>
                  <a:pt x="1854200" y="412750"/>
                  <a:pt x="1855025" y="445159"/>
                  <a:pt x="1847850" y="476250"/>
                </a:cubicBezTo>
                <a:cubicBezTo>
                  <a:pt x="1844886" y="489095"/>
                  <a:pt x="1809174" y="528428"/>
                  <a:pt x="1800225" y="533400"/>
                </a:cubicBezTo>
                <a:cubicBezTo>
                  <a:pt x="1782672" y="543152"/>
                  <a:pt x="1762125" y="546100"/>
                  <a:pt x="1743075" y="552450"/>
                </a:cubicBezTo>
                <a:cubicBezTo>
                  <a:pt x="1733550" y="555625"/>
                  <a:pt x="1722854" y="556406"/>
                  <a:pt x="1714500" y="561975"/>
                </a:cubicBezTo>
                <a:cubicBezTo>
                  <a:pt x="1704975" y="568325"/>
                  <a:pt x="1696386" y="576376"/>
                  <a:pt x="1685925" y="581025"/>
                </a:cubicBezTo>
                <a:cubicBezTo>
                  <a:pt x="1632816" y="604629"/>
                  <a:pt x="1612593" y="602098"/>
                  <a:pt x="1552575" y="609600"/>
                </a:cubicBezTo>
                <a:cubicBezTo>
                  <a:pt x="1543050" y="612775"/>
                  <a:pt x="1533654" y="616367"/>
                  <a:pt x="1524000" y="619125"/>
                </a:cubicBezTo>
                <a:cubicBezTo>
                  <a:pt x="1487174" y="629647"/>
                  <a:pt x="1469292" y="631938"/>
                  <a:pt x="1428750" y="638175"/>
                </a:cubicBezTo>
                <a:cubicBezTo>
                  <a:pt x="1350541" y="650207"/>
                  <a:pt x="1355913" y="648316"/>
                  <a:pt x="1266825" y="657225"/>
                </a:cubicBezTo>
                <a:cubicBezTo>
                  <a:pt x="1185391" y="684370"/>
                  <a:pt x="1229600" y="673784"/>
                  <a:pt x="1133475" y="685800"/>
                </a:cubicBezTo>
                <a:cubicBezTo>
                  <a:pt x="1025008" y="740033"/>
                  <a:pt x="1121123" y="698478"/>
                  <a:pt x="866775" y="714375"/>
                </a:cubicBezTo>
                <a:cubicBezTo>
                  <a:pt x="826396" y="716899"/>
                  <a:pt x="764960" y="728863"/>
                  <a:pt x="723900" y="733425"/>
                </a:cubicBezTo>
                <a:cubicBezTo>
                  <a:pt x="689045" y="737298"/>
                  <a:pt x="654050" y="739775"/>
                  <a:pt x="619125" y="742950"/>
                </a:cubicBezTo>
                <a:cubicBezTo>
                  <a:pt x="606425" y="746125"/>
                  <a:pt x="593612" y="748879"/>
                  <a:pt x="581025" y="752475"/>
                </a:cubicBezTo>
                <a:cubicBezTo>
                  <a:pt x="571371" y="755233"/>
                  <a:pt x="562354" y="760349"/>
                  <a:pt x="552450" y="762000"/>
                </a:cubicBezTo>
                <a:cubicBezTo>
                  <a:pt x="524090" y="766727"/>
                  <a:pt x="495224" y="767725"/>
                  <a:pt x="466725" y="771525"/>
                </a:cubicBezTo>
                <a:cubicBezTo>
                  <a:pt x="302900" y="793368"/>
                  <a:pt x="559700" y="767402"/>
                  <a:pt x="304800" y="790575"/>
                </a:cubicBezTo>
                <a:lnTo>
                  <a:pt x="257175" y="800100"/>
                </a:lnTo>
                <a:cubicBezTo>
                  <a:pt x="208717" y="808911"/>
                  <a:pt x="183296" y="812015"/>
                  <a:pt x="133350" y="819150"/>
                </a:cubicBezTo>
                <a:cubicBezTo>
                  <a:pt x="123825" y="822325"/>
                  <a:pt x="114515" y="826240"/>
                  <a:pt x="104775" y="828675"/>
                </a:cubicBezTo>
                <a:cubicBezTo>
                  <a:pt x="74578" y="836224"/>
                  <a:pt x="48384" y="837947"/>
                  <a:pt x="19050" y="847725"/>
                </a:cubicBezTo>
                <a:cubicBezTo>
                  <a:pt x="12315" y="849970"/>
                  <a:pt x="6350" y="854075"/>
                  <a:pt x="0" y="857250"/>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p:cNvSpPr/>
          <p:nvPr/>
        </p:nvSpPr>
        <p:spPr>
          <a:xfrm>
            <a:off x="8728715" y="3600450"/>
            <a:ext cx="1952625" cy="361950"/>
          </a:xfrm>
          <a:custGeom>
            <a:avLst/>
            <a:gdLst>
              <a:gd name="connsiteX0" fmla="*/ 0 w 1952625"/>
              <a:gd name="connsiteY0" fmla="*/ 0 h 361950"/>
              <a:gd name="connsiteX1" fmla="*/ 104775 w 1952625"/>
              <a:gd name="connsiteY1" fmla="*/ 57150 h 361950"/>
              <a:gd name="connsiteX2" fmla="*/ 161925 w 1952625"/>
              <a:gd name="connsiteY2" fmla="*/ 114300 h 361950"/>
              <a:gd name="connsiteX3" fmla="*/ 200025 w 1952625"/>
              <a:gd name="connsiteY3" fmla="*/ 161925 h 361950"/>
              <a:gd name="connsiteX4" fmla="*/ 219075 w 1952625"/>
              <a:gd name="connsiteY4" fmla="*/ 190500 h 361950"/>
              <a:gd name="connsiteX5" fmla="*/ 314325 w 1952625"/>
              <a:gd name="connsiteY5" fmla="*/ 228600 h 361950"/>
              <a:gd name="connsiteX6" fmla="*/ 342900 w 1952625"/>
              <a:gd name="connsiteY6" fmla="*/ 238125 h 361950"/>
              <a:gd name="connsiteX7" fmla="*/ 533400 w 1952625"/>
              <a:gd name="connsiteY7" fmla="*/ 257175 h 361950"/>
              <a:gd name="connsiteX8" fmla="*/ 666750 w 1952625"/>
              <a:gd name="connsiteY8" fmla="*/ 276225 h 361950"/>
              <a:gd name="connsiteX9" fmla="*/ 695325 w 1952625"/>
              <a:gd name="connsiteY9" fmla="*/ 285750 h 361950"/>
              <a:gd name="connsiteX10" fmla="*/ 990600 w 1952625"/>
              <a:gd name="connsiteY10" fmla="*/ 304800 h 361950"/>
              <a:gd name="connsiteX11" fmla="*/ 1123950 w 1952625"/>
              <a:gd name="connsiteY11" fmla="*/ 323850 h 361950"/>
              <a:gd name="connsiteX12" fmla="*/ 1171575 w 1952625"/>
              <a:gd name="connsiteY12" fmla="*/ 333375 h 361950"/>
              <a:gd name="connsiteX13" fmla="*/ 1333500 w 1952625"/>
              <a:gd name="connsiteY13" fmla="*/ 342900 h 361950"/>
              <a:gd name="connsiteX14" fmla="*/ 1524000 w 1952625"/>
              <a:gd name="connsiteY14" fmla="*/ 361950 h 361950"/>
              <a:gd name="connsiteX15" fmla="*/ 1609725 w 1952625"/>
              <a:gd name="connsiteY15" fmla="*/ 352425 h 361950"/>
              <a:gd name="connsiteX16" fmla="*/ 1676400 w 1952625"/>
              <a:gd name="connsiteY16" fmla="*/ 342900 h 361950"/>
              <a:gd name="connsiteX17" fmla="*/ 1952625 w 1952625"/>
              <a:gd name="connsiteY17" fmla="*/ 35242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52625" h="361950">
                <a:moveTo>
                  <a:pt x="0" y="0"/>
                </a:moveTo>
                <a:cubicBezTo>
                  <a:pt x="39270" y="15708"/>
                  <a:pt x="73052" y="25427"/>
                  <a:pt x="104775" y="57150"/>
                </a:cubicBezTo>
                <a:lnTo>
                  <a:pt x="161925" y="114300"/>
                </a:lnTo>
                <a:cubicBezTo>
                  <a:pt x="180468" y="169930"/>
                  <a:pt x="156941" y="118841"/>
                  <a:pt x="200025" y="161925"/>
                </a:cubicBezTo>
                <a:cubicBezTo>
                  <a:pt x="208120" y="170020"/>
                  <a:pt x="210281" y="183171"/>
                  <a:pt x="219075" y="190500"/>
                </a:cubicBezTo>
                <a:cubicBezTo>
                  <a:pt x="237762" y="206072"/>
                  <a:pt x="296559" y="222678"/>
                  <a:pt x="314325" y="228600"/>
                </a:cubicBezTo>
                <a:lnTo>
                  <a:pt x="342900" y="238125"/>
                </a:lnTo>
                <a:cubicBezTo>
                  <a:pt x="422769" y="264748"/>
                  <a:pt x="361452" y="247060"/>
                  <a:pt x="533400" y="257175"/>
                </a:cubicBezTo>
                <a:cubicBezTo>
                  <a:pt x="704770" y="291449"/>
                  <a:pt x="395242" y="230974"/>
                  <a:pt x="666750" y="276225"/>
                </a:cubicBezTo>
                <a:cubicBezTo>
                  <a:pt x="676654" y="277876"/>
                  <a:pt x="685386" y="284330"/>
                  <a:pt x="695325" y="285750"/>
                </a:cubicBezTo>
                <a:cubicBezTo>
                  <a:pt x="769380" y="296329"/>
                  <a:pt x="935564" y="302048"/>
                  <a:pt x="990600" y="304800"/>
                </a:cubicBezTo>
                <a:cubicBezTo>
                  <a:pt x="1057821" y="327207"/>
                  <a:pt x="990395" y="307156"/>
                  <a:pt x="1123950" y="323850"/>
                </a:cubicBezTo>
                <a:cubicBezTo>
                  <a:pt x="1140014" y="325858"/>
                  <a:pt x="1155452" y="331909"/>
                  <a:pt x="1171575" y="333375"/>
                </a:cubicBezTo>
                <a:cubicBezTo>
                  <a:pt x="1225421" y="338270"/>
                  <a:pt x="1279560" y="339180"/>
                  <a:pt x="1333500" y="342900"/>
                </a:cubicBezTo>
                <a:cubicBezTo>
                  <a:pt x="1437461" y="350070"/>
                  <a:pt x="1433865" y="350683"/>
                  <a:pt x="1524000" y="361950"/>
                </a:cubicBezTo>
                <a:lnTo>
                  <a:pt x="1609725" y="352425"/>
                </a:lnTo>
                <a:cubicBezTo>
                  <a:pt x="1632002" y="349640"/>
                  <a:pt x="1653949" y="342900"/>
                  <a:pt x="1676400" y="342900"/>
                </a:cubicBezTo>
                <a:cubicBezTo>
                  <a:pt x="1768530" y="342900"/>
                  <a:pt x="1952625" y="352425"/>
                  <a:pt x="1952625" y="352425"/>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Arrow Connector 41"/>
          <p:cNvCxnSpPr/>
          <p:nvPr/>
        </p:nvCxnSpPr>
        <p:spPr>
          <a:xfrm flipV="1">
            <a:off x="3143250" y="4514850"/>
            <a:ext cx="723900" cy="125585"/>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10643240" y="3962400"/>
            <a:ext cx="762645" cy="1"/>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07903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Overview: Points of Impact</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50</a:t>
            </a:fld>
            <a:endParaRPr lang="en-GB"/>
          </a:p>
        </p:txBody>
      </p:sp>
      <p:pic>
        <p:nvPicPr>
          <p:cNvPr id="26" name="Picture 2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0939" y="2314169"/>
            <a:ext cx="9129462" cy="2580441"/>
          </a:xfrm>
          <a:prstGeom prst="rect">
            <a:avLst/>
          </a:prstGeom>
        </p:spPr>
      </p:pic>
      <p:sp>
        <p:nvSpPr>
          <p:cNvPr id="35" name="Rectangle 34"/>
          <p:cNvSpPr/>
          <p:nvPr/>
        </p:nvSpPr>
        <p:spPr>
          <a:xfrm>
            <a:off x="3709115" y="3060593"/>
            <a:ext cx="664211" cy="247139"/>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POTW</a:t>
            </a:r>
            <a:r>
              <a:rPr lang="en-US" dirty="0"/>
              <a:t> </a:t>
            </a:r>
          </a:p>
        </p:txBody>
      </p:sp>
      <p:sp>
        <p:nvSpPr>
          <p:cNvPr id="36" name="TextBox 35"/>
          <p:cNvSpPr txBox="1"/>
          <p:nvPr/>
        </p:nvSpPr>
        <p:spPr>
          <a:xfrm>
            <a:off x="8135053" y="5670544"/>
            <a:ext cx="3270832" cy="307777"/>
          </a:xfrm>
          <a:prstGeom prst="rect">
            <a:avLst/>
          </a:prstGeom>
          <a:noFill/>
        </p:spPr>
        <p:txBody>
          <a:bodyPr wrap="none" rtlCol="0">
            <a:spAutoFit/>
          </a:bodyPr>
          <a:lstStyle/>
          <a:p>
            <a:r>
              <a:rPr lang="en-US" sz="1400" b="1" dirty="0"/>
              <a:t>PNEC = Predicted No Effect Concentration</a:t>
            </a:r>
          </a:p>
        </p:txBody>
      </p:sp>
      <p:sp>
        <p:nvSpPr>
          <p:cNvPr id="7" name="TextBox 6"/>
          <p:cNvSpPr txBox="1"/>
          <p:nvPr/>
        </p:nvSpPr>
        <p:spPr>
          <a:xfrm>
            <a:off x="2955167" y="3371611"/>
            <a:ext cx="452368" cy="369332"/>
          </a:xfrm>
          <a:prstGeom prst="rect">
            <a:avLst/>
          </a:prstGeom>
          <a:noFill/>
        </p:spPr>
        <p:txBody>
          <a:bodyPr wrap="none" rtlCol="0">
            <a:spAutoFit/>
          </a:bodyPr>
          <a:lstStyle/>
          <a:p>
            <a:r>
              <a:rPr lang="en-US" b="1" dirty="0" err="1"/>
              <a:t>Qe</a:t>
            </a:r>
            <a:endParaRPr lang="en-US" b="1" dirty="0"/>
          </a:p>
        </p:txBody>
      </p:sp>
      <p:sp>
        <p:nvSpPr>
          <p:cNvPr id="38" name="TextBox 37"/>
          <p:cNvSpPr txBox="1"/>
          <p:nvPr/>
        </p:nvSpPr>
        <p:spPr>
          <a:xfrm>
            <a:off x="4602653" y="3371611"/>
            <a:ext cx="452368" cy="369332"/>
          </a:xfrm>
          <a:prstGeom prst="rect">
            <a:avLst/>
          </a:prstGeom>
          <a:noFill/>
        </p:spPr>
        <p:txBody>
          <a:bodyPr wrap="none" rtlCol="0">
            <a:spAutoFit/>
          </a:bodyPr>
          <a:lstStyle/>
          <a:p>
            <a:r>
              <a:rPr lang="en-US" b="1" dirty="0" err="1"/>
              <a:t>Qe</a:t>
            </a:r>
            <a:endParaRPr lang="en-US" b="1" dirty="0"/>
          </a:p>
        </p:txBody>
      </p:sp>
      <p:sp>
        <p:nvSpPr>
          <p:cNvPr id="39" name="TextBox 38"/>
          <p:cNvSpPr txBox="1"/>
          <p:nvPr/>
        </p:nvSpPr>
        <p:spPr>
          <a:xfrm>
            <a:off x="5707800" y="3398946"/>
            <a:ext cx="689612" cy="369332"/>
          </a:xfrm>
          <a:prstGeom prst="rect">
            <a:avLst/>
          </a:prstGeom>
          <a:noFill/>
        </p:spPr>
        <p:txBody>
          <a:bodyPr wrap="none" rtlCol="0">
            <a:spAutoFit/>
          </a:bodyPr>
          <a:lstStyle/>
          <a:p>
            <a:r>
              <a:rPr lang="en-US" b="1" dirty="0" err="1"/>
              <a:t>MzAc</a:t>
            </a:r>
            <a:endParaRPr lang="en-US" b="1" dirty="0"/>
          </a:p>
        </p:txBody>
      </p:sp>
      <p:sp>
        <p:nvSpPr>
          <p:cNvPr id="40" name="TextBox 39"/>
          <p:cNvSpPr txBox="1"/>
          <p:nvPr/>
        </p:nvSpPr>
        <p:spPr>
          <a:xfrm>
            <a:off x="4863374" y="3737079"/>
            <a:ext cx="452368" cy="369332"/>
          </a:xfrm>
          <a:prstGeom prst="rect">
            <a:avLst/>
          </a:prstGeom>
          <a:noFill/>
        </p:spPr>
        <p:txBody>
          <a:bodyPr wrap="none" rtlCol="0">
            <a:spAutoFit/>
          </a:bodyPr>
          <a:lstStyle/>
          <a:p>
            <a:r>
              <a:rPr lang="en-US" b="1" dirty="0"/>
              <a:t>Qu</a:t>
            </a:r>
          </a:p>
        </p:txBody>
      </p:sp>
      <p:sp>
        <p:nvSpPr>
          <p:cNvPr id="41" name="TextBox 40"/>
          <p:cNvSpPr txBox="1"/>
          <p:nvPr/>
        </p:nvSpPr>
        <p:spPr>
          <a:xfrm>
            <a:off x="6830217" y="3371611"/>
            <a:ext cx="704039" cy="369332"/>
          </a:xfrm>
          <a:prstGeom prst="rect">
            <a:avLst/>
          </a:prstGeom>
          <a:noFill/>
        </p:spPr>
        <p:txBody>
          <a:bodyPr wrap="none" rtlCol="0">
            <a:spAutoFit/>
          </a:bodyPr>
          <a:lstStyle/>
          <a:p>
            <a:r>
              <a:rPr lang="en-US" b="1" dirty="0" err="1"/>
              <a:t>MzCh</a:t>
            </a:r>
            <a:endParaRPr lang="en-US" b="1" dirty="0"/>
          </a:p>
        </p:txBody>
      </p:sp>
      <p:sp>
        <p:nvSpPr>
          <p:cNvPr id="42" name="TextBox 41"/>
          <p:cNvSpPr txBox="1"/>
          <p:nvPr/>
        </p:nvSpPr>
        <p:spPr>
          <a:xfrm>
            <a:off x="8153776" y="3123066"/>
            <a:ext cx="452368" cy="369332"/>
          </a:xfrm>
          <a:prstGeom prst="rect">
            <a:avLst/>
          </a:prstGeom>
          <a:noFill/>
        </p:spPr>
        <p:txBody>
          <a:bodyPr wrap="none" rtlCol="0">
            <a:spAutoFit/>
          </a:bodyPr>
          <a:lstStyle/>
          <a:p>
            <a:r>
              <a:rPr lang="en-US" b="1" dirty="0" err="1"/>
              <a:t>Qd</a:t>
            </a:r>
            <a:endParaRPr lang="en-US" b="1" dirty="0"/>
          </a:p>
        </p:txBody>
      </p:sp>
      <p:sp>
        <p:nvSpPr>
          <p:cNvPr id="43" name="Freeform 42"/>
          <p:cNvSpPr/>
          <p:nvPr/>
        </p:nvSpPr>
        <p:spPr>
          <a:xfrm>
            <a:off x="3143250" y="3781425"/>
            <a:ext cx="1866900" cy="857250"/>
          </a:xfrm>
          <a:custGeom>
            <a:avLst/>
            <a:gdLst>
              <a:gd name="connsiteX0" fmla="*/ 1866900 w 1866900"/>
              <a:gd name="connsiteY0" fmla="*/ 0 h 857250"/>
              <a:gd name="connsiteX1" fmla="*/ 1819275 w 1866900"/>
              <a:gd name="connsiteY1" fmla="*/ 38100 h 857250"/>
              <a:gd name="connsiteX2" fmla="*/ 1790700 w 1866900"/>
              <a:gd name="connsiteY2" fmla="*/ 47625 h 857250"/>
              <a:gd name="connsiteX3" fmla="*/ 1752600 w 1866900"/>
              <a:gd name="connsiteY3" fmla="*/ 104775 h 857250"/>
              <a:gd name="connsiteX4" fmla="*/ 1733550 w 1866900"/>
              <a:gd name="connsiteY4" fmla="*/ 133350 h 857250"/>
              <a:gd name="connsiteX5" fmla="*/ 1743075 w 1866900"/>
              <a:gd name="connsiteY5" fmla="*/ 257175 h 857250"/>
              <a:gd name="connsiteX6" fmla="*/ 1771650 w 1866900"/>
              <a:gd name="connsiteY6" fmla="*/ 276225 h 857250"/>
              <a:gd name="connsiteX7" fmla="*/ 1819275 w 1866900"/>
              <a:gd name="connsiteY7" fmla="*/ 323850 h 857250"/>
              <a:gd name="connsiteX8" fmla="*/ 1857375 w 1866900"/>
              <a:gd name="connsiteY8" fmla="*/ 381000 h 857250"/>
              <a:gd name="connsiteX9" fmla="*/ 1847850 w 1866900"/>
              <a:gd name="connsiteY9" fmla="*/ 476250 h 857250"/>
              <a:gd name="connsiteX10" fmla="*/ 1800225 w 1866900"/>
              <a:gd name="connsiteY10" fmla="*/ 533400 h 857250"/>
              <a:gd name="connsiteX11" fmla="*/ 1743075 w 1866900"/>
              <a:gd name="connsiteY11" fmla="*/ 552450 h 857250"/>
              <a:gd name="connsiteX12" fmla="*/ 1714500 w 1866900"/>
              <a:gd name="connsiteY12" fmla="*/ 561975 h 857250"/>
              <a:gd name="connsiteX13" fmla="*/ 1685925 w 1866900"/>
              <a:gd name="connsiteY13" fmla="*/ 581025 h 857250"/>
              <a:gd name="connsiteX14" fmla="*/ 1552575 w 1866900"/>
              <a:gd name="connsiteY14" fmla="*/ 609600 h 857250"/>
              <a:gd name="connsiteX15" fmla="*/ 1524000 w 1866900"/>
              <a:gd name="connsiteY15" fmla="*/ 619125 h 857250"/>
              <a:gd name="connsiteX16" fmla="*/ 1428750 w 1866900"/>
              <a:gd name="connsiteY16" fmla="*/ 638175 h 857250"/>
              <a:gd name="connsiteX17" fmla="*/ 1266825 w 1866900"/>
              <a:gd name="connsiteY17" fmla="*/ 657225 h 857250"/>
              <a:gd name="connsiteX18" fmla="*/ 1133475 w 1866900"/>
              <a:gd name="connsiteY18" fmla="*/ 685800 h 857250"/>
              <a:gd name="connsiteX19" fmla="*/ 866775 w 1866900"/>
              <a:gd name="connsiteY19" fmla="*/ 714375 h 857250"/>
              <a:gd name="connsiteX20" fmla="*/ 723900 w 1866900"/>
              <a:gd name="connsiteY20" fmla="*/ 733425 h 857250"/>
              <a:gd name="connsiteX21" fmla="*/ 619125 w 1866900"/>
              <a:gd name="connsiteY21" fmla="*/ 742950 h 857250"/>
              <a:gd name="connsiteX22" fmla="*/ 581025 w 1866900"/>
              <a:gd name="connsiteY22" fmla="*/ 752475 h 857250"/>
              <a:gd name="connsiteX23" fmla="*/ 552450 w 1866900"/>
              <a:gd name="connsiteY23" fmla="*/ 762000 h 857250"/>
              <a:gd name="connsiteX24" fmla="*/ 466725 w 1866900"/>
              <a:gd name="connsiteY24" fmla="*/ 771525 h 857250"/>
              <a:gd name="connsiteX25" fmla="*/ 304800 w 1866900"/>
              <a:gd name="connsiteY25" fmla="*/ 790575 h 857250"/>
              <a:gd name="connsiteX26" fmla="*/ 257175 w 1866900"/>
              <a:gd name="connsiteY26" fmla="*/ 800100 h 857250"/>
              <a:gd name="connsiteX27" fmla="*/ 133350 w 1866900"/>
              <a:gd name="connsiteY27" fmla="*/ 819150 h 857250"/>
              <a:gd name="connsiteX28" fmla="*/ 104775 w 1866900"/>
              <a:gd name="connsiteY28" fmla="*/ 828675 h 857250"/>
              <a:gd name="connsiteX29" fmla="*/ 19050 w 1866900"/>
              <a:gd name="connsiteY29" fmla="*/ 847725 h 857250"/>
              <a:gd name="connsiteX30" fmla="*/ 0 w 1866900"/>
              <a:gd name="connsiteY30" fmla="*/ 85725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66900" h="857250">
                <a:moveTo>
                  <a:pt x="1866900" y="0"/>
                </a:moveTo>
                <a:cubicBezTo>
                  <a:pt x="1851025" y="12700"/>
                  <a:pt x="1836515" y="27325"/>
                  <a:pt x="1819275" y="38100"/>
                </a:cubicBezTo>
                <a:cubicBezTo>
                  <a:pt x="1810761" y="43421"/>
                  <a:pt x="1797800" y="40525"/>
                  <a:pt x="1790700" y="47625"/>
                </a:cubicBezTo>
                <a:cubicBezTo>
                  <a:pt x="1774511" y="63814"/>
                  <a:pt x="1765300" y="85725"/>
                  <a:pt x="1752600" y="104775"/>
                </a:cubicBezTo>
                <a:lnTo>
                  <a:pt x="1733550" y="133350"/>
                </a:lnTo>
                <a:cubicBezTo>
                  <a:pt x="1736725" y="174625"/>
                  <a:pt x="1732409" y="217176"/>
                  <a:pt x="1743075" y="257175"/>
                </a:cubicBezTo>
                <a:cubicBezTo>
                  <a:pt x="1746025" y="268236"/>
                  <a:pt x="1763555" y="268130"/>
                  <a:pt x="1771650" y="276225"/>
                </a:cubicBezTo>
                <a:cubicBezTo>
                  <a:pt x="1835150" y="339725"/>
                  <a:pt x="1743075" y="273050"/>
                  <a:pt x="1819275" y="323850"/>
                </a:cubicBezTo>
                <a:cubicBezTo>
                  <a:pt x="1831975" y="342900"/>
                  <a:pt x="1859653" y="358218"/>
                  <a:pt x="1857375" y="381000"/>
                </a:cubicBezTo>
                <a:cubicBezTo>
                  <a:pt x="1854200" y="412750"/>
                  <a:pt x="1855025" y="445159"/>
                  <a:pt x="1847850" y="476250"/>
                </a:cubicBezTo>
                <a:cubicBezTo>
                  <a:pt x="1844886" y="489095"/>
                  <a:pt x="1809174" y="528428"/>
                  <a:pt x="1800225" y="533400"/>
                </a:cubicBezTo>
                <a:cubicBezTo>
                  <a:pt x="1782672" y="543152"/>
                  <a:pt x="1762125" y="546100"/>
                  <a:pt x="1743075" y="552450"/>
                </a:cubicBezTo>
                <a:cubicBezTo>
                  <a:pt x="1733550" y="555625"/>
                  <a:pt x="1722854" y="556406"/>
                  <a:pt x="1714500" y="561975"/>
                </a:cubicBezTo>
                <a:cubicBezTo>
                  <a:pt x="1704975" y="568325"/>
                  <a:pt x="1696386" y="576376"/>
                  <a:pt x="1685925" y="581025"/>
                </a:cubicBezTo>
                <a:cubicBezTo>
                  <a:pt x="1632816" y="604629"/>
                  <a:pt x="1612593" y="602098"/>
                  <a:pt x="1552575" y="609600"/>
                </a:cubicBezTo>
                <a:cubicBezTo>
                  <a:pt x="1543050" y="612775"/>
                  <a:pt x="1533654" y="616367"/>
                  <a:pt x="1524000" y="619125"/>
                </a:cubicBezTo>
                <a:cubicBezTo>
                  <a:pt x="1487174" y="629647"/>
                  <a:pt x="1469292" y="631938"/>
                  <a:pt x="1428750" y="638175"/>
                </a:cubicBezTo>
                <a:cubicBezTo>
                  <a:pt x="1350541" y="650207"/>
                  <a:pt x="1355913" y="648316"/>
                  <a:pt x="1266825" y="657225"/>
                </a:cubicBezTo>
                <a:cubicBezTo>
                  <a:pt x="1185391" y="684370"/>
                  <a:pt x="1229600" y="673784"/>
                  <a:pt x="1133475" y="685800"/>
                </a:cubicBezTo>
                <a:cubicBezTo>
                  <a:pt x="1025008" y="740033"/>
                  <a:pt x="1121123" y="698478"/>
                  <a:pt x="866775" y="714375"/>
                </a:cubicBezTo>
                <a:cubicBezTo>
                  <a:pt x="826396" y="716899"/>
                  <a:pt x="764960" y="728863"/>
                  <a:pt x="723900" y="733425"/>
                </a:cubicBezTo>
                <a:cubicBezTo>
                  <a:pt x="689045" y="737298"/>
                  <a:pt x="654050" y="739775"/>
                  <a:pt x="619125" y="742950"/>
                </a:cubicBezTo>
                <a:cubicBezTo>
                  <a:pt x="606425" y="746125"/>
                  <a:pt x="593612" y="748879"/>
                  <a:pt x="581025" y="752475"/>
                </a:cubicBezTo>
                <a:cubicBezTo>
                  <a:pt x="571371" y="755233"/>
                  <a:pt x="562354" y="760349"/>
                  <a:pt x="552450" y="762000"/>
                </a:cubicBezTo>
                <a:cubicBezTo>
                  <a:pt x="524090" y="766727"/>
                  <a:pt x="495224" y="767725"/>
                  <a:pt x="466725" y="771525"/>
                </a:cubicBezTo>
                <a:cubicBezTo>
                  <a:pt x="302900" y="793368"/>
                  <a:pt x="559700" y="767402"/>
                  <a:pt x="304800" y="790575"/>
                </a:cubicBezTo>
                <a:lnTo>
                  <a:pt x="257175" y="800100"/>
                </a:lnTo>
                <a:cubicBezTo>
                  <a:pt x="208717" y="808911"/>
                  <a:pt x="183296" y="812015"/>
                  <a:pt x="133350" y="819150"/>
                </a:cubicBezTo>
                <a:cubicBezTo>
                  <a:pt x="123825" y="822325"/>
                  <a:pt x="114515" y="826240"/>
                  <a:pt x="104775" y="828675"/>
                </a:cubicBezTo>
                <a:cubicBezTo>
                  <a:pt x="74578" y="836224"/>
                  <a:pt x="48384" y="837947"/>
                  <a:pt x="19050" y="847725"/>
                </a:cubicBezTo>
                <a:cubicBezTo>
                  <a:pt x="12315" y="849970"/>
                  <a:pt x="6350" y="854075"/>
                  <a:pt x="0" y="857250"/>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8690615" y="3600450"/>
            <a:ext cx="1952625" cy="361950"/>
          </a:xfrm>
          <a:custGeom>
            <a:avLst/>
            <a:gdLst>
              <a:gd name="connsiteX0" fmla="*/ 0 w 1952625"/>
              <a:gd name="connsiteY0" fmla="*/ 0 h 361950"/>
              <a:gd name="connsiteX1" fmla="*/ 104775 w 1952625"/>
              <a:gd name="connsiteY1" fmla="*/ 57150 h 361950"/>
              <a:gd name="connsiteX2" fmla="*/ 161925 w 1952625"/>
              <a:gd name="connsiteY2" fmla="*/ 114300 h 361950"/>
              <a:gd name="connsiteX3" fmla="*/ 200025 w 1952625"/>
              <a:gd name="connsiteY3" fmla="*/ 161925 h 361950"/>
              <a:gd name="connsiteX4" fmla="*/ 219075 w 1952625"/>
              <a:gd name="connsiteY4" fmla="*/ 190500 h 361950"/>
              <a:gd name="connsiteX5" fmla="*/ 314325 w 1952625"/>
              <a:gd name="connsiteY5" fmla="*/ 228600 h 361950"/>
              <a:gd name="connsiteX6" fmla="*/ 342900 w 1952625"/>
              <a:gd name="connsiteY6" fmla="*/ 238125 h 361950"/>
              <a:gd name="connsiteX7" fmla="*/ 533400 w 1952625"/>
              <a:gd name="connsiteY7" fmla="*/ 257175 h 361950"/>
              <a:gd name="connsiteX8" fmla="*/ 666750 w 1952625"/>
              <a:gd name="connsiteY8" fmla="*/ 276225 h 361950"/>
              <a:gd name="connsiteX9" fmla="*/ 695325 w 1952625"/>
              <a:gd name="connsiteY9" fmla="*/ 285750 h 361950"/>
              <a:gd name="connsiteX10" fmla="*/ 990600 w 1952625"/>
              <a:gd name="connsiteY10" fmla="*/ 304800 h 361950"/>
              <a:gd name="connsiteX11" fmla="*/ 1123950 w 1952625"/>
              <a:gd name="connsiteY11" fmla="*/ 323850 h 361950"/>
              <a:gd name="connsiteX12" fmla="*/ 1171575 w 1952625"/>
              <a:gd name="connsiteY12" fmla="*/ 333375 h 361950"/>
              <a:gd name="connsiteX13" fmla="*/ 1333500 w 1952625"/>
              <a:gd name="connsiteY13" fmla="*/ 342900 h 361950"/>
              <a:gd name="connsiteX14" fmla="*/ 1524000 w 1952625"/>
              <a:gd name="connsiteY14" fmla="*/ 361950 h 361950"/>
              <a:gd name="connsiteX15" fmla="*/ 1609725 w 1952625"/>
              <a:gd name="connsiteY15" fmla="*/ 352425 h 361950"/>
              <a:gd name="connsiteX16" fmla="*/ 1676400 w 1952625"/>
              <a:gd name="connsiteY16" fmla="*/ 342900 h 361950"/>
              <a:gd name="connsiteX17" fmla="*/ 1952625 w 1952625"/>
              <a:gd name="connsiteY17" fmla="*/ 35242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52625" h="361950">
                <a:moveTo>
                  <a:pt x="0" y="0"/>
                </a:moveTo>
                <a:cubicBezTo>
                  <a:pt x="39270" y="15708"/>
                  <a:pt x="73052" y="25427"/>
                  <a:pt x="104775" y="57150"/>
                </a:cubicBezTo>
                <a:lnTo>
                  <a:pt x="161925" y="114300"/>
                </a:lnTo>
                <a:cubicBezTo>
                  <a:pt x="180468" y="169930"/>
                  <a:pt x="156941" y="118841"/>
                  <a:pt x="200025" y="161925"/>
                </a:cubicBezTo>
                <a:cubicBezTo>
                  <a:pt x="208120" y="170020"/>
                  <a:pt x="210281" y="183171"/>
                  <a:pt x="219075" y="190500"/>
                </a:cubicBezTo>
                <a:cubicBezTo>
                  <a:pt x="237762" y="206072"/>
                  <a:pt x="296559" y="222678"/>
                  <a:pt x="314325" y="228600"/>
                </a:cubicBezTo>
                <a:lnTo>
                  <a:pt x="342900" y="238125"/>
                </a:lnTo>
                <a:cubicBezTo>
                  <a:pt x="422769" y="264748"/>
                  <a:pt x="361452" y="247060"/>
                  <a:pt x="533400" y="257175"/>
                </a:cubicBezTo>
                <a:cubicBezTo>
                  <a:pt x="704770" y="291449"/>
                  <a:pt x="395242" y="230974"/>
                  <a:pt x="666750" y="276225"/>
                </a:cubicBezTo>
                <a:cubicBezTo>
                  <a:pt x="676654" y="277876"/>
                  <a:pt x="685386" y="284330"/>
                  <a:pt x="695325" y="285750"/>
                </a:cubicBezTo>
                <a:cubicBezTo>
                  <a:pt x="769380" y="296329"/>
                  <a:pt x="935564" y="302048"/>
                  <a:pt x="990600" y="304800"/>
                </a:cubicBezTo>
                <a:cubicBezTo>
                  <a:pt x="1057821" y="327207"/>
                  <a:pt x="990395" y="307156"/>
                  <a:pt x="1123950" y="323850"/>
                </a:cubicBezTo>
                <a:cubicBezTo>
                  <a:pt x="1140014" y="325858"/>
                  <a:pt x="1155452" y="331909"/>
                  <a:pt x="1171575" y="333375"/>
                </a:cubicBezTo>
                <a:cubicBezTo>
                  <a:pt x="1225421" y="338270"/>
                  <a:pt x="1279560" y="339180"/>
                  <a:pt x="1333500" y="342900"/>
                </a:cubicBezTo>
                <a:cubicBezTo>
                  <a:pt x="1437461" y="350070"/>
                  <a:pt x="1433865" y="350683"/>
                  <a:pt x="1524000" y="361950"/>
                </a:cubicBezTo>
                <a:lnTo>
                  <a:pt x="1609725" y="352425"/>
                </a:lnTo>
                <a:cubicBezTo>
                  <a:pt x="1632002" y="349640"/>
                  <a:pt x="1653949" y="342900"/>
                  <a:pt x="1676400" y="342900"/>
                </a:cubicBezTo>
                <a:cubicBezTo>
                  <a:pt x="1768530" y="342900"/>
                  <a:pt x="1952625" y="352425"/>
                  <a:pt x="1952625" y="352425"/>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a:endCxn id="43" idx="20"/>
          </p:cNvCxnSpPr>
          <p:nvPr/>
        </p:nvCxnSpPr>
        <p:spPr>
          <a:xfrm flipV="1">
            <a:off x="3143250" y="4514850"/>
            <a:ext cx="723900" cy="125585"/>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10643240" y="3962400"/>
            <a:ext cx="762645" cy="1"/>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82608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Terminology</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p:txBody>
          <a:bodyPr/>
          <a:lstStyle/>
          <a:p>
            <a:endParaRPr lang="en-GB"/>
          </a:p>
        </p:txBody>
      </p:sp>
      <p:sp>
        <p:nvSpPr>
          <p:cNvPr id="4" name="Text Placeholder 3">
            <a:extLst>
              <a:ext uri="{FF2B5EF4-FFF2-40B4-BE49-F238E27FC236}">
                <a16:creationId xmlns:a16="http://schemas.microsoft.com/office/drawing/2014/main" id="{8C7F9E70-6E22-4DED-ABF5-B00F563DBD41}"/>
              </a:ext>
            </a:extLst>
          </p:cNvPr>
          <p:cNvSpPr>
            <a:spLocks noGrp="1"/>
          </p:cNvSpPr>
          <p:nvPr>
            <p:ph type="body" sz="quarter" idx="11"/>
          </p:nvPr>
        </p:nvSpPr>
        <p:spPr/>
        <p:txBody>
          <a:bodyPr/>
          <a:lstStyle/>
          <a:p>
            <a:endParaRPr lang="en-GB"/>
          </a:p>
        </p:txBody>
      </p:sp>
      <p:sp>
        <p:nvSpPr>
          <p:cNvPr id="5" name="Text Placeholder 4">
            <a:extLst>
              <a:ext uri="{FF2B5EF4-FFF2-40B4-BE49-F238E27FC236}">
                <a16:creationId xmlns:a16="http://schemas.microsoft.com/office/drawing/2014/main" id="{DBDEC178-322F-4CB3-A63C-25BB7EE2B232}"/>
              </a:ext>
            </a:extLst>
          </p:cNvPr>
          <p:cNvSpPr>
            <a:spLocks noGrp="1"/>
          </p:cNvSpPr>
          <p:nvPr>
            <p:ph type="body" sz="quarter" idx="12"/>
          </p:nvPr>
        </p:nvSpPr>
        <p:spPr/>
        <p:txBody>
          <a:bodyPr/>
          <a:lstStyle/>
          <a:p>
            <a:endParaRPr lang="en-GB"/>
          </a:p>
        </p:txBody>
      </p:sp>
      <p:sp>
        <p:nvSpPr>
          <p:cNvPr id="6" name="Text Placeholder 5">
            <a:extLst>
              <a:ext uri="{FF2B5EF4-FFF2-40B4-BE49-F238E27FC236}">
                <a16:creationId xmlns:a16="http://schemas.microsoft.com/office/drawing/2014/main" id="{A2D7DBE8-7689-4F0C-AA70-366A6AF8AEED}"/>
              </a:ext>
            </a:extLst>
          </p:cNvPr>
          <p:cNvSpPr>
            <a:spLocks noGrp="1"/>
          </p:cNvSpPr>
          <p:nvPr>
            <p:ph type="body" sz="quarter" idx="13"/>
          </p:nvPr>
        </p:nvSpPr>
        <p:spPr/>
        <p:txBody>
          <a:bodyPr/>
          <a:lstStyle/>
          <a:p>
            <a:endParaRPr lang="en-GB"/>
          </a:p>
        </p:txBody>
      </p:sp>
      <p:sp>
        <p:nvSpPr>
          <p:cNvPr id="7" name="Text Placeholder 6">
            <a:extLst>
              <a:ext uri="{FF2B5EF4-FFF2-40B4-BE49-F238E27FC236}">
                <a16:creationId xmlns:a16="http://schemas.microsoft.com/office/drawing/2014/main" id="{57DB246A-8EC5-4F29-A5A3-A910F8771B66}"/>
              </a:ext>
            </a:extLst>
          </p:cNvPr>
          <p:cNvSpPr>
            <a:spLocks noGrp="1"/>
          </p:cNvSpPr>
          <p:nvPr>
            <p:ph type="body" sz="quarter" idx="14"/>
          </p:nvPr>
        </p:nvSpPr>
        <p:spPr/>
        <p:txBody>
          <a:bodyPr/>
          <a:lstStyle/>
          <a:p>
            <a:endParaRPr lang="en-GB"/>
          </a:p>
        </p:txBody>
      </p:sp>
      <p:sp>
        <p:nvSpPr>
          <p:cNvPr id="8" name="Text Placeholder 7">
            <a:extLst>
              <a:ext uri="{FF2B5EF4-FFF2-40B4-BE49-F238E27FC236}">
                <a16:creationId xmlns:a16="http://schemas.microsoft.com/office/drawing/2014/main" id="{94CAFEAA-65A4-4C08-81B8-0F4C59E54B78}"/>
              </a:ext>
            </a:extLst>
          </p:cNvPr>
          <p:cNvSpPr>
            <a:spLocks noGrp="1"/>
          </p:cNvSpPr>
          <p:nvPr>
            <p:ph type="body" sz="quarter" idx="15"/>
          </p:nvPr>
        </p:nvSpPr>
        <p:spPr/>
        <p:txBody>
          <a:bodyPr/>
          <a:lstStyle/>
          <a:p>
            <a:endParaRPr lang="en-GB"/>
          </a:p>
        </p:txBody>
      </p:sp>
    </p:spTree>
    <p:extLst>
      <p:ext uri="{BB962C8B-B14F-4D97-AF65-F5344CB8AC3E}">
        <p14:creationId xmlns:p14="http://schemas.microsoft.com/office/powerpoint/2010/main" val="3818316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p:txBody>
          <a:bodyPr/>
          <a:lstStyle/>
          <a:p>
            <a:r>
              <a:rPr lang="en-US" u="sng" dirty="0"/>
              <a:t>Point of Generation</a:t>
            </a:r>
            <a:r>
              <a:rPr lang="en-US" dirty="0"/>
              <a:t>: Location where wastewater is generated from a process and discharged to drain, prior to mixing with non-process wastewater.</a:t>
            </a:r>
          </a:p>
          <a:p>
            <a:r>
              <a:rPr lang="en-US" u="sng" dirty="0"/>
              <a:t>Facility Effluent (Site </a:t>
            </a:r>
            <a:r>
              <a:rPr lang="en-US" u="sng" dirty="0" err="1"/>
              <a:t>Qe</a:t>
            </a:r>
            <a:r>
              <a:rPr lang="en-US" u="sng" dirty="0"/>
              <a:t>)</a:t>
            </a:r>
            <a:r>
              <a:rPr lang="en-US" dirty="0"/>
              <a:t>: Location where the wastewater pipe exits the production site.  This may be an open pipe or hatch/manhole location.  This is typically an official wastewater monitoring location for the facility.</a:t>
            </a:r>
          </a:p>
          <a:p>
            <a:r>
              <a:rPr lang="en-US" u="sng" dirty="0"/>
              <a:t>Facility Effluent (POTW </a:t>
            </a:r>
            <a:r>
              <a:rPr lang="en-US" u="sng" dirty="0" err="1"/>
              <a:t>Qe</a:t>
            </a:r>
            <a:r>
              <a:rPr lang="en-US" u="sng" dirty="0"/>
              <a:t>)</a:t>
            </a:r>
            <a:r>
              <a:rPr lang="en-US" dirty="0"/>
              <a:t>: Location where wastewater pipe exits the Municipal to Publicly Owned Treatment Works (POTW) after all treatment has occurred. This is typically an official wastewater monitoring location for the facility.</a:t>
            </a:r>
          </a:p>
          <a:p>
            <a:r>
              <a:rPr lang="en-US" u="sng" dirty="0"/>
              <a:t>Upstream River Flow (Qu)</a:t>
            </a:r>
            <a:r>
              <a:rPr lang="en-US" dirty="0"/>
              <a:t>: Location of the nearest river flow upstream of the Facility Effluent. </a:t>
            </a:r>
          </a:p>
          <a:p>
            <a:r>
              <a:rPr lang="en-US" u="sng" dirty="0"/>
              <a:t>Downstream Drinking Water Intake (</a:t>
            </a:r>
            <a:r>
              <a:rPr lang="en-US" u="sng" dirty="0" err="1"/>
              <a:t>Qd</a:t>
            </a:r>
            <a:r>
              <a:rPr lang="en-US" u="sng" dirty="0"/>
              <a:t>)</a:t>
            </a:r>
            <a:r>
              <a:rPr lang="en-US" dirty="0"/>
              <a:t>: Location downstream of the Facility Effluent where water is withdrawn for public drinking water use.  This may not exist for all facilities.</a:t>
            </a:r>
          </a:p>
          <a:p>
            <a:endParaRPr lang="en-US" dirty="0"/>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52</a:t>
            </a:fld>
            <a:endParaRPr lang="en-GB"/>
          </a:p>
        </p:txBody>
      </p:sp>
    </p:spTree>
    <p:extLst>
      <p:ext uri="{BB962C8B-B14F-4D97-AF65-F5344CB8AC3E}">
        <p14:creationId xmlns:p14="http://schemas.microsoft.com/office/powerpoint/2010/main" val="5154212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p:txBody>
          <a:bodyPr/>
          <a:lstStyle/>
          <a:p>
            <a:r>
              <a:rPr lang="en-US" u="sng" dirty="0"/>
              <a:t>Mixing Zone – Acute (</a:t>
            </a:r>
            <a:r>
              <a:rPr lang="en-US" u="sng" dirty="0" err="1"/>
              <a:t>MzAc</a:t>
            </a:r>
            <a:r>
              <a:rPr lang="en-US" u="sng" dirty="0"/>
              <a:t>)</a:t>
            </a:r>
            <a:r>
              <a:rPr lang="en-US" dirty="0"/>
              <a:t>: The acute mixing zone is the area of initial dilution, sometimes referred to as the Zone of Initial Dilution (ZID).  The acute PNEC is applied at this location</a:t>
            </a:r>
          </a:p>
          <a:p>
            <a:r>
              <a:rPr lang="en-US" u="sng" dirty="0"/>
              <a:t>Mixing Zone – Chronic (</a:t>
            </a:r>
            <a:r>
              <a:rPr lang="en-US" u="sng" dirty="0" err="1"/>
              <a:t>MzCh</a:t>
            </a:r>
            <a:r>
              <a:rPr lang="en-US" u="sng" dirty="0"/>
              <a:t>)</a:t>
            </a:r>
            <a:r>
              <a:rPr lang="en-US" dirty="0"/>
              <a:t>: The chronic mixing zone is a percentage of the surface water allowed for mixing, usually 25% or 50% of the Qu.  The acute PNEC is applied at the edge of this mixing location</a:t>
            </a:r>
          </a:p>
          <a:p>
            <a:r>
              <a:rPr lang="en-US" u="sng" dirty="0"/>
              <a:t>Diffuser</a:t>
            </a:r>
            <a:r>
              <a:rPr lang="en-US" dirty="0"/>
              <a:t>: An enhance mixing device installed on the facility discharge pipe below surface water surface resulting in higher mixing zone credits.</a:t>
            </a:r>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53</a:t>
            </a:fld>
            <a:endParaRPr lang="en-GB"/>
          </a:p>
        </p:txBody>
      </p:sp>
      <p:grpSp>
        <p:nvGrpSpPr>
          <p:cNvPr id="6" name="Group 5"/>
          <p:cNvGrpSpPr/>
          <p:nvPr/>
        </p:nvGrpSpPr>
        <p:grpSpPr>
          <a:xfrm>
            <a:off x="43267" y="4032443"/>
            <a:ext cx="5657850" cy="2350532"/>
            <a:chOff x="3342749" y="2463624"/>
            <a:chExt cx="5657850" cy="2350532"/>
          </a:xfrm>
        </p:grpSpPr>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42749" y="2463624"/>
              <a:ext cx="5657850" cy="1981200"/>
            </a:xfrm>
            <a:prstGeom prst="rect">
              <a:avLst/>
            </a:prstGeom>
          </p:spPr>
        </p:pic>
        <p:cxnSp>
          <p:nvCxnSpPr>
            <p:cNvPr id="8" name="Straight Arrow Connector 7"/>
            <p:cNvCxnSpPr/>
            <p:nvPr/>
          </p:nvCxnSpPr>
          <p:spPr>
            <a:xfrm flipH="1" flipV="1">
              <a:off x="5613722" y="3842795"/>
              <a:ext cx="219919" cy="602029"/>
            </a:xfrm>
            <a:prstGeom prst="straightConnector1">
              <a:avLst/>
            </a:prstGeom>
            <a:ln w="31750">
              <a:tailEnd type="triangle"/>
            </a:ln>
          </p:spPr>
          <p:style>
            <a:lnRef idx="3">
              <a:schemeClr val="accent2"/>
            </a:lnRef>
            <a:fillRef idx="0">
              <a:schemeClr val="accent2"/>
            </a:fillRef>
            <a:effectRef idx="2">
              <a:schemeClr val="accent2"/>
            </a:effectRef>
            <a:fontRef idx="minor">
              <a:schemeClr val="tx1"/>
            </a:fontRef>
          </p:style>
        </p:cxnSp>
        <p:cxnSp>
          <p:nvCxnSpPr>
            <p:cNvPr id="9" name="Straight Arrow Connector 8"/>
            <p:cNvCxnSpPr/>
            <p:nvPr/>
          </p:nvCxnSpPr>
          <p:spPr>
            <a:xfrm flipH="1">
              <a:off x="6366077" y="3454224"/>
              <a:ext cx="728370" cy="59491"/>
            </a:xfrm>
            <a:prstGeom prst="straightConnector1">
              <a:avLst/>
            </a:prstGeom>
            <a:ln w="31750">
              <a:tailEnd type="triangle"/>
            </a:ln>
          </p:spPr>
          <p:style>
            <a:lnRef idx="3">
              <a:schemeClr val="accent2"/>
            </a:lnRef>
            <a:fillRef idx="0">
              <a:schemeClr val="accent2"/>
            </a:fillRef>
            <a:effectRef idx="2">
              <a:schemeClr val="accent2"/>
            </a:effectRef>
            <a:fontRef idx="minor">
              <a:schemeClr val="tx1"/>
            </a:fontRef>
          </p:style>
        </p:cxnSp>
        <p:sp>
          <p:nvSpPr>
            <p:cNvPr id="10" name="TextBox 9"/>
            <p:cNvSpPr txBox="1"/>
            <p:nvPr/>
          </p:nvSpPr>
          <p:spPr>
            <a:xfrm>
              <a:off x="7036362" y="3269558"/>
              <a:ext cx="718466" cy="369332"/>
            </a:xfrm>
            <a:prstGeom prst="rect">
              <a:avLst/>
            </a:prstGeom>
            <a:noFill/>
          </p:spPr>
          <p:txBody>
            <a:bodyPr wrap="none" rtlCol="0">
              <a:spAutoFit/>
            </a:bodyPr>
            <a:lstStyle/>
            <a:p>
              <a:r>
                <a:rPr lang="en-US" dirty="0"/>
                <a:t>MzCh</a:t>
              </a:r>
            </a:p>
          </p:txBody>
        </p:sp>
        <p:sp>
          <p:nvSpPr>
            <p:cNvPr id="11" name="TextBox 10"/>
            <p:cNvSpPr txBox="1"/>
            <p:nvPr/>
          </p:nvSpPr>
          <p:spPr>
            <a:xfrm>
              <a:off x="5808236" y="4444824"/>
              <a:ext cx="704039" cy="369332"/>
            </a:xfrm>
            <a:prstGeom prst="rect">
              <a:avLst/>
            </a:prstGeom>
            <a:noFill/>
          </p:spPr>
          <p:txBody>
            <a:bodyPr wrap="none" rtlCol="0">
              <a:spAutoFit/>
            </a:bodyPr>
            <a:lstStyle/>
            <a:p>
              <a:r>
                <a:rPr lang="en-US" dirty="0"/>
                <a:t>MzAc</a:t>
              </a:r>
            </a:p>
          </p:txBody>
        </p:sp>
      </p:grpSp>
      <p:grpSp>
        <p:nvGrpSpPr>
          <p:cNvPr id="15" name="Group 14"/>
          <p:cNvGrpSpPr/>
          <p:nvPr/>
        </p:nvGrpSpPr>
        <p:grpSpPr>
          <a:xfrm>
            <a:off x="7080762" y="3882424"/>
            <a:ext cx="2369495" cy="2417157"/>
            <a:chOff x="7080762" y="3882424"/>
            <a:chExt cx="2369495" cy="2417157"/>
          </a:xfrm>
        </p:grpSpPr>
        <p:pic>
          <p:nvPicPr>
            <p:cNvPr id="12" name="Content Placeholder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9956" y="3882424"/>
              <a:ext cx="1791109" cy="2047825"/>
            </a:xfrm>
            <a:prstGeom prst="rect">
              <a:avLst/>
            </a:prstGeom>
          </p:spPr>
        </p:pic>
        <p:sp>
          <p:nvSpPr>
            <p:cNvPr id="13" name="TextBox 12"/>
            <p:cNvSpPr txBox="1"/>
            <p:nvPr/>
          </p:nvSpPr>
          <p:spPr>
            <a:xfrm>
              <a:off x="7080762" y="5930249"/>
              <a:ext cx="2369495" cy="369332"/>
            </a:xfrm>
            <a:prstGeom prst="rect">
              <a:avLst/>
            </a:prstGeom>
            <a:noFill/>
          </p:spPr>
          <p:txBody>
            <a:bodyPr wrap="none" rtlCol="0">
              <a:spAutoFit/>
            </a:bodyPr>
            <a:lstStyle/>
            <a:p>
              <a:r>
                <a:rPr lang="en-US" b="1" dirty="0"/>
                <a:t>Diffuser Nozzle Example</a:t>
              </a:r>
            </a:p>
          </p:txBody>
        </p:sp>
      </p:grpSp>
    </p:spTree>
    <p:extLst>
      <p:ext uri="{BB962C8B-B14F-4D97-AF65-F5344CB8AC3E}">
        <p14:creationId xmlns:p14="http://schemas.microsoft.com/office/powerpoint/2010/main" val="35677957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p:txBody>
          <a:bodyPr/>
          <a:lstStyle/>
          <a:p>
            <a:r>
              <a:rPr lang="en-US" u="sng" dirty="0"/>
              <a:t>7Q10 Flow</a:t>
            </a:r>
            <a:r>
              <a:rPr lang="en-US" dirty="0"/>
              <a:t>: From available flow data, this is the lowest 7 consecutive day flow average over the last 10 years. This value often used for the upstream river flow (Qu) or downstream drinking water flow (</a:t>
            </a:r>
            <a:r>
              <a:rPr lang="en-US" dirty="0" err="1"/>
              <a:t>Qd</a:t>
            </a:r>
            <a:r>
              <a:rPr lang="en-US" dirty="0"/>
              <a:t>).</a:t>
            </a:r>
          </a:p>
          <a:p>
            <a:r>
              <a:rPr lang="en-US" u="sng" dirty="0"/>
              <a:t>Maximum Monthly Average Flow</a:t>
            </a:r>
            <a:r>
              <a:rPr lang="en-US" dirty="0"/>
              <a:t>: From available flow data, this is the highest monthly average of the available data.  This value is often used for the facility flow (</a:t>
            </a:r>
            <a:r>
              <a:rPr lang="en-US" dirty="0" err="1"/>
              <a:t>Qe</a:t>
            </a:r>
            <a:r>
              <a:rPr lang="en-US" dirty="0"/>
              <a:t>).</a:t>
            </a:r>
          </a:p>
          <a:p>
            <a:r>
              <a:rPr lang="en-US" u="sng" dirty="0"/>
              <a:t>Annual Average Flow</a:t>
            </a:r>
            <a:r>
              <a:rPr lang="en-US" dirty="0"/>
              <a:t>: From available flow data, this is the average of each calendar year or 12-month period.  This value is sometimes used for Qu or </a:t>
            </a:r>
            <a:r>
              <a:rPr lang="en-US" dirty="0" err="1"/>
              <a:t>Qe</a:t>
            </a:r>
            <a:r>
              <a:rPr lang="en-US" dirty="0"/>
              <a:t>.</a:t>
            </a:r>
          </a:p>
          <a:p>
            <a:r>
              <a:rPr lang="en-US" u="sng" dirty="0"/>
              <a:t>Lowest Monthly Average Flow</a:t>
            </a:r>
            <a:r>
              <a:rPr lang="en-US" dirty="0"/>
              <a:t>: From available flow data, this is the lowest monthly average of the available data.  This value is sometimes used for the upstream river flow (Qu).</a:t>
            </a:r>
          </a:p>
          <a:p>
            <a:r>
              <a:rPr lang="en-US" u="sng" dirty="0"/>
              <a:t>10</a:t>
            </a:r>
            <a:r>
              <a:rPr lang="en-US" u="sng" baseline="30000" dirty="0"/>
              <a:t>th</a:t>
            </a:r>
            <a:r>
              <a:rPr lang="en-US" u="sng" dirty="0"/>
              <a:t> Percentile Flow</a:t>
            </a:r>
            <a:r>
              <a:rPr lang="en-US" dirty="0"/>
              <a:t>: From available flow data, the statistical value where 10% of the values are below this value and 90% are above this value. This value often used for the upstream river flow (Qu) or downstream drinking water flow (</a:t>
            </a:r>
            <a:r>
              <a:rPr lang="en-US" dirty="0" err="1"/>
              <a:t>Qd</a:t>
            </a:r>
            <a:r>
              <a:rPr lang="en-US" dirty="0"/>
              <a:t>).</a:t>
            </a:r>
          </a:p>
          <a:p>
            <a:endParaRPr lang="en-US" dirty="0"/>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54</a:t>
            </a:fld>
            <a:endParaRPr lang="en-GB"/>
          </a:p>
        </p:txBody>
      </p:sp>
    </p:spTree>
    <p:extLst>
      <p:ext uri="{BB962C8B-B14F-4D97-AF65-F5344CB8AC3E}">
        <p14:creationId xmlns:p14="http://schemas.microsoft.com/office/powerpoint/2010/main" val="13485950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Calculation Examples</a:t>
            </a:r>
          </a:p>
        </p:txBody>
      </p:sp>
      <p:sp>
        <p:nvSpPr>
          <p:cNvPr id="3" name="Text Placeholder 2"/>
          <p:cNvSpPr>
            <a:spLocks noGrp="1"/>
          </p:cNvSpPr>
          <p:nvPr>
            <p:ph type="body" sz="quarter" idx="10"/>
          </p:nvPr>
        </p:nvSpPr>
        <p:spPr/>
        <p:txBody>
          <a:bodyPr/>
          <a:lstStyle/>
          <a:p>
            <a:endParaRPr lang="en-US"/>
          </a:p>
        </p:txBody>
      </p:sp>
      <p:sp>
        <p:nvSpPr>
          <p:cNvPr id="4" name="Text Placeholder 3"/>
          <p:cNvSpPr>
            <a:spLocks noGrp="1"/>
          </p:cNvSpPr>
          <p:nvPr>
            <p:ph type="body" sz="quarter" idx="11"/>
          </p:nvPr>
        </p:nvSpPr>
        <p:spPr/>
        <p:txBody>
          <a:bodyPr/>
          <a:lstStyle/>
          <a:p>
            <a:endParaRPr lang="en-US"/>
          </a:p>
        </p:txBody>
      </p:sp>
      <p:sp>
        <p:nvSpPr>
          <p:cNvPr id="5" name="Text Placeholder 4"/>
          <p:cNvSpPr>
            <a:spLocks noGrp="1"/>
          </p:cNvSpPr>
          <p:nvPr>
            <p:ph type="body" sz="quarter" idx="12"/>
          </p:nvPr>
        </p:nvSpPr>
        <p:spPr/>
        <p:txBody>
          <a:bodyPr/>
          <a:lstStyle/>
          <a:p>
            <a:endParaRPr lang="en-US"/>
          </a:p>
        </p:txBody>
      </p:sp>
      <p:sp>
        <p:nvSpPr>
          <p:cNvPr id="6" name="Text Placeholder 5"/>
          <p:cNvSpPr>
            <a:spLocks noGrp="1"/>
          </p:cNvSpPr>
          <p:nvPr>
            <p:ph type="body" sz="quarter" idx="13"/>
          </p:nvPr>
        </p:nvSpPr>
        <p:spPr/>
        <p:txBody>
          <a:bodyPr/>
          <a:lstStyle/>
          <a:p>
            <a:endParaRPr lang="en-US"/>
          </a:p>
        </p:txBody>
      </p:sp>
      <p:sp>
        <p:nvSpPr>
          <p:cNvPr id="7" name="Text Placeholder 6"/>
          <p:cNvSpPr>
            <a:spLocks noGrp="1"/>
          </p:cNvSpPr>
          <p:nvPr>
            <p:ph type="body" sz="quarter" idx="14"/>
          </p:nvPr>
        </p:nvSpPr>
        <p:spPr/>
        <p:txBody>
          <a:bodyPr/>
          <a:lstStyle/>
          <a:p>
            <a:endParaRPr lang="en-US"/>
          </a:p>
        </p:txBody>
      </p:sp>
      <p:sp>
        <p:nvSpPr>
          <p:cNvPr id="8" name="Text Placeholder 7"/>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41629319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 Good Stream Flow Data</a:t>
            </a:r>
          </a:p>
        </p:txBody>
      </p:sp>
      <p:sp>
        <p:nvSpPr>
          <p:cNvPr id="3" name="Content Placeholder 2"/>
          <p:cNvSpPr>
            <a:spLocks noGrp="1"/>
          </p:cNvSpPr>
          <p:nvPr>
            <p:ph idx="1"/>
          </p:nvPr>
        </p:nvSpPr>
        <p:spPr/>
        <p:txBody>
          <a:bodyPr/>
          <a:lstStyle/>
          <a:p>
            <a:r>
              <a:rPr lang="en-US" dirty="0"/>
              <a:t>Available daily flow information for multiple years</a:t>
            </a:r>
          </a:p>
          <a:p>
            <a:r>
              <a:rPr lang="en-US" dirty="0"/>
              <a:t>The ideal situation is to have flow data for the last 10 years</a:t>
            </a:r>
          </a:p>
          <a:p>
            <a:r>
              <a:rPr lang="en-US" dirty="0"/>
              <a:t>For you region or state, check with your local environmental authority or POTW to obtain flow data.</a:t>
            </a:r>
          </a:p>
          <a:p>
            <a:r>
              <a:rPr lang="en-US" dirty="0"/>
              <a:t>Obtain the raw data if possible in order to evaluate appropriate  values for your assessment situation.</a:t>
            </a:r>
          </a:p>
          <a:p>
            <a:r>
              <a:rPr lang="en-US" dirty="0"/>
              <a:t>Download the data into a table using tools such as Excel® or JMP®.</a:t>
            </a:r>
          </a:p>
          <a:p>
            <a:r>
              <a:rPr lang="en-US" dirty="0"/>
              <a:t>Document the source of the data within the table for future reference</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56</a:t>
            </a:fld>
            <a:endParaRPr lang="en-GB"/>
          </a:p>
        </p:txBody>
      </p:sp>
    </p:spTree>
    <p:extLst>
      <p:ext uri="{BB962C8B-B14F-4D97-AF65-F5344CB8AC3E}">
        <p14:creationId xmlns:p14="http://schemas.microsoft.com/office/powerpoint/2010/main" val="28993043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 Good Stream Flow Data</a:t>
            </a:r>
          </a:p>
        </p:txBody>
      </p:sp>
      <p:sp>
        <p:nvSpPr>
          <p:cNvPr id="3" name="Content Placeholder 2"/>
          <p:cNvSpPr>
            <a:spLocks noGrp="1"/>
          </p:cNvSpPr>
          <p:nvPr>
            <p:ph idx="1"/>
          </p:nvPr>
        </p:nvSpPr>
        <p:spPr/>
        <p:txBody>
          <a:bodyPr/>
          <a:lstStyle/>
          <a:p>
            <a:r>
              <a:rPr lang="en-US" dirty="0"/>
              <a:t>Format the flow data in a simple table</a:t>
            </a:r>
          </a:p>
          <a:p>
            <a:r>
              <a:rPr lang="en-US" dirty="0"/>
              <a:t>Convert units to a per day basis (vs. seconds)</a:t>
            </a:r>
          </a:p>
          <a:p>
            <a:r>
              <a:rPr lang="en-US" dirty="0"/>
              <a:t>Use statistical functions, formulas or pivot tables to define values</a:t>
            </a:r>
          </a:p>
          <a:p>
            <a:r>
              <a:rPr lang="en-US" dirty="0"/>
              <a:t>Excel® formula examples</a:t>
            </a:r>
          </a:p>
          <a:p>
            <a:pPr lvl="1"/>
            <a:r>
              <a:rPr lang="en-US" dirty="0"/>
              <a:t>Mean, “=MEAN(array)”</a:t>
            </a:r>
          </a:p>
          <a:p>
            <a:pPr lvl="1"/>
            <a:r>
              <a:rPr lang="en-US" dirty="0"/>
              <a:t>10</a:t>
            </a:r>
            <a:r>
              <a:rPr lang="en-US" baseline="30000" dirty="0"/>
              <a:t>th</a:t>
            </a:r>
            <a:r>
              <a:rPr lang="en-US" dirty="0"/>
              <a:t> Percentile, “=PERCENTILE(Array, 0.1)</a:t>
            </a:r>
          </a:p>
          <a:p>
            <a:pPr lvl="1"/>
            <a:r>
              <a:rPr lang="en-US" dirty="0"/>
              <a:t>50</a:t>
            </a:r>
            <a:r>
              <a:rPr lang="en-US" baseline="30000" dirty="0"/>
              <a:t>th</a:t>
            </a:r>
            <a:r>
              <a:rPr lang="en-US" dirty="0"/>
              <a:t> Percentile, “=PERCENTILE(Array, 0.5)</a:t>
            </a:r>
          </a:p>
          <a:p>
            <a:r>
              <a:rPr lang="en-US" dirty="0"/>
              <a:t>7Q10 determination</a:t>
            </a:r>
          </a:p>
          <a:p>
            <a:pPr lvl="1"/>
            <a:r>
              <a:rPr lang="en-US" dirty="0"/>
              <a:t>Add calculation column</a:t>
            </a:r>
          </a:p>
          <a:p>
            <a:pPr lvl="1"/>
            <a:r>
              <a:rPr lang="en-US" dirty="0"/>
              <a:t>Starting on data row 7, create formula to average last 7 values</a:t>
            </a:r>
          </a:p>
          <a:p>
            <a:pPr lvl="1"/>
            <a:r>
              <a:rPr lang="en-US" dirty="0"/>
              <a:t>Determine to minimum of the 7Q10 calculated values</a:t>
            </a:r>
          </a:p>
          <a:p>
            <a:pPr lvl="1"/>
            <a:endParaRPr lang="en-US" dirty="0"/>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57</a:t>
            </a:fld>
            <a:endParaRPr lang="en-GB"/>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93886" y="1444754"/>
            <a:ext cx="3106225" cy="4636959"/>
          </a:xfrm>
          <a:prstGeom prst="rect">
            <a:avLst/>
          </a:prstGeom>
        </p:spPr>
      </p:pic>
    </p:spTree>
    <p:extLst>
      <p:ext uri="{BB962C8B-B14F-4D97-AF65-F5344CB8AC3E}">
        <p14:creationId xmlns:p14="http://schemas.microsoft.com/office/powerpoint/2010/main" val="1661708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 Good Stream Flow Data</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58</a:t>
            </a:fld>
            <a:endParaRPr lang="en-GB"/>
          </a:p>
        </p:txBody>
      </p:sp>
      <p:sp>
        <p:nvSpPr>
          <p:cNvPr id="8" name="TextBox 7"/>
          <p:cNvSpPr txBox="1"/>
          <p:nvPr/>
        </p:nvSpPr>
        <p:spPr>
          <a:xfrm>
            <a:off x="8582025" y="5333718"/>
            <a:ext cx="3545714" cy="830997"/>
          </a:xfrm>
          <a:prstGeom prst="rect">
            <a:avLst/>
          </a:prstGeom>
          <a:noFill/>
        </p:spPr>
        <p:txBody>
          <a:bodyPr wrap="none" rtlCol="0">
            <a:spAutoFit/>
          </a:bodyPr>
          <a:lstStyle/>
          <a:p>
            <a:r>
              <a:rPr lang="en-US" sz="1600" b="1" dirty="0"/>
              <a:t>7Q10 = 8220 m3/day</a:t>
            </a:r>
          </a:p>
          <a:p>
            <a:r>
              <a:rPr lang="en-US" sz="1600" b="1" dirty="0"/>
              <a:t>Min. Monthly (8/2005) = 12000 m3/day</a:t>
            </a:r>
          </a:p>
          <a:p>
            <a:r>
              <a:rPr lang="en-US" sz="1600" b="1" dirty="0"/>
              <a:t>Min Annual Avg. (2005) = 100000 m3/day</a:t>
            </a:r>
          </a:p>
        </p:txBody>
      </p:sp>
      <p:pic>
        <p:nvPicPr>
          <p:cNvPr id="10" name="Picture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9809" y="1548619"/>
            <a:ext cx="8062216" cy="4446687"/>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81683" y="1717473"/>
            <a:ext cx="2524202" cy="2684274"/>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222516" y="4469541"/>
            <a:ext cx="2076450" cy="561975"/>
          </a:xfrm>
          <a:prstGeom prst="rect">
            <a:avLst/>
          </a:prstGeom>
        </p:spPr>
      </p:pic>
      <p:sp>
        <p:nvSpPr>
          <p:cNvPr id="13" name="TextBox 12"/>
          <p:cNvSpPr txBox="1"/>
          <p:nvPr/>
        </p:nvSpPr>
        <p:spPr>
          <a:xfrm>
            <a:off x="737324" y="1178914"/>
            <a:ext cx="2733633" cy="338554"/>
          </a:xfrm>
          <a:prstGeom prst="rect">
            <a:avLst/>
          </a:prstGeom>
          <a:noFill/>
        </p:spPr>
        <p:txBody>
          <a:bodyPr wrap="none" rtlCol="0">
            <a:spAutoFit/>
          </a:bodyPr>
          <a:lstStyle/>
          <a:p>
            <a:r>
              <a:rPr lang="en-US" sz="1600" b="1" dirty="0"/>
              <a:t>These are Outputs Using JMP®</a:t>
            </a:r>
          </a:p>
        </p:txBody>
      </p:sp>
    </p:spTree>
    <p:extLst>
      <p:ext uri="{BB962C8B-B14F-4D97-AF65-F5344CB8AC3E}">
        <p14:creationId xmlns:p14="http://schemas.microsoft.com/office/powerpoint/2010/main" val="28510643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Limited Stream Flow Data</a:t>
            </a:r>
          </a:p>
        </p:txBody>
      </p:sp>
      <p:sp>
        <p:nvSpPr>
          <p:cNvPr id="3" name="Content Placeholder 2"/>
          <p:cNvSpPr>
            <a:spLocks noGrp="1"/>
          </p:cNvSpPr>
          <p:nvPr>
            <p:ph idx="1"/>
          </p:nvPr>
        </p:nvSpPr>
        <p:spPr/>
        <p:txBody>
          <a:bodyPr/>
          <a:lstStyle/>
          <a:p>
            <a:r>
              <a:rPr lang="en-US" dirty="0"/>
              <a:t>Situation where you can only find stream flow data at a summary level or limited in scope or data is old (not current) or restricted by local authorities</a:t>
            </a:r>
          </a:p>
          <a:p>
            <a:r>
              <a:rPr lang="en-US" dirty="0"/>
              <a:t>As stated in Example 1, obtain as much of the raw data as you can</a:t>
            </a:r>
          </a:p>
          <a:p>
            <a:r>
              <a:rPr lang="en-US" dirty="0"/>
              <a:t>Download the data into a table using tools such as Excel® or JMP®.</a:t>
            </a:r>
          </a:p>
          <a:p>
            <a:r>
              <a:rPr lang="en-US" dirty="0"/>
              <a:t>Document the source of the data within the table for future reference</a:t>
            </a:r>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59</a:t>
            </a:fld>
            <a:endParaRPr lang="en-GB"/>
          </a:p>
        </p:txBody>
      </p:sp>
    </p:spTree>
    <p:extLst>
      <p:ext uri="{BB962C8B-B14F-4D97-AF65-F5344CB8AC3E}">
        <p14:creationId xmlns:p14="http://schemas.microsoft.com/office/powerpoint/2010/main" val="32612190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Limited Stream Flow Data</a:t>
            </a:r>
          </a:p>
        </p:txBody>
      </p:sp>
      <p:sp>
        <p:nvSpPr>
          <p:cNvPr id="8" name="Content Placeholder 7"/>
          <p:cNvSpPr>
            <a:spLocks noGrp="1"/>
          </p:cNvSpPr>
          <p:nvPr>
            <p:ph idx="1"/>
          </p:nvPr>
        </p:nvSpPr>
        <p:spPr/>
        <p:txBody>
          <a:bodyPr/>
          <a:lstStyle/>
          <a:p>
            <a:r>
              <a:rPr lang="en-US" dirty="0"/>
              <a:t>Only quarterly data could be found</a:t>
            </a:r>
          </a:p>
          <a:p>
            <a:r>
              <a:rPr lang="en-US" dirty="0"/>
              <a:t>No daily data, so 7Q10 cannot be determined</a:t>
            </a:r>
          </a:p>
          <a:p>
            <a:r>
              <a:rPr lang="en-US" dirty="0"/>
              <a:t>Data is old, increasing uncertainty to today</a:t>
            </a:r>
          </a:p>
          <a:p>
            <a:r>
              <a:rPr lang="en-US" dirty="0"/>
              <a:t>Assuming urban growth, data may be conservative (low)</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60</a:t>
            </a:fld>
            <a:endParaRPr lang="en-GB"/>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9707" y="1459791"/>
            <a:ext cx="2864489" cy="4398084"/>
          </a:xfrm>
          <a:prstGeom prst="rect">
            <a:avLst/>
          </a:prstGeom>
        </p:spPr>
      </p:pic>
    </p:spTree>
    <p:extLst>
      <p:ext uri="{BB962C8B-B14F-4D97-AF65-F5344CB8AC3E}">
        <p14:creationId xmlns:p14="http://schemas.microsoft.com/office/powerpoint/2010/main" val="35670844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Limited Stream Flow Data</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61</a:t>
            </a:fld>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0000" y="1455269"/>
            <a:ext cx="7305636" cy="440260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43832" y="1455269"/>
            <a:ext cx="2838518" cy="3018522"/>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62941" y="4585420"/>
            <a:ext cx="2400300" cy="561975"/>
          </a:xfrm>
          <a:prstGeom prst="rect">
            <a:avLst/>
          </a:prstGeom>
        </p:spPr>
      </p:pic>
      <p:sp>
        <p:nvSpPr>
          <p:cNvPr id="9" name="TextBox 8"/>
          <p:cNvSpPr txBox="1"/>
          <p:nvPr/>
        </p:nvSpPr>
        <p:spPr>
          <a:xfrm>
            <a:off x="8258175" y="5363799"/>
            <a:ext cx="3443122" cy="338554"/>
          </a:xfrm>
          <a:prstGeom prst="rect">
            <a:avLst/>
          </a:prstGeom>
          <a:noFill/>
        </p:spPr>
        <p:txBody>
          <a:bodyPr wrap="none" rtlCol="0">
            <a:spAutoFit/>
          </a:bodyPr>
          <a:lstStyle/>
          <a:p>
            <a:r>
              <a:rPr lang="en-US" sz="1600" b="1" dirty="0"/>
              <a:t>Min Annual Avg. (1990) = 54000 m3/day</a:t>
            </a:r>
          </a:p>
        </p:txBody>
      </p:sp>
    </p:spTree>
    <p:extLst>
      <p:ext uri="{BB962C8B-B14F-4D97-AF65-F5344CB8AC3E}">
        <p14:creationId xmlns:p14="http://schemas.microsoft.com/office/powerpoint/2010/main" val="14288576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Considerations in Choosing Flow Values</a:t>
            </a:r>
          </a:p>
        </p:txBody>
      </p:sp>
      <p:sp>
        <p:nvSpPr>
          <p:cNvPr id="3" name="Text Placeholder 2"/>
          <p:cNvSpPr>
            <a:spLocks noGrp="1"/>
          </p:cNvSpPr>
          <p:nvPr>
            <p:ph type="body" sz="quarter" idx="10"/>
          </p:nvPr>
        </p:nvSpPr>
        <p:spPr/>
        <p:txBody>
          <a:bodyPr/>
          <a:lstStyle/>
          <a:p>
            <a:endParaRPr lang="en-US"/>
          </a:p>
        </p:txBody>
      </p:sp>
      <p:sp>
        <p:nvSpPr>
          <p:cNvPr id="4" name="Text Placeholder 3"/>
          <p:cNvSpPr>
            <a:spLocks noGrp="1"/>
          </p:cNvSpPr>
          <p:nvPr>
            <p:ph type="body" sz="quarter" idx="11"/>
          </p:nvPr>
        </p:nvSpPr>
        <p:spPr/>
        <p:txBody>
          <a:bodyPr/>
          <a:lstStyle/>
          <a:p>
            <a:endParaRPr lang="en-US"/>
          </a:p>
        </p:txBody>
      </p:sp>
      <p:sp>
        <p:nvSpPr>
          <p:cNvPr id="5" name="Text Placeholder 4"/>
          <p:cNvSpPr>
            <a:spLocks noGrp="1"/>
          </p:cNvSpPr>
          <p:nvPr>
            <p:ph type="body" sz="quarter" idx="12"/>
          </p:nvPr>
        </p:nvSpPr>
        <p:spPr/>
        <p:txBody>
          <a:bodyPr/>
          <a:lstStyle/>
          <a:p>
            <a:endParaRPr lang="en-US"/>
          </a:p>
        </p:txBody>
      </p:sp>
      <p:sp>
        <p:nvSpPr>
          <p:cNvPr id="6" name="Text Placeholder 5"/>
          <p:cNvSpPr>
            <a:spLocks noGrp="1"/>
          </p:cNvSpPr>
          <p:nvPr>
            <p:ph type="body" sz="quarter" idx="13"/>
          </p:nvPr>
        </p:nvSpPr>
        <p:spPr/>
        <p:txBody>
          <a:bodyPr/>
          <a:lstStyle/>
          <a:p>
            <a:endParaRPr lang="en-US"/>
          </a:p>
        </p:txBody>
      </p:sp>
      <p:sp>
        <p:nvSpPr>
          <p:cNvPr id="7" name="Text Placeholder 6"/>
          <p:cNvSpPr>
            <a:spLocks noGrp="1"/>
          </p:cNvSpPr>
          <p:nvPr>
            <p:ph type="body" sz="quarter" idx="14"/>
          </p:nvPr>
        </p:nvSpPr>
        <p:spPr/>
        <p:txBody>
          <a:bodyPr/>
          <a:lstStyle/>
          <a:p>
            <a:endParaRPr lang="en-US"/>
          </a:p>
        </p:txBody>
      </p:sp>
      <p:sp>
        <p:nvSpPr>
          <p:cNvPr id="8" name="Text Placeholder 7"/>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39636823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Considerations in Choosing Flow Values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63</a:t>
            </a:fld>
            <a:endParaRPr lang="en-GB"/>
          </a:p>
        </p:txBody>
      </p:sp>
      <p:sp>
        <p:nvSpPr>
          <p:cNvPr id="7" name="Content Placeholder 6"/>
          <p:cNvSpPr>
            <a:spLocks noGrp="1"/>
          </p:cNvSpPr>
          <p:nvPr>
            <p:ph idx="1"/>
          </p:nvPr>
        </p:nvSpPr>
        <p:spPr/>
        <p:txBody>
          <a:bodyPr/>
          <a:lstStyle/>
          <a:p>
            <a:r>
              <a:rPr lang="en-US" dirty="0"/>
              <a:t>Facility Effluent Flow (</a:t>
            </a:r>
            <a:r>
              <a:rPr lang="en-US" dirty="0" err="1"/>
              <a:t>Qe</a:t>
            </a:r>
            <a:r>
              <a:rPr lang="en-US" dirty="0"/>
              <a:t>):  </a:t>
            </a:r>
          </a:p>
          <a:p>
            <a:pPr lvl="1"/>
            <a:r>
              <a:rPr lang="en-US" dirty="0"/>
              <a:t>Maximum monthly average over the last 24 months (daily basis)</a:t>
            </a:r>
          </a:p>
          <a:p>
            <a:pPr lvl="1"/>
            <a:r>
              <a:rPr lang="en-US" dirty="0"/>
              <a:t>Maximum Monthly design flow (daily basis)</a:t>
            </a:r>
          </a:p>
          <a:p>
            <a:r>
              <a:rPr lang="en-US" dirty="0"/>
              <a:t>Upstream River Flow (Qu):</a:t>
            </a:r>
          </a:p>
          <a:p>
            <a:pPr lvl="1"/>
            <a:r>
              <a:rPr lang="en-US" dirty="0"/>
              <a:t>7Q10 or 10</a:t>
            </a:r>
            <a:r>
              <a:rPr lang="en-US" baseline="30000" dirty="0"/>
              <a:t>th</a:t>
            </a:r>
            <a:r>
              <a:rPr lang="en-US" dirty="0"/>
              <a:t> Percentile flow are conservative and more commonly used</a:t>
            </a:r>
          </a:p>
          <a:p>
            <a:pPr lvl="1"/>
            <a:r>
              <a:rPr lang="en-US" dirty="0"/>
              <a:t>Minimum monthly average is less conservative, but may be acceptable</a:t>
            </a:r>
          </a:p>
          <a:p>
            <a:r>
              <a:rPr lang="en-US" dirty="0"/>
              <a:t>Downstream Drinking Water Flow (</a:t>
            </a:r>
            <a:r>
              <a:rPr lang="en-US" dirty="0" err="1"/>
              <a:t>Qd</a:t>
            </a:r>
            <a:r>
              <a:rPr lang="en-US" dirty="0"/>
              <a:t>)</a:t>
            </a:r>
          </a:p>
          <a:p>
            <a:pPr lvl="1"/>
            <a:r>
              <a:rPr lang="en-US" dirty="0"/>
              <a:t>7Q10 or 5</a:t>
            </a:r>
            <a:r>
              <a:rPr lang="en-US" baseline="30000" dirty="0"/>
              <a:t>th</a:t>
            </a:r>
            <a:r>
              <a:rPr lang="en-US" dirty="0"/>
              <a:t> Percentile or 10</a:t>
            </a:r>
            <a:r>
              <a:rPr lang="en-US" baseline="30000" dirty="0"/>
              <a:t>th</a:t>
            </a:r>
            <a:r>
              <a:rPr lang="en-US" dirty="0"/>
              <a:t> Percentile flow are conservative and more commonly used</a:t>
            </a:r>
          </a:p>
          <a:p>
            <a:pPr lvl="1"/>
            <a:r>
              <a:rPr lang="en-US" dirty="0"/>
              <a:t>Minimum monthly average flow would be less conservative</a:t>
            </a:r>
          </a:p>
          <a:p>
            <a:pPr lvl="1"/>
            <a:r>
              <a:rPr lang="en-US" dirty="0"/>
              <a:t>Minimum annual average could be used, but will underestimate risk</a:t>
            </a:r>
          </a:p>
          <a:p>
            <a:pPr lvl="1"/>
            <a:endParaRPr lang="en-US" dirty="0"/>
          </a:p>
        </p:txBody>
      </p:sp>
    </p:spTree>
    <p:extLst>
      <p:ext uri="{BB962C8B-B14F-4D97-AF65-F5344CB8AC3E}">
        <p14:creationId xmlns:p14="http://schemas.microsoft.com/office/powerpoint/2010/main" val="19111852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3" name="Text Placeholder 2"/>
          <p:cNvSpPr>
            <a:spLocks noGrp="1"/>
          </p:cNvSpPr>
          <p:nvPr>
            <p:ph type="body" sz="quarter" idx="10"/>
          </p:nvPr>
        </p:nvSpPr>
        <p:spPr/>
        <p:txBody>
          <a:bodyPr/>
          <a:lstStyle/>
          <a:p>
            <a:endParaRPr lang="en-US"/>
          </a:p>
        </p:txBody>
      </p:sp>
      <p:sp>
        <p:nvSpPr>
          <p:cNvPr id="4" name="Text Placeholder 3"/>
          <p:cNvSpPr>
            <a:spLocks noGrp="1"/>
          </p:cNvSpPr>
          <p:nvPr>
            <p:ph type="body" sz="quarter" idx="11"/>
          </p:nvPr>
        </p:nvSpPr>
        <p:spPr/>
        <p:txBody>
          <a:bodyPr/>
          <a:lstStyle/>
          <a:p>
            <a:endParaRPr lang="en-US"/>
          </a:p>
        </p:txBody>
      </p:sp>
      <p:sp>
        <p:nvSpPr>
          <p:cNvPr id="5" name="Text Placeholder 4"/>
          <p:cNvSpPr>
            <a:spLocks noGrp="1"/>
          </p:cNvSpPr>
          <p:nvPr>
            <p:ph type="body" sz="quarter" idx="12"/>
          </p:nvPr>
        </p:nvSpPr>
        <p:spPr/>
        <p:txBody>
          <a:bodyPr/>
          <a:lstStyle/>
          <a:p>
            <a:endParaRPr lang="en-US"/>
          </a:p>
        </p:txBody>
      </p:sp>
      <p:sp>
        <p:nvSpPr>
          <p:cNvPr id="6" name="Text Placeholder 5"/>
          <p:cNvSpPr>
            <a:spLocks noGrp="1"/>
          </p:cNvSpPr>
          <p:nvPr>
            <p:ph type="body" sz="quarter" idx="13"/>
          </p:nvPr>
        </p:nvSpPr>
        <p:spPr/>
        <p:txBody>
          <a:bodyPr/>
          <a:lstStyle/>
          <a:p>
            <a:endParaRPr lang="en-US"/>
          </a:p>
        </p:txBody>
      </p:sp>
      <p:sp>
        <p:nvSpPr>
          <p:cNvPr id="7" name="Text Placeholder 6"/>
          <p:cNvSpPr>
            <a:spLocks noGrp="1"/>
          </p:cNvSpPr>
          <p:nvPr>
            <p:ph type="body" sz="quarter" idx="14"/>
          </p:nvPr>
        </p:nvSpPr>
        <p:spPr/>
        <p:txBody>
          <a:bodyPr/>
          <a:lstStyle/>
          <a:p>
            <a:endParaRPr lang="en-US"/>
          </a:p>
        </p:txBody>
      </p:sp>
      <p:sp>
        <p:nvSpPr>
          <p:cNvPr id="8" name="Text Placeholder 7"/>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5375584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3" name="Content Placeholder 2"/>
          <p:cNvSpPr>
            <a:spLocks noGrp="1"/>
          </p:cNvSpPr>
          <p:nvPr>
            <p:ph idx="1"/>
          </p:nvPr>
        </p:nvSpPr>
        <p:spPr/>
        <p:txBody>
          <a:bodyPr/>
          <a:lstStyle/>
          <a:p>
            <a:r>
              <a:rPr lang="en-US" dirty="0"/>
              <a:t>See “Terminology Used in this Tool” worksheet for detailed description of terms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65</a:t>
            </a:fld>
            <a:endParaRPr lang="en-GB"/>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6316" y="2224883"/>
            <a:ext cx="10109284" cy="3556791"/>
          </a:xfrm>
          <a:prstGeom prst="rect">
            <a:avLst/>
          </a:prstGeom>
        </p:spPr>
      </p:pic>
      <p:graphicFrame>
        <p:nvGraphicFramePr>
          <p:cNvPr id="7" name="Object 6"/>
          <p:cNvGraphicFramePr>
            <a:graphicFrameLocks noChangeAspect="1"/>
          </p:cNvGraphicFramePr>
          <p:nvPr/>
        </p:nvGraphicFramePr>
        <p:xfrm>
          <a:off x="10641106" y="1438737"/>
          <a:ext cx="914400" cy="792163"/>
        </p:xfrm>
        <a:graphic>
          <a:graphicData uri="http://schemas.openxmlformats.org/presentationml/2006/ole">
            <mc:AlternateContent xmlns:mc="http://schemas.openxmlformats.org/markup-compatibility/2006">
              <mc:Choice xmlns:v="urn:schemas-microsoft-com:vml" Requires="v">
                <p:oleObj spid="_x0000_s1051" name="Worksheet" showAsIcon="1" r:id="rId4" imgW="914400" imgH="792360" progId="Excel.Sheet.12">
                  <p:embed/>
                </p:oleObj>
              </mc:Choice>
              <mc:Fallback>
                <p:oleObj name="Worksheet" showAsIcon="1" r:id="rId4" imgW="914400" imgH="792360" progId="Excel.Sheet.12">
                  <p:embed/>
                  <p:pic>
                    <p:nvPicPr>
                      <p:cNvPr id="7" name="Object 6"/>
                      <p:cNvPicPr/>
                      <p:nvPr/>
                    </p:nvPicPr>
                    <p:blipFill>
                      <a:blip r:embed="rId5"/>
                      <a:stretch>
                        <a:fillRect/>
                      </a:stretch>
                    </p:blipFill>
                    <p:spPr>
                      <a:xfrm>
                        <a:off x="10641106" y="1438737"/>
                        <a:ext cx="914400" cy="792163"/>
                      </a:xfrm>
                      <a:prstGeom prst="rect">
                        <a:avLst/>
                      </a:prstGeom>
                    </p:spPr>
                  </p:pic>
                </p:oleObj>
              </mc:Fallback>
            </mc:AlternateContent>
          </a:graphicData>
        </a:graphic>
      </p:graphicFrame>
    </p:spTree>
    <p:extLst>
      <p:ext uri="{BB962C8B-B14F-4D97-AF65-F5344CB8AC3E}">
        <p14:creationId xmlns:p14="http://schemas.microsoft.com/office/powerpoint/2010/main" val="30586843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3" name="Content Placeholder 2"/>
          <p:cNvSpPr>
            <a:spLocks noGrp="1"/>
          </p:cNvSpPr>
          <p:nvPr>
            <p:ph idx="1"/>
          </p:nvPr>
        </p:nvSpPr>
        <p:spPr/>
        <p:txBody>
          <a:bodyPr/>
          <a:lstStyle/>
          <a:p>
            <a:r>
              <a:rPr lang="en-US" dirty="0"/>
              <a:t>River Calculations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66</a:t>
            </a:fld>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9637" y="2085974"/>
            <a:ext cx="10082796" cy="3886201"/>
          </a:xfrm>
          <a:prstGeom prst="rect">
            <a:avLst/>
          </a:prstGeom>
        </p:spPr>
      </p:pic>
    </p:spTree>
    <p:extLst>
      <p:ext uri="{BB962C8B-B14F-4D97-AF65-F5344CB8AC3E}">
        <p14:creationId xmlns:p14="http://schemas.microsoft.com/office/powerpoint/2010/main" val="788559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3" name="Content Placeholder 2"/>
          <p:cNvSpPr>
            <a:spLocks noGrp="1"/>
          </p:cNvSpPr>
          <p:nvPr>
            <p:ph idx="1"/>
          </p:nvPr>
        </p:nvSpPr>
        <p:spPr/>
        <p:txBody>
          <a:bodyPr/>
          <a:lstStyle/>
          <a:p>
            <a:r>
              <a:rPr lang="en-US" dirty="0"/>
              <a:t>Ocean Calculations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67</a:t>
            </a:fld>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4792" y="2054224"/>
            <a:ext cx="10315639" cy="3794125"/>
          </a:xfrm>
          <a:prstGeom prst="rect">
            <a:avLst/>
          </a:prstGeom>
        </p:spPr>
      </p:pic>
    </p:spTree>
    <p:extLst>
      <p:ext uri="{BB962C8B-B14F-4D97-AF65-F5344CB8AC3E}">
        <p14:creationId xmlns:p14="http://schemas.microsoft.com/office/powerpoint/2010/main" val="37613044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3" name="Content Placeholder 2"/>
          <p:cNvSpPr>
            <a:spLocks noGrp="1"/>
          </p:cNvSpPr>
          <p:nvPr>
            <p:ph idx="1"/>
          </p:nvPr>
        </p:nvSpPr>
        <p:spPr>
          <a:xfrm>
            <a:off x="450000" y="1374839"/>
            <a:ext cx="11263464" cy="4732209"/>
          </a:xfrm>
        </p:spPr>
        <p:txBody>
          <a:bodyPr>
            <a:normAutofit lnSpcReduction="10000"/>
          </a:bodyPr>
          <a:lstStyle/>
          <a:p>
            <a:r>
              <a:rPr lang="en-US" dirty="0"/>
              <a:t>Scenario</a:t>
            </a:r>
          </a:p>
          <a:p>
            <a:r>
              <a:rPr lang="en-US" dirty="0"/>
              <a:t>Flow values:</a:t>
            </a:r>
          </a:p>
          <a:p>
            <a:pPr lvl="1"/>
            <a:r>
              <a:rPr lang="en-US" dirty="0"/>
              <a:t>Qu 10</a:t>
            </a:r>
            <a:r>
              <a:rPr lang="en-US" baseline="30000" dirty="0"/>
              <a:t>th</a:t>
            </a:r>
            <a:r>
              <a:rPr lang="en-US" dirty="0"/>
              <a:t> Percentile					30000 m3/day</a:t>
            </a:r>
          </a:p>
          <a:p>
            <a:pPr lvl="1"/>
            <a:r>
              <a:rPr lang="en-US" dirty="0" err="1"/>
              <a:t>Qe</a:t>
            </a:r>
            <a:r>
              <a:rPr lang="en-US" dirty="0"/>
              <a:t> (POTW) Maximum Monthly Average Design 	4000 m3/day</a:t>
            </a:r>
          </a:p>
          <a:p>
            <a:pPr lvl="1"/>
            <a:r>
              <a:rPr lang="en-US" dirty="0" err="1"/>
              <a:t>Qe</a:t>
            </a:r>
            <a:r>
              <a:rPr lang="en-US" dirty="0"/>
              <a:t> (Site) Maximum Monthly Average 		250 m3/day</a:t>
            </a:r>
          </a:p>
          <a:p>
            <a:pPr lvl="1"/>
            <a:r>
              <a:rPr lang="en-US" dirty="0" err="1"/>
              <a:t>Qd</a:t>
            </a:r>
            <a:r>
              <a:rPr lang="en-US" dirty="0"/>
              <a:t> 10</a:t>
            </a:r>
            <a:r>
              <a:rPr lang="en-US" baseline="30000" dirty="0"/>
              <a:t>th</a:t>
            </a:r>
            <a:r>
              <a:rPr lang="en-US" dirty="0"/>
              <a:t> Percentile 				90000 m3/day</a:t>
            </a:r>
          </a:p>
          <a:p>
            <a:pPr lvl="1"/>
            <a:r>
              <a:rPr lang="en-US" dirty="0"/>
              <a:t>Diffuser Credit (ocean example): 	2 Acute, 100 Chronic</a:t>
            </a:r>
          </a:p>
          <a:p>
            <a:r>
              <a:rPr lang="en-US" dirty="0"/>
              <a:t>PNECs</a:t>
            </a:r>
          </a:p>
          <a:p>
            <a:pPr lvl="1"/>
            <a:r>
              <a:rPr lang="en-US" dirty="0"/>
              <a:t>Acute			 24 </a:t>
            </a:r>
            <a:r>
              <a:rPr lang="en-US" dirty="0" err="1"/>
              <a:t>ug</a:t>
            </a:r>
            <a:r>
              <a:rPr lang="en-US" dirty="0"/>
              <a:t>/L</a:t>
            </a:r>
          </a:p>
          <a:p>
            <a:pPr lvl="1"/>
            <a:r>
              <a:rPr lang="en-US" dirty="0"/>
              <a:t>Chronic			 1.2 </a:t>
            </a:r>
            <a:r>
              <a:rPr lang="en-US" dirty="0" err="1"/>
              <a:t>ug</a:t>
            </a:r>
            <a:r>
              <a:rPr lang="en-US" dirty="0"/>
              <a:t>/L</a:t>
            </a:r>
          </a:p>
          <a:p>
            <a:pPr lvl="1"/>
            <a:r>
              <a:rPr lang="en-US" dirty="0"/>
              <a:t>Drinking Water		 0.4 </a:t>
            </a:r>
            <a:r>
              <a:rPr lang="en-US" dirty="0" err="1"/>
              <a:t>ug</a:t>
            </a:r>
            <a:r>
              <a:rPr lang="en-US" dirty="0"/>
              <a:t>/L</a:t>
            </a:r>
          </a:p>
          <a:p>
            <a:r>
              <a:rPr lang="en-US" dirty="0"/>
              <a:t>Facility Daily Discharge</a:t>
            </a:r>
          </a:p>
          <a:p>
            <a:pPr lvl="1"/>
            <a:r>
              <a:rPr lang="en-US" dirty="0" err="1"/>
              <a:t>eMax</a:t>
            </a:r>
            <a:r>
              <a:rPr lang="en-US" dirty="0"/>
              <a:t>			0.75 kg/day</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68</a:t>
            </a:fld>
            <a:endParaRPr lang="en-GB"/>
          </a:p>
        </p:txBody>
      </p:sp>
    </p:spTree>
    <p:extLst>
      <p:ext uri="{BB962C8B-B14F-4D97-AF65-F5344CB8AC3E}">
        <p14:creationId xmlns:p14="http://schemas.microsoft.com/office/powerpoint/2010/main" val="36489126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69</a:t>
            </a:fld>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9214" y="1244242"/>
            <a:ext cx="11144250" cy="180022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9214" y="3140946"/>
            <a:ext cx="6705600" cy="146685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18810" y="4704275"/>
            <a:ext cx="10887075" cy="1352550"/>
          </a:xfrm>
          <a:prstGeom prst="rect">
            <a:avLst/>
          </a:prstGeom>
        </p:spPr>
      </p:pic>
    </p:spTree>
    <p:extLst>
      <p:ext uri="{BB962C8B-B14F-4D97-AF65-F5344CB8AC3E}">
        <p14:creationId xmlns:p14="http://schemas.microsoft.com/office/powerpoint/2010/main" val="23791761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PEC_PNEC Calculator Tool Demonstration</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70</a:t>
            </a:fld>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0000" y="1333500"/>
            <a:ext cx="11144250" cy="12192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0000" y="2738437"/>
            <a:ext cx="6734175" cy="1438275"/>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0000" y="4417217"/>
            <a:ext cx="6543675" cy="1438275"/>
          </a:xfrm>
          <a:prstGeom prst="rect">
            <a:avLst/>
          </a:prstGeom>
        </p:spPr>
      </p:pic>
    </p:spTree>
    <p:extLst>
      <p:ext uri="{BB962C8B-B14F-4D97-AF65-F5344CB8AC3E}">
        <p14:creationId xmlns:p14="http://schemas.microsoft.com/office/powerpoint/2010/main" val="39296720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71</a:t>
            </a:fld>
            <a:endParaRPr lang="en-GB"/>
          </a:p>
        </p:txBody>
      </p:sp>
    </p:spTree>
    <p:extLst>
      <p:ext uri="{BB962C8B-B14F-4D97-AF65-F5344CB8AC3E}">
        <p14:creationId xmlns:p14="http://schemas.microsoft.com/office/powerpoint/2010/main" val="417645602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211282" y="1580030"/>
            <a:ext cx="11897794" cy="1748117"/>
          </a:xfrm>
        </p:spPr>
        <p:txBody>
          <a:bodyPr/>
          <a:lstStyle/>
          <a:p>
            <a:r>
              <a:rPr lang="en-GB" dirty="0"/>
              <a:t>PIE: Mass Balance Calculations</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p:txBody>
          <a:bodyPr>
            <a:normAutofit/>
          </a:bodyPr>
          <a:lstStyle/>
          <a:p>
            <a:r>
              <a:rPr lang="en-US" dirty="0"/>
              <a:t>Use of Mass Balance calculations to demonstrate compliance with PNEC-based limits - case examples</a:t>
            </a:r>
          </a:p>
          <a:p>
            <a:r>
              <a:rPr lang="en-US" dirty="0"/>
              <a:t>Vince Parker, Elanco</a:t>
            </a:r>
          </a:p>
        </p:txBody>
      </p:sp>
    </p:spTree>
    <p:extLst>
      <p:ext uri="{BB962C8B-B14F-4D97-AF65-F5344CB8AC3E}">
        <p14:creationId xmlns:p14="http://schemas.microsoft.com/office/powerpoint/2010/main" val="2716493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BD0976-F615-42F8-83E4-4A5CA429A9BF}"/>
              </a:ext>
            </a:extLst>
          </p:cNvPr>
          <p:cNvSpPr/>
          <p:nvPr/>
        </p:nvSpPr>
        <p:spPr>
          <a:xfrm>
            <a:off x="9531655" y="2052435"/>
            <a:ext cx="2222500" cy="2665413"/>
          </a:xfrm>
          <a:prstGeom prst="rect">
            <a:avLst/>
          </a:prstGeom>
          <a:ln w="6350" cmpd="sng">
            <a:solidFill>
              <a:schemeClr val="bg1">
                <a:lumMod val="7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IN"/>
          </a:p>
        </p:txBody>
      </p:sp>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Biography</a:t>
            </a:r>
          </a:p>
        </p:txBody>
      </p:sp>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21991" y="1861173"/>
            <a:ext cx="8737508" cy="1631216"/>
          </a:xfrm>
          <a:prstGeom prst="rect">
            <a:avLst/>
          </a:prstGeom>
        </p:spPr>
        <p:txBody>
          <a:bodyPr wrap="square">
            <a:spAutoFit/>
          </a:bodyPr>
          <a:lstStyle/>
          <a:p>
            <a:r>
              <a:rPr lang="en-US" sz="2000" b="1" dirty="0"/>
              <a:t>Vince Parker is an Associate Senior Consultant in Elanco Animal Health’s HSE-Global Environmental Group. He has more than 30 year of pharmaceutical manufacturing experience</a:t>
            </a:r>
            <a:r>
              <a:rPr lang="en-US" sz="2000" b="1" dirty="0">
                <a:ea typeface="Times New Roman" panose="02020603050405020304" pitchFamily="18" charset="0"/>
                <a:cs typeface="Arial" panose="020B0604020202020204" pitchFamily="34" charset="0"/>
              </a:rPr>
              <a:t>. Vince has a B.S. in Chemical Engineering from the University of Cincinnati.  He is a registered Professional Engineer (Environmental) and holds a Class D Wastewater Operators License in Indiana.</a:t>
            </a:r>
            <a:endParaRPr lang="en-US" sz="2000" b="1" dirty="0">
              <a:cs typeface="Arial" panose="020B0604020202020204" pitchFamily="34" charset="0"/>
            </a:endParaRPr>
          </a:p>
        </p:txBody>
      </p:sp>
      <p:pic>
        <p:nvPicPr>
          <p:cNvPr id="3" name="Content Placeholder 2"/>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9531655" y="2052434"/>
            <a:ext cx="2309975" cy="2714547"/>
          </a:xfrm>
          <a:prstGeom prst="rect">
            <a:avLst/>
          </a:prstGeom>
        </p:spPr>
      </p:pic>
    </p:spTree>
    <p:extLst>
      <p:ext uri="{BB962C8B-B14F-4D97-AF65-F5344CB8AC3E}">
        <p14:creationId xmlns:p14="http://schemas.microsoft.com/office/powerpoint/2010/main" val="19528568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Presentation Outline</a:t>
            </a:r>
          </a:p>
        </p:txBody>
      </p:sp>
      <p:sp>
        <p:nvSpPr>
          <p:cNvPr id="4" name="Text Placeholder 3"/>
          <p:cNvSpPr>
            <a:spLocks noGrp="1"/>
          </p:cNvSpPr>
          <p:nvPr>
            <p:ph type="body" sz="quarter" idx="11"/>
          </p:nvPr>
        </p:nvSpPr>
        <p:spPr/>
        <p:txBody>
          <a:bodyPr/>
          <a:lstStyle/>
          <a:p>
            <a:r>
              <a:rPr lang="en-US" dirty="0"/>
              <a:t>Terminology</a:t>
            </a:r>
          </a:p>
        </p:txBody>
      </p:sp>
      <p:sp>
        <p:nvSpPr>
          <p:cNvPr id="7" name="Text Placeholder 6"/>
          <p:cNvSpPr>
            <a:spLocks noGrp="1"/>
          </p:cNvSpPr>
          <p:nvPr>
            <p:ph type="body" sz="quarter" idx="14"/>
          </p:nvPr>
        </p:nvSpPr>
        <p:spPr/>
        <p:txBody>
          <a:bodyPr/>
          <a:lstStyle/>
          <a:p>
            <a:r>
              <a:rPr lang="en-US" dirty="0"/>
              <a:t>Overview: Principles of using Mass Balance Calculations</a:t>
            </a:r>
          </a:p>
        </p:txBody>
      </p:sp>
      <p:sp>
        <p:nvSpPr>
          <p:cNvPr id="8" name="Text Placeholder 7"/>
          <p:cNvSpPr>
            <a:spLocks noGrp="1"/>
          </p:cNvSpPr>
          <p:nvPr>
            <p:ph type="body" sz="quarter" idx="15"/>
          </p:nvPr>
        </p:nvSpPr>
        <p:spPr/>
        <p:txBody>
          <a:bodyPr/>
          <a:lstStyle/>
          <a:p>
            <a:r>
              <a:rPr lang="en-US" dirty="0"/>
              <a:t>Mass Balance Case Study Examples</a:t>
            </a:r>
          </a:p>
        </p:txBody>
      </p:sp>
      <p:sp>
        <p:nvSpPr>
          <p:cNvPr id="9" name="Text Placeholder 8"/>
          <p:cNvSpPr>
            <a:spLocks noGrp="1"/>
          </p:cNvSpPr>
          <p:nvPr>
            <p:ph type="body" sz="quarter" idx="12"/>
          </p:nvPr>
        </p:nvSpPr>
        <p:spPr/>
        <p:txBody>
          <a:bodyPr/>
          <a:lstStyle/>
          <a:p>
            <a:r>
              <a:rPr lang="en-US" dirty="0"/>
              <a:t>Class Exercise</a:t>
            </a:r>
          </a:p>
        </p:txBody>
      </p:sp>
    </p:spTree>
    <p:extLst>
      <p:ext uri="{BB962C8B-B14F-4D97-AF65-F5344CB8AC3E}">
        <p14:creationId xmlns:p14="http://schemas.microsoft.com/office/powerpoint/2010/main" val="204587994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a:xfrm>
            <a:off x="383614" y="682428"/>
            <a:ext cx="10515600" cy="762060"/>
          </a:xfrm>
        </p:spPr>
        <p:txBody>
          <a:bodyPr/>
          <a:lstStyle/>
          <a:p>
            <a:r>
              <a:rPr lang="en-GB" dirty="0"/>
              <a:t>Overview: </a:t>
            </a:r>
            <a:r>
              <a:rPr lang="en-US" dirty="0"/>
              <a:t>Principles of using Mass Balance Calculations </a:t>
            </a:r>
            <a:endParaRPr lang="en-GB" dirty="0"/>
          </a:p>
        </p:txBody>
      </p:sp>
    </p:spTree>
    <p:extLst>
      <p:ext uri="{BB962C8B-B14F-4D97-AF65-F5344CB8AC3E}">
        <p14:creationId xmlns:p14="http://schemas.microsoft.com/office/powerpoint/2010/main" val="4740998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50000" y="282453"/>
            <a:ext cx="10515600" cy="652463"/>
          </a:xfrm>
        </p:spPr>
        <p:txBody>
          <a:bodyPr/>
          <a:lstStyle/>
          <a:p>
            <a:r>
              <a:rPr lang="en-GB" sz="3200" dirty="0"/>
              <a:t>Basic Principle – Know your API Mass Load to the Environment so you can calculate PECs</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76</a:t>
            </a:fld>
            <a:endParaRPr lang="en-GB" dirty="0"/>
          </a:p>
        </p:txBody>
      </p:sp>
      <p:pic>
        <p:nvPicPr>
          <p:cNvPr id="26" name="Picture 2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9989" y="2310229"/>
            <a:ext cx="9129462" cy="2580441"/>
          </a:xfrm>
          <a:prstGeom prst="rect">
            <a:avLst/>
          </a:prstGeom>
        </p:spPr>
      </p:pic>
      <p:sp>
        <p:nvSpPr>
          <p:cNvPr id="35" name="Rectangle 34"/>
          <p:cNvSpPr/>
          <p:nvPr/>
        </p:nvSpPr>
        <p:spPr>
          <a:xfrm>
            <a:off x="3709115" y="3060593"/>
            <a:ext cx="664211" cy="247139"/>
          </a:xfrm>
          <a:prstGeom prst="rect">
            <a:avLst/>
          </a:prstGeom>
          <a:solidFill>
            <a:srgbClr val="CC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POTW</a:t>
            </a:r>
            <a:r>
              <a:rPr lang="en-US" dirty="0"/>
              <a:t> </a:t>
            </a:r>
          </a:p>
        </p:txBody>
      </p:sp>
      <p:sp>
        <p:nvSpPr>
          <p:cNvPr id="36" name="TextBox 35"/>
          <p:cNvSpPr txBox="1"/>
          <p:nvPr/>
        </p:nvSpPr>
        <p:spPr>
          <a:xfrm>
            <a:off x="8135053" y="5670544"/>
            <a:ext cx="3270832" cy="307777"/>
          </a:xfrm>
          <a:prstGeom prst="rect">
            <a:avLst/>
          </a:prstGeom>
          <a:noFill/>
        </p:spPr>
        <p:txBody>
          <a:bodyPr wrap="none" rtlCol="0">
            <a:spAutoFit/>
          </a:bodyPr>
          <a:lstStyle/>
          <a:p>
            <a:r>
              <a:rPr lang="en-US" sz="1400" b="1" dirty="0"/>
              <a:t>PNEC = Predicted No Effect Concentration</a:t>
            </a:r>
          </a:p>
        </p:txBody>
      </p:sp>
      <p:sp>
        <p:nvSpPr>
          <p:cNvPr id="7" name="TextBox 6"/>
          <p:cNvSpPr txBox="1"/>
          <p:nvPr/>
        </p:nvSpPr>
        <p:spPr>
          <a:xfrm>
            <a:off x="2955167" y="3371611"/>
            <a:ext cx="452368" cy="369332"/>
          </a:xfrm>
          <a:prstGeom prst="rect">
            <a:avLst/>
          </a:prstGeom>
          <a:noFill/>
        </p:spPr>
        <p:txBody>
          <a:bodyPr wrap="none" rtlCol="0">
            <a:spAutoFit/>
          </a:bodyPr>
          <a:lstStyle/>
          <a:p>
            <a:r>
              <a:rPr lang="en-US" b="1" dirty="0"/>
              <a:t>Qe</a:t>
            </a:r>
          </a:p>
        </p:txBody>
      </p:sp>
      <p:sp>
        <p:nvSpPr>
          <p:cNvPr id="38" name="TextBox 37"/>
          <p:cNvSpPr txBox="1"/>
          <p:nvPr/>
        </p:nvSpPr>
        <p:spPr>
          <a:xfrm>
            <a:off x="4602653" y="3371611"/>
            <a:ext cx="452368" cy="369332"/>
          </a:xfrm>
          <a:prstGeom prst="rect">
            <a:avLst/>
          </a:prstGeom>
          <a:noFill/>
        </p:spPr>
        <p:txBody>
          <a:bodyPr wrap="none" rtlCol="0">
            <a:spAutoFit/>
          </a:bodyPr>
          <a:lstStyle/>
          <a:p>
            <a:r>
              <a:rPr lang="en-US" b="1" dirty="0"/>
              <a:t>Qe</a:t>
            </a:r>
          </a:p>
        </p:txBody>
      </p:sp>
      <p:sp>
        <p:nvSpPr>
          <p:cNvPr id="39" name="TextBox 38"/>
          <p:cNvSpPr txBox="1"/>
          <p:nvPr/>
        </p:nvSpPr>
        <p:spPr>
          <a:xfrm>
            <a:off x="5707800" y="3398946"/>
            <a:ext cx="689612" cy="369332"/>
          </a:xfrm>
          <a:prstGeom prst="rect">
            <a:avLst/>
          </a:prstGeom>
          <a:noFill/>
        </p:spPr>
        <p:txBody>
          <a:bodyPr wrap="none" rtlCol="0">
            <a:spAutoFit/>
          </a:bodyPr>
          <a:lstStyle/>
          <a:p>
            <a:r>
              <a:rPr lang="en-US" b="1" dirty="0"/>
              <a:t>MzAc</a:t>
            </a:r>
          </a:p>
        </p:txBody>
      </p:sp>
      <p:sp>
        <p:nvSpPr>
          <p:cNvPr id="40" name="TextBox 39"/>
          <p:cNvSpPr txBox="1"/>
          <p:nvPr/>
        </p:nvSpPr>
        <p:spPr>
          <a:xfrm>
            <a:off x="4863374" y="3737079"/>
            <a:ext cx="452368" cy="369332"/>
          </a:xfrm>
          <a:prstGeom prst="rect">
            <a:avLst/>
          </a:prstGeom>
          <a:noFill/>
        </p:spPr>
        <p:txBody>
          <a:bodyPr wrap="none" rtlCol="0">
            <a:spAutoFit/>
          </a:bodyPr>
          <a:lstStyle/>
          <a:p>
            <a:r>
              <a:rPr lang="en-US" b="1" dirty="0"/>
              <a:t>Qu</a:t>
            </a:r>
          </a:p>
        </p:txBody>
      </p:sp>
      <p:sp>
        <p:nvSpPr>
          <p:cNvPr id="41" name="TextBox 40"/>
          <p:cNvSpPr txBox="1"/>
          <p:nvPr/>
        </p:nvSpPr>
        <p:spPr>
          <a:xfrm>
            <a:off x="6830217" y="3371611"/>
            <a:ext cx="704039" cy="369332"/>
          </a:xfrm>
          <a:prstGeom prst="rect">
            <a:avLst/>
          </a:prstGeom>
          <a:noFill/>
        </p:spPr>
        <p:txBody>
          <a:bodyPr wrap="none" rtlCol="0">
            <a:spAutoFit/>
          </a:bodyPr>
          <a:lstStyle/>
          <a:p>
            <a:r>
              <a:rPr lang="en-US" b="1" dirty="0"/>
              <a:t>MzCh</a:t>
            </a:r>
          </a:p>
        </p:txBody>
      </p:sp>
      <p:sp>
        <p:nvSpPr>
          <p:cNvPr id="42" name="TextBox 41"/>
          <p:cNvSpPr txBox="1"/>
          <p:nvPr/>
        </p:nvSpPr>
        <p:spPr>
          <a:xfrm>
            <a:off x="8153776" y="3123066"/>
            <a:ext cx="452368" cy="369332"/>
          </a:xfrm>
          <a:prstGeom prst="rect">
            <a:avLst/>
          </a:prstGeom>
          <a:noFill/>
        </p:spPr>
        <p:txBody>
          <a:bodyPr wrap="none" rtlCol="0">
            <a:spAutoFit/>
          </a:bodyPr>
          <a:lstStyle/>
          <a:p>
            <a:r>
              <a:rPr lang="en-US" b="1" dirty="0"/>
              <a:t>Qd</a:t>
            </a:r>
          </a:p>
        </p:txBody>
      </p:sp>
      <p:sp>
        <p:nvSpPr>
          <p:cNvPr id="43" name="Freeform 42"/>
          <p:cNvSpPr/>
          <p:nvPr/>
        </p:nvSpPr>
        <p:spPr>
          <a:xfrm>
            <a:off x="3143250" y="3781425"/>
            <a:ext cx="1866900" cy="857250"/>
          </a:xfrm>
          <a:custGeom>
            <a:avLst/>
            <a:gdLst>
              <a:gd name="connsiteX0" fmla="*/ 1866900 w 1866900"/>
              <a:gd name="connsiteY0" fmla="*/ 0 h 857250"/>
              <a:gd name="connsiteX1" fmla="*/ 1819275 w 1866900"/>
              <a:gd name="connsiteY1" fmla="*/ 38100 h 857250"/>
              <a:gd name="connsiteX2" fmla="*/ 1790700 w 1866900"/>
              <a:gd name="connsiteY2" fmla="*/ 47625 h 857250"/>
              <a:gd name="connsiteX3" fmla="*/ 1752600 w 1866900"/>
              <a:gd name="connsiteY3" fmla="*/ 104775 h 857250"/>
              <a:gd name="connsiteX4" fmla="*/ 1733550 w 1866900"/>
              <a:gd name="connsiteY4" fmla="*/ 133350 h 857250"/>
              <a:gd name="connsiteX5" fmla="*/ 1743075 w 1866900"/>
              <a:gd name="connsiteY5" fmla="*/ 257175 h 857250"/>
              <a:gd name="connsiteX6" fmla="*/ 1771650 w 1866900"/>
              <a:gd name="connsiteY6" fmla="*/ 276225 h 857250"/>
              <a:gd name="connsiteX7" fmla="*/ 1819275 w 1866900"/>
              <a:gd name="connsiteY7" fmla="*/ 323850 h 857250"/>
              <a:gd name="connsiteX8" fmla="*/ 1857375 w 1866900"/>
              <a:gd name="connsiteY8" fmla="*/ 381000 h 857250"/>
              <a:gd name="connsiteX9" fmla="*/ 1847850 w 1866900"/>
              <a:gd name="connsiteY9" fmla="*/ 476250 h 857250"/>
              <a:gd name="connsiteX10" fmla="*/ 1800225 w 1866900"/>
              <a:gd name="connsiteY10" fmla="*/ 533400 h 857250"/>
              <a:gd name="connsiteX11" fmla="*/ 1743075 w 1866900"/>
              <a:gd name="connsiteY11" fmla="*/ 552450 h 857250"/>
              <a:gd name="connsiteX12" fmla="*/ 1714500 w 1866900"/>
              <a:gd name="connsiteY12" fmla="*/ 561975 h 857250"/>
              <a:gd name="connsiteX13" fmla="*/ 1685925 w 1866900"/>
              <a:gd name="connsiteY13" fmla="*/ 581025 h 857250"/>
              <a:gd name="connsiteX14" fmla="*/ 1552575 w 1866900"/>
              <a:gd name="connsiteY14" fmla="*/ 609600 h 857250"/>
              <a:gd name="connsiteX15" fmla="*/ 1524000 w 1866900"/>
              <a:gd name="connsiteY15" fmla="*/ 619125 h 857250"/>
              <a:gd name="connsiteX16" fmla="*/ 1428750 w 1866900"/>
              <a:gd name="connsiteY16" fmla="*/ 638175 h 857250"/>
              <a:gd name="connsiteX17" fmla="*/ 1266825 w 1866900"/>
              <a:gd name="connsiteY17" fmla="*/ 657225 h 857250"/>
              <a:gd name="connsiteX18" fmla="*/ 1133475 w 1866900"/>
              <a:gd name="connsiteY18" fmla="*/ 685800 h 857250"/>
              <a:gd name="connsiteX19" fmla="*/ 866775 w 1866900"/>
              <a:gd name="connsiteY19" fmla="*/ 714375 h 857250"/>
              <a:gd name="connsiteX20" fmla="*/ 723900 w 1866900"/>
              <a:gd name="connsiteY20" fmla="*/ 733425 h 857250"/>
              <a:gd name="connsiteX21" fmla="*/ 619125 w 1866900"/>
              <a:gd name="connsiteY21" fmla="*/ 742950 h 857250"/>
              <a:gd name="connsiteX22" fmla="*/ 581025 w 1866900"/>
              <a:gd name="connsiteY22" fmla="*/ 752475 h 857250"/>
              <a:gd name="connsiteX23" fmla="*/ 552450 w 1866900"/>
              <a:gd name="connsiteY23" fmla="*/ 762000 h 857250"/>
              <a:gd name="connsiteX24" fmla="*/ 466725 w 1866900"/>
              <a:gd name="connsiteY24" fmla="*/ 771525 h 857250"/>
              <a:gd name="connsiteX25" fmla="*/ 304800 w 1866900"/>
              <a:gd name="connsiteY25" fmla="*/ 790575 h 857250"/>
              <a:gd name="connsiteX26" fmla="*/ 257175 w 1866900"/>
              <a:gd name="connsiteY26" fmla="*/ 800100 h 857250"/>
              <a:gd name="connsiteX27" fmla="*/ 133350 w 1866900"/>
              <a:gd name="connsiteY27" fmla="*/ 819150 h 857250"/>
              <a:gd name="connsiteX28" fmla="*/ 104775 w 1866900"/>
              <a:gd name="connsiteY28" fmla="*/ 828675 h 857250"/>
              <a:gd name="connsiteX29" fmla="*/ 19050 w 1866900"/>
              <a:gd name="connsiteY29" fmla="*/ 847725 h 857250"/>
              <a:gd name="connsiteX30" fmla="*/ 0 w 1866900"/>
              <a:gd name="connsiteY30" fmla="*/ 85725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66900" h="857250">
                <a:moveTo>
                  <a:pt x="1866900" y="0"/>
                </a:moveTo>
                <a:cubicBezTo>
                  <a:pt x="1851025" y="12700"/>
                  <a:pt x="1836515" y="27325"/>
                  <a:pt x="1819275" y="38100"/>
                </a:cubicBezTo>
                <a:cubicBezTo>
                  <a:pt x="1810761" y="43421"/>
                  <a:pt x="1797800" y="40525"/>
                  <a:pt x="1790700" y="47625"/>
                </a:cubicBezTo>
                <a:cubicBezTo>
                  <a:pt x="1774511" y="63814"/>
                  <a:pt x="1765300" y="85725"/>
                  <a:pt x="1752600" y="104775"/>
                </a:cubicBezTo>
                <a:lnTo>
                  <a:pt x="1733550" y="133350"/>
                </a:lnTo>
                <a:cubicBezTo>
                  <a:pt x="1736725" y="174625"/>
                  <a:pt x="1732409" y="217176"/>
                  <a:pt x="1743075" y="257175"/>
                </a:cubicBezTo>
                <a:cubicBezTo>
                  <a:pt x="1746025" y="268236"/>
                  <a:pt x="1763555" y="268130"/>
                  <a:pt x="1771650" y="276225"/>
                </a:cubicBezTo>
                <a:cubicBezTo>
                  <a:pt x="1835150" y="339725"/>
                  <a:pt x="1743075" y="273050"/>
                  <a:pt x="1819275" y="323850"/>
                </a:cubicBezTo>
                <a:cubicBezTo>
                  <a:pt x="1831975" y="342900"/>
                  <a:pt x="1859653" y="358218"/>
                  <a:pt x="1857375" y="381000"/>
                </a:cubicBezTo>
                <a:cubicBezTo>
                  <a:pt x="1854200" y="412750"/>
                  <a:pt x="1855025" y="445159"/>
                  <a:pt x="1847850" y="476250"/>
                </a:cubicBezTo>
                <a:cubicBezTo>
                  <a:pt x="1844886" y="489095"/>
                  <a:pt x="1809174" y="528428"/>
                  <a:pt x="1800225" y="533400"/>
                </a:cubicBezTo>
                <a:cubicBezTo>
                  <a:pt x="1782672" y="543152"/>
                  <a:pt x="1762125" y="546100"/>
                  <a:pt x="1743075" y="552450"/>
                </a:cubicBezTo>
                <a:cubicBezTo>
                  <a:pt x="1733550" y="555625"/>
                  <a:pt x="1722854" y="556406"/>
                  <a:pt x="1714500" y="561975"/>
                </a:cubicBezTo>
                <a:cubicBezTo>
                  <a:pt x="1704975" y="568325"/>
                  <a:pt x="1696386" y="576376"/>
                  <a:pt x="1685925" y="581025"/>
                </a:cubicBezTo>
                <a:cubicBezTo>
                  <a:pt x="1632816" y="604629"/>
                  <a:pt x="1612593" y="602098"/>
                  <a:pt x="1552575" y="609600"/>
                </a:cubicBezTo>
                <a:cubicBezTo>
                  <a:pt x="1543050" y="612775"/>
                  <a:pt x="1533654" y="616367"/>
                  <a:pt x="1524000" y="619125"/>
                </a:cubicBezTo>
                <a:cubicBezTo>
                  <a:pt x="1487174" y="629647"/>
                  <a:pt x="1469292" y="631938"/>
                  <a:pt x="1428750" y="638175"/>
                </a:cubicBezTo>
                <a:cubicBezTo>
                  <a:pt x="1350541" y="650207"/>
                  <a:pt x="1355913" y="648316"/>
                  <a:pt x="1266825" y="657225"/>
                </a:cubicBezTo>
                <a:cubicBezTo>
                  <a:pt x="1185391" y="684370"/>
                  <a:pt x="1229600" y="673784"/>
                  <a:pt x="1133475" y="685800"/>
                </a:cubicBezTo>
                <a:cubicBezTo>
                  <a:pt x="1025008" y="740033"/>
                  <a:pt x="1121123" y="698478"/>
                  <a:pt x="866775" y="714375"/>
                </a:cubicBezTo>
                <a:cubicBezTo>
                  <a:pt x="826396" y="716899"/>
                  <a:pt x="764960" y="728863"/>
                  <a:pt x="723900" y="733425"/>
                </a:cubicBezTo>
                <a:cubicBezTo>
                  <a:pt x="689045" y="737298"/>
                  <a:pt x="654050" y="739775"/>
                  <a:pt x="619125" y="742950"/>
                </a:cubicBezTo>
                <a:cubicBezTo>
                  <a:pt x="606425" y="746125"/>
                  <a:pt x="593612" y="748879"/>
                  <a:pt x="581025" y="752475"/>
                </a:cubicBezTo>
                <a:cubicBezTo>
                  <a:pt x="571371" y="755233"/>
                  <a:pt x="562354" y="760349"/>
                  <a:pt x="552450" y="762000"/>
                </a:cubicBezTo>
                <a:cubicBezTo>
                  <a:pt x="524090" y="766727"/>
                  <a:pt x="495224" y="767725"/>
                  <a:pt x="466725" y="771525"/>
                </a:cubicBezTo>
                <a:cubicBezTo>
                  <a:pt x="302900" y="793368"/>
                  <a:pt x="559700" y="767402"/>
                  <a:pt x="304800" y="790575"/>
                </a:cubicBezTo>
                <a:lnTo>
                  <a:pt x="257175" y="800100"/>
                </a:lnTo>
                <a:cubicBezTo>
                  <a:pt x="208717" y="808911"/>
                  <a:pt x="183296" y="812015"/>
                  <a:pt x="133350" y="819150"/>
                </a:cubicBezTo>
                <a:cubicBezTo>
                  <a:pt x="123825" y="822325"/>
                  <a:pt x="114515" y="826240"/>
                  <a:pt x="104775" y="828675"/>
                </a:cubicBezTo>
                <a:cubicBezTo>
                  <a:pt x="74578" y="836224"/>
                  <a:pt x="48384" y="837947"/>
                  <a:pt x="19050" y="847725"/>
                </a:cubicBezTo>
                <a:cubicBezTo>
                  <a:pt x="12315" y="849970"/>
                  <a:pt x="6350" y="854075"/>
                  <a:pt x="0" y="857250"/>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43"/>
          <p:cNvSpPr/>
          <p:nvPr/>
        </p:nvSpPr>
        <p:spPr>
          <a:xfrm>
            <a:off x="8690615" y="3600450"/>
            <a:ext cx="1952625" cy="361950"/>
          </a:xfrm>
          <a:custGeom>
            <a:avLst/>
            <a:gdLst>
              <a:gd name="connsiteX0" fmla="*/ 0 w 1952625"/>
              <a:gd name="connsiteY0" fmla="*/ 0 h 361950"/>
              <a:gd name="connsiteX1" fmla="*/ 104775 w 1952625"/>
              <a:gd name="connsiteY1" fmla="*/ 57150 h 361950"/>
              <a:gd name="connsiteX2" fmla="*/ 161925 w 1952625"/>
              <a:gd name="connsiteY2" fmla="*/ 114300 h 361950"/>
              <a:gd name="connsiteX3" fmla="*/ 200025 w 1952625"/>
              <a:gd name="connsiteY3" fmla="*/ 161925 h 361950"/>
              <a:gd name="connsiteX4" fmla="*/ 219075 w 1952625"/>
              <a:gd name="connsiteY4" fmla="*/ 190500 h 361950"/>
              <a:gd name="connsiteX5" fmla="*/ 314325 w 1952625"/>
              <a:gd name="connsiteY5" fmla="*/ 228600 h 361950"/>
              <a:gd name="connsiteX6" fmla="*/ 342900 w 1952625"/>
              <a:gd name="connsiteY6" fmla="*/ 238125 h 361950"/>
              <a:gd name="connsiteX7" fmla="*/ 533400 w 1952625"/>
              <a:gd name="connsiteY7" fmla="*/ 257175 h 361950"/>
              <a:gd name="connsiteX8" fmla="*/ 666750 w 1952625"/>
              <a:gd name="connsiteY8" fmla="*/ 276225 h 361950"/>
              <a:gd name="connsiteX9" fmla="*/ 695325 w 1952625"/>
              <a:gd name="connsiteY9" fmla="*/ 285750 h 361950"/>
              <a:gd name="connsiteX10" fmla="*/ 990600 w 1952625"/>
              <a:gd name="connsiteY10" fmla="*/ 304800 h 361950"/>
              <a:gd name="connsiteX11" fmla="*/ 1123950 w 1952625"/>
              <a:gd name="connsiteY11" fmla="*/ 323850 h 361950"/>
              <a:gd name="connsiteX12" fmla="*/ 1171575 w 1952625"/>
              <a:gd name="connsiteY12" fmla="*/ 333375 h 361950"/>
              <a:gd name="connsiteX13" fmla="*/ 1333500 w 1952625"/>
              <a:gd name="connsiteY13" fmla="*/ 342900 h 361950"/>
              <a:gd name="connsiteX14" fmla="*/ 1524000 w 1952625"/>
              <a:gd name="connsiteY14" fmla="*/ 361950 h 361950"/>
              <a:gd name="connsiteX15" fmla="*/ 1609725 w 1952625"/>
              <a:gd name="connsiteY15" fmla="*/ 352425 h 361950"/>
              <a:gd name="connsiteX16" fmla="*/ 1676400 w 1952625"/>
              <a:gd name="connsiteY16" fmla="*/ 342900 h 361950"/>
              <a:gd name="connsiteX17" fmla="*/ 1952625 w 1952625"/>
              <a:gd name="connsiteY17" fmla="*/ 35242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52625" h="361950">
                <a:moveTo>
                  <a:pt x="0" y="0"/>
                </a:moveTo>
                <a:cubicBezTo>
                  <a:pt x="39270" y="15708"/>
                  <a:pt x="73052" y="25427"/>
                  <a:pt x="104775" y="57150"/>
                </a:cubicBezTo>
                <a:lnTo>
                  <a:pt x="161925" y="114300"/>
                </a:lnTo>
                <a:cubicBezTo>
                  <a:pt x="180468" y="169930"/>
                  <a:pt x="156941" y="118841"/>
                  <a:pt x="200025" y="161925"/>
                </a:cubicBezTo>
                <a:cubicBezTo>
                  <a:pt x="208120" y="170020"/>
                  <a:pt x="210281" y="183171"/>
                  <a:pt x="219075" y="190500"/>
                </a:cubicBezTo>
                <a:cubicBezTo>
                  <a:pt x="237762" y="206072"/>
                  <a:pt x="296559" y="222678"/>
                  <a:pt x="314325" y="228600"/>
                </a:cubicBezTo>
                <a:lnTo>
                  <a:pt x="342900" y="238125"/>
                </a:lnTo>
                <a:cubicBezTo>
                  <a:pt x="422769" y="264748"/>
                  <a:pt x="361452" y="247060"/>
                  <a:pt x="533400" y="257175"/>
                </a:cubicBezTo>
                <a:cubicBezTo>
                  <a:pt x="704770" y="291449"/>
                  <a:pt x="395242" y="230974"/>
                  <a:pt x="666750" y="276225"/>
                </a:cubicBezTo>
                <a:cubicBezTo>
                  <a:pt x="676654" y="277876"/>
                  <a:pt x="685386" y="284330"/>
                  <a:pt x="695325" y="285750"/>
                </a:cubicBezTo>
                <a:cubicBezTo>
                  <a:pt x="769380" y="296329"/>
                  <a:pt x="935564" y="302048"/>
                  <a:pt x="990600" y="304800"/>
                </a:cubicBezTo>
                <a:cubicBezTo>
                  <a:pt x="1057821" y="327207"/>
                  <a:pt x="990395" y="307156"/>
                  <a:pt x="1123950" y="323850"/>
                </a:cubicBezTo>
                <a:cubicBezTo>
                  <a:pt x="1140014" y="325858"/>
                  <a:pt x="1155452" y="331909"/>
                  <a:pt x="1171575" y="333375"/>
                </a:cubicBezTo>
                <a:cubicBezTo>
                  <a:pt x="1225421" y="338270"/>
                  <a:pt x="1279560" y="339180"/>
                  <a:pt x="1333500" y="342900"/>
                </a:cubicBezTo>
                <a:cubicBezTo>
                  <a:pt x="1437461" y="350070"/>
                  <a:pt x="1433865" y="350683"/>
                  <a:pt x="1524000" y="361950"/>
                </a:cubicBezTo>
                <a:lnTo>
                  <a:pt x="1609725" y="352425"/>
                </a:lnTo>
                <a:cubicBezTo>
                  <a:pt x="1632002" y="349640"/>
                  <a:pt x="1653949" y="342900"/>
                  <a:pt x="1676400" y="342900"/>
                </a:cubicBezTo>
                <a:cubicBezTo>
                  <a:pt x="1768530" y="342900"/>
                  <a:pt x="1952625" y="352425"/>
                  <a:pt x="1952625" y="352425"/>
                </a:cubicBezTo>
              </a:path>
            </a:pathLst>
          </a:custGeom>
          <a:noFill/>
          <a:ln w="76200">
            <a:solidFill>
              <a:srgbClr val="75B5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Arrow Connector 10"/>
          <p:cNvCxnSpPr>
            <a:endCxn id="43" idx="20"/>
          </p:cNvCxnSpPr>
          <p:nvPr/>
        </p:nvCxnSpPr>
        <p:spPr>
          <a:xfrm flipV="1">
            <a:off x="3143250" y="4514850"/>
            <a:ext cx="723900" cy="125585"/>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10643240" y="3962400"/>
            <a:ext cx="762645" cy="1"/>
          </a:xfrm>
          <a:prstGeom prst="straightConnector1">
            <a:avLst/>
          </a:prstGeom>
          <a:ln w="76200">
            <a:solidFill>
              <a:srgbClr val="75B5DD"/>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138886" y="2020539"/>
            <a:ext cx="2084930" cy="369332"/>
          </a:xfrm>
          <a:prstGeom prst="rect">
            <a:avLst/>
          </a:prstGeom>
          <a:solidFill>
            <a:srgbClr val="F8652E"/>
          </a:solidFill>
        </p:spPr>
        <p:txBody>
          <a:bodyPr wrap="none" rtlCol="0">
            <a:spAutoFit/>
          </a:bodyPr>
          <a:lstStyle/>
          <a:p>
            <a:r>
              <a:rPr lang="en-US" b="1" dirty="0">
                <a:solidFill>
                  <a:schemeClr val="bg1"/>
                </a:solidFill>
              </a:rPr>
              <a:t>API Loss to discharge</a:t>
            </a:r>
          </a:p>
        </p:txBody>
      </p:sp>
      <p:cxnSp>
        <p:nvCxnSpPr>
          <p:cNvPr id="8" name="Straight Arrow Connector 7"/>
          <p:cNvCxnSpPr>
            <a:endCxn id="7" idx="0"/>
          </p:cNvCxnSpPr>
          <p:nvPr/>
        </p:nvCxnSpPr>
        <p:spPr>
          <a:xfrm>
            <a:off x="3181351" y="2370415"/>
            <a:ext cx="0" cy="1001196"/>
          </a:xfrm>
          <a:prstGeom prst="straightConnector1">
            <a:avLst/>
          </a:prstGeom>
          <a:ln w="34925">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938263" y="4309825"/>
            <a:ext cx="1158009" cy="369332"/>
          </a:xfrm>
          <a:prstGeom prst="rect">
            <a:avLst/>
          </a:prstGeom>
          <a:solidFill>
            <a:srgbClr val="F8652E"/>
          </a:solidFill>
        </p:spPr>
        <p:txBody>
          <a:bodyPr wrap="none" rtlCol="0">
            <a:spAutoFit/>
          </a:bodyPr>
          <a:lstStyle/>
          <a:p>
            <a:r>
              <a:rPr lang="en-US" b="1" dirty="0">
                <a:solidFill>
                  <a:schemeClr val="bg1"/>
                </a:solidFill>
              </a:rPr>
              <a:t>Acute PEC </a:t>
            </a:r>
          </a:p>
        </p:txBody>
      </p:sp>
      <p:sp>
        <p:nvSpPr>
          <p:cNvPr id="23" name="TextBox 22"/>
          <p:cNvSpPr txBox="1"/>
          <p:nvPr/>
        </p:nvSpPr>
        <p:spPr>
          <a:xfrm>
            <a:off x="6874289" y="4239088"/>
            <a:ext cx="1327286" cy="369332"/>
          </a:xfrm>
          <a:prstGeom prst="rect">
            <a:avLst/>
          </a:prstGeom>
          <a:solidFill>
            <a:srgbClr val="F8652E"/>
          </a:solidFill>
        </p:spPr>
        <p:txBody>
          <a:bodyPr wrap="none" rtlCol="0">
            <a:spAutoFit/>
          </a:bodyPr>
          <a:lstStyle/>
          <a:p>
            <a:r>
              <a:rPr lang="en-US" b="1" dirty="0">
                <a:solidFill>
                  <a:schemeClr val="bg1"/>
                </a:solidFill>
              </a:rPr>
              <a:t>Chronic PEC </a:t>
            </a:r>
          </a:p>
        </p:txBody>
      </p:sp>
      <p:sp>
        <p:nvSpPr>
          <p:cNvPr id="24" name="TextBox 23"/>
          <p:cNvSpPr txBox="1"/>
          <p:nvPr/>
        </p:nvSpPr>
        <p:spPr>
          <a:xfrm>
            <a:off x="6211380" y="2966958"/>
            <a:ext cx="2027745" cy="369332"/>
          </a:xfrm>
          <a:prstGeom prst="rect">
            <a:avLst/>
          </a:prstGeom>
          <a:solidFill>
            <a:srgbClr val="F8652E"/>
          </a:solidFill>
        </p:spPr>
        <p:txBody>
          <a:bodyPr wrap="square" rtlCol="0">
            <a:spAutoFit/>
          </a:bodyPr>
          <a:lstStyle/>
          <a:p>
            <a:r>
              <a:rPr lang="en-US" b="1" dirty="0">
                <a:solidFill>
                  <a:schemeClr val="bg1"/>
                </a:solidFill>
              </a:rPr>
              <a:t>Drinking Water PEC </a:t>
            </a:r>
          </a:p>
        </p:txBody>
      </p:sp>
      <p:sp>
        <p:nvSpPr>
          <p:cNvPr id="10" name="TextBox 9"/>
          <p:cNvSpPr txBox="1"/>
          <p:nvPr/>
        </p:nvSpPr>
        <p:spPr>
          <a:xfrm>
            <a:off x="2421292" y="1514098"/>
            <a:ext cx="1570173" cy="461665"/>
          </a:xfrm>
          <a:prstGeom prst="rect">
            <a:avLst/>
          </a:prstGeom>
          <a:noFill/>
        </p:spPr>
        <p:txBody>
          <a:bodyPr wrap="none" rtlCol="0">
            <a:spAutoFit/>
          </a:bodyPr>
          <a:lstStyle/>
          <a:p>
            <a:r>
              <a:rPr lang="en-US" sz="2400" b="1" dirty="0">
                <a:effectLst>
                  <a:outerShdw blurRad="38100" dist="38100" dir="2700000" algn="tl">
                    <a:srgbClr val="000000">
                      <a:alpha val="43137"/>
                    </a:srgbClr>
                  </a:outerShdw>
                </a:effectLst>
              </a:rPr>
              <a:t>Know this…</a:t>
            </a:r>
          </a:p>
        </p:txBody>
      </p:sp>
      <p:sp>
        <p:nvSpPr>
          <p:cNvPr id="27" name="TextBox 26"/>
          <p:cNvSpPr txBox="1"/>
          <p:nvPr/>
        </p:nvSpPr>
        <p:spPr>
          <a:xfrm>
            <a:off x="5097905" y="1524626"/>
            <a:ext cx="3552767" cy="461665"/>
          </a:xfrm>
          <a:prstGeom prst="rect">
            <a:avLst/>
          </a:prstGeom>
          <a:noFill/>
        </p:spPr>
        <p:txBody>
          <a:bodyPr wrap="none" rtlCol="0">
            <a:spAutoFit/>
          </a:bodyPr>
          <a:lstStyle/>
          <a:p>
            <a:r>
              <a:rPr lang="en-US" sz="2400" b="1" dirty="0">
                <a:effectLst>
                  <a:outerShdw blurRad="38100" dist="38100" dir="2700000" algn="tl">
                    <a:srgbClr val="000000">
                      <a:alpha val="43137"/>
                    </a:srgbClr>
                  </a:outerShdw>
                </a:effectLst>
              </a:rPr>
              <a:t>…so you can calculate these</a:t>
            </a:r>
          </a:p>
        </p:txBody>
      </p:sp>
      <p:sp>
        <p:nvSpPr>
          <p:cNvPr id="12" name="Rectangle 11"/>
          <p:cNvSpPr/>
          <p:nvPr/>
        </p:nvSpPr>
        <p:spPr>
          <a:xfrm>
            <a:off x="4828837" y="2904302"/>
            <a:ext cx="3977026" cy="1858198"/>
          </a:xfrm>
          <a:prstGeom prst="rect">
            <a:avLst/>
          </a:prstGeom>
          <a:noFill/>
          <a:ln w="34925">
            <a:solidFill>
              <a:srgbClr val="F8652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8" name="Straight Arrow Connector 27"/>
          <p:cNvCxnSpPr/>
          <p:nvPr/>
        </p:nvCxnSpPr>
        <p:spPr>
          <a:xfrm>
            <a:off x="6817350" y="1945064"/>
            <a:ext cx="12867" cy="925949"/>
          </a:xfrm>
          <a:prstGeom prst="straightConnector1">
            <a:avLst/>
          </a:prstGeom>
          <a:ln w="3492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57012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a:xfrm>
            <a:off x="383614" y="682428"/>
            <a:ext cx="10515600" cy="762060"/>
          </a:xfrm>
        </p:spPr>
        <p:txBody>
          <a:bodyPr/>
          <a:lstStyle/>
          <a:p>
            <a:r>
              <a:rPr lang="en-US" dirty="0"/>
              <a:t>Terminology</a:t>
            </a:r>
            <a:endParaRPr lang="en-GB" dirty="0"/>
          </a:p>
        </p:txBody>
      </p:sp>
    </p:spTree>
    <p:extLst>
      <p:ext uri="{BB962C8B-B14F-4D97-AF65-F5344CB8AC3E}">
        <p14:creationId xmlns:p14="http://schemas.microsoft.com/office/powerpoint/2010/main" val="218813206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a:xfrm>
            <a:off x="913852" y="1643062"/>
            <a:ext cx="9303600" cy="4195763"/>
          </a:xfrm>
        </p:spPr>
        <p:txBody>
          <a:bodyPr>
            <a:normAutofit/>
          </a:bodyPr>
          <a:lstStyle/>
          <a:p>
            <a:endParaRPr lang="en-US" sz="2800" dirty="0"/>
          </a:p>
          <a:p>
            <a:r>
              <a:rPr lang="en-US" sz="2800" dirty="0"/>
              <a:t>“Mass balance” is a simplified method to determine Active Pharmaceutical Ingredient (API) Load, API Loss and API Concentrations in an effluent, in a receiving surface water body and drinking water intake based on production quantities, estimated losses and assumptions on various elimination options.</a:t>
            </a:r>
          </a:p>
          <a:p>
            <a:endParaRPr lang="en-US" sz="28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78</a:t>
            </a:fld>
            <a:endParaRPr lang="en-GB" dirty="0"/>
          </a:p>
        </p:txBody>
      </p:sp>
    </p:spTree>
    <p:extLst>
      <p:ext uri="{BB962C8B-B14F-4D97-AF65-F5344CB8AC3E}">
        <p14:creationId xmlns:p14="http://schemas.microsoft.com/office/powerpoint/2010/main" val="55133889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a:xfrm>
            <a:off x="556680" y="1601915"/>
            <a:ext cx="10484700" cy="4732209"/>
          </a:xfrm>
        </p:spPr>
        <p:txBody>
          <a:bodyPr>
            <a:normAutofit/>
          </a:bodyPr>
          <a:lstStyle/>
          <a:p>
            <a:r>
              <a:rPr lang="en-US" sz="2400" dirty="0"/>
              <a:t>“Worst case" analysis is simply an estimate of the highest possible loss to a wastewater discharge from a process. For example, a worst case analysis would assume that 100% (i.e. 10 kilograms of a 10 kilogram process) of material was lost. </a:t>
            </a:r>
          </a:p>
          <a:p>
            <a:r>
              <a:rPr lang="en-US" sz="2400" dirty="0"/>
              <a:t>A "mass balance" analysis is an evaluation of the materials accounting records and other relevant information for the process which should show how much of an API may be actually lost in wastewater. </a:t>
            </a:r>
          </a:p>
          <a:p>
            <a:r>
              <a:rPr lang="en-US" sz="2400" dirty="0"/>
              <a:t>“Analytical measurement" means that the site has tested for the presence of the product in the process to determine how much is emitted in wastewater. Measured data needs to be representative of process and its losses.</a:t>
            </a:r>
          </a:p>
          <a:p>
            <a:endParaRPr lang="en-US" sz="24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79</a:t>
            </a:fld>
            <a:endParaRPr lang="en-GB" dirty="0"/>
          </a:p>
        </p:txBody>
      </p:sp>
    </p:spTree>
    <p:extLst>
      <p:ext uri="{BB962C8B-B14F-4D97-AF65-F5344CB8AC3E}">
        <p14:creationId xmlns:p14="http://schemas.microsoft.com/office/powerpoint/2010/main" val="34745007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a:xfrm>
            <a:off x="549060" y="1650766"/>
            <a:ext cx="11263464" cy="4732209"/>
          </a:xfrm>
        </p:spPr>
        <p:txBody>
          <a:bodyPr>
            <a:normAutofit/>
          </a:bodyPr>
          <a:lstStyle/>
          <a:p>
            <a:r>
              <a:rPr lang="en-US" sz="2400" dirty="0"/>
              <a:t>“Process Information” - Key parameters needed from the processing of API</a:t>
            </a:r>
            <a:r>
              <a:rPr lang="en-US" sz="2400" i="1" dirty="0"/>
              <a:t> </a:t>
            </a:r>
            <a:r>
              <a:rPr lang="en-US" sz="2400" dirty="0"/>
              <a:t>at sites are:</a:t>
            </a:r>
          </a:p>
          <a:p>
            <a:pPr lvl="1"/>
            <a:r>
              <a:rPr lang="en-US" sz="2400" dirty="0"/>
              <a:t>Amount API processed per year and per day (in kg)</a:t>
            </a:r>
          </a:p>
          <a:p>
            <a:pPr lvl="1"/>
            <a:r>
              <a:rPr lang="en-US" sz="2400" dirty="0"/>
              <a:t>Total API lost per batch or campaign</a:t>
            </a:r>
          </a:p>
          <a:p>
            <a:pPr lvl="1"/>
            <a:r>
              <a:rPr lang="en-US" sz="2400" dirty="0"/>
              <a:t>Percentage API lost from All Processes that handle the API at a site</a:t>
            </a:r>
          </a:p>
          <a:p>
            <a:pPr lvl="1"/>
            <a:r>
              <a:rPr lang="en-US" sz="2400" dirty="0"/>
              <a:t>Load from Process per year and per day (in kg) to wastewater </a:t>
            </a:r>
          </a:p>
          <a:p>
            <a:pPr lvl="1"/>
            <a:r>
              <a:rPr lang="en-US" sz="2400" dirty="0"/>
              <a:t>Depending on the specific situation for each DS at the site, the above</a:t>
            </a:r>
          </a:p>
          <a:p>
            <a:pPr marL="0" indent="0">
              <a:buNone/>
            </a:pPr>
            <a:r>
              <a:rPr lang="en-US" sz="2400" dirty="0"/>
              <a:t>These parameters should be determined from handling/production information (batch, campaigns), an estimation of the total API lost per year and per day (in kg), and information on in-process elimination options (e.g., degradation, chemistry changes). Information and experience from validation can also be used.</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80</a:t>
            </a:fld>
            <a:endParaRPr lang="en-GB" dirty="0"/>
          </a:p>
        </p:txBody>
      </p:sp>
    </p:spTree>
    <p:extLst>
      <p:ext uri="{BB962C8B-B14F-4D97-AF65-F5344CB8AC3E}">
        <p14:creationId xmlns:p14="http://schemas.microsoft.com/office/powerpoint/2010/main" val="422856752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Terminology</a:t>
            </a:r>
          </a:p>
        </p:txBody>
      </p:sp>
      <p:sp>
        <p:nvSpPr>
          <p:cNvPr id="3" name="Content Placeholder 2"/>
          <p:cNvSpPr>
            <a:spLocks noGrp="1"/>
          </p:cNvSpPr>
          <p:nvPr>
            <p:ph idx="1"/>
          </p:nvPr>
        </p:nvSpPr>
        <p:spPr>
          <a:xfrm>
            <a:off x="625470" y="1770605"/>
            <a:ext cx="10164660" cy="4889370"/>
          </a:xfrm>
        </p:spPr>
        <p:txBody>
          <a:bodyPr>
            <a:normAutofit/>
          </a:bodyPr>
          <a:lstStyle/>
          <a:p>
            <a:r>
              <a:rPr lang="en-US" sz="2400" dirty="0"/>
              <a:t>“Conservative assumptions” are first assessment information of API losses from a process(</a:t>
            </a:r>
            <a:r>
              <a:rPr lang="en-US" sz="2400" dirty="0" err="1"/>
              <a:t>es</a:t>
            </a:r>
            <a:r>
              <a:rPr lang="en-US" sz="2400" dirty="0"/>
              <a:t>), and a high end estimate of the amount of an API entering wastewater or a surface water.  This typically involves the use of 0% selected for elimination or degradation rates.  If the risk under these assumptions is marginal, a site can be assumed being at the safe side of risk for that particular API. Otherwise, the assessment can be revised with more accurately evaluated elimination options.</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81</a:t>
            </a:fld>
            <a:endParaRPr lang="en-GB" dirty="0"/>
          </a:p>
        </p:txBody>
      </p:sp>
    </p:spTree>
    <p:extLst>
      <p:ext uri="{BB962C8B-B14F-4D97-AF65-F5344CB8AC3E}">
        <p14:creationId xmlns:p14="http://schemas.microsoft.com/office/powerpoint/2010/main" val="226756606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Mass Balance Case Study Examples</a:t>
            </a:r>
          </a:p>
        </p:txBody>
      </p:sp>
      <p:sp>
        <p:nvSpPr>
          <p:cNvPr id="4" name="Text Placeholder 3"/>
          <p:cNvSpPr>
            <a:spLocks noGrp="1"/>
          </p:cNvSpPr>
          <p:nvPr>
            <p:ph type="body" sz="quarter" idx="11"/>
          </p:nvPr>
        </p:nvSpPr>
        <p:spPr>
          <a:xfrm>
            <a:off x="450850" y="2593648"/>
            <a:ext cx="8250698" cy="441354"/>
          </a:xfrm>
        </p:spPr>
        <p:txBody>
          <a:bodyPr/>
          <a:lstStyle/>
          <a:p>
            <a:r>
              <a:rPr lang="en-US" dirty="0"/>
              <a:t>Case 1b – Improved Statistical Evaluation of Capsule Manufacturing  Example</a:t>
            </a:r>
          </a:p>
        </p:txBody>
      </p:sp>
      <p:sp>
        <p:nvSpPr>
          <p:cNvPr id="5" name="Text Placeholder 4"/>
          <p:cNvSpPr>
            <a:spLocks noGrp="1"/>
          </p:cNvSpPr>
          <p:nvPr>
            <p:ph type="body" sz="quarter" idx="12"/>
          </p:nvPr>
        </p:nvSpPr>
        <p:spPr>
          <a:xfrm>
            <a:off x="450851" y="3742325"/>
            <a:ext cx="5911850" cy="400050"/>
          </a:xfrm>
        </p:spPr>
        <p:txBody>
          <a:bodyPr/>
          <a:lstStyle/>
          <a:p>
            <a:r>
              <a:rPr lang="en-US" dirty="0"/>
              <a:t>Case 3 - Bulk Synthetic Plant Example </a:t>
            </a:r>
          </a:p>
        </p:txBody>
      </p:sp>
      <p:sp>
        <p:nvSpPr>
          <p:cNvPr id="7" name="Text Placeholder 6"/>
          <p:cNvSpPr>
            <a:spLocks noGrp="1"/>
          </p:cNvSpPr>
          <p:nvPr>
            <p:ph type="body" sz="quarter" idx="14"/>
          </p:nvPr>
        </p:nvSpPr>
        <p:spPr>
          <a:xfrm>
            <a:off x="450850" y="2002503"/>
            <a:ext cx="6933175" cy="400048"/>
          </a:xfrm>
        </p:spPr>
        <p:txBody>
          <a:bodyPr/>
          <a:lstStyle/>
          <a:p>
            <a:r>
              <a:rPr lang="en-US" dirty="0"/>
              <a:t>Case 1a – Simple Capsule Manufacturing Mass Balance Example </a:t>
            </a:r>
          </a:p>
        </p:txBody>
      </p:sp>
      <p:sp>
        <p:nvSpPr>
          <p:cNvPr id="8" name="Text Placeholder 7"/>
          <p:cNvSpPr>
            <a:spLocks noGrp="1"/>
          </p:cNvSpPr>
          <p:nvPr>
            <p:ph type="body" sz="quarter" idx="15"/>
          </p:nvPr>
        </p:nvSpPr>
        <p:spPr>
          <a:xfrm>
            <a:off x="450851" y="3151180"/>
            <a:ext cx="5911850" cy="400050"/>
          </a:xfrm>
        </p:spPr>
        <p:txBody>
          <a:bodyPr/>
          <a:lstStyle/>
          <a:p>
            <a:r>
              <a:rPr lang="en-US" dirty="0"/>
              <a:t>Case 2 – Tablet Manufacturing Mass Balance Example</a:t>
            </a:r>
          </a:p>
        </p:txBody>
      </p:sp>
    </p:spTree>
    <p:extLst>
      <p:ext uri="{BB962C8B-B14F-4D97-AF65-F5344CB8AC3E}">
        <p14:creationId xmlns:p14="http://schemas.microsoft.com/office/powerpoint/2010/main" val="379892398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511" y="293082"/>
            <a:ext cx="11275835" cy="601148"/>
          </a:xfrm>
        </p:spPr>
        <p:txBody>
          <a:bodyPr/>
          <a:lstStyle/>
          <a:p>
            <a:r>
              <a:rPr lang="en-US" sz="3200" dirty="0"/>
              <a:t>Case 1a - Simple Capsule Finishing Mass Balance Example</a:t>
            </a:r>
          </a:p>
        </p:txBody>
      </p:sp>
      <p:sp>
        <p:nvSpPr>
          <p:cNvPr id="3" name="Content Placeholder 2"/>
          <p:cNvSpPr>
            <a:spLocks noGrp="1"/>
          </p:cNvSpPr>
          <p:nvPr>
            <p:ph idx="1"/>
          </p:nvPr>
        </p:nvSpPr>
        <p:spPr>
          <a:xfrm>
            <a:off x="633879" y="1501693"/>
            <a:ext cx="4476626" cy="4881282"/>
          </a:xfrm>
        </p:spPr>
        <p:txBody>
          <a:bodyPr>
            <a:normAutofit/>
          </a:bodyPr>
          <a:lstStyle/>
          <a:p>
            <a:r>
              <a:rPr lang="en-US" sz="1600" dirty="0"/>
              <a:t>Production data was used to evaluate the amount of API present in the final blend operation using milling and final blend yield in combination with the unit formula composition.</a:t>
            </a:r>
          </a:p>
          <a:p>
            <a:r>
              <a:rPr lang="en-US" sz="1600" dirty="0"/>
              <a:t>Normal production practice is to vacuum up residual powder to the building vacuum system in the event of a spill or significant left-over material left on or in the equipment. This practice should minimize introduction of API containing powder to the floor drain system.  However, no reduction in potential API loss to drain was assumed for the purposes of this analysis. </a:t>
            </a:r>
          </a:p>
          <a:p>
            <a:r>
              <a:rPr lang="en-US" sz="1600" dirty="0"/>
              <a:t>The data show that the worst case daily loss rate was 0.4 kg/day.</a:t>
            </a:r>
          </a:p>
          <a:p>
            <a:r>
              <a:rPr lang="en-US" sz="1600" dirty="0"/>
              <a:t>Dedicated action limits are not required for this process waste stream because any significant API material loss on an individual batch will be identified and investigated in accordance with local SOP (owned by Quality).</a:t>
            </a:r>
          </a:p>
          <a:p>
            <a:endParaRPr lang="en-US" sz="14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83</a:t>
            </a:fld>
            <a:endParaRPr lang="en-GB" dirty="0"/>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3259" y="1261818"/>
            <a:ext cx="4302778" cy="4882927"/>
          </a:xfrm>
          <a:prstGeom prst="rect">
            <a:avLst/>
          </a:prstGeom>
        </p:spPr>
      </p:pic>
    </p:spTree>
    <p:extLst>
      <p:ext uri="{BB962C8B-B14F-4D97-AF65-F5344CB8AC3E}">
        <p14:creationId xmlns:p14="http://schemas.microsoft.com/office/powerpoint/2010/main" val="97253289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000" y="1444754"/>
            <a:ext cx="5587729" cy="4687105"/>
          </a:xfrm>
        </p:spPr>
        <p:txBody>
          <a:bodyPr>
            <a:normAutofit fontScale="77500" lnSpcReduction="20000"/>
          </a:bodyPr>
          <a:lstStyle/>
          <a:p>
            <a:r>
              <a:rPr lang="en-US" dirty="0"/>
              <a:t>To better demonstrate control of API discharges, a capability index can be calculated API Daily Losses using process mass balance data in combination with JMP software. </a:t>
            </a:r>
          </a:p>
          <a:p>
            <a:r>
              <a:rPr lang="en-US" dirty="0"/>
              <a:t>The Shapiro-Wilkes goodness-of-fit test can be used to evaluate the normality of the data (prob &lt; W &gt; 0.05 was the basis used for making determining normality).</a:t>
            </a:r>
          </a:p>
          <a:p>
            <a:r>
              <a:rPr lang="en-US" dirty="0"/>
              <a:t>After checking for normality, data autocorrelation is checked. If data correlation was present, Levey Jennings charts were used to establish control limits. When the data was determined to be non-normal, the JMP Fit Distribution /Smooth Curve was applied to estimate the Cpk. For non-normal data, control limits were established by defining Quantiles within the Fit Distribution /Smooth Curve analysis. Upper and lower Quantile fractions were defined as 0.000135 and 0.99865, respectively. The median value of the data was specified as the data average within Column Properties /Control Limits / Individual Measurement. </a:t>
            </a:r>
          </a:p>
          <a:p>
            <a:r>
              <a:rPr lang="en-US" dirty="0"/>
              <a:t>Any exception to the above approach needs to be documented with a discussion. </a:t>
            </a:r>
            <a:endParaRPr lang="en-US" sz="14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84</a:t>
            </a:fld>
            <a:endParaRPr lang="en-GB" dirty="0"/>
          </a:p>
        </p:txBody>
      </p: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87011" y="1325674"/>
            <a:ext cx="3806176" cy="4970368"/>
          </a:xfrm>
          <a:prstGeom prst="rect">
            <a:avLst/>
          </a:prstGeom>
        </p:spPr>
      </p:pic>
      <p:sp>
        <p:nvSpPr>
          <p:cNvPr id="9" name="Title 1"/>
          <p:cNvSpPr txBox="1">
            <a:spLocks/>
          </p:cNvSpPr>
          <p:nvPr/>
        </p:nvSpPr>
        <p:spPr>
          <a:xfrm>
            <a:off x="140717" y="287462"/>
            <a:ext cx="12102829" cy="6874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en-US" sz="2800" dirty="0"/>
              <a:t>Case 1b – Improved Statistical Evaluation of Tablet Finishing Example</a:t>
            </a:r>
          </a:p>
        </p:txBody>
      </p:sp>
    </p:spTree>
    <p:extLst>
      <p:ext uri="{BB962C8B-B14F-4D97-AF65-F5344CB8AC3E}">
        <p14:creationId xmlns:p14="http://schemas.microsoft.com/office/powerpoint/2010/main" val="149489963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717" y="287462"/>
            <a:ext cx="12102829" cy="687450"/>
          </a:xfrm>
        </p:spPr>
        <p:txBody>
          <a:bodyPr/>
          <a:lstStyle/>
          <a:p>
            <a:r>
              <a:rPr lang="en-US" sz="2800" dirty="0"/>
              <a:t>Case 1b – Improved Statistical Evaluation of Tablet Finishing Example</a:t>
            </a:r>
          </a:p>
        </p:txBody>
      </p:sp>
      <p:sp>
        <p:nvSpPr>
          <p:cNvPr id="3" name="Content Placeholder 2"/>
          <p:cNvSpPr>
            <a:spLocks noGrp="1"/>
          </p:cNvSpPr>
          <p:nvPr>
            <p:ph idx="1"/>
          </p:nvPr>
        </p:nvSpPr>
        <p:spPr>
          <a:xfrm>
            <a:off x="530942" y="1501693"/>
            <a:ext cx="3227511" cy="4712294"/>
          </a:xfrm>
        </p:spPr>
        <p:txBody>
          <a:bodyPr>
            <a:normAutofit lnSpcReduction="10000"/>
          </a:bodyPr>
          <a:lstStyle/>
          <a:p>
            <a:r>
              <a:rPr lang="en-US" sz="1500" dirty="0"/>
              <a:t>The data is not auto-correlated. However the distribution is stratified due to the ± 0.1 kg resolution of the scale used to measure the in-process mass balance. This stratification results in only five different unique values in the distribution. Additional resolution in the scale reading would be an improvement, but the data set was deemed to be sufficient for the purposes of this analysis when previously discussed with the  supporting statistician. The resulting Cpk was determined to be 1.57 which is greater than the target of 1.3.</a:t>
            </a:r>
          </a:p>
          <a:p>
            <a:r>
              <a:rPr lang="en-US" sz="1500" dirty="0"/>
              <a:t>Dedicated action limits are not required for this process waste stream because any significant API material loss on an individual batch will be identified and investigated in accordance with local SOP</a:t>
            </a:r>
            <a:r>
              <a:rPr lang="en-US" sz="1200" dirty="0"/>
              <a:t>.</a:t>
            </a:r>
            <a:endParaRPr lang="en-US" sz="15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85</a:t>
            </a:fld>
            <a:endParaRPr lang="en-GB" dirty="0"/>
          </a:p>
        </p:txBody>
      </p:sp>
      <p:pic>
        <p:nvPicPr>
          <p:cNvPr id="7" name="Content Placeholder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8453" y="1314720"/>
            <a:ext cx="8084936" cy="4433898"/>
          </a:xfrm>
          <a:prstGeom prst="rect">
            <a:avLst/>
          </a:prstGeom>
        </p:spPr>
      </p:pic>
    </p:spTree>
    <p:extLst>
      <p:ext uri="{BB962C8B-B14F-4D97-AF65-F5344CB8AC3E}">
        <p14:creationId xmlns:p14="http://schemas.microsoft.com/office/powerpoint/2010/main" val="6614360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452" y="418919"/>
            <a:ext cx="11390135" cy="681318"/>
          </a:xfrm>
        </p:spPr>
        <p:txBody>
          <a:bodyPr/>
          <a:lstStyle/>
          <a:p>
            <a:r>
              <a:rPr lang="en-US" sz="3200" dirty="0"/>
              <a:t>Case 2 – Tablet Manufacturing Mass Balance Example</a:t>
            </a:r>
            <a:br>
              <a:rPr lang="en-US" sz="3200" dirty="0"/>
            </a:br>
            <a:endParaRPr lang="en-US" sz="3200" dirty="0"/>
          </a:p>
        </p:txBody>
      </p:sp>
      <p:pic>
        <p:nvPicPr>
          <p:cNvPr id="10" name="Content Placeholder 9"/>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329552" y="1408594"/>
            <a:ext cx="7862447" cy="4268875"/>
          </a:xfrm>
          <a:prstGeom prst="rect">
            <a:avLst/>
          </a:prstGeom>
        </p:spPr>
      </p:pic>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86</a:t>
            </a:fld>
            <a:endParaRPr lang="en-GB" dirty="0"/>
          </a:p>
        </p:txBody>
      </p:sp>
      <p:sp>
        <p:nvSpPr>
          <p:cNvPr id="12" name="TextBox 11"/>
          <p:cNvSpPr txBox="1"/>
          <p:nvPr/>
        </p:nvSpPr>
        <p:spPr>
          <a:xfrm>
            <a:off x="218364" y="1241945"/>
            <a:ext cx="30236615" cy="4524315"/>
          </a:xfrm>
          <a:prstGeom prst="rect">
            <a:avLst/>
          </a:prstGeom>
          <a:noFill/>
        </p:spPr>
        <p:txBody>
          <a:bodyPr wrap="square" rtlCol="0">
            <a:spAutoFit/>
          </a:bodyPr>
          <a:lstStyle/>
          <a:p>
            <a:pPr marL="171450" indent="-171450">
              <a:buClr>
                <a:schemeClr val="accent1"/>
              </a:buClr>
              <a:buFont typeface="Wingdings" panose="05000000000000000000" pitchFamily="2" charset="2"/>
              <a:buChar char="§"/>
            </a:pPr>
            <a:r>
              <a:rPr lang="en-US" sz="1200" dirty="0"/>
              <a:t>Production data was used to evaluate the amount of API </a:t>
            </a:r>
          </a:p>
          <a:p>
            <a:pPr marL="169863" indent="-169863">
              <a:buClr>
                <a:schemeClr val="accent1"/>
              </a:buClr>
            </a:pPr>
            <a:r>
              <a:rPr lang="en-US" sz="1200" dirty="0"/>
              <a:t>	present in the final blend operation using tablet label </a:t>
            </a:r>
          </a:p>
          <a:p>
            <a:pPr marL="169863" indent="-169863">
              <a:buClr>
                <a:schemeClr val="accent1"/>
              </a:buClr>
            </a:pPr>
            <a:r>
              <a:rPr lang="en-US" sz="1200" dirty="0"/>
              <a:t>     claim percentage, average tablet weight, average tablet </a:t>
            </a:r>
          </a:p>
          <a:p>
            <a:pPr marL="169863" indent="-169863">
              <a:buClr>
                <a:schemeClr val="accent1"/>
              </a:buClr>
            </a:pPr>
            <a:r>
              <a:rPr lang="en-US" sz="1200" dirty="0"/>
              <a:t>     weight gain in coating, overall yield, and final blend yield. </a:t>
            </a:r>
          </a:p>
          <a:p>
            <a:pPr marL="171450" indent="-171450">
              <a:buClr>
                <a:schemeClr val="accent1"/>
              </a:buClr>
              <a:buFont typeface="Wingdings" panose="05000000000000000000" pitchFamily="2" charset="2"/>
              <a:buChar char="§"/>
            </a:pPr>
            <a:endParaRPr lang="en-US" sz="1200" dirty="0"/>
          </a:p>
          <a:p>
            <a:pPr marL="171450" indent="-171450">
              <a:buClr>
                <a:schemeClr val="accent1"/>
              </a:buClr>
              <a:buFont typeface="Wingdings" panose="05000000000000000000" pitchFamily="2" charset="2"/>
              <a:buChar char="§"/>
            </a:pPr>
            <a:r>
              <a:rPr lang="en-US" sz="1200" dirty="0"/>
              <a:t>As a worst case analysis, production data for all presentations</a:t>
            </a:r>
          </a:p>
          <a:p>
            <a:pPr>
              <a:buClr>
                <a:schemeClr val="accent1"/>
              </a:buClr>
            </a:pPr>
            <a:r>
              <a:rPr lang="en-US" sz="1200" dirty="0"/>
              <a:t>    were evaluated and scaled at a specific batch size for the </a:t>
            </a:r>
          </a:p>
          <a:p>
            <a:pPr>
              <a:buClr>
                <a:schemeClr val="accent1"/>
              </a:buClr>
            </a:pPr>
            <a:r>
              <a:rPr lang="en-US" sz="1200" dirty="0"/>
              <a:t>    purposes of calculating the API loss at final blend. </a:t>
            </a:r>
          </a:p>
          <a:p>
            <a:pPr marL="171450" indent="-171450">
              <a:buClr>
                <a:schemeClr val="accent1"/>
              </a:buClr>
              <a:buFont typeface="Wingdings" panose="05000000000000000000" pitchFamily="2" charset="2"/>
              <a:buChar char="§"/>
            </a:pPr>
            <a:endParaRPr lang="en-US" sz="1200" dirty="0"/>
          </a:p>
          <a:p>
            <a:pPr marL="171450" indent="-171450">
              <a:buClr>
                <a:schemeClr val="accent1"/>
              </a:buClr>
              <a:buFont typeface="Wingdings" panose="05000000000000000000" pitchFamily="2" charset="2"/>
              <a:buChar char="§"/>
            </a:pPr>
            <a:r>
              <a:rPr lang="en-US" sz="1200" dirty="0"/>
              <a:t>Normal production practice is the vacuum up residual </a:t>
            </a:r>
          </a:p>
          <a:p>
            <a:pPr>
              <a:buClr>
                <a:schemeClr val="accent1"/>
              </a:buClr>
            </a:pPr>
            <a:r>
              <a:rPr lang="en-US" sz="1200" dirty="0"/>
              <a:t>     powder to the house vacuum system in the event of a spill</a:t>
            </a:r>
          </a:p>
          <a:p>
            <a:pPr>
              <a:buClr>
                <a:schemeClr val="accent1"/>
              </a:buClr>
            </a:pPr>
            <a:r>
              <a:rPr lang="en-US" sz="1200" dirty="0"/>
              <a:t>     or significant  left-over  material left on or in the equipment. </a:t>
            </a:r>
          </a:p>
          <a:p>
            <a:pPr>
              <a:buClr>
                <a:schemeClr val="accent1"/>
              </a:buClr>
            </a:pPr>
            <a:r>
              <a:rPr lang="en-US" sz="1200" dirty="0"/>
              <a:t>     This  practice should minimize introduction of API containing</a:t>
            </a:r>
          </a:p>
          <a:p>
            <a:pPr>
              <a:buClr>
                <a:schemeClr val="accent1"/>
              </a:buClr>
            </a:pPr>
            <a:r>
              <a:rPr lang="en-US" sz="1200" dirty="0"/>
              <a:t>     powder to the floor drain system.  However, no reduction </a:t>
            </a:r>
          </a:p>
          <a:p>
            <a:pPr>
              <a:buClr>
                <a:schemeClr val="accent1"/>
              </a:buClr>
            </a:pPr>
            <a:r>
              <a:rPr lang="en-US" sz="1200" dirty="0"/>
              <a:t>     in potential API loss to drain was assumed for the purposes</a:t>
            </a:r>
          </a:p>
          <a:p>
            <a:pPr>
              <a:buClr>
                <a:schemeClr val="accent1"/>
              </a:buClr>
            </a:pPr>
            <a:r>
              <a:rPr lang="en-US" sz="1200" dirty="0"/>
              <a:t>     of this analysis.  </a:t>
            </a:r>
          </a:p>
          <a:p>
            <a:pPr marL="171450" indent="-171450">
              <a:buClr>
                <a:schemeClr val="accent1"/>
              </a:buClr>
              <a:buFont typeface="Wingdings" panose="05000000000000000000" pitchFamily="2" charset="2"/>
              <a:buChar char="§"/>
            </a:pPr>
            <a:endParaRPr lang="en-US" sz="1200" dirty="0"/>
          </a:p>
          <a:p>
            <a:pPr marL="171450" indent="-171450">
              <a:buClr>
                <a:schemeClr val="accent1"/>
              </a:buClr>
              <a:buFont typeface="Wingdings" panose="05000000000000000000" pitchFamily="2" charset="2"/>
              <a:buChar char="§"/>
            </a:pPr>
            <a:r>
              <a:rPr lang="en-US" sz="1200" dirty="0"/>
              <a:t>The resulting  Cpk  was  determined  to be 8.3</a:t>
            </a:r>
          </a:p>
          <a:p>
            <a:pPr>
              <a:buClr>
                <a:schemeClr val="accent1"/>
              </a:buClr>
            </a:pPr>
            <a:r>
              <a:rPr lang="en-US" sz="1200" dirty="0"/>
              <a:t>     which is greater than the target of 1.3.</a:t>
            </a:r>
          </a:p>
          <a:p>
            <a:pPr>
              <a:buClr>
                <a:schemeClr val="accent1"/>
              </a:buClr>
            </a:pPr>
            <a:r>
              <a:rPr lang="en-US" sz="1200" dirty="0"/>
              <a:t> </a:t>
            </a:r>
          </a:p>
          <a:p>
            <a:pPr marL="171450" indent="-171450">
              <a:buClr>
                <a:schemeClr val="accent1"/>
              </a:buClr>
              <a:buFont typeface="Wingdings" panose="05000000000000000000" pitchFamily="2" charset="2"/>
              <a:buChar char="§"/>
            </a:pPr>
            <a:r>
              <a:rPr lang="en-US" sz="1200" dirty="0"/>
              <a:t>Dedicated action limits are not required for this process </a:t>
            </a:r>
          </a:p>
          <a:p>
            <a:pPr>
              <a:buClr>
                <a:schemeClr val="accent1"/>
              </a:buClr>
            </a:pPr>
            <a:r>
              <a:rPr lang="en-US" sz="1200" dirty="0"/>
              <a:t>    waste stream because any significant API material loss</a:t>
            </a:r>
          </a:p>
          <a:p>
            <a:pPr>
              <a:buClr>
                <a:schemeClr val="accent1"/>
              </a:buClr>
            </a:pPr>
            <a:r>
              <a:rPr lang="en-US" sz="1200" dirty="0"/>
              <a:t>    on an individual batch will be identified and investigated </a:t>
            </a:r>
          </a:p>
          <a:p>
            <a:pPr>
              <a:buClr>
                <a:schemeClr val="accent1"/>
              </a:buClr>
            </a:pPr>
            <a:r>
              <a:rPr lang="en-US" sz="1200" dirty="0"/>
              <a:t>    in accordance with a local SOP (owned by Quality).</a:t>
            </a:r>
          </a:p>
        </p:txBody>
      </p:sp>
    </p:spTree>
    <p:extLst>
      <p:ext uri="{BB962C8B-B14F-4D97-AF65-F5344CB8AC3E}">
        <p14:creationId xmlns:p14="http://schemas.microsoft.com/office/powerpoint/2010/main" val="26629824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2389" y="265501"/>
            <a:ext cx="10515600" cy="652463"/>
          </a:xfrm>
        </p:spPr>
        <p:txBody>
          <a:bodyPr/>
          <a:lstStyle/>
          <a:p>
            <a:r>
              <a:rPr lang="en-US" sz="3600" dirty="0"/>
              <a:t>Case 3 - Bulk Synthetic Plant Example </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4904" y="2237076"/>
            <a:ext cx="3162300" cy="3381375"/>
          </a:xfrm>
          <a:prstGeom prst="rect">
            <a:avLst/>
          </a:prstGeom>
        </p:spPr>
      </p:pic>
      <p:sp>
        <p:nvSpPr>
          <p:cNvPr id="4" name="TextBox 3"/>
          <p:cNvSpPr txBox="1"/>
          <p:nvPr/>
        </p:nvSpPr>
        <p:spPr>
          <a:xfrm>
            <a:off x="3437659" y="4685777"/>
            <a:ext cx="1766454" cy="1200329"/>
          </a:xfrm>
          <a:prstGeom prst="rect">
            <a:avLst/>
          </a:prstGeom>
          <a:solidFill>
            <a:schemeClr val="bg1"/>
          </a:solidFill>
        </p:spPr>
        <p:txBody>
          <a:bodyPr wrap="square" rtlCol="0">
            <a:spAutoFit/>
          </a:bodyPr>
          <a:lstStyle/>
          <a:p>
            <a:r>
              <a:rPr lang="en-US" dirty="0"/>
              <a:t>15% Salt and API Waste (3</a:t>
            </a:r>
            <a:r>
              <a:rPr lang="en-US" baseline="30000" dirty="0"/>
              <a:t>rd</a:t>
            </a:r>
            <a:r>
              <a:rPr lang="en-US" dirty="0"/>
              <a:t> Party Disposal)</a:t>
            </a:r>
          </a:p>
          <a:p>
            <a:endParaRPr lang="en-US" dirty="0"/>
          </a:p>
        </p:txBody>
      </p:sp>
      <p:sp>
        <p:nvSpPr>
          <p:cNvPr id="5" name="TextBox 4"/>
          <p:cNvSpPr txBox="1"/>
          <p:nvPr/>
        </p:nvSpPr>
        <p:spPr>
          <a:xfrm>
            <a:off x="442652" y="2431473"/>
            <a:ext cx="1309255" cy="646331"/>
          </a:xfrm>
          <a:prstGeom prst="rect">
            <a:avLst/>
          </a:prstGeom>
          <a:solidFill>
            <a:schemeClr val="bg1"/>
          </a:solidFill>
        </p:spPr>
        <p:txBody>
          <a:bodyPr wrap="square" rtlCol="0">
            <a:spAutoFit/>
          </a:bodyPr>
          <a:lstStyle/>
          <a:p>
            <a:r>
              <a:rPr lang="en-US" dirty="0"/>
              <a:t>API Mother Liquor Feed</a:t>
            </a:r>
          </a:p>
        </p:txBody>
      </p:sp>
      <p:sp>
        <p:nvSpPr>
          <p:cNvPr id="6" name="TextBox 5"/>
          <p:cNvSpPr txBox="1"/>
          <p:nvPr/>
        </p:nvSpPr>
        <p:spPr>
          <a:xfrm>
            <a:off x="3508488" y="2657570"/>
            <a:ext cx="1227859" cy="369332"/>
          </a:xfrm>
          <a:prstGeom prst="rect">
            <a:avLst/>
          </a:prstGeom>
          <a:solidFill>
            <a:schemeClr val="bg1"/>
          </a:solidFill>
        </p:spPr>
        <p:txBody>
          <a:bodyPr wrap="square" rtlCol="0">
            <a:spAutoFit/>
          </a:bodyPr>
          <a:lstStyle/>
          <a:p>
            <a:r>
              <a:rPr lang="en-US" dirty="0"/>
              <a:t>Distillate</a:t>
            </a:r>
          </a:p>
        </p:txBody>
      </p:sp>
      <p:sp>
        <p:nvSpPr>
          <p:cNvPr id="7" name="TextBox 6"/>
          <p:cNvSpPr txBox="1"/>
          <p:nvPr/>
        </p:nvSpPr>
        <p:spPr>
          <a:xfrm>
            <a:off x="3758735" y="3042668"/>
            <a:ext cx="1872096" cy="646331"/>
          </a:xfrm>
          <a:prstGeom prst="rect">
            <a:avLst/>
          </a:prstGeom>
          <a:noFill/>
          <a:ln w="38100">
            <a:solidFill>
              <a:schemeClr val="accent1"/>
            </a:solidFill>
          </a:ln>
        </p:spPr>
        <p:txBody>
          <a:bodyPr wrap="square" rtlCol="0">
            <a:spAutoFit/>
          </a:bodyPr>
          <a:lstStyle/>
          <a:p>
            <a:r>
              <a:rPr lang="en-US" dirty="0"/>
              <a:t>On-site Biological</a:t>
            </a:r>
          </a:p>
          <a:p>
            <a:r>
              <a:rPr lang="en-US" dirty="0"/>
              <a:t>Wastewater Plant</a:t>
            </a:r>
          </a:p>
        </p:txBody>
      </p:sp>
      <p:sp>
        <p:nvSpPr>
          <p:cNvPr id="8" name="TextBox 7"/>
          <p:cNvSpPr txBox="1"/>
          <p:nvPr/>
        </p:nvSpPr>
        <p:spPr>
          <a:xfrm>
            <a:off x="6488079" y="3028811"/>
            <a:ext cx="1741521" cy="1200329"/>
          </a:xfrm>
          <a:prstGeom prst="rect">
            <a:avLst/>
          </a:prstGeom>
          <a:noFill/>
          <a:ln w="38100">
            <a:solidFill>
              <a:schemeClr val="accent1"/>
            </a:solidFill>
          </a:ln>
        </p:spPr>
        <p:txBody>
          <a:bodyPr wrap="square" rtlCol="0">
            <a:spAutoFit/>
          </a:bodyPr>
          <a:lstStyle/>
          <a:p>
            <a:r>
              <a:rPr lang="en-US" dirty="0"/>
              <a:t>Municipal</a:t>
            </a:r>
          </a:p>
          <a:p>
            <a:r>
              <a:rPr lang="en-US" dirty="0"/>
              <a:t>Biological</a:t>
            </a:r>
          </a:p>
          <a:p>
            <a:r>
              <a:rPr lang="en-US" dirty="0"/>
              <a:t>Wastewater Plant</a:t>
            </a:r>
          </a:p>
        </p:txBody>
      </p:sp>
      <p:cxnSp>
        <p:nvCxnSpPr>
          <p:cNvPr id="10" name="Straight Arrow Connector 9"/>
          <p:cNvCxnSpPr/>
          <p:nvPr/>
        </p:nvCxnSpPr>
        <p:spPr>
          <a:xfrm>
            <a:off x="5655765" y="3365833"/>
            <a:ext cx="832314" cy="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8218859" y="3393541"/>
            <a:ext cx="832314" cy="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198745" y="3181167"/>
            <a:ext cx="1496115" cy="369332"/>
          </a:xfrm>
          <a:prstGeom prst="rect">
            <a:avLst/>
          </a:prstGeom>
          <a:noFill/>
        </p:spPr>
        <p:txBody>
          <a:bodyPr wrap="none" rtlCol="0">
            <a:spAutoFit/>
          </a:bodyPr>
          <a:lstStyle/>
          <a:p>
            <a:r>
              <a:rPr lang="en-US" dirty="0"/>
              <a:t>Surface Water</a:t>
            </a:r>
          </a:p>
        </p:txBody>
      </p:sp>
      <p:sp>
        <p:nvSpPr>
          <p:cNvPr id="15" name="TextBox 14"/>
          <p:cNvSpPr txBox="1"/>
          <p:nvPr/>
        </p:nvSpPr>
        <p:spPr>
          <a:xfrm>
            <a:off x="6096195" y="4824276"/>
            <a:ext cx="3102550" cy="923330"/>
          </a:xfrm>
          <a:prstGeom prst="rect">
            <a:avLst/>
          </a:prstGeom>
          <a:noFill/>
        </p:spPr>
        <p:txBody>
          <a:bodyPr wrap="square" rtlCol="0">
            <a:spAutoFit/>
          </a:bodyPr>
          <a:lstStyle/>
          <a:p>
            <a:r>
              <a:rPr lang="en-US" dirty="0"/>
              <a:t>Dryer Cleaning and Dry/Mechanical Milling to wastewater </a:t>
            </a:r>
            <a:r>
              <a:rPr lang="en-US" i="1" dirty="0"/>
              <a:t>after vacuuming</a:t>
            </a:r>
          </a:p>
        </p:txBody>
      </p:sp>
      <p:cxnSp>
        <p:nvCxnSpPr>
          <p:cNvPr id="16" name="Straight Arrow Connector 15"/>
          <p:cNvCxnSpPr/>
          <p:nvPr/>
        </p:nvCxnSpPr>
        <p:spPr>
          <a:xfrm flipH="1" flipV="1">
            <a:off x="4904510" y="3688999"/>
            <a:ext cx="1277215" cy="1135277"/>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519230" y="3839014"/>
            <a:ext cx="2073581" cy="369332"/>
          </a:xfrm>
          <a:prstGeom prst="rect">
            <a:avLst/>
          </a:prstGeom>
          <a:noFill/>
        </p:spPr>
        <p:txBody>
          <a:bodyPr wrap="none" rtlCol="0">
            <a:spAutoFit/>
          </a:bodyPr>
          <a:lstStyle/>
          <a:p>
            <a:r>
              <a:rPr lang="en-US" dirty="0"/>
              <a:t>99.93% API Removal</a:t>
            </a:r>
          </a:p>
        </p:txBody>
      </p:sp>
      <p:sp>
        <p:nvSpPr>
          <p:cNvPr id="9" name="TextBox 8"/>
          <p:cNvSpPr txBox="1"/>
          <p:nvPr/>
        </p:nvSpPr>
        <p:spPr>
          <a:xfrm>
            <a:off x="877950" y="1271623"/>
            <a:ext cx="9555629" cy="523220"/>
          </a:xfrm>
          <a:prstGeom prst="rect">
            <a:avLst/>
          </a:prstGeom>
          <a:noFill/>
        </p:spPr>
        <p:txBody>
          <a:bodyPr wrap="none" rtlCol="0">
            <a:spAutoFit/>
          </a:bodyPr>
          <a:lstStyle/>
          <a:p>
            <a:r>
              <a:rPr lang="en-US" sz="2800" dirty="0">
                <a:solidFill>
                  <a:schemeClr val="accent1"/>
                </a:solidFill>
              </a:rPr>
              <a:t>Step 1 – Diagram your system and API waste inputs to the system</a:t>
            </a:r>
          </a:p>
        </p:txBody>
      </p:sp>
    </p:spTree>
    <p:extLst>
      <p:ext uri="{BB962C8B-B14F-4D97-AF65-F5344CB8AC3E}">
        <p14:creationId xmlns:p14="http://schemas.microsoft.com/office/powerpoint/2010/main" val="283197997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96633" y="403424"/>
            <a:ext cx="11333285" cy="975946"/>
          </a:xfrm>
        </p:spPr>
        <p:txBody>
          <a:bodyPr>
            <a:normAutofit/>
          </a:bodyPr>
          <a:lstStyle/>
          <a:p>
            <a:r>
              <a:rPr lang="en-US" sz="3200" dirty="0"/>
              <a:t>Case 3 - Bulk Synthetic Plant Example</a:t>
            </a:r>
            <a:br>
              <a:rPr lang="en-US" sz="3200" b="1" dirty="0">
                <a:solidFill>
                  <a:srgbClr val="000000"/>
                </a:solidFill>
                <a:latin typeface="Calibri" panose="020F0502020204030204" pitchFamily="34" charset="0"/>
              </a:rPr>
            </a:br>
            <a:endParaRPr lang="en-US" sz="3200" dirty="0"/>
          </a:p>
        </p:txBody>
      </p:sp>
      <p:graphicFrame>
        <p:nvGraphicFramePr>
          <p:cNvPr id="4" name="Content Placeholder 3"/>
          <p:cNvGraphicFramePr>
            <a:graphicFrameLocks noGrp="1"/>
          </p:cNvGraphicFramePr>
          <p:nvPr>
            <p:ph idx="4294967295"/>
          </p:nvPr>
        </p:nvGraphicFramePr>
        <p:xfrm>
          <a:off x="398672" y="1640980"/>
          <a:ext cx="4859561" cy="4634852"/>
        </p:xfrm>
        <a:graphic>
          <a:graphicData uri="http://schemas.openxmlformats.org/drawingml/2006/table">
            <a:tbl>
              <a:tblPr>
                <a:tableStyleId>{5C22544A-7EE6-4342-B048-85BDC9FD1C3A}</a:tableStyleId>
              </a:tblPr>
              <a:tblGrid>
                <a:gridCol w="4859561">
                  <a:extLst>
                    <a:ext uri="{9D8B030D-6E8A-4147-A177-3AD203B41FA5}">
                      <a16:colId xmlns:a16="http://schemas.microsoft.com/office/drawing/2014/main" val="1363703906"/>
                    </a:ext>
                  </a:extLst>
                </a:gridCol>
              </a:tblGrid>
              <a:tr h="212439">
                <a:tc>
                  <a:txBody>
                    <a:bodyPr/>
                    <a:lstStyle/>
                    <a:p>
                      <a:pPr algn="l" fontAlgn="b"/>
                      <a:r>
                        <a:rPr lang="en-US" sz="1200" b="1" i="0" u="none" strike="noStrike" dirty="0">
                          <a:solidFill>
                            <a:srgbClr val="000000"/>
                          </a:solidFill>
                          <a:effectLst/>
                          <a:latin typeface="+mn-lt"/>
                        </a:rPr>
                        <a:t>General Information on API Bulk Production</a:t>
                      </a:r>
                    </a:p>
                  </a:txBody>
                  <a:tcPr marL="0" marR="0" marT="0" marB="0" anchor="b">
                    <a:solidFill>
                      <a:schemeClr val="accent1"/>
                    </a:solidFill>
                  </a:tcPr>
                </a:tc>
                <a:extLst>
                  <a:ext uri="{0D108BD9-81ED-4DB2-BD59-A6C34878D82A}">
                    <a16:rowId xmlns:a16="http://schemas.microsoft.com/office/drawing/2014/main" val="1037746516"/>
                  </a:ext>
                </a:extLst>
              </a:tr>
              <a:tr h="230935">
                <a:tc>
                  <a:txBody>
                    <a:bodyPr/>
                    <a:lstStyle/>
                    <a:p>
                      <a:pPr algn="l" fontAlgn="b"/>
                      <a:r>
                        <a:rPr lang="en-US" sz="1200" u="none" strike="noStrike" dirty="0">
                          <a:effectLst/>
                          <a:latin typeface="+mn-lt"/>
                        </a:rPr>
                        <a:t>API Campaign 130-140 days/year</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3123509471"/>
                  </a:ext>
                </a:extLst>
              </a:tr>
              <a:tr h="201403">
                <a:tc>
                  <a:txBody>
                    <a:bodyPr/>
                    <a:lstStyle/>
                    <a:p>
                      <a:pPr algn="l" fontAlgn="b"/>
                      <a:r>
                        <a:rPr lang="en-US" sz="1200" b="1" u="sng" strike="noStrike" dirty="0">
                          <a:effectLst/>
                          <a:latin typeface="+mn-lt"/>
                        </a:rPr>
                        <a:t>Mother liquor waste from Filter Operation</a:t>
                      </a:r>
                      <a:endParaRPr lang="en-US" sz="1200" b="1" i="0" u="sng" strike="noStrike" dirty="0">
                        <a:solidFill>
                          <a:srgbClr val="000000"/>
                        </a:solidFill>
                        <a:effectLst/>
                        <a:latin typeface="+mn-lt"/>
                      </a:endParaRPr>
                    </a:p>
                  </a:txBody>
                  <a:tcPr marL="0" marR="0" marT="0" marB="0" anchor="b">
                    <a:solidFill>
                      <a:schemeClr val="accent1"/>
                    </a:solidFill>
                  </a:tcPr>
                </a:tc>
                <a:extLst>
                  <a:ext uri="{0D108BD9-81ED-4DB2-BD59-A6C34878D82A}">
                    <a16:rowId xmlns:a16="http://schemas.microsoft.com/office/drawing/2014/main" val="3361120925"/>
                  </a:ext>
                </a:extLst>
              </a:tr>
              <a:tr h="201403">
                <a:tc>
                  <a:txBody>
                    <a:bodyPr/>
                    <a:lstStyle/>
                    <a:p>
                      <a:pPr algn="l" fontAlgn="b"/>
                      <a:r>
                        <a:rPr lang="en-US" sz="1200" u="none" strike="noStrike" dirty="0">
                          <a:effectLst/>
                          <a:latin typeface="+mn-lt"/>
                        </a:rPr>
                        <a:t>Mother liquor containing API treated 200 days/year</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1443473210"/>
                  </a:ext>
                </a:extLst>
              </a:tr>
              <a:tr h="202814">
                <a:tc>
                  <a:txBody>
                    <a:bodyPr/>
                    <a:lstStyle/>
                    <a:p>
                      <a:pPr algn="l" fontAlgn="b"/>
                      <a:r>
                        <a:rPr lang="en-US" sz="1200" u="none" strike="noStrike" dirty="0">
                          <a:effectLst/>
                          <a:latin typeface="+mn-lt"/>
                        </a:rPr>
                        <a:t>Total Mother Liquor generated per day = 14</a:t>
                      </a:r>
                      <a:r>
                        <a:rPr lang="en-US" sz="1200" u="none" strike="noStrike" baseline="0" dirty="0">
                          <a:effectLst/>
                          <a:latin typeface="+mn-lt"/>
                        </a:rPr>
                        <a:t> </a:t>
                      </a:r>
                      <a:r>
                        <a:rPr lang="en-US" sz="1200" u="none" strike="noStrike" dirty="0">
                          <a:effectLst/>
                          <a:latin typeface="+mn-lt"/>
                        </a:rPr>
                        <a:t>000 kg/day</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464964133"/>
                  </a:ext>
                </a:extLst>
              </a:tr>
              <a:tr h="402808">
                <a:tc>
                  <a:txBody>
                    <a:bodyPr/>
                    <a:lstStyle/>
                    <a:p>
                      <a:pPr algn="l" fontAlgn="b"/>
                      <a:r>
                        <a:rPr lang="en-US" sz="1200" u="none" strike="noStrike" dirty="0">
                          <a:effectLst/>
                          <a:latin typeface="+mn-lt"/>
                        </a:rPr>
                        <a:t>All Mother liquor discharges to site distillation system before</a:t>
                      </a:r>
                      <a:r>
                        <a:rPr lang="en-US" sz="1200" u="none" strike="noStrike" baseline="0" dirty="0">
                          <a:effectLst/>
                          <a:latin typeface="+mn-lt"/>
                        </a:rPr>
                        <a:t> discharge to site </a:t>
                      </a:r>
                      <a:r>
                        <a:rPr lang="en-US" sz="1200" u="none" strike="noStrike" dirty="0">
                          <a:effectLst/>
                          <a:latin typeface="+mn-lt"/>
                        </a:rPr>
                        <a:t>wastewater facility.  System has been tested and shown to remove</a:t>
                      </a:r>
                      <a:r>
                        <a:rPr lang="en-US" sz="1200" u="none" strike="noStrike" baseline="0" dirty="0">
                          <a:effectLst/>
                          <a:latin typeface="+mn-lt"/>
                        </a:rPr>
                        <a:t> 99.93% of API before discharge to on-site biological system = 0.048 kg/day over 200 days/yr</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1795673462"/>
                  </a:ext>
                </a:extLst>
              </a:tr>
              <a:tr h="257681">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US" sz="1200" u="none" strike="noStrike" dirty="0">
                          <a:effectLst/>
                          <a:latin typeface="+mn-lt"/>
                        </a:rPr>
                        <a:t>Site wastewater treatment facility and municipal</a:t>
                      </a:r>
                      <a:r>
                        <a:rPr lang="en-US" sz="1200" u="none" strike="noStrike" baseline="0" dirty="0">
                          <a:effectLst/>
                          <a:latin typeface="+mn-lt"/>
                        </a:rPr>
                        <a:t> biological plant</a:t>
                      </a:r>
                      <a:r>
                        <a:rPr lang="en-US" sz="1200" u="none" strike="noStrike" dirty="0">
                          <a:effectLst/>
                          <a:latin typeface="+mn-lt"/>
                        </a:rPr>
                        <a:t> can remove 70% of API</a:t>
                      </a:r>
                      <a:endParaRPr lang="en-US" sz="1200" b="1"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806048183"/>
                  </a:ext>
                </a:extLst>
              </a:tr>
              <a:tr h="201403">
                <a:tc>
                  <a:txBody>
                    <a:bodyPr/>
                    <a:lstStyle/>
                    <a:p>
                      <a:pPr algn="l" fontAlgn="b"/>
                      <a:r>
                        <a:rPr lang="en-US" sz="1200" b="1" u="sng" strike="noStrike" dirty="0">
                          <a:effectLst/>
                          <a:latin typeface="+mn-lt"/>
                        </a:rPr>
                        <a:t>Cleaning of Dryer at end of campaign</a:t>
                      </a:r>
                      <a:endParaRPr lang="en-US" sz="1200" b="1" i="0" u="sng" strike="noStrike" dirty="0">
                        <a:solidFill>
                          <a:srgbClr val="000000"/>
                        </a:solidFill>
                        <a:effectLst/>
                        <a:latin typeface="+mn-lt"/>
                      </a:endParaRPr>
                    </a:p>
                  </a:txBody>
                  <a:tcPr marL="0" marR="0" marT="0" marB="0" anchor="b">
                    <a:solidFill>
                      <a:schemeClr val="accent1"/>
                    </a:solidFill>
                  </a:tcPr>
                </a:tc>
                <a:extLst>
                  <a:ext uri="{0D108BD9-81ED-4DB2-BD59-A6C34878D82A}">
                    <a16:rowId xmlns:a16="http://schemas.microsoft.com/office/drawing/2014/main" val="1018336774"/>
                  </a:ext>
                </a:extLst>
              </a:tr>
              <a:tr h="201403">
                <a:tc>
                  <a:txBody>
                    <a:bodyPr/>
                    <a:lstStyle/>
                    <a:p>
                      <a:pPr algn="l" fontAlgn="b"/>
                      <a:r>
                        <a:rPr lang="en-US" sz="1200" u="none" strike="noStrike" dirty="0">
                          <a:effectLst/>
                          <a:latin typeface="+mn-lt"/>
                        </a:rPr>
                        <a:t>2 Campaigns per year (2 technical grade + 2 feed grade)</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552101380"/>
                  </a:ext>
                </a:extLst>
              </a:tr>
              <a:tr h="201403">
                <a:tc>
                  <a:txBody>
                    <a:bodyPr/>
                    <a:lstStyle/>
                    <a:p>
                      <a:pPr algn="l" fontAlgn="b"/>
                      <a:r>
                        <a:rPr lang="en-US" sz="1200" u="none" strike="noStrike" dirty="0">
                          <a:effectLst/>
                          <a:latin typeface="+mn-lt"/>
                        </a:rPr>
                        <a:t>Primary rinse of dryer is recycled back to the process</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1947002661"/>
                  </a:ext>
                </a:extLst>
              </a:tr>
              <a:tr h="201403">
                <a:tc>
                  <a:txBody>
                    <a:bodyPr/>
                    <a:lstStyle/>
                    <a:p>
                      <a:pPr algn="l" fontAlgn="b"/>
                      <a:r>
                        <a:rPr lang="en-US" sz="1200" u="none" strike="noStrike" dirty="0">
                          <a:effectLst/>
                          <a:latin typeface="+mn-lt"/>
                        </a:rPr>
                        <a:t>Second rinse of dryer goes to waste </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637827017"/>
                  </a:ext>
                </a:extLst>
              </a:tr>
              <a:tr h="201403">
                <a:tc>
                  <a:txBody>
                    <a:bodyPr/>
                    <a:lstStyle/>
                    <a:p>
                      <a:pPr algn="l" fontAlgn="b"/>
                      <a:r>
                        <a:rPr lang="en-US" sz="1200" u="none" strike="noStrike" dirty="0">
                          <a:effectLst/>
                          <a:latin typeface="+mn-lt"/>
                        </a:rPr>
                        <a:t>Maximum concentration of waste from second rinse = 500 ppm (mg/L)</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397648822"/>
                  </a:ext>
                </a:extLst>
              </a:tr>
              <a:tr h="201403">
                <a:tc>
                  <a:txBody>
                    <a:bodyPr/>
                    <a:lstStyle/>
                    <a:p>
                      <a:pPr algn="l" fontAlgn="b"/>
                      <a:r>
                        <a:rPr lang="en-US" sz="1200" u="none" strike="noStrike" dirty="0">
                          <a:effectLst/>
                          <a:latin typeface="+mn-lt"/>
                        </a:rPr>
                        <a:t>Second rinse of dryer with 60</a:t>
                      </a:r>
                      <a:r>
                        <a:rPr lang="en-US" sz="1200" u="none" strike="noStrike" baseline="0" dirty="0">
                          <a:effectLst/>
                          <a:latin typeface="+mn-lt"/>
                        </a:rPr>
                        <a:t> </a:t>
                      </a:r>
                      <a:r>
                        <a:rPr lang="en-US" sz="1200" u="none" strike="noStrike" dirty="0">
                          <a:effectLst/>
                          <a:latin typeface="+mn-lt"/>
                        </a:rPr>
                        <a:t>000 L of water </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626563161"/>
                  </a:ext>
                </a:extLst>
              </a:tr>
              <a:tr h="242305">
                <a:tc>
                  <a:txBody>
                    <a:bodyPr/>
                    <a:lstStyle/>
                    <a:p>
                      <a:pPr algn="l" fontAlgn="b"/>
                      <a:r>
                        <a:rPr lang="en-US" sz="1200" u="none" strike="noStrike" dirty="0">
                          <a:effectLst/>
                          <a:latin typeface="+mn-lt"/>
                        </a:rPr>
                        <a:t>Amount of API to waste from each rinse = 0.5 g/L /1000 g/Kg x 60</a:t>
                      </a:r>
                      <a:r>
                        <a:rPr lang="en-US" sz="1200" u="none" strike="noStrike" baseline="0" dirty="0">
                          <a:effectLst/>
                          <a:latin typeface="+mn-lt"/>
                        </a:rPr>
                        <a:t> </a:t>
                      </a:r>
                      <a:r>
                        <a:rPr lang="en-US" sz="1200" u="none" strike="noStrike" dirty="0">
                          <a:effectLst/>
                          <a:latin typeface="+mn-lt"/>
                        </a:rPr>
                        <a:t>000 L = </a:t>
                      </a:r>
                    </a:p>
                    <a:p>
                      <a:pPr algn="l" fontAlgn="b"/>
                      <a:r>
                        <a:rPr lang="en-US" sz="1200" u="none" strike="noStrike" dirty="0">
                          <a:effectLst/>
                          <a:latin typeface="+mn-lt"/>
                        </a:rPr>
                        <a:t>30 kg</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148842016"/>
                  </a:ext>
                </a:extLst>
              </a:tr>
              <a:tr h="402808">
                <a:tc>
                  <a:txBody>
                    <a:bodyPr/>
                    <a:lstStyle/>
                    <a:p>
                      <a:pPr algn="l" fontAlgn="b"/>
                      <a:r>
                        <a:rPr lang="en-US" sz="1200" u="none" strike="noStrike" dirty="0">
                          <a:effectLst/>
                          <a:latin typeface="+mn-lt"/>
                        </a:rPr>
                        <a:t>Discharge to site wastewater facility from dryer (feed grade) = 30 kg x 2 (secondary rinse/year) = 60 kg over 8 days/yr (conservative) = 7.5 kg/day</a:t>
                      </a:r>
                    </a:p>
                    <a:p>
                      <a:pPr algn="l" fontAlgn="b"/>
                      <a:r>
                        <a:rPr lang="en-US" sz="1200" b="0" i="0" u="none" strike="noStrike" dirty="0">
                          <a:solidFill>
                            <a:srgbClr val="000000"/>
                          </a:solidFill>
                          <a:effectLst/>
                          <a:latin typeface="+mn-lt"/>
                        </a:rPr>
                        <a:t>This goes to distillation for 99.93% removal =  0.005 kg/day</a:t>
                      </a:r>
                    </a:p>
                  </a:txBody>
                  <a:tcPr marL="0" marR="0" marT="0" marB="0" anchor="b"/>
                </a:tc>
                <a:extLst>
                  <a:ext uri="{0D108BD9-81ED-4DB2-BD59-A6C34878D82A}">
                    <a16:rowId xmlns:a16="http://schemas.microsoft.com/office/drawing/2014/main" val="641916654"/>
                  </a:ext>
                </a:extLst>
              </a:tr>
              <a:tr h="201403">
                <a:tc>
                  <a:txBody>
                    <a:bodyPr/>
                    <a:lstStyle/>
                    <a:p>
                      <a:pPr algn="l" fontAlgn="b"/>
                      <a:r>
                        <a:rPr lang="en-US" sz="1200" u="none" strike="noStrike" dirty="0">
                          <a:effectLst/>
                          <a:latin typeface="+mn-lt"/>
                        </a:rPr>
                        <a:t>Site wastewater treatment facility and municipal biological plant can remove 70% of API</a:t>
                      </a:r>
                      <a:endParaRPr lang="en-US" sz="12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3704998199"/>
                  </a:ext>
                </a:extLst>
              </a:tr>
            </a:tbl>
          </a:graphicData>
        </a:graphic>
      </p:graphicFrame>
      <p:graphicFrame>
        <p:nvGraphicFramePr>
          <p:cNvPr id="5" name="Table 4"/>
          <p:cNvGraphicFramePr>
            <a:graphicFrameLocks noGrp="1"/>
          </p:cNvGraphicFramePr>
          <p:nvPr/>
        </p:nvGraphicFramePr>
        <p:xfrm>
          <a:off x="5344989" y="1640980"/>
          <a:ext cx="5273849" cy="2595285"/>
        </p:xfrm>
        <a:graphic>
          <a:graphicData uri="http://schemas.openxmlformats.org/drawingml/2006/table">
            <a:tbl>
              <a:tblPr>
                <a:tableStyleId>{5C22544A-7EE6-4342-B048-85BDC9FD1C3A}</a:tableStyleId>
              </a:tblPr>
              <a:tblGrid>
                <a:gridCol w="5273849">
                  <a:extLst>
                    <a:ext uri="{9D8B030D-6E8A-4147-A177-3AD203B41FA5}">
                      <a16:colId xmlns:a16="http://schemas.microsoft.com/office/drawing/2014/main" val="2075362431"/>
                    </a:ext>
                  </a:extLst>
                </a:gridCol>
              </a:tblGrid>
              <a:tr h="186163">
                <a:tc>
                  <a:txBody>
                    <a:bodyPr/>
                    <a:lstStyle/>
                    <a:p>
                      <a:pPr algn="l" fontAlgn="b"/>
                      <a:r>
                        <a:rPr lang="en-US" sz="1200" b="1" u="sng" strike="noStrike" dirty="0">
                          <a:effectLst/>
                        </a:rPr>
                        <a:t>Dry Milling of API (Air Jet Milling)</a:t>
                      </a:r>
                      <a:endParaRPr lang="en-US" sz="1200" b="1" i="0" u="sng" strike="noStrike" dirty="0">
                        <a:solidFill>
                          <a:srgbClr val="000000"/>
                        </a:solidFill>
                        <a:effectLst/>
                        <a:latin typeface="Calibri" panose="020F0502020204030204" pitchFamily="34" charset="0"/>
                      </a:endParaRPr>
                    </a:p>
                  </a:txBody>
                  <a:tcPr marL="0" marR="0" marT="0" marB="0" anchor="b">
                    <a:solidFill>
                      <a:schemeClr val="accent1"/>
                    </a:solidFill>
                  </a:tcPr>
                </a:tc>
                <a:extLst>
                  <a:ext uri="{0D108BD9-81ED-4DB2-BD59-A6C34878D82A}">
                    <a16:rowId xmlns:a16="http://schemas.microsoft.com/office/drawing/2014/main" val="334843291"/>
                  </a:ext>
                </a:extLst>
              </a:tr>
              <a:tr h="186163">
                <a:tc>
                  <a:txBody>
                    <a:bodyPr/>
                    <a:lstStyle/>
                    <a:p>
                      <a:pPr algn="l" fontAlgn="b"/>
                      <a:r>
                        <a:rPr lang="en-US" sz="1200" u="none" strike="noStrike" dirty="0">
                          <a:effectLst/>
                        </a:rPr>
                        <a:t>Campaigns = 2/year</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140400823"/>
                  </a:ext>
                </a:extLst>
              </a:tr>
              <a:tr h="186163">
                <a:tc>
                  <a:txBody>
                    <a:bodyPr/>
                    <a:lstStyle/>
                    <a:p>
                      <a:pPr algn="l" fontAlgn="b"/>
                      <a:r>
                        <a:rPr lang="en-US" sz="1200" u="none" strike="noStrike" dirty="0">
                          <a:effectLst/>
                        </a:rPr>
                        <a:t>1 Campaign = 40 days</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073267511"/>
                  </a:ext>
                </a:extLst>
              </a:tr>
              <a:tr h="226935">
                <a:tc>
                  <a:txBody>
                    <a:bodyPr/>
                    <a:lstStyle/>
                    <a:p>
                      <a:pPr algn="l" fontAlgn="b"/>
                      <a:r>
                        <a:rPr lang="en-US" sz="1200" u="none" strike="noStrike" dirty="0">
                          <a:effectLst/>
                        </a:rPr>
                        <a:t>Wastewater from rinsing of floor &lt;10 gm/day x 80 days = &lt;0.8 kg/year</a:t>
                      </a:r>
                      <a:endParaRPr lang="en-US" sz="1200" b="1"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001334057"/>
                  </a:ext>
                </a:extLst>
              </a:tr>
              <a:tr h="209936">
                <a:tc>
                  <a:txBody>
                    <a:bodyPr/>
                    <a:lstStyle/>
                    <a:p>
                      <a:pPr algn="l" fontAlgn="b"/>
                      <a:r>
                        <a:rPr lang="en-US" sz="1200" u="none" strike="noStrike" dirty="0">
                          <a:effectLst/>
                        </a:rPr>
                        <a:t>End of campaign cleaning = 2 kg x 2 campaigns = 4 kg/year over 2 days = 2 kg/day</a:t>
                      </a:r>
                      <a:endParaRPr lang="en-US" sz="1200" b="1"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796144949"/>
                  </a:ext>
                </a:extLst>
              </a:tr>
              <a:tr h="209936">
                <a:tc>
                  <a:txBody>
                    <a:bodyPr/>
                    <a:lstStyle/>
                    <a:p>
                      <a:pPr algn="l" fontAlgn="b"/>
                      <a:r>
                        <a:rPr lang="en-US" sz="1200" b="0" i="0" u="none" strike="noStrike" dirty="0">
                          <a:solidFill>
                            <a:srgbClr val="000000"/>
                          </a:solidFill>
                          <a:effectLst/>
                          <a:latin typeface="Calibri" panose="020F0502020204030204" pitchFamily="34" charset="0"/>
                        </a:rPr>
                        <a:t>Estimate</a:t>
                      </a:r>
                      <a:r>
                        <a:rPr lang="en-US" sz="1200" b="0" i="0" u="none" strike="noStrike" baseline="0" dirty="0">
                          <a:solidFill>
                            <a:srgbClr val="000000"/>
                          </a:solidFill>
                          <a:effectLst/>
                          <a:latin typeface="Calibri" panose="020F0502020204030204" pitchFamily="34" charset="0"/>
                        </a:rPr>
                        <a:t> After dry vacuuming = 0.013 kg/day</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849154920"/>
                  </a:ext>
                </a:extLst>
              </a:tr>
              <a:tr h="186163">
                <a:tc>
                  <a:txBody>
                    <a:bodyPr/>
                    <a:lstStyle/>
                    <a:p>
                      <a:pPr algn="l" fontAlgn="b"/>
                      <a:r>
                        <a:rPr lang="en-US" sz="1200" b="1" u="sng" strike="noStrike" dirty="0">
                          <a:effectLst/>
                        </a:rPr>
                        <a:t>Mechanical Milling</a:t>
                      </a:r>
                      <a:endParaRPr lang="en-US" sz="1200" b="1" i="0" u="sng" strike="noStrike" dirty="0">
                        <a:solidFill>
                          <a:srgbClr val="000000"/>
                        </a:solidFill>
                        <a:effectLst/>
                        <a:latin typeface="Calibri" panose="020F0502020204030204" pitchFamily="34" charset="0"/>
                      </a:endParaRPr>
                    </a:p>
                  </a:txBody>
                  <a:tcPr marL="0" marR="0" marT="0" marB="0" anchor="b">
                    <a:solidFill>
                      <a:schemeClr val="accent1"/>
                    </a:solidFill>
                  </a:tcPr>
                </a:tc>
                <a:extLst>
                  <a:ext uri="{0D108BD9-81ED-4DB2-BD59-A6C34878D82A}">
                    <a16:rowId xmlns:a16="http://schemas.microsoft.com/office/drawing/2014/main" val="1781220031"/>
                  </a:ext>
                </a:extLst>
              </a:tr>
              <a:tr h="237806">
                <a:tc>
                  <a:txBody>
                    <a:bodyPr/>
                    <a:lstStyle/>
                    <a:p>
                      <a:pPr algn="l" fontAlgn="b"/>
                      <a:r>
                        <a:rPr lang="en-US" sz="1200" u="none" strike="noStrike" dirty="0">
                          <a:effectLst/>
                        </a:rPr>
                        <a:t>Campaigns = 3/year</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447811926"/>
                  </a:ext>
                </a:extLst>
              </a:tr>
              <a:tr h="235975">
                <a:tc>
                  <a:txBody>
                    <a:bodyPr/>
                    <a:lstStyle/>
                    <a:p>
                      <a:pPr algn="l" fontAlgn="b"/>
                      <a:r>
                        <a:rPr lang="en-US" sz="1200" u="none" strike="noStrike" dirty="0">
                          <a:effectLst/>
                        </a:rPr>
                        <a:t>1 Campaign = 13 days</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41509999"/>
                  </a:ext>
                </a:extLst>
              </a:tr>
              <a:tr h="213851">
                <a:tc>
                  <a:txBody>
                    <a:bodyPr/>
                    <a:lstStyle/>
                    <a:p>
                      <a:pPr algn="l" fontAlgn="b"/>
                      <a:r>
                        <a:rPr lang="en-US" sz="1200" u="none" strike="noStrike" dirty="0">
                          <a:effectLst/>
                        </a:rPr>
                        <a:t>Wastewater from rinsing of floor &lt;10 gm/day x 39 days = &lt;0.39 kg/year</a:t>
                      </a:r>
                      <a:endParaRPr lang="en-US" sz="1200" b="1"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31499328"/>
                  </a:ext>
                </a:extLst>
              </a:tr>
              <a:tr h="258097">
                <a:tc>
                  <a:txBody>
                    <a:bodyPr/>
                    <a:lstStyle/>
                    <a:p>
                      <a:pPr algn="l" fontAlgn="b"/>
                      <a:r>
                        <a:rPr lang="en-US" sz="1200" u="none" strike="noStrike" dirty="0">
                          <a:effectLst/>
                        </a:rPr>
                        <a:t>End of campaign cleaning = 2 kg x 3 Campaigns = 6 kg/year over 3 days = 2 kg/day</a:t>
                      </a:r>
                      <a:endParaRPr lang="en-US" sz="1200" b="1"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674943144"/>
                  </a:ext>
                </a:extLst>
              </a:tr>
              <a:tr h="258097">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Calibri" panose="020F0502020204030204" pitchFamily="34" charset="0"/>
                        </a:rPr>
                        <a:t>Estimate</a:t>
                      </a:r>
                      <a:r>
                        <a:rPr lang="en-US" sz="1200" b="0" i="0" u="none" strike="noStrike" baseline="0" dirty="0">
                          <a:solidFill>
                            <a:srgbClr val="000000"/>
                          </a:solidFill>
                          <a:effectLst/>
                          <a:latin typeface="Calibri" panose="020F0502020204030204" pitchFamily="34" charset="0"/>
                        </a:rPr>
                        <a:t> After dry vacuuming = 0.013 kg/day</a:t>
                      </a:r>
                      <a:endParaRPr lang="en-US" sz="12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048388142"/>
                  </a:ext>
                </a:extLst>
              </a:tr>
            </a:tbl>
          </a:graphicData>
        </a:graphic>
      </p:graphicFrame>
      <p:sp>
        <p:nvSpPr>
          <p:cNvPr id="7" name="TextBox 6"/>
          <p:cNvSpPr txBox="1"/>
          <p:nvPr/>
        </p:nvSpPr>
        <p:spPr>
          <a:xfrm>
            <a:off x="1356623" y="1117760"/>
            <a:ext cx="8692508" cy="523220"/>
          </a:xfrm>
          <a:prstGeom prst="rect">
            <a:avLst/>
          </a:prstGeom>
          <a:noFill/>
        </p:spPr>
        <p:txBody>
          <a:bodyPr wrap="none" rtlCol="0">
            <a:spAutoFit/>
          </a:bodyPr>
          <a:lstStyle/>
          <a:p>
            <a:r>
              <a:rPr lang="en-US" sz="2800" dirty="0">
                <a:solidFill>
                  <a:schemeClr val="accent1"/>
                </a:solidFill>
              </a:rPr>
              <a:t>Step 2 – Calculate/Estimate API waste inputs to the system</a:t>
            </a:r>
          </a:p>
        </p:txBody>
      </p:sp>
      <p:graphicFrame>
        <p:nvGraphicFramePr>
          <p:cNvPr id="2" name="Table 1"/>
          <p:cNvGraphicFramePr>
            <a:graphicFrameLocks noGrp="1"/>
          </p:cNvGraphicFramePr>
          <p:nvPr/>
        </p:nvGraphicFramePr>
        <p:xfrm>
          <a:off x="5344989" y="4317653"/>
          <a:ext cx="6534837" cy="1876670"/>
        </p:xfrm>
        <a:graphic>
          <a:graphicData uri="http://schemas.openxmlformats.org/drawingml/2006/table">
            <a:tbl>
              <a:tblPr firstRow="1" bandRow="1">
                <a:tableStyleId>{5C22544A-7EE6-4342-B048-85BDC9FD1C3A}</a:tableStyleId>
              </a:tblPr>
              <a:tblGrid>
                <a:gridCol w="1633708">
                  <a:extLst>
                    <a:ext uri="{9D8B030D-6E8A-4147-A177-3AD203B41FA5}">
                      <a16:colId xmlns:a16="http://schemas.microsoft.com/office/drawing/2014/main" val="3207723307"/>
                    </a:ext>
                  </a:extLst>
                </a:gridCol>
                <a:gridCol w="967627">
                  <a:extLst>
                    <a:ext uri="{9D8B030D-6E8A-4147-A177-3AD203B41FA5}">
                      <a16:colId xmlns:a16="http://schemas.microsoft.com/office/drawing/2014/main" val="1286768002"/>
                    </a:ext>
                  </a:extLst>
                </a:gridCol>
                <a:gridCol w="1890241">
                  <a:extLst>
                    <a:ext uri="{9D8B030D-6E8A-4147-A177-3AD203B41FA5}">
                      <a16:colId xmlns:a16="http://schemas.microsoft.com/office/drawing/2014/main" val="1892369901"/>
                    </a:ext>
                  </a:extLst>
                </a:gridCol>
                <a:gridCol w="2043261">
                  <a:extLst>
                    <a:ext uri="{9D8B030D-6E8A-4147-A177-3AD203B41FA5}">
                      <a16:colId xmlns:a16="http://schemas.microsoft.com/office/drawing/2014/main" val="1698887015"/>
                    </a:ext>
                  </a:extLst>
                </a:gridCol>
              </a:tblGrid>
              <a:tr h="505070">
                <a:tc>
                  <a:txBody>
                    <a:bodyPr/>
                    <a:lstStyle/>
                    <a:p>
                      <a:r>
                        <a:rPr lang="en-US" sz="1200" dirty="0">
                          <a:solidFill>
                            <a:schemeClr val="tx1"/>
                          </a:solidFill>
                        </a:rPr>
                        <a:t>Source</a:t>
                      </a:r>
                    </a:p>
                  </a:txBody>
                  <a:tcPr/>
                </a:tc>
                <a:tc>
                  <a:txBody>
                    <a:bodyPr/>
                    <a:lstStyle/>
                    <a:p>
                      <a:r>
                        <a:rPr lang="en-US" sz="1200" dirty="0">
                          <a:solidFill>
                            <a:schemeClr val="tx1"/>
                          </a:solidFill>
                        </a:rPr>
                        <a:t>Max. day (kg/day)</a:t>
                      </a:r>
                    </a:p>
                  </a:txBody>
                  <a:tcPr/>
                </a:tc>
                <a:tc>
                  <a:txBody>
                    <a:bodyPr/>
                    <a:lstStyle/>
                    <a:p>
                      <a:r>
                        <a:rPr lang="en-US" sz="1200" dirty="0">
                          <a:solidFill>
                            <a:schemeClr val="tx1"/>
                          </a:solidFill>
                        </a:rPr>
                        <a:t>Max. day (kg/day)</a:t>
                      </a:r>
                      <a:r>
                        <a:rPr lang="en-US" sz="1200" baseline="0" dirty="0">
                          <a:solidFill>
                            <a:schemeClr val="tx1"/>
                          </a:solidFill>
                        </a:rPr>
                        <a:t> </a:t>
                      </a:r>
                      <a:r>
                        <a:rPr lang="en-US" sz="1200" dirty="0">
                          <a:solidFill>
                            <a:schemeClr val="tx1"/>
                          </a:solidFill>
                        </a:rPr>
                        <a:t>after on-site Biological Treatment</a:t>
                      </a:r>
                      <a:r>
                        <a:rPr lang="en-US" sz="1200" baseline="0" dirty="0">
                          <a:solidFill>
                            <a:schemeClr val="tx1"/>
                          </a:solidFill>
                        </a:rPr>
                        <a:t> </a:t>
                      </a:r>
                      <a:endParaRPr lang="en-US"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Max. day (kg/day)</a:t>
                      </a:r>
                      <a:r>
                        <a:rPr lang="en-US" sz="1200" baseline="0" dirty="0">
                          <a:solidFill>
                            <a:schemeClr val="tx1"/>
                          </a:solidFill>
                        </a:rPr>
                        <a:t> </a:t>
                      </a:r>
                      <a:r>
                        <a:rPr lang="en-US" sz="1200" dirty="0">
                          <a:solidFill>
                            <a:schemeClr val="tx1"/>
                          </a:solidFill>
                        </a:rPr>
                        <a:t>after Municipal Biological Treatment</a:t>
                      </a:r>
                    </a:p>
                  </a:txBody>
                  <a:tcPr/>
                </a:tc>
                <a:extLst>
                  <a:ext uri="{0D108BD9-81ED-4DB2-BD59-A6C34878D82A}">
                    <a16:rowId xmlns:a16="http://schemas.microsoft.com/office/drawing/2014/main" val="3425387167"/>
                  </a:ext>
                </a:extLst>
              </a:tr>
              <a:tr h="245837">
                <a:tc>
                  <a:txBody>
                    <a:bodyPr/>
                    <a:lstStyle/>
                    <a:p>
                      <a:r>
                        <a:rPr lang="en-US" sz="1200" b="1" dirty="0"/>
                        <a:t>Mother Liquor </a:t>
                      </a:r>
                    </a:p>
                  </a:txBody>
                  <a:tcPr/>
                </a:tc>
                <a:tc>
                  <a:txBody>
                    <a:bodyPr/>
                    <a:lstStyle/>
                    <a:p>
                      <a:r>
                        <a:rPr lang="en-US" sz="1200" dirty="0"/>
                        <a:t>0.048</a:t>
                      </a:r>
                    </a:p>
                  </a:txBody>
                  <a:tcPr/>
                </a:tc>
                <a:tc>
                  <a:txBody>
                    <a:bodyPr/>
                    <a:lstStyle/>
                    <a:p>
                      <a:r>
                        <a:rPr lang="en-US" sz="1200" dirty="0"/>
                        <a:t>0.014</a:t>
                      </a:r>
                    </a:p>
                  </a:txBody>
                  <a:tcPr/>
                </a:tc>
                <a:tc>
                  <a:txBody>
                    <a:bodyPr/>
                    <a:lstStyle/>
                    <a:p>
                      <a:r>
                        <a:rPr lang="en-US" sz="1200" dirty="0"/>
                        <a:t>0.004</a:t>
                      </a:r>
                    </a:p>
                  </a:txBody>
                  <a:tcPr/>
                </a:tc>
                <a:extLst>
                  <a:ext uri="{0D108BD9-81ED-4DB2-BD59-A6C34878D82A}">
                    <a16:rowId xmlns:a16="http://schemas.microsoft.com/office/drawing/2014/main" val="3002206867"/>
                  </a:ext>
                </a:extLst>
              </a:tr>
              <a:tr h="245837">
                <a:tc>
                  <a:txBody>
                    <a:bodyPr/>
                    <a:lstStyle/>
                    <a:p>
                      <a:r>
                        <a:rPr lang="en-US" sz="1200" b="1" dirty="0"/>
                        <a:t>Dryer</a:t>
                      </a:r>
                    </a:p>
                  </a:txBody>
                  <a:tcPr/>
                </a:tc>
                <a:tc>
                  <a:txBody>
                    <a:bodyPr/>
                    <a:lstStyle/>
                    <a:p>
                      <a:r>
                        <a:rPr lang="en-US" sz="1200" dirty="0"/>
                        <a:t>0.005</a:t>
                      </a:r>
                    </a:p>
                  </a:txBody>
                  <a:tcPr/>
                </a:tc>
                <a:tc>
                  <a:txBody>
                    <a:bodyPr/>
                    <a:lstStyle/>
                    <a:p>
                      <a:r>
                        <a:rPr lang="en-US" sz="1200" dirty="0"/>
                        <a:t>0.002</a:t>
                      </a:r>
                    </a:p>
                  </a:txBody>
                  <a:tcPr/>
                </a:tc>
                <a:tc>
                  <a:txBody>
                    <a:bodyPr/>
                    <a:lstStyle/>
                    <a:p>
                      <a:r>
                        <a:rPr lang="en-US" sz="1200" dirty="0"/>
                        <a:t>0.000</a:t>
                      </a:r>
                    </a:p>
                  </a:txBody>
                  <a:tcPr/>
                </a:tc>
                <a:extLst>
                  <a:ext uri="{0D108BD9-81ED-4DB2-BD59-A6C34878D82A}">
                    <a16:rowId xmlns:a16="http://schemas.microsoft.com/office/drawing/2014/main" val="3380630862"/>
                  </a:ext>
                </a:extLst>
              </a:tr>
              <a:tr h="245837">
                <a:tc>
                  <a:txBody>
                    <a:bodyPr/>
                    <a:lstStyle/>
                    <a:p>
                      <a:r>
                        <a:rPr lang="en-US" sz="1200" b="1" dirty="0"/>
                        <a:t>Dry Milling</a:t>
                      </a:r>
                    </a:p>
                  </a:txBody>
                  <a:tcPr/>
                </a:tc>
                <a:tc>
                  <a:txBody>
                    <a:bodyPr/>
                    <a:lstStyle/>
                    <a:p>
                      <a:r>
                        <a:rPr lang="en-US" sz="1200" dirty="0"/>
                        <a:t>0.013</a:t>
                      </a:r>
                    </a:p>
                  </a:txBody>
                  <a:tcPr/>
                </a:tc>
                <a:tc>
                  <a:txBody>
                    <a:bodyPr/>
                    <a:lstStyle/>
                    <a:p>
                      <a:r>
                        <a:rPr lang="en-US" sz="1200" dirty="0"/>
                        <a:t>0.004</a:t>
                      </a:r>
                    </a:p>
                  </a:txBody>
                  <a:tcPr/>
                </a:tc>
                <a:tc>
                  <a:txBody>
                    <a:bodyPr/>
                    <a:lstStyle/>
                    <a:p>
                      <a:r>
                        <a:rPr lang="en-US" sz="1200" dirty="0"/>
                        <a:t>0.001</a:t>
                      </a:r>
                    </a:p>
                  </a:txBody>
                  <a:tcPr/>
                </a:tc>
                <a:extLst>
                  <a:ext uri="{0D108BD9-81ED-4DB2-BD59-A6C34878D82A}">
                    <a16:rowId xmlns:a16="http://schemas.microsoft.com/office/drawing/2014/main" val="951189502"/>
                  </a:ext>
                </a:extLst>
              </a:tr>
              <a:tr h="245837">
                <a:tc>
                  <a:txBody>
                    <a:bodyPr/>
                    <a:lstStyle/>
                    <a:p>
                      <a:r>
                        <a:rPr lang="en-US" sz="1200" b="1" dirty="0"/>
                        <a:t>Mechanical Milling</a:t>
                      </a:r>
                    </a:p>
                  </a:txBody>
                  <a:tcPr/>
                </a:tc>
                <a:tc>
                  <a:txBody>
                    <a:bodyPr/>
                    <a:lstStyle/>
                    <a:p>
                      <a:r>
                        <a:rPr lang="en-US" sz="1200" dirty="0"/>
                        <a:t>0.013</a:t>
                      </a:r>
                    </a:p>
                  </a:txBody>
                  <a:tcPr/>
                </a:tc>
                <a:tc>
                  <a:txBody>
                    <a:bodyPr/>
                    <a:lstStyle/>
                    <a:p>
                      <a:r>
                        <a:rPr lang="en-US" sz="1200" dirty="0"/>
                        <a:t>0.004</a:t>
                      </a:r>
                    </a:p>
                  </a:txBody>
                  <a:tcPr/>
                </a:tc>
                <a:tc>
                  <a:txBody>
                    <a:bodyPr/>
                    <a:lstStyle/>
                    <a:p>
                      <a:r>
                        <a:rPr lang="en-US" sz="1200" dirty="0"/>
                        <a:t>0.001</a:t>
                      </a:r>
                    </a:p>
                  </a:txBody>
                  <a:tcPr/>
                </a:tc>
                <a:extLst>
                  <a:ext uri="{0D108BD9-81ED-4DB2-BD59-A6C34878D82A}">
                    <a16:rowId xmlns:a16="http://schemas.microsoft.com/office/drawing/2014/main" val="2115136960"/>
                  </a:ext>
                </a:extLst>
              </a:tr>
              <a:tr h="266425">
                <a:tc>
                  <a:txBody>
                    <a:bodyPr/>
                    <a:lstStyle/>
                    <a:p>
                      <a:r>
                        <a:rPr lang="en-US" sz="1200" b="1" dirty="0"/>
                        <a:t>TOTAL</a:t>
                      </a:r>
                      <a:r>
                        <a:rPr lang="en-US" sz="1200" b="1" baseline="0" dirty="0"/>
                        <a:t> </a:t>
                      </a:r>
                      <a:endParaRPr lang="en-US" sz="1200" b="1" dirty="0"/>
                    </a:p>
                  </a:txBody>
                  <a:tcPr/>
                </a:tc>
                <a:tc>
                  <a:txBody>
                    <a:bodyPr/>
                    <a:lstStyle/>
                    <a:p>
                      <a:r>
                        <a:rPr lang="en-US" sz="1200" dirty="0"/>
                        <a:t>0.079</a:t>
                      </a:r>
                    </a:p>
                  </a:txBody>
                  <a:tcPr/>
                </a:tc>
                <a:tc>
                  <a:txBody>
                    <a:bodyPr/>
                    <a:lstStyle/>
                    <a:p>
                      <a:r>
                        <a:rPr lang="en-US" sz="1200" dirty="0"/>
                        <a:t>0.024</a:t>
                      </a:r>
                    </a:p>
                  </a:txBody>
                  <a:tcPr/>
                </a:tc>
                <a:tc>
                  <a:txBody>
                    <a:bodyPr/>
                    <a:lstStyle/>
                    <a:p>
                      <a:r>
                        <a:rPr lang="en-US" sz="1200" dirty="0"/>
                        <a:t>0.006</a:t>
                      </a:r>
                    </a:p>
                  </a:txBody>
                  <a:tcPr/>
                </a:tc>
                <a:extLst>
                  <a:ext uri="{0D108BD9-81ED-4DB2-BD59-A6C34878D82A}">
                    <a16:rowId xmlns:a16="http://schemas.microsoft.com/office/drawing/2014/main" val="2045629495"/>
                  </a:ext>
                </a:extLst>
              </a:tr>
            </a:tbl>
          </a:graphicData>
        </a:graphic>
      </p:graphicFrame>
    </p:spTree>
    <p:extLst>
      <p:ext uri="{BB962C8B-B14F-4D97-AF65-F5344CB8AC3E}">
        <p14:creationId xmlns:p14="http://schemas.microsoft.com/office/powerpoint/2010/main" val="10001708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3" name="Content Placeholder 2"/>
          <p:cNvSpPr>
            <a:spLocks noGrp="1"/>
          </p:cNvSpPr>
          <p:nvPr>
            <p:ph idx="1"/>
          </p:nvPr>
        </p:nvSpPr>
        <p:spPr>
          <a:xfrm>
            <a:off x="543952" y="1244400"/>
            <a:ext cx="5065897" cy="4488273"/>
          </a:xfrm>
        </p:spPr>
        <p:txBody>
          <a:bodyPr>
            <a:normAutofit/>
          </a:bodyPr>
          <a:lstStyle/>
          <a:p>
            <a:r>
              <a:rPr lang="en-US" sz="1800" b="1" dirty="0"/>
              <a:t>Step 1 - Evaluating a daily maximum process loss of an API – </a:t>
            </a:r>
            <a:r>
              <a:rPr lang="en-US" sz="1600" dirty="0"/>
              <a:t>What is the maximum daily loss to sewer?</a:t>
            </a:r>
          </a:p>
          <a:p>
            <a:pPr marL="0" indent="0">
              <a:buNone/>
            </a:pPr>
            <a:endParaRPr lang="en-US" sz="16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89</a:t>
            </a:fld>
            <a:endParaRPr lang="en-GB" dirty="0"/>
          </a:p>
        </p:txBody>
      </p:sp>
      <p:graphicFrame>
        <p:nvGraphicFramePr>
          <p:cNvPr id="10" name="Table 9"/>
          <p:cNvGraphicFramePr>
            <a:graphicFrameLocks noGrp="1"/>
          </p:cNvGraphicFramePr>
          <p:nvPr/>
        </p:nvGraphicFramePr>
        <p:xfrm>
          <a:off x="648286" y="1904160"/>
          <a:ext cx="4378265" cy="3925150"/>
        </p:xfrm>
        <a:graphic>
          <a:graphicData uri="http://schemas.openxmlformats.org/drawingml/2006/table">
            <a:tbl>
              <a:tblPr/>
              <a:tblGrid>
                <a:gridCol w="1320655">
                  <a:extLst>
                    <a:ext uri="{9D8B030D-6E8A-4147-A177-3AD203B41FA5}">
                      <a16:colId xmlns:a16="http://schemas.microsoft.com/office/drawing/2014/main" val="2154320393"/>
                    </a:ext>
                  </a:extLst>
                </a:gridCol>
                <a:gridCol w="627870">
                  <a:extLst>
                    <a:ext uri="{9D8B030D-6E8A-4147-A177-3AD203B41FA5}">
                      <a16:colId xmlns:a16="http://schemas.microsoft.com/office/drawing/2014/main" val="743575843"/>
                    </a:ext>
                  </a:extLst>
                </a:gridCol>
                <a:gridCol w="1224116">
                  <a:extLst>
                    <a:ext uri="{9D8B030D-6E8A-4147-A177-3AD203B41FA5}">
                      <a16:colId xmlns:a16="http://schemas.microsoft.com/office/drawing/2014/main" val="3822100205"/>
                    </a:ext>
                  </a:extLst>
                </a:gridCol>
                <a:gridCol w="1205624">
                  <a:extLst>
                    <a:ext uri="{9D8B030D-6E8A-4147-A177-3AD203B41FA5}">
                      <a16:colId xmlns:a16="http://schemas.microsoft.com/office/drawing/2014/main" val="3077883593"/>
                    </a:ext>
                  </a:extLst>
                </a:gridCol>
              </a:tblGrid>
              <a:tr h="554239">
                <a:tc>
                  <a:txBody>
                    <a:bodyPr/>
                    <a:lstStyle/>
                    <a:p>
                      <a:pPr algn="ctr" fontAlgn="b"/>
                      <a:r>
                        <a:rPr lang="en-US" sz="1200" b="1" i="0" u="none" strike="noStrike" dirty="0">
                          <a:latin typeface="+mn-lt"/>
                        </a:rPr>
                        <a:t>Date of Manufacture</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latin typeface="+mn-lt"/>
                        </a:rPr>
                        <a:t># of vials filled</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latin typeface="+mn-lt"/>
                        </a:rPr>
                        <a:t>Amount of API in vials (kg), (calculated)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latin typeface="+mn-lt"/>
                        </a:rPr>
                        <a:t>Amount of API not in vials (kg), (calculated)</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7290552"/>
                  </a:ext>
                </a:extLst>
              </a:tr>
              <a:tr h="351606">
                <a:tc>
                  <a:txBody>
                    <a:bodyPr/>
                    <a:lstStyle/>
                    <a:p>
                      <a:pPr algn="l" fontAlgn="b"/>
                      <a:r>
                        <a:rPr lang="en-US" sz="1200" b="0" i="0" u="none" strike="noStrike" dirty="0">
                          <a:solidFill>
                            <a:srgbClr val="000000"/>
                          </a:solidFill>
                          <a:latin typeface="Calibri"/>
                        </a:rPr>
                        <a:t> 04-JAN-2011 14:13:03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15767</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18.037448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0.095552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3332976"/>
                  </a:ext>
                </a:extLst>
              </a:tr>
              <a:tr h="351606">
                <a:tc>
                  <a:txBody>
                    <a:bodyPr/>
                    <a:lstStyle/>
                    <a:p>
                      <a:pPr algn="l" fontAlgn="b"/>
                      <a:r>
                        <a:rPr lang="en-US" sz="1200" b="0" i="0" u="none" strike="noStrike" dirty="0">
                          <a:solidFill>
                            <a:srgbClr val="000000"/>
                          </a:solidFill>
                          <a:latin typeface="Calibri"/>
                        </a:rPr>
                        <a:t> 04-JAN-2011 14:18:08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15745</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18.01228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0.12072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7338413"/>
                  </a:ext>
                </a:extLst>
              </a:tr>
              <a:tr h="351606">
                <a:tc>
                  <a:txBody>
                    <a:bodyPr/>
                    <a:lstStyle/>
                    <a:p>
                      <a:pPr algn="l" fontAlgn="b"/>
                      <a:r>
                        <a:rPr lang="en-US" sz="1200" b="0" i="0" u="none" strike="noStrike" dirty="0">
                          <a:solidFill>
                            <a:srgbClr val="000000"/>
                          </a:solidFill>
                          <a:latin typeface="Calibri"/>
                        </a:rPr>
                        <a:t> 11-JAN-2011 14:12:12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15740</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18.00656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0.12644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5535659"/>
                  </a:ext>
                </a:extLst>
              </a:tr>
              <a:tr h="351606">
                <a:tc>
                  <a:txBody>
                    <a:bodyPr/>
                    <a:lstStyle/>
                    <a:p>
                      <a:pPr algn="l" fontAlgn="b"/>
                      <a:r>
                        <a:rPr lang="en-US" sz="1200" b="0" i="0" u="none" strike="noStrike" dirty="0">
                          <a:solidFill>
                            <a:srgbClr val="000000"/>
                          </a:solidFill>
                          <a:latin typeface="Calibri"/>
                        </a:rPr>
                        <a:t> 11-JAN-2011 14:09:54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15765</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18.03516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0.09784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7893107"/>
                  </a:ext>
                </a:extLst>
              </a:tr>
              <a:tr h="351606">
                <a:tc>
                  <a:txBody>
                    <a:bodyPr/>
                    <a:lstStyle/>
                    <a:p>
                      <a:pPr algn="l" fontAlgn="b"/>
                      <a:r>
                        <a:rPr lang="en-US" sz="1200" b="0" i="0" u="none" strike="noStrike" dirty="0">
                          <a:solidFill>
                            <a:srgbClr val="000000"/>
                          </a:solidFill>
                          <a:latin typeface="Calibri"/>
                        </a:rPr>
                        <a:t> 11-JAN-2011 14:24:55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15756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18.024864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0.108136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316505"/>
                  </a:ext>
                </a:extLst>
              </a:tr>
              <a:tr h="351606">
                <a:tc>
                  <a:txBody>
                    <a:bodyPr/>
                    <a:lstStyle/>
                    <a:p>
                      <a:pPr algn="l" fontAlgn="b"/>
                      <a:r>
                        <a:rPr lang="en-US" sz="1200" b="0" i="0" u="none" strike="noStrike" dirty="0">
                          <a:solidFill>
                            <a:srgbClr val="000000"/>
                          </a:solidFill>
                          <a:latin typeface="Calibri"/>
                        </a:rPr>
                        <a:t> 18-JAN-2011 10:52:49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15723</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17.987112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0.145888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4805610"/>
                  </a:ext>
                </a:extLst>
              </a:tr>
              <a:tr h="351606">
                <a:tc>
                  <a:txBody>
                    <a:bodyPr/>
                    <a:lstStyle/>
                    <a:p>
                      <a:pPr algn="l" fontAlgn="b"/>
                      <a:r>
                        <a:rPr lang="en-US" sz="1200" b="0" i="0" u="none" strike="noStrike" dirty="0">
                          <a:solidFill>
                            <a:srgbClr val="000000"/>
                          </a:solidFill>
                          <a:latin typeface="Calibri"/>
                        </a:rPr>
                        <a:t> 18-JAN-2011 10:46:36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15730</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17.99512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0.13788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5083178"/>
                  </a:ext>
                </a:extLst>
              </a:tr>
              <a:tr h="351606">
                <a:tc>
                  <a:txBody>
                    <a:bodyPr/>
                    <a:lstStyle/>
                    <a:p>
                      <a:pPr algn="l" fontAlgn="b"/>
                      <a:r>
                        <a:rPr lang="en-US" sz="1200" b="0" i="0" u="none" strike="noStrike" dirty="0">
                          <a:solidFill>
                            <a:srgbClr val="000000"/>
                          </a:solidFill>
                          <a:latin typeface="Calibri"/>
                        </a:rPr>
                        <a:t> 25-JAN-2011 16:24:28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15534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17.770896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0.362104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9386319"/>
                  </a:ext>
                </a:extLst>
              </a:tr>
              <a:tr h="351606">
                <a:tc>
                  <a:txBody>
                    <a:bodyPr/>
                    <a:lstStyle/>
                    <a:p>
                      <a:pPr algn="l" fontAlgn="b"/>
                      <a:r>
                        <a:rPr lang="en-US" sz="1200" b="0" i="0" u="none" strike="noStrike" dirty="0">
                          <a:solidFill>
                            <a:srgbClr val="000000"/>
                          </a:solidFill>
                          <a:latin typeface="Calibri"/>
                        </a:rPr>
                        <a:t> 25-JAN-2011 16:22:15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15737</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18.003128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0.129872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0021889"/>
                  </a:ext>
                </a:extLst>
              </a:tr>
            </a:tbl>
          </a:graphicData>
        </a:graphic>
      </p:graphicFrame>
      <p:sp>
        <p:nvSpPr>
          <p:cNvPr id="11" name="Content Placeholder 2"/>
          <p:cNvSpPr txBox="1">
            <a:spLocks/>
          </p:cNvSpPr>
          <p:nvPr/>
        </p:nvSpPr>
        <p:spPr>
          <a:xfrm>
            <a:off x="5714183" y="1244400"/>
            <a:ext cx="5061612" cy="4522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Step 2 - Evaluating the Predicted Environmental Concentration (PEC) of the discharge of the daily maximum API loss from Step 1</a:t>
            </a:r>
          </a:p>
          <a:p>
            <a:pPr lvl="1"/>
            <a:r>
              <a:rPr lang="en-US" sz="1600" dirty="0"/>
              <a:t>What is PEC in the effluent?</a:t>
            </a:r>
          </a:p>
          <a:p>
            <a:pPr lvl="1"/>
            <a:r>
              <a:rPr lang="en-US" sz="1600" dirty="0"/>
              <a:t>What is the PEC in the river at average flow?</a:t>
            </a:r>
          </a:p>
          <a:p>
            <a:pPr lvl="1"/>
            <a:r>
              <a:rPr lang="en-US" sz="1600" dirty="0"/>
              <a:t>What is the PEC in the river at 10</a:t>
            </a:r>
            <a:r>
              <a:rPr lang="en-US" sz="1600" baseline="30000" dirty="0"/>
              <a:t>th</a:t>
            </a:r>
            <a:r>
              <a:rPr lang="en-US" sz="1600" dirty="0"/>
              <a:t> percentile flow?</a:t>
            </a:r>
          </a:p>
          <a:p>
            <a:pPr lvl="1"/>
            <a:r>
              <a:rPr lang="en-US" sz="1600" dirty="0"/>
              <a:t>What is the PEC in the river at Q7,10 flow?</a:t>
            </a:r>
          </a:p>
          <a:p>
            <a:endParaRPr lang="en-US" sz="1800" dirty="0"/>
          </a:p>
        </p:txBody>
      </p:sp>
    </p:spTree>
    <p:extLst>
      <p:ext uri="{BB962C8B-B14F-4D97-AF65-F5344CB8AC3E}">
        <p14:creationId xmlns:p14="http://schemas.microsoft.com/office/powerpoint/2010/main" val="177015910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90</a:t>
            </a:fld>
            <a:endParaRPr lang="en-GB" dirty="0"/>
          </a:p>
        </p:txBody>
      </p:sp>
      <p:grpSp>
        <p:nvGrpSpPr>
          <p:cNvPr id="14" name="Group 13"/>
          <p:cNvGrpSpPr/>
          <p:nvPr/>
        </p:nvGrpSpPr>
        <p:grpSpPr>
          <a:xfrm>
            <a:off x="3317791" y="1759692"/>
            <a:ext cx="6211531" cy="4617239"/>
            <a:chOff x="7787147" y="3625545"/>
            <a:chExt cx="3206996" cy="2757430"/>
          </a:xfrm>
        </p:grpSpPr>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87147" y="3844989"/>
              <a:ext cx="2944011" cy="253798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840153" y="3630808"/>
              <a:ext cx="1441089" cy="279281"/>
            </a:xfrm>
            <a:prstGeom prst="rect">
              <a:avLst/>
            </a:prstGeom>
          </p:spPr>
        </p:pic>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422375" y="3625545"/>
              <a:ext cx="1571768" cy="284544"/>
            </a:xfrm>
            <a:prstGeom prst="rect">
              <a:avLst/>
            </a:prstGeom>
          </p:spPr>
        </p:pic>
      </p:grpSp>
      <p:sp>
        <p:nvSpPr>
          <p:cNvPr id="15" name="TextBox 14"/>
          <p:cNvSpPr txBox="1"/>
          <p:nvPr/>
        </p:nvSpPr>
        <p:spPr>
          <a:xfrm>
            <a:off x="5408442" y="1356666"/>
            <a:ext cx="2196646" cy="307777"/>
          </a:xfrm>
          <a:prstGeom prst="rect">
            <a:avLst/>
          </a:prstGeom>
          <a:solidFill>
            <a:srgbClr val="F8652E"/>
          </a:solidFill>
        </p:spPr>
        <p:txBody>
          <a:bodyPr wrap="square" rtlCol="0">
            <a:spAutoFit/>
          </a:bodyPr>
          <a:lstStyle/>
          <a:p>
            <a:r>
              <a:rPr lang="en-US" sz="1400" b="1" dirty="0"/>
              <a:t>River Hydraulics (Upstream)</a:t>
            </a:r>
          </a:p>
        </p:txBody>
      </p:sp>
      <p:sp>
        <p:nvSpPr>
          <p:cNvPr id="17" name="TextBox 16"/>
          <p:cNvSpPr txBox="1"/>
          <p:nvPr/>
        </p:nvSpPr>
        <p:spPr>
          <a:xfrm>
            <a:off x="1181415" y="1610379"/>
            <a:ext cx="921958" cy="738439"/>
          </a:xfrm>
          <a:prstGeom prst="rect">
            <a:avLst/>
          </a:prstGeom>
          <a:solidFill>
            <a:srgbClr val="F8652E"/>
          </a:solidFill>
        </p:spPr>
        <p:txBody>
          <a:bodyPr wrap="square" rtlCol="0">
            <a:spAutoFit/>
          </a:bodyPr>
          <a:lstStyle/>
          <a:p>
            <a:r>
              <a:rPr lang="en-US" sz="1400" b="1" dirty="0"/>
              <a:t>Effluent Discharge Hydraulics</a:t>
            </a:r>
          </a:p>
        </p:txBody>
      </p:sp>
      <p:sp>
        <p:nvSpPr>
          <p:cNvPr id="18" name="TextBox 17"/>
          <p:cNvSpPr txBox="1"/>
          <p:nvPr/>
        </p:nvSpPr>
        <p:spPr>
          <a:xfrm>
            <a:off x="957911" y="2434603"/>
            <a:ext cx="1368965" cy="307777"/>
          </a:xfrm>
          <a:prstGeom prst="rect">
            <a:avLst/>
          </a:prstGeom>
          <a:noFill/>
        </p:spPr>
        <p:txBody>
          <a:bodyPr wrap="none" rtlCol="0">
            <a:spAutoFit/>
          </a:bodyPr>
          <a:lstStyle/>
          <a:p>
            <a:r>
              <a:rPr lang="en-US" sz="1400" dirty="0"/>
              <a:t>568,000 m3/day</a:t>
            </a:r>
          </a:p>
        </p:txBody>
      </p:sp>
    </p:spTree>
    <p:extLst>
      <p:ext uri="{BB962C8B-B14F-4D97-AF65-F5344CB8AC3E}">
        <p14:creationId xmlns:p14="http://schemas.microsoft.com/office/powerpoint/2010/main" val="158402155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3" name="Content Placeholder 2"/>
          <p:cNvSpPr>
            <a:spLocks noGrp="1"/>
          </p:cNvSpPr>
          <p:nvPr>
            <p:ph idx="1"/>
          </p:nvPr>
        </p:nvSpPr>
        <p:spPr>
          <a:xfrm>
            <a:off x="507081" y="1324110"/>
            <a:ext cx="10030642" cy="459039"/>
          </a:xfrm>
        </p:spPr>
        <p:txBody>
          <a:bodyPr>
            <a:normAutofit fontScale="92500"/>
          </a:bodyPr>
          <a:lstStyle/>
          <a:p>
            <a:r>
              <a:rPr lang="en-US" sz="1700" b="1" dirty="0"/>
              <a:t>Step 1 - Evaluating a daily maximum process of API </a:t>
            </a:r>
            <a:r>
              <a:rPr lang="en-US" sz="1600" dirty="0"/>
              <a:t>– What is the maximum daily loss to sewer?  </a:t>
            </a:r>
            <a:r>
              <a:rPr lang="en-US" sz="1600" b="1" dirty="0">
                <a:solidFill>
                  <a:srgbClr val="F8652E"/>
                </a:solidFill>
              </a:rPr>
              <a:t>0.492 Kilograms per day</a:t>
            </a:r>
          </a:p>
          <a:p>
            <a:pPr marL="0" indent="0">
              <a:buNone/>
            </a:pPr>
            <a:endParaRPr lang="en-US" sz="1600" dirty="0"/>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91</a:t>
            </a:fld>
            <a:endParaRPr lang="en-GB" dirty="0"/>
          </a:p>
        </p:txBody>
      </p:sp>
      <p:graphicFrame>
        <p:nvGraphicFramePr>
          <p:cNvPr id="10" name="Table 9"/>
          <p:cNvGraphicFramePr>
            <a:graphicFrameLocks noGrp="1"/>
          </p:cNvGraphicFramePr>
          <p:nvPr/>
        </p:nvGraphicFramePr>
        <p:xfrm>
          <a:off x="1518441" y="1897686"/>
          <a:ext cx="5199450" cy="4092382"/>
        </p:xfrm>
        <a:graphic>
          <a:graphicData uri="http://schemas.openxmlformats.org/drawingml/2006/table">
            <a:tbl>
              <a:tblPr/>
              <a:tblGrid>
                <a:gridCol w="1229731">
                  <a:extLst>
                    <a:ext uri="{9D8B030D-6E8A-4147-A177-3AD203B41FA5}">
                      <a16:colId xmlns:a16="http://schemas.microsoft.com/office/drawing/2014/main" val="2154320393"/>
                    </a:ext>
                  </a:extLst>
                </a:gridCol>
                <a:gridCol w="584643">
                  <a:extLst>
                    <a:ext uri="{9D8B030D-6E8A-4147-A177-3AD203B41FA5}">
                      <a16:colId xmlns:a16="http://schemas.microsoft.com/office/drawing/2014/main" val="743575843"/>
                    </a:ext>
                  </a:extLst>
                </a:gridCol>
                <a:gridCol w="1139838">
                  <a:extLst>
                    <a:ext uri="{9D8B030D-6E8A-4147-A177-3AD203B41FA5}">
                      <a16:colId xmlns:a16="http://schemas.microsoft.com/office/drawing/2014/main" val="3822100205"/>
                    </a:ext>
                  </a:extLst>
                </a:gridCol>
                <a:gridCol w="1122619">
                  <a:extLst>
                    <a:ext uri="{9D8B030D-6E8A-4147-A177-3AD203B41FA5}">
                      <a16:colId xmlns:a16="http://schemas.microsoft.com/office/drawing/2014/main" val="3077883593"/>
                    </a:ext>
                  </a:extLst>
                </a:gridCol>
                <a:gridCol w="1122619">
                  <a:extLst>
                    <a:ext uri="{9D8B030D-6E8A-4147-A177-3AD203B41FA5}">
                      <a16:colId xmlns:a16="http://schemas.microsoft.com/office/drawing/2014/main" val="1773616262"/>
                    </a:ext>
                  </a:extLst>
                </a:gridCol>
              </a:tblGrid>
              <a:tr h="724339">
                <a:tc>
                  <a:txBody>
                    <a:bodyPr/>
                    <a:lstStyle/>
                    <a:p>
                      <a:pPr algn="ctr" fontAlgn="b"/>
                      <a:r>
                        <a:rPr lang="en-US" sz="1200" b="1" i="0" u="none" strike="noStrike" dirty="0">
                          <a:latin typeface="+mn-lt"/>
                        </a:rPr>
                        <a:t>Date of Manufacture</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latin typeface="+mn-lt"/>
                        </a:rPr>
                        <a:t># of vials filled</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latin typeface="+mn-lt"/>
                        </a:rPr>
                        <a:t>Amount of API in vials (kg), (calculated)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latin typeface="+mn-lt"/>
                        </a:rPr>
                        <a:t>Amount of API not in vials (kg), (calculated)</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latin typeface="+mn-lt"/>
                        </a:rPr>
                        <a:t>Daily sum of amount not in vials (kg)</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287290552"/>
                  </a:ext>
                </a:extLst>
              </a:tr>
              <a:tr h="366313">
                <a:tc>
                  <a:txBody>
                    <a:bodyPr/>
                    <a:lstStyle/>
                    <a:p>
                      <a:pPr algn="l" fontAlgn="b"/>
                      <a:r>
                        <a:rPr lang="en-US" sz="1200" b="0" i="0" u="none" strike="noStrike" dirty="0">
                          <a:solidFill>
                            <a:srgbClr val="000000"/>
                          </a:solidFill>
                          <a:latin typeface="Calibri"/>
                        </a:rPr>
                        <a:t> 04-JAN-2011 14:13:03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15767</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18.037448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0.095552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0.216272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43332976"/>
                  </a:ext>
                </a:extLst>
              </a:tr>
              <a:tr h="366313">
                <a:tc>
                  <a:txBody>
                    <a:bodyPr/>
                    <a:lstStyle/>
                    <a:p>
                      <a:pPr algn="l" fontAlgn="b"/>
                      <a:r>
                        <a:rPr lang="en-US" sz="1200" b="0" i="0" u="none" strike="noStrike" dirty="0">
                          <a:solidFill>
                            <a:srgbClr val="000000"/>
                          </a:solidFill>
                          <a:latin typeface="Calibri"/>
                        </a:rPr>
                        <a:t> 04-JAN-2011 14:18:08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15745</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18.01228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0.12072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latin typeface="Calibri"/>
                        </a:rPr>
                        <a:t>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267338413"/>
                  </a:ext>
                </a:extLst>
              </a:tr>
              <a:tr h="366313">
                <a:tc>
                  <a:txBody>
                    <a:bodyPr/>
                    <a:lstStyle/>
                    <a:p>
                      <a:pPr algn="l" fontAlgn="b"/>
                      <a:r>
                        <a:rPr lang="en-US" sz="1200" b="0" i="0" u="none" strike="noStrike" dirty="0">
                          <a:solidFill>
                            <a:srgbClr val="000000"/>
                          </a:solidFill>
                          <a:latin typeface="Calibri"/>
                        </a:rPr>
                        <a:t> 11-JAN-2011 14:12:12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15740</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18.00656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0.12644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0.332416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935535659"/>
                  </a:ext>
                </a:extLst>
              </a:tr>
              <a:tr h="366313">
                <a:tc>
                  <a:txBody>
                    <a:bodyPr/>
                    <a:lstStyle/>
                    <a:p>
                      <a:pPr algn="l" fontAlgn="b"/>
                      <a:r>
                        <a:rPr lang="en-US" sz="1200" b="0" i="0" u="none" strike="noStrike" dirty="0">
                          <a:solidFill>
                            <a:srgbClr val="000000"/>
                          </a:solidFill>
                          <a:latin typeface="Calibri"/>
                        </a:rPr>
                        <a:t> 11-JAN-2011 14:09:54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15765</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18.03516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0.09784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latin typeface="Calibri"/>
                        </a:rPr>
                        <a:t>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227893107"/>
                  </a:ext>
                </a:extLst>
              </a:tr>
              <a:tr h="366313">
                <a:tc>
                  <a:txBody>
                    <a:bodyPr/>
                    <a:lstStyle/>
                    <a:p>
                      <a:pPr algn="l" fontAlgn="b"/>
                      <a:r>
                        <a:rPr lang="en-US" sz="1200" b="0" i="0" u="none" strike="noStrike" dirty="0">
                          <a:solidFill>
                            <a:srgbClr val="000000"/>
                          </a:solidFill>
                          <a:latin typeface="Calibri"/>
                        </a:rPr>
                        <a:t> 11-JAN-2011 14:24:55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15756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18.024864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0.108136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latin typeface="Calibri"/>
                        </a:rPr>
                        <a:t>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18316505"/>
                  </a:ext>
                </a:extLst>
              </a:tr>
              <a:tr h="366313">
                <a:tc>
                  <a:txBody>
                    <a:bodyPr/>
                    <a:lstStyle/>
                    <a:p>
                      <a:pPr algn="l" fontAlgn="b"/>
                      <a:r>
                        <a:rPr lang="en-US" sz="1200" b="0" i="0" u="none" strike="noStrike" dirty="0">
                          <a:solidFill>
                            <a:srgbClr val="000000"/>
                          </a:solidFill>
                          <a:latin typeface="Calibri"/>
                        </a:rPr>
                        <a:t> 18-JAN-2011 10:52:49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15723</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17.987112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0.145888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0.283768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564805610"/>
                  </a:ext>
                </a:extLst>
              </a:tr>
              <a:tr h="366313">
                <a:tc>
                  <a:txBody>
                    <a:bodyPr/>
                    <a:lstStyle/>
                    <a:p>
                      <a:pPr algn="l" fontAlgn="b"/>
                      <a:r>
                        <a:rPr lang="en-US" sz="1200" b="0" i="0" u="none" strike="noStrike" dirty="0">
                          <a:solidFill>
                            <a:srgbClr val="000000"/>
                          </a:solidFill>
                          <a:latin typeface="Calibri"/>
                        </a:rPr>
                        <a:t> 18-JAN-2011 10:46:36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15730</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17.99512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0.13788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latin typeface="Calibri"/>
                        </a:rPr>
                        <a:t>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865083178"/>
                  </a:ext>
                </a:extLst>
              </a:tr>
              <a:tr h="366313">
                <a:tc>
                  <a:txBody>
                    <a:bodyPr/>
                    <a:lstStyle/>
                    <a:p>
                      <a:pPr algn="l" fontAlgn="b"/>
                      <a:r>
                        <a:rPr lang="en-US" sz="1200" b="0" i="0" u="none" strike="noStrike" dirty="0">
                          <a:solidFill>
                            <a:srgbClr val="000000"/>
                          </a:solidFill>
                          <a:latin typeface="Calibri"/>
                        </a:rPr>
                        <a:t> 25-JAN-2011 16:24:28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15534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17.770896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0.362104</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0.491976</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489386319"/>
                  </a:ext>
                </a:extLst>
              </a:tr>
              <a:tr h="366313">
                <a:tc>
                  <a:txBody>
                    <a:bodyPr/>
                    <a:lstStyle/>
                    <a:p>
                      <a:pPr algn="l" fontAlgn="b"/>
                      <a:r>
                        <a:rPr lang="en-US" sz="1200" b="0" i="0" u="none" strike="noStrike" dirty="0">
                          <a:solidFill>
                            <a:srgbClr val="000000"/>
                          </a:solidFill>
                          <a:latin typeface="Calibri"/>
                        </a:rPr>
                        <a:t> 25-JAN-2011 16:22:15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15737</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18.003128</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0.129872</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latin typeface="Calibri"/>
                        </a:rPr>
                        <a:t> </a:t>
                      </a:r>
                    </a:p>
                  </a:txBody>
                  <a:tcPr marL="8467" marR="8467" marT="846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550021889"/>
                  </a:ext>
                </a:extLst>
              </a:tr>
            </a:tbl>
          </a:graphicData>
        </a:graphic>
      </p:graphicFrame>
      <p:cxnSp>
        <p:nvCxnSpPr>
          <p:cNvPr id="9" name="Straight Arrow Connector 8"/>
          <p:cNvCxnSpPr/>
          <p:nvPr/>
        </p:nvCxnSpPr>
        <p:spPr>
          <a:xfrm flipH="1">
            <a:off x="6791632" y="1659194"/>
            <a:ext cx="2610465" cy="3886200"/>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518441" y="5235677"/>
            <a:ext cx="5199450" cy="754391"/>
          </a:xfrm>
          <a:prstGeom prst="rect">
            <a:avLst/>
          </a:prstGeom>
          <a:noFill/>
          <a:ln w="28575">
            <a:solidFill>
              <a:srgbClr val="F865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0166251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92</a:t>
            </a:fld>
            <a:endParaRPr lang="en-GB" dirty="0"/>
          </a:p>
        </p:txBody>
      </p:sp>
      <p:sp>
        <p:nvSpPr>
          <p:cNvPr id="11" name="Content Placeholder 2"/>
          <p:cNvSpPr txBox="1">
            <a:spLocks/>
          </p:cNvSpPr>
          <p:nvPr/>
        </p:nvSpPr>
        <p:spPr>
          <a:xfrm>
            <a:off x="376084" y="1361944"/>
            <a:ext cx="10399711" cy="44046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dirty="0"/>
              <a:t>Step 2 - Evaluating the Predicted Environmental Concentration (PEC) of the discharge of the daily maximum API loss</a:t>
            </a:r>
          </a:p>
          <a:p>
            <a:pPr lvl="1"/>
            <a:r>
              <a:rPr lang="en-US" sz="1400" u="sng" dirty="0"/>
              <a:t>What is PEC in the effluent?</a:t>
            </a:r>
          </a:p>
          <a:p>
            <a:pPr marL="457200" lvl="1" indent="0">
              <a:buNone/>
            </a:pPr>
            <a:r>
              <a:rPr lang="en-US" sz="1200" dirty="0"/>
              <a:t>= (0.492 kg/ day * 1,000,000,000 ug/kg)/568,000,000 Liters per day = </a:t>
            </a:r>
            <a:r>
              <a:rPr lang="en-US" sz="1200" dirty="0">
                <a:solidFill>
                  <a:srgbClr val="F8652E"/>
                </a:solidFill>
              </a:rPr>
              <a:t>0.867</a:t>
            </a:r>
            <a:r>
              <a:rPr lang="en-US" sz="1200" dirty="0"/>
              <a:t> </a:t>
            </a:r>
            <a:r>
              <a:rPr lang="en-US" sz="1200" dirty="0">
                <a:solidFill>
                  <a:srgbClr val="F8652E"/>
                </a:solidFill>
              </a:rPr>
              <a:t>ug/L</a:t>
            </a:r>
          </a:p>
          <a:p>
            <a:pPr lvl="1"/>
            <a:endParaRPr lang="en-US" sz="1200" dirty="0"/>
          </a:p>
          <a:p>
            <a:pPr lvl="1"/>
            <a:r>
              <a:rPr lang="en-US" sz="1400" u="sng" dirty="0"/>
              <a:t>What is the PEC in the river at average flow?</a:t>
            </a:r>
          </a:p>
          <a:p>
            <a:pPr marL="457200" lvl="1" indent="0">
              <a:buNone/>
            </a:pPr>
            <a:r>
              <a:rPr lang="en-US" sz="1200" dirty="0"/>
              <a:t>= (0.492 kg/day * 1,000,000,000 ug/kg)/(568,000,000 Liters day + ((</a:t>
            </a:r>
            <a:r>
              <a:rPr lang="en-US" sz="1200" dirty="0">
                <a:solidFill>
                  <a:srgbClr val="F8652E"/>
                </a:solidFill>
              </a:rPr>
              <a:t>1,455</a:t>
            </a:r>
            <a:r>
              <a:rPr lang="en-US" sz="1200" dirty="0"/>
              <a:t> ft</a:t>
            </a:r>
            <a:r>
              <a:rPr lang="en-US" sz="1200" baseline="30000" dirty="0"/>
              <a:t>3</a:t>
            </a:r>
            <a:r>
              <a:rPr lang="en-US" sz="1200" dirty="0"/>
              <a:t>/s x (1 m3/day/0.000408735 ft3/sec))*1,000 l/m</a:t>
            </a:r>
            <a:r>
              <a:rPr lang="en-US" sz="1200" baseline="30000" dirty="0"/>
              <a:t>3</a:t>
            </a:r>
            <a:r>
              <a:rPr lang="en-US" sz="1200" dirty="0"/>
              <a:t>))</a:t>
            </a:r>
          </a:p>
          <a:p>
            <a:pPr marL="457200" lvl="1" indent="0">
              <a:buNone/>
            </a:pPr>
            <a:r>
              <a:rPr lang="en-US" sz="1200" dirty="0"/>
              <a:t>= (0.492 kg/day * 1,000,000,000 ug/kg)/(568,000,000 Liters day + 3,559,763,661 Liters per day)</a:t>
            </a:r>
          </a:p>
          <a:p>
            <a:pPr marL="457200" lvl="1" indent="0">
              <a:buNone/>
            </a:pPr>
            <a:r>
              <a:rPr lang="en-US" sz="1200" dirty="0"/>
              <a:t>= (0.492 kg/day * 1,000,000,000 ug/kg)/4,127,763,661 Liters per day =  </a:t>
            </a:r>
            <a:r>
              <a:rPr lang="en-US" sz="1200" dirty="0">
                <a:solidFill>
                  <a:srgbClr val="F8652E"/>
                </a:solidFill>
              </a:rPr>
              <a:t>0.119 ug/L</a:t>
            </a:r>
          </a:p>
          <a:p>
            <a:pPr lvl="1"/>
            <a:endParaRPr lang="en-US" sz="1200" dirty="0"/>
          </a:p>
          <a:p>
            <a:pPr lvl="1"/>
            <a:r>
              <a:rPr lang="en-US" sz="1400" u="sng" dirty="0"/>
              <a:t>What is the PEC in the river at 10</a:t>
            </a:r>
            <a:r>
              <a:rPr lang="en-US" sz="1400" u="sng" baseline="30000" dirty="0"/>
              <a:t>th</a:t>
            </a:r>
            <a:r>
              <a:rPr lang="en-US" sz="1400" u="sng" dirty="0"/>
              <a:t> percentile flow?</a:t>
            </a:r>
          </a:p>
          <a:p>
            <a:pPr marL="457200" lvl="1" indent="0">
              <a:buNone/>
            </a:pPr>
            <a:r>
              <a:rPr lang="en-US" sz="1200" dirty="0"/>
              <a:t>= (0.492 kg/day * 1,000,000,000 ug/kg)/(568,000,000 Liters day + ((</a:t>
            </a:r>
            <a:r>
              <a:rPr lang="en-US" sz="1200" dirty="0">
                <a:solidFill>
                  <a:srgbClr val="F8652E"/>
                </a:solidFill>
              </a:rPr>
              <a:t>152</a:t>
            </a:r>
            <a:r>
              <a:rPr lang="en-US" sz="1200" dirty="0"/>
              <a:t> ft</a:t>
            </a:r>
            <a:r>
              <a:rPr lang="en-US" sz="1200" baseline="30000" dirty="0"/>
              <a:t>3</a:t>
            </a:r>
            <a:r>
              <a:rPr lang="en-US" sz="1200" dirty="0"/>
              <a:t>/s x (1 m3/day/0.000408735 ft3/sec))*1,000 l/m</a:t>
            </a:r>
            <a:r>
              <a:rPr lang="en-US" sz="1200" baseline="30000" dirty="0"/>
              <a:t>3</a:t>
            </a:r>
            <a:r>
              <a:rPr lang="en-US" sz="1200" dirty="0"/>
              <a:t>))</a:t>
            </a:r>
          </a:p>
          <a:p>
            <a:pPr marL="457200" lvl="1" indent="0">
              <a:buNone/>
            </a:pPr>
            <a:r>
              <a:rPr lang="en-US" sz="1200" dirty="0"/>
              <a:t>= (0.492 kg/day * 1,000,000,000 ug/kg)/(568,000,000 Liters day +  371,879,090 Liters per day)</a:t>
            </a:r>
          </a:p>
          <a:p>
            <a:pPr marL="457200" lvl="1" indent="0">
              <a:buNone/>
            </a:pPr>
            <a:r>
              <a:rPr lang="en-US" sz="1200" dirty="0"/>
              <a:t>= (0.492 kg/day * 1,000,000,000 ug/kg)/ 939,879,090 Liters per day =  </a:t>
            </a:r>
            <a:r>
              <a:rPr lang="en-US" sz="1200" dirty="0">
                <a:solidFill>
                  <a:srgbClr val="F8652E"/>
                </a:solidFill>
              </a:rPr>
              <a:t>0.523 ug/L</a:t>
            </a:r>
          </a:p>
          <a:p>
            <a:pPr lvl="1"/>
            <a:endParaRPr lang="en-US" sz="1200" dirty="0"/>
          </a:p>
          <a:p>
            <a:pPr lvl="1"/>
            <a:r>
              <a:rPr lang="en-US" sz="1400" u="sng" dirty="0"/>
              <a:t>What is the PEC in the river at Q</a:t>
            </a:r>
            <a:r>
              <a:rPr lang="en-US" sz="1400" u="sng" baseline="-25000" dirty="0"/>
              <a:t>7,10</a:t>
            </a:r>
            <a:r>
              <a:rPr lang="en-US" sz="1400" u="sng" dirty="0"/>
              <a:t> flow?</a:t>
            </a:r>
          </a:p>
          <a:p>
            <a:pPr marL="457200" lvl="1" indent="0">
              <a:buNone/>
            </a:pPr>
            <a:r>
              <a:rPr lang="en-US" sz="1200" dirty="0"/>
              <a:t>= (0.492 kg/day * 1,000,000,000 ug/kg)/(568,000,000 Liters day + ((</a:t>
            </a:r>
            <a:r>
              <a:rPr lang="en-US" sz="1200" dirty="0">
                <a:solidFill>
                  <a:srgbClr val="F8652E"/>
                </a:solidFill>
              </a:rPr>
              <a:t>69</a:t>
            </a:r>
            <a:r>
              <a:rPr lang="en-US" sz="1200" dirty="0"/>
              <a:t> ft</a:t>
            </a:r>
            <a:r>
              <a:rPr lang="en-US" sz="1200" baseline="30000" dirty="0"/>
              <a:t>3</a:t>
            </a:r>
            <a:r>
              <a:rPr lang="en-US" sz="1200" dirty="0"/>
              <a:t>/s x (1 m3/day/0.000408735 ft3/sec))*1,000 l/m</a:t>
            </a:r>
            <a:r>
              <a:rPr lang="en-US" sz="1200" baseline="30000" dirty="0"/>
              <a:t>3</a:t>
            </a:r>
            <a:r>
              <a:rPr lang="en-US" sz="1200" dirty="0"/>
              <a:t>))</a:t>
            </a:r>
          </a:p>
          <a:p>
            <a:pPr marL="457200" lvl="1" indent="0">
              <a:buNone/>
            </a:pPr>
            <a:r>
              <a:rPr lang="en-US" sz="1200" dirty="0"/>
              <a:t>= (0.492 kg/day * 1,000,000,000 ug/kg)/(568,000,000 Liters day +  168,813,534 Liters per day)</a:t>
            </a:r>
          </a:p>
          <a:p>
            <a:pPr marL="457200" lvl="1" indent="0">
              <a:buNone/>
            </a:pPr>
            <a:r>
              <a:rPr lang="en-US" sz="1200" dirty="0"/>
              <a:t>= (0.492 kg/day * 1,000,000,000 ug/kg)/ 736,813,534 Liters per day =   </a:t>
            </a:r>
            <a:r>
              <a:rPr lang="en-US" sz="1200" dirty="0">
                <a:solidFill>
                  <a:srgbClr val="F8652E"/>
                </a:solidFill>
              </a:rPr>
              <a:t>0.668 ug/L</a:t>
            </a:r>
          </a:p>
          <a:p>
            <a:pPr lvl="1"/>
            <a:endParaRPr lang="en-US" sz="1400" dirty="0"/>
          </a:p>
          <a:p>
            <a:endParaRPr lang="en-US" sz="1800" dirty="0"/>
          </a:p>
        </p:txBody>
      </p:sp>
    </p:spTree>
    <p:extLst>
      <p:ext uri="{BB962C8B-B14F-4D97-AF65-F5344CB8AC3E}">
        <p14:creationId xmlns:p14="http://schemas.microsoft.com/office/powerpoint/2010/main" val="217662142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93</a:t>
            </a:fld>
            <a:endParaRPr lang="en-GB" dirty="0"/>
          </a:p>
        </p:txBody>
      </p:sp>
      <p:pic>
        <p:nvPicPr>
          <p:cNvPr id="9" name="Picture 8"/>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6614" y="1442954"/>
            <a:ext cx="6100485" cy="4411534"/>
          </a:xfrm>
          <a:prstGeom prst="rect">
            <a:avLst/>
          </a:prstGeom>
        </p:spPr>
      </p:pic>
      <p:sp>
        <p:nvSpPr>
          <p:cNvPr id="3" name="TextBox 2"/>
          <p:cNvSpPr txBox="1"/>
          <p:nvPr/>
        </p:nvSpPr>
        <p:spPr>
          <a:xfrm>
            <a:off x="7686676" y="2571750"/>
            <a:ext cx="3181350" cy="923330"/>
          </a:xfrm>
          <a:prstGeom prst="rect">
            <a:avLst/>
          </a:prstGeom>
          <a:noFill/>
        </p:spPr>
        <p:txBody>
          <a:bodyPr wrap="square" rtlCol="0">
            <a:spAutoFit/>
          </a:bodyPr>
          <a:lstStyle/>
          <a:p>
            <a:r>
              <a:rPr lang="en-US" dirty="0"/>
              <a:t>The choice of river flow used in hydraulics calculations can have significantly different outcomes</a:t>
            </a:r>
          </a:p>
        </p:txBody>
      </p:sp>
    </p:spTree>
    <p:extLst>
      <p:ext uri="{BB962C8B-B14F-4D97-AF65-F5344CB8AC3E}">
        <p14:creationId xmlns:p14="http://schemas.microsoft.com/office/powerpoint/2010/main" val="275485633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Exercise using PSCI Calculator Tool </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94</a:t>
            </a:fld>
            <a:endParaRPr lang="en-GB" dirty="0"/>
          </a:p>
        </p:txBody>
      </p:sp>
      <p:pic>
        <p:nvPicPr>
          <p:cNvPr id="11" name="Picture 10"/>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5628" y="4866319"/>
            <a:ext cx="5527004" cy="1793655"/>
          </a:xfrm>
          <a:prstGeom prst="rect">
            <a:avLst/>
          </a:prstGeom>
        </p:spPr>
      </p:pic>
      <p:pic>
        <p:nvPicPr>
          <p:cNvPr id="13" name="Picture 1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7120" y="1284275"/>
            <a:ext cx="5126634" cy="1678877"/>
          </a:xfrm>
          <a:prstGeom prst="rect">
            <a:avLst/>
          </a:prstGeom>
        </p:spPr>
      </p:pic>
      <p:sp>
        <p:nvSpPr>
          <p:cNvPr id="14" name="Content Placeholder 13"/>
          <p:cNvSpPr>
            <a:spLocks noGrp="1"/>
          </p:cNvSpPr>
          <p:nvPr>
            <p:ph idx="1"/>
          </p:nvPr>
        </p:nvSpPr>
        <p:spPr/>
        <p:txBody>
          <a:bodyPr/>
          <a:lstStyle/>
          <a:p>
            <a:r>
              <a:rPr lang="en-US" dirty="0"/>
              <a:t>Average Flow</a:t>
            </a:r>
          </a:p>
          <a:p>
            <a:endParaRPr lang="en-US" dirty="0"/>
          </a:p>
          <a:p>
            <a:endParaRPr lang="en-US" dirty="0"/>
          </a:p>
          <a:p>
            <a:endParaRPr lang="en-US" dirty="0"/>
          </a:p>
          <a:p>
            <a:pPr marL="3086100" indent="342900"/>
            <a:endParaRPr lang="en-US" dirty="0"/>
          </a:p>
          <a:p>
            <a:pPr marL="3086100" indent="342900"/>
            <a:r>
              <a:rPr lang="en-US" dirty="0"/>
              <a:t>10</a:t>
            </a:r>
            <a:r>
              <a:rPr lang="en-US" baseline="30000" dirty="0"/>
              <a:t>th</a:t>
            </a:r>
            <a:r>
              <a:rPr lang="en-US" dirty="0"/>
              <a:t> Percentile Flow</a:t>
            </a:r>
          </a:p>
          <a:p>
            <a:endParaRPr lang="en-US" dirty="0"/>
          </a:p>
          <a:p>
            <a:endParaRPr lang="en-US" dirty="0"/>
          </a:p>
          <a:p>
            <a:endParaRPr lang="en-US" dirty="0"/>
          </a:p>
          <a:p>
            <a:r>
              <a:rPr lang="en-US" dirty="0"/>
              <a:t>Q</a:t>
            </a:r>
            <a:r>
              <a:rPr lang="en-US" baseline="-25000" dirty="0"/>
              <a:t>7,10</a:t>
            </a:r>
            <a:r>
              <a:rPr lang="en-US" dirty="0"/>
              <a:t> Flow</a:t>
            </a:r>
          </a:p>
        </p:txBody>
      </p:sp>
      <p:pic>
        <p:nvPicPr>
          <p:cNvPr id="15" name="Picture 1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83800" y="3067084"/>
            <a:ext cx="5031835" cy="1642075"/>
          </a:xfrm>
          <a:prstGeom prst="rect">
            <a:avLst/>
          </a:prstGeom>
        </p:spPr>
      </p:pic>
      <p:sp>
        <p:nvSpPr>
          <p:cNvPr id="16" name="Rectangle 15"/>
          <p:cNvSpPr/>
          <p:nvPr/>
        </p:nvSpPr>
        <p:spPr>
          <a:xfrm>
            <a:off x="3665220" y="1719263"/>
            <a:ext cx="1306830" cy="123825"/>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546657" y="3486151"/>
            <a:ext cx="1306830" cy="123825"/>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3498532" y="5325834"/>
            <a:ext cx="1378268" cy="13199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4892844" y="6567257"/>
            <a:ext cx="426869" cy="13199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p:nvSpPr>
        <p:spPr>
          <a:xfrm>
            <a:off x="8799717" y="4614177"/>
            <a:ext cx="426869" cy="13199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972050" y="2868170"/>
            <a:ext cx="426869" cy="13199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168418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dirty="0"/>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95</a:t>
            </a:fld>
            <a:endParaRPr lang="en-GB" dirty="0"/>
          </a:p>
        </p:txBody>
      </p:sp>
    </p:spTree>
    <p:extLst>
      <p:ext uri="{BB962C8B-B14F-4D97-AF65-F5344CB8AC3E}">
        <p14:creationId xmlns:p14="http://schemas.microsoft.com/office/powerpoint/2010/main" val="41250706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41DD20-FB83-437A-9C90-A164754A18CB}"/>
              </a:ext>
            </a:extLst>
          </p:cNvPr>
          <p:cNvSpPr>
            <a:spLocks noGrp="1"/>
          </p:cNvSpPr>
          <p:nvPr>
            <p:ph type="sldNum" sz="quarter" idx="12"/>
          </p:nvPr>
        </p:nvSpPr>
        <p:spPr/>
        <p:txBody>
          <a:bodyPr/>
          <a:lstStyle/>
          <a:p>
            <a:fld id="{1A91ABBD-BE70-492B-BBD8-7AF5442A9E89}" type="slidenum">
              <a:rPr lang="en-GB" smtClean="0"/>
              <a:t>96</a:t>
            </a:fld>
            <a:endParaRPr lang="en-GB"/>
          </a:p>
        </p:txBody>
      </p:sp>
      <p:sp>
        <p:nvSpPr>
          <p:cNvPr id="3" name="Footer Placeholder 2">
            <a:extLst>
              <a:ext uri="{FF2B5EF4-FFF2-40B4-BE49-F238E27FC236}">
                <a16:creationId xmlns:a16="http://schemas.microsoft.com/office/drawing/2014/main" id="{D3AA646F-F831-4D09-A3D6-4DF2DA53C6D7}"/>
              </a:ext>
            </a:extLst>
          </p:cNvPr>
          <p:cNvSpPr>
            <a:spLocks noGrp="1"/>
          </p:cNvSpPr>
          <p:nvPr>
            <p:ph type="ftr" sz="quarter" idx="11"/>
          </p:nvPr>
        </p:nvSpPr>
        <p:spPr/>
        <p:txBody>
          <a:bodyPr/>
          <a:lstStyle/>
          <a:p>
            <a:r>
              <a:rPr lang="en-GB"/>
              <a:t>Test title</a:t>
            </a:r>
          </a:p>
        </p:txBody>
      </p:sp>
      <p:pic>
        <p:nvPicPr>
          <p:cNvPr id="4" name="Picture 3">
            <a:extLst>
              <a:ext uri="{FF2B5EF4-FFF2-40B4-BE49-F238E27FC236}">
                <a16:creationId xmlns:a16="http://schemas.microsoft.com/office/drawing/2014/main" id="{11BE76AF-D4A2-4CD8-A5A7-A8D92463E5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28871" y="1226559"/>
            <a:ext cx="3934258" cy="39342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44608142"/>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GB" dirty="0"/>
              <a:t>PIE: Sampling Plan</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5" y="3602038"/>
            <a:ext cx="9096886" cy="1689380"/>
          </a:xfrm>
        </p:spPr>
        <p:txBody>
          <a:bodyPr/>
          <a:lstStyle/>
          <a:p>
            <a:r>
              <a:rPr lang="en-US" sz="2800" dirty="0"/>
              <a:t>Developing a Sampling Plan to evaluate compliance with PNEC-based limits</a:t>
            </a:r>
          </a:p>
          <a:p>
            <a:r>
              <a:rPr lang="en-US" dirty="0"/>
              <a:t>Vince Parker, Elanco</a:t>
            </a:r>
            <a:endParaRPr lang="en-GB" dirty="0"/>
          </a:p>
        </p:txBody>
      </p:sp>
    </p:spTree>
    <p:extLst>
      <p:ext uri="{BB962C8B-B14F-4D97-AF65-F5344CB8AC3E}">
        <p14:creationId xmlns:p14="http://schemas.microsoft.com/office/powerpoint/2010/main" val="166459629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BD0976-F615-42F8-83E4-4A5CA429A9BF}"/>
              </a:ext>
            </a:extLst>
          </p:cNvPr>
          <p:cNvSpPr/>
          <p:nvPr/>
        </p:nvSpPr>
        <p:spPr>
          <a:xfrm>
            <a:off x="9531655" y="2052435"/>
            <a:ext cx="2222500" cy="2665413"/>
          </a:xfrm>
          <a:prstGeom prst="rect">
            <a:avLst/>
          </a:prstGeom>
          <a:ln w="6350" cmpd="sng">
            <a:solidFill>
              <a:schemeClr val="bg1">
                <a:lumMod val="7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IN"/>
          </a:p>
        </p:txBody>
      </p:sp>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Biography</a:t>
            </a:r>
          </a:p>
        </p:txBody>
      </p:sp>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21991" y="1861173"/>
            <a:ext cx="8737508" cy="1631216"/>
          </a:xfrm>
          <a:prstGeom prst="rect">
            <a:avLst/>
          </a:prstGeom>
        </p:spPr>
        <p:txBody>
          <a:bodyPr wrap="square">
            <a:spAutoFit/>
          </a:bodyPr>
          <a:lstStyle/>
          <a:p>
            <a:r>
              <a:rPr lang="en-US" sz="2000" b="1" dirty="0"/>
              <a:t>Vince Parker is an Associate Senior Consultant in Elanco Animal Health’s HSE-Global Environmental Group. He has more than 30 year of pharmaceutical manufacturing experience</a:t>
            </a:r>
            <a:r>
              <a:rPr lang="en-US" sz="2000" b="1" dirty="0">
                <a:ea typeface="Times New Roman" panose="02020603050405020304" pitchFamily="18" charset="0"/>
                <a:cs typeface="Arial" panose="020B0604020202020204" pitchFamily="34" charset="0"/>
              </a:rPr>
              <a:t>. Vince has a B.S. in Chemical Engineering from the University of Cincinnati.  He is a registered Professional Engineer (Environmental) and holds a Class D Wastewater Operators License in Indiana.</a:t>
            </a:r>
            <a:endParaRPr lang="en-US" sz="2000" b="1" dirty="0">
              <a:cs typeface="Arial" panose="020B0604020202020204" pitchFamily="34" charset="0"/>
            </a:endParaRPr>
          </a:p>
        </p:txBody>
      </p:sp>
      <p:pic>
        <p:nvPicPr>
          <p:cNvPr id="3" name="Content Placeholder 2"/>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9531655" y="2052434"/>
            <a:ext cx="2309975" cy="2714547"/>
          </a:xfrm>
          <a:prstGeom prst="rect">
            <a:avLst/>
          </a:prstGeom>
        </p:spPr>
      </p:pic>
    </p:spTree>
    <p:extLst>
      <p:ext uri="{BB962C8B-B14F-4D97-AF65-F5344CB8AC3E}">
        <p14:creationId xmlns:p14="http://schemas.microsoft.com/office/powerpoint/2010/main" val="152885366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US" dirty="0"/>
              <a:t>Presentation Outline</a:t>
            </a:r>
            <a:endParaRPr lang="en-GB" dirty="0"/>
          </a:p>
        </p:txBody>
      </p:sp>
      <p:sp>
        <p:nvSpPr>
          <p:cNvPr id="4" name="Text Placeholder 3">
            <a:extLst>
              <a:ext uri="{FF2B5EF4-FFF2-40B4-BE49-F238E27FC236}">
                <a16:creationId xmlns:a16="http://schemas.microsoft.com/office/drawing/2014/main" id="{8C7F9E70-6E22-4DED-ABF5-B00F563DBD41}"/>
              </a:ext>
            </a:extLst>
          </p:cNvPr>
          <p:cNvSpPr>
            <a:spLocks noGrp="1"/>
          </p:cNvSpPr>
          <p:nvPr>
            <p:ph type="body" sz="quarter" idx="11"/>
          </p:nvPr>
        </p:nvSpPr>
        <p:spPr/>
        <p:txBody>
          <a:bodyPr/>
          <a:lstStyle/>
          <a:p>
            <a:r>
              <a:rPr lang="en-GB" sz="2400" dirty="0"/>
              <a:t>Preparing the Sampling Plan</a:t>
            </a:r>
          </a:p>
        </p:txBody>
      </p:sp>
      <p:sp>
        <p:nvSpPr>
          <p:cNvPr id="7" name="Text Placeholder 6">
            <a:extLst>
              <a:ext uri="{FF2B5EF4-FFF2-40B4-BE49-F238E27FC236}">
                <a16:creationId xmlns:a16="http://schemas.microsoft.com/office/drawing/2014/main" id="{57DB246A-8EC5-4F29-A5A3-A910F8771B66}"/>
              </a:ext>
            </a:extLst>
          </p:cNvPr>
          <p:cNvSpPr>
            <a:spLocks noGrp="1"/>
          </p:cNvSpPr>
          <p:nvPr>
            <p:ph type="body" sz="quarter" idx="14"/>
          </p:nvPr>
        </p:nvSpPr>
        <p:spPr/>
        <p:txBody>
          <a:bodyPr/>
          <a:lstStyle/>
          <a:p>
            <a:r>
              <a:rPr lang="en-GB" sz="2400" dirty="0"/>
              <a:t>Purpose and Scope</a:t>
            </a:r>
          </a:p>
        </p:txBody>
      </p:sp>
      <p:sp>
        <p:nvSpPr>
          <p:cNvPr id="8" name="Text Placeholder 7">
            <a:extLst>
              <a:ext uri="{FF2B5EF4-FFF2-40B4-BE49-F238E27FC236}">
                <a16:creationId xmlns:a16="http://schemas.microsoft.com/office/drawing/2014/main" id="{94CAFEAA-65A4-4C08-81B8-0F4C59E54B78}"/>
              </a:ext>
            </a:extLst>
          </p:cNvPr>
          <p:cNvSpPr>
            <a:spLocks noGrp="1"/>
          </p:cNvSpPr>
          <p:nvPr>
            <p:ph type="body" sz="quarter" idx="15"/>
          </p:nvPr>
        </p:nvSpPr>
        <p:spPr/>
        <p:txBody>
          <a:bodyPr/>
          <a:lstStyle/>
          <a:p>
            <a:r>
              <a:rPr lang="en-GB" sz="2400" dirty="0"/>
              <a:t>Potential Analytical Methods for APIs</a:t>
            </a:r>
          </a:p>
        </p:txBody>
      </p:sp>
    </p:spTree>
    <p:extLst>
      <p:ext uri="{BB962C8B-B14F-4D97-AF65-F5344CB8AC3E}">
        <p14:creationId xmlns:p14="http://schemas.microsoft.com/office/powerpoint/2010/main" val="399220181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and Scope</a:t>
            </a:r>
          </a:p>
        </p:txBody>
      </p:sp>
      <p:sp>
        <p:nvSpPr>
          <p:cNvPr id="3" name="Text Placeholder 2"/>
          <p:cNvSpPr>
            <a:spLocks noGrp="1"/>
          </p:cNvSpPr>
          <p:nvPr>
            <p:ph type="body" sz="quarter" idx="10"/>
          </p:nvPr>
        </p:nvSpPr>
        <p:spPr/>
        <p:txBody>
          <a:bodyPr/>
          <a:lstStyle/>
          <a:p>
            <a:endParaRPr lang="en-US"/>
          </a:p>
        </p:txBody>
      </p:sp>
      <p:sp>
        <p:nvSpPr>
          <p:cNvPr id="4" name="Text Placeholder 3"/>
          <p:cNvSpPr>
            <a:spLocks noGrp="1"/>
          </p:cNvSpPr>
          <p:nvPr>
            <p:ph type="body" sz="quarter" idx="11"/>
          </p:nvPr>
        </p:nvSpPr>
        <p:spPr/>
        <p:txBody>
          <a:bodyPr/>
          <a:lstStyle/>
          <a:p>
            <a:endParaRPr lang="en-US"/>
          </a:p>
        </p:txBody>
      </p:sp>
      <p:sp>
        <p:nvSpPr>
          <p:cNvPr id="5" name="Text Placeholder 4"/>
          <p:cNvSpPr>
            <a:spLocks noGrp="1"/>
          </p:cNvSpPr>
          <p:nvPr>
            <p:ph type="body" sz="quarter" idx="12"/>
          </p:nvPr>
        </p:nvSpPr>
        <p:spPr/>
        <p:txBody>
          <a:bodyPr/>
          <a:lstStyle/>
          <a:p>
            <a:endParaRPr lang="en-US"/>
          </a:p>
        </p:txBody>
      </p:sp>
      <p:sp>
        <p:nvSpPr>
          <p:cNvPr id="6" name="Text Placeholder 5"/>
          <p:cNvSpPr>
            <a:spLocks noGrp="1"/>
          </p:cNvSpPr>
          <p:nvPr>
            <p:ph type="body" sz="quarter" idx="13"/>
          </p:nvPr>
        </p:nvSpPr>
        <p:spPr/>
        <p:txBody>
          <a:bodyPr/>
          <a:lstStyle/>
          <a:p>
            <a:endParaRPr lang="en-US"/>
          </a:p>
        </p:txBody>
      </p:sp>
      <p:sp>
        <p:nvSpPr>
          <p:cNvPr id="7" name="Text Placeholder 6"/>
          <p:cNvSpPr>
            <a:spLocks noGrp="1"/>
          </p:cNvSpPr>
          <p:nvPr>
            <p:ph type="body" sz="quarter" idx="14"/>
          </p:nvPr>
        </p:nvSpPr>
        <p:spPr/>
        <p:txBody>
          <a:bodyPr/>
          <a:lstStyle/>
          <a:p>
            <a:endParaRPr lang="en-US"/>
          </a:p>
        </p:txBody>
      </p:sp>
      <p:sp>
        <p:nvSpPr>
          <p:cNvPr id="8" name="Text Placeholder 7"/>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311216528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Purpose and Scope</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lstStyle/>
          <a:p>
            <a:r>
              <a:rPr lang="en-US" dirty="0"/>
              <a:t> Why do it?</a:t>
            </a:r>
          </a:p>
          <a:p>
            <a:pPr lvl="1"/>
            <a:r>
              <a:rPr lang="en-US" dirty="0"/>
              <a:t>Keep people safe while executing sampling events.</a:t>
            </a:r>
          </a:p>
          <a:p>
            <a:pPr lvl="1"/>
            <a:r>
              <a:rPr lang="en-US" dirty="0"/>
              <a:t>Ensure results are determined which are meaningful to the facility.</a:t>
            </a:r>
          </a:p>
          <a:p>
            <a:pPr lvl="1"/>
            <a:r>
              <a:rPr lang="en-US" dirty="0"/>
              <a:t>Provides clear communication on what to do and what not to do in collecting samples.</a:t>
            </a:r>
          </a:p>
          <a:p>
            <a:pPr lvl="1"/>
            <a:r>
              <a:rPr lang="en-US" dirty="0"/>
              <a:t>Provides a consistent and repeatable process.</a:t>
            </a:r>
          </a:p>
          <a:p>
            <a:r>
              <a:rPr lang="en-US" dirty="0"/>
              <a:t>What is it?</a:t>
            </a:r>
          </a:p>
          <a:p>
            <a:pPr lvl="1"/>
            <a:r>
              <a:rPr lang="en-US" dirty="0"/>
              <a:t>A written plan providing procedural and analytical requirements for projects involving the collection of wastewater to characterize impact of active ingredient discharged. </a:t>
            </a:r>
          </a:p>
          <a:p>
            <a:pPr lvl="1"/>
            <a:r>
              <a:rPr lang="en-US" dirty="0"/>
              <a:t>It combines the basic elements of a quality assurance and field sampling.</a:t>
            </a:r>
          </a:p>
          <a:p>
            <a:pPr lvl="1"/>
            <a:r>
              <a:rPr lang="en-US" dirty="0"/>
              <a:t>It can be simple or complex, depending on the objective of the sampling.</a:t>
            </a:r>
            <a:endParaRPr lang="en-GB"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r>
              <a:rPr lang="en-GB" dirty="0"/>
              <a:t>Test title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101</a:t>
            </a:fld>
            <a:endParaRPr lang="en-GB"/>
          </a:p>
        </p:txBody>
      </p:sp>
    </p:spTree>
    <p:extLst>
      <p:ext uri="{BB962C8B-B14F-4D97-AF65-F5344CB8AC3E}">
        <p14:creationId xmlns:p14="http://schemas.microsoft.com/office/powerpoint/2010/main" val="118776048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Preparing the Sampling Plan</a:t>
            </a:r>
          </a:p>
        </p:txBody>
      </p:sp>
      <p:sp>
        <p:nvSpPr>
          <p:cNvPr id="3" name="Text Placeholder 2"/>
          <p:cNvSpPr>
            <a:spLocks noGrp="1"/>
          </p:cNvSpPr>
          <p:nvPr>
            <p:ph type="body" sz="quarter" idx="10"/>
          </p:nvPr>
        </p:nvSpPr>
        <p:spPr/>
        <p:txBody>
          <a:bodyPr/>
          <a:lstStyle/>
          <a:p>
            <a:r>
              <a:rPr lang="en-US" dirty="0"/>
              <a:t>Key Elements of the Plan</a:t>
            </a:r>
          </a:p>
        </p:txBody>
      </p:sp>
      <p:sp>
        <p:nvSpPr>
          <p:cNvPr id="4" name="Text Placeholder 3"/>
          <p:cNvSpPr>
            <a:spLocks noGrp="1"/>
          </p:cNvSpPr>
          <p:nvPr>
            <p:ph type="body" sz="quarter" idx="11"/>
          </p:nvPr>
        </p:nvSpPr>
        <p:spPr/>
        <p:txBody>
          <a:bodyPr/>
          <a:lstStyle/>
          <a:p>
            <a:endParaRPr lang="en-US"/>
          </a:p>
        </p:txBody>
      </p:sp>
      <p:sp>
        <p:nvSpPr>
          <p:cNvPr id="5" name="Text Placeholder 4"/>
          <p:cNvSpPr>
            <a:spLocks noGrp="1"/>
          </p:cNvSpPr>
          <p:nvPr>
            <p:ph type="body" sz="quarter" idx="12"/>
          </p:nvPr>
        </p:nvSpPr>
        <p:spPr/>
        <p:txBody>
          <a:bodyPr/>
          <a:lstStyle/>
          <a:p>
            <a:endParaRPr lang="en-US"/>
          </a:p>
        </p:txBody>
      </p:sp>
      <p:sp>
        <p:nvSpPr>
          <p:cNvPr id="6" name="Text Placeholder 5"/>
          <p:cNvSpPr>
            <a:spLocks noGrp="1"/>
          </p:cNvSpPr>
          <p:nvPr>
            <p:ph type="body" sz="quarter" idx="13"/>
          </p:nvPr>
        </p:nvSpPr>
        <p:spPr/>
        <p:txBody>
          <a:bodyPr/>
          <a:lstStyle/>
          <a:p>
            <a:endParaRPr lang="en-US"/>
          </a:p>
        </p:txBody>
      </p:sp>
      <p:sp>
        <p:nvSpPr>
          <p:cNvPr id="7" name="Text Placeholder 6"/>
          <p:cNvSpPr>
            <a:spLocks noGrp="1"/>
          </p:cNvSpPr>
          <p:nvPr>
            <p:ph type="body" sz="quarter" idx="14"/>
          </p:nvPr>
        </p:nvSpPr>
        <p:spPr/>
        <p:txBody>
          <a:bodyPr/>
          <a:lstStyle/>
          <a:p>
            <a:endParaRPr lang="en-US"/>
          </a:p>
        </p:txBody>
      </p:sp>
      <p:sp>
        <p:nvSpPr>
          <p:cNvPr id="8" name="Text Placeholder 7"/>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217976281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1.0 Introduction and Background</a:t>
            </a:r>
          </a:p>
        </p:txBody>
      </p:sp>
      <p:sp>
        <p:nvSpPr>
          <p:cNvPr id="3" name="Content Placeholder 2"/>
          <p:cNvSpPr>
            <a:spLocks noGrp="1"/>
          </p:cNvSpPr>
          <p:nvPr>
            <p:ph idx="1"/>
          </p:nvPr>
        </p:nvSpPr>
        <p:spPr/>
        <p:txBody>
          <a:bodyPr>
            <a:normAutofit/>
          </a:bodyPr>
          <a:lstStyle/>
          <a:p>
            <a:r>
              <a:rPr lang="en-US" dirty="0"/>
              <a:t>Project Description and Background</a:t>
            </a:r>
          </a:p>
          <a:p>
            <a:pPr lvl="1"/>
            <a:r>
              <a:rPr lang="en-US" dirty="0"/>
              <a:t>Purpose of the sampling project including background information and justification for the project</a:t>
            </a:r>
          </a:p>
          <a:p>
            <a:r>
              <a:rPr lang="en-US" dirty="0"/>
              <a:t>Overall Objective</a:t>
            </a:r>
          </a:p>
          <a:p>
            <a:pPr lvl="1"/>
            <a:r>
              <a:rPr lang="en-US" dirty="0"/>
              <a:t>Define the goals of the project based on the specific site and processes</a:t>
            </a:r>
          </a:p>
          <a:p>
            <a:r>
              <a:rPr lang="en-US" dirty="0"/>
              <a:t>Site Description</a:t>
            </a:r>
          </a:p>
          <a:p>
            <a:pPr lvl="1"/>
            <a:r>
              <a:rPr lang="en-US" dirty="0"/>
              <a:t>Location and physical description of the site</a:t>
            </a:r>
          </a:p>
          <a:p>
            <a:pPr lvl="1"/>
            <a:r>
              <a:rPr lang="en-US" dirty="0"/>
              <a:t>Include information on operations and maps/drawings as needed</a:t>
            </a:r>
          </a:p>
          <a:p>
            <a:r>
              <a:rPr lang="en-US" dirty="0"/>
              <a:t>Project Organization and Resources</a:t>
            </a:r>
          </a:p>
          <a:p>
            <a:pPr lvl="1"/>
            <a:r>
              <a:rPr lang="en-US" dirty="0"/>
              <a:t>Provide the name, phone number, and email address of the person(s) working on the sampling project.</a:t>
            </a:r>
          </a:p>
          <a:p>
            <a:pPr lvl="1"/>
            <a:r>
              <a:rPr lang="en-US" dirty="0"/>
              <a:t>A brief description of the roles and responsibilities for each key position</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103</a:t>
            </a:fld>
            <a:endParaRPr lang="en-GB"/>
          </a:p>
        </p:txBody>
      </p:sp>
    </p:spTree>
    <p:extLst>
      <p:ext uri="{BB962C8B-B14F-4D97-AF65-F5344CB8AC3E}">
        <p14:creationId xmlns:p14="http://schemas.microsoft.com/office/powerpoint/2010/main" val="40470816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2.0 Quality Objectives</a:t>
            </a:r>
          </a:p>
        </p:txBody>
      </p:sp>
      <p:sp>
        <p:nvSpPr>
          <p:cNvPr id="3" name="Content Placeholder 2"/>
          <p:cNvSpPr>
            <a:spLocks noGrp="1"/>
          </p:cNvSpPr>
          <p:nvPr>
            <p:ph idx="1"/>
          </p:nvPr>
        </p:nvSpPr>
        <p:spPr/>
        <p:txBody>
          <a:bodyPr/>
          <a:lstStyle/>
          <a:p>
            <a:r>
              <a:rPr lang="en-US" dirty="0"/>
              <a:t>Data Quality Objectives</a:t>
            </a:r>
          </a:p>
          <a:p>
            <a:pPr lvl="1"/>
            <a:r>
              <a:rPr lang="en-US" dirty="0"/>
              <a:t>Quantitative and qualitative criteria upon which project decisions are based.</a:t>
            </a:r>
          </a:p>
          <a:p>
            <a:pPr lvl="1"/>
            <a:r>
              <a:rPr lang="en-US" dirty="0"/>
              <a:t>Identify the information that needs to be obtained and the measurements that need to be taken.</a:t>
            </a:r>
          </a:p>
          <a:p>
            <a:pPr lvl="1"/>
            <a:r>
              <a:rPr lang="en-US" dirty="0"/>
              <a:t>describe decisions to be made based on the data and provide criteria on which these decisions will be made</a:t>
            </a:r>
          </a:p>
          <a:p>
            <a:r>
              <a:rPr lang="en-US" dirty="0"/>
              <a:t>Measurement Quality Objectives</a:t>
            </a:r>
          </a:p>
          <a:p>
            <a:pPr lvl="1"/>
            <a:r>
              <a:rPr lang="en-US" dirty="0"/>
              <a:t>Precision, accuracy, representativeness and completeness for both laboratory and field measurements</a:t>
            </a:r>
          </a:p>
          <a:p>
            <a:pPr lvl="1"/>
            <a:r>
              <a:rPr lang="en-US" dirty="0"/>
              <a:t>Sensitivity, usually expressed as method detection limits (MDLs) or quantitation limit for all </a:t>
            </a:r>
            <a:r>
              <a:rPr lang="en-US" dirty="0" err="1"/>
              <a:t>analytes</a:t>
            </a:r>
            <a:r>
              <a:rPr lang="en-US" dirty="0"/>
              <a:t> or compounds of interest for all analyses requested</a:t>
            </a:r>
          </a:p>
          <a:p>
            <a:pPr marL="0" indent="0">
              <a:buNone/>
            </a:pPr>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104</a:t>
            </a:fld>
            <a:endParaRPr lang="en-GB"/>
          </a:p>
        </p:txBody>
      </p:sp>
    </p:spTree>
    <p:extLst>
      <p:ext uri="{BB962C8B-B14F-4D97-AF65-F5344CB8AC3E}">
        <p14:creationId xmlns:p14="http://schemas.microsoft.com/office/powerpoint/2010/main" val="1327359721"/>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2.0 Quality Objectives</a:t>
            </a:r>
          </a:p>
        </p:txBody>
      </p:sp>
      <p:sp>
        <p:nvSpPr>
          <p:cNvPr id="3" name="Content Placeholder 2"/>
          <p:cNvSpPr>
            <a:spLocks noGrp="1"/>
          </p:cNvSpPr>
          <p:nvPr>
            <p:ph idx="1"/>
          </p:nvPr>
        </p:nvSpPr>
        <p:spPr/>
        <p:txBody>
          <a:bodyPr/>
          <a:lstStyle/>
          <a:p>
            <a:r>
              <a:rPr lang="en-US" dirty="0"/>
              <a:t>Quality Control Samples</a:t>
            </a:r>
          </a:p>
          <a:p>
            <a:pPr lvl="1"/>
            <a:r>
              <a:rPr lang="en-US" dirty="0"/>
              <a:t>Field QC samples such as Field Blanks, Trip Blanks and Temperature Blanks</a:t>
            </a:r>
          </a:p>
          <a:p>
            <a:pPr lvl="1"/>
            <a:r>
              <a:rPr lang="en-US" dirty="0"/>
              <a:t>Equipment rinse blanks for reusable equipment</a:t>
            </a:r>
          </a:p>
          <a:p>
            <a:pPr lvl="1"/>
            <a:r>
              <a:rPr lang="en-US" dirty="0"/>
              <a:t>Laboratory control samples such as instrument blanks, duplicates</a:t>
            </a:r>
          </a:p>
          <a:p>
            <a:r>
              <a:rPr lang="en-US" dirty="0"/>
              <a:t>Handling Deviations</a:t>
            </a:r>
          </a:p>
          <a:p>
            <a:pPr lvl="1"/>
            <a:r>
              <a:rPr lang="en-US" dirty="0"/>
              <a:t>Documenting deviations or variations when conditions are different from expectations such that changes must be made to the plan once the samplers are in the field.</a:t>
            </a:r>
          </a:p>
          <a:p>
            <a:r>
              <a:rPr lang="en-US" dirty="0"/>
              <a:t>Data Management and Review</a:t>
            </a:r>
          </a:p>
          <a:p>
            <a:pPr lvl="1"/>
            <a:r>
              <a:rPr lang="en-US" dirty="0"/>
              <a:t>Data review and data validation, including who will be responsible for what aspects of data review and what the review will include</a:t>
            </a:r>
          </a:p>
          <a:p>
            <a:pPr lvl="1"/>
            <a:r>
              <a:rPr lang="en-US" dirty="0"/>
              <a:t>Measures that will be taken to review the data collection processes, including field notes or field data sheets; to obtain and review complete laboratory reports; and to review the data entry system, including its use in reports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105</a:t>
            </a:fld>
            <a:endParaRPr lang="en-GB"/>
          </a:p>
        </p:txBody>
      </p:sp>
    </p:spTree>
    <p:extLst>
      <p:ext uri="{BB962C8B-B14F-4D97-AF65-F5344CB8AC3E}">
        <p14:creationId xmlns:p14="http://schemas.microsoft.com/office/powerpoint/2010/main" val="202970932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3.0 Analytical Methods</a:t>
            </a:r>
          </a:p>
        </p:txBody>
      </p:sp>
      <p:sp>
        <p:nvSpPr>
          <p:cNvPr id="3" name="Content Placeholder 2"/>
          <p:cNvSpPr>
            <a:spLocks noGrp="1"/>
          </p:cNvSpPr>
          <p:nvPr>
            <p:ph idx="1"/>
          </p:nvPr>
        </p:nvSpPr>
        <p:spPr/>
        <p:txBody>
          <a:bodyPr/>
          <a:lstStyle/>
          <a:p>
            <a:r>
              <a:rPr lang="en-US" dirty="0" err="1"/>
              <a:t>Analyte</a:t>
            </a:r>
            <a:r>
              <a:rPr lang="en-US" dirty="0"/>
              <a:t> Identification</a:t>
            </a:r>
          </a:p>
          <a:p>
            <a:pPr lvl="1"/>
            <a:r>
              <a:rPr lang="en-US" dirty="0"/>
              <a:t>List or table of all compounds and parameters which will be analyzed</a:t>
            </a:r>
          </a:p>
          <a:p>
            <a:r>
              <a:rPr lang="en-US" dirty="0"/>
              <a:t>Analytical Method Identification</a:t>
            </a:r>
          </a:p>
          <a:p>
            <a:pPr lvl="1"/>
            <a:r>
              <a:rPr lang="en-US" dirty="0"/>
              <a:t>Specific methods to be used for analysis</a:t>
            </a:r>
          </a:p>
          <a:p>
            <a:r>
              <a:rPr lang="en-US" dirty="0"/>
              <a:t>Analytical Laboratory</a:t>
            </a:r>
          </a:p>
          <a:p>
            <a:pPr lvl="1"/>
            <a:r>
              <a:rPr lang="en-US" dirty="0"/>
              <a:t>Specify which laboratory will perform each analysis</a:t>
            </a:r>
          </a:p>
          <a:p>
            <a:pPr lvl="1"/>
            <a:r>
              <a:rPr lang="en-US" dirty="0"/>
              <a:t>Contact information for each laboratory</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106</a:t>
            </a:fld>
            <a:endParaRPr lang="en-GB"/>
          </a:p>
        </p:txBody>
      </p:sp>
    </p:spTree>
    <p:extLst>
      <p:ext uri="{BB962C8B-B14F-4D97-AF65-F5344CB8AC3E}">
        <p14:creationId xmlns:p14="http://schemas.microsoft.com/office/powerpoint/2010/main" val="42387999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4.0 Field Sampling and Procedures</a:t>
            </a:r>
          </a:p>
        </p:txBody>
      </p:sp>
      <p:sp>
        <p:nvSpPr>
          <p:cNvPr id="3" name="Content Placeholder 2"/>
          <p:cNvSpPr>
            <a:spLocks noGrp="1"/>
          </p:cNvSpPr>
          <p:nvPr>
            <p:ph idx="1"/>
          </p:nvPr>
        </p:nvSpPr>
        <p:spPr/>
        <p:txBody>
          <a:bodyPr>
            <a:normAutofit lnSpcReduction="10000"/>
          </a:bodyPr>
          <a:lstStyle/>
          <a:p>
            <a:r>
              <a:rPr lang="en-US" dirty="0"/>
              <a:t>Sampling Rationale</a:t>
            </a:r>
          </a:p>
          <a:p>
            <a:pPr lvl="1"/>
            <a:r>
              <a:rPr lang="en-US" dirty="0"/>
              <a:t>Present a rationale for choosing each sampling location and type of sample (grab or composite). </a:t>
            </a:r>
          </a:p>
          <a:p>
            <a:pPr lvl="1"/>
            <a:r>
              <a:rPr lang="en-US" dirty="0"/>
              <a:t>If decisions will be made in the field, provide details concerning the criteria to be used to make these decisions. </a:t>
            </a:r>
          </a:p>
          <a:p>
            <a:pPr lvl="1"/>
            <a:r>
              <a:rPr lang="en-US" dirty="0"/>
              <a:t>Include a figure showing sampling locations.</a:t>
            </a:r>
          </a:p>
          <a:p>
            <a:r>
              <a:rPr lang="en-US" dirty="0"/>
              <a:t>Sampling Equipment</a:t>
            </a:r>
          </a:p>
          <a:p>
            <a:pPr lvl="1"/>
            <a:r>
              <a:rPr lang="en-US" dirty="0"/>
              <a:t>Description of all field equipment needed</a:t>
            </a:r>
          </a:p>
          <a:p>
            <a:r>
              <a:rPr lang="en-US" dirty="0"/>
              <a:t>Sample Identification and Labeling</a:t>
            </a:r>
          </a:p>
          <a:p>
            <a:r>
              <a:rPr lang="en-US" dirty="0"/>
              <a:t>Sample Collection and Handling</a:t>
            </a:r>
          </a:p>
          <a:p>
            <a:pPr lvl="1"/>
            <a:r>
              <a:rPr lang="en-US" dirty="0"/>
              <a:t>Instructions for sample preservation, physical collection</a:t>
            </a:r>
          </a:p>
          <a:p>
            <a:r>
              <a:rPr lang="en-US" dirty="0"/>
              <a:t>Quality Control Samples/Duplicates</a:t>
            </a:r>
          </a:p>
          <a:p>
            <a:pPr lvl="1"/>
            <a:r>
              <a:rPr lang="en-US" dirty="0"/>
              <a:t>Description on how QC field samples will be collected</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107</a:t>
            </a:fld>
            <a:endParaRPr lang="en-GB"/>
          </a:p>
        </p:txBody>
      </p:sp>
    </p:spTree>
    <p:extLst>
      <p:ext uri="{BB962C8B-B14F-4D97-AF65-F5344CB8AC3E}">
        <p14:creationId xmlns:p14="http://schemas.microsoft.com/office/powerpoint/2010/main" val="108914801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4.0 Field Sampling and Procedures</a:t>
            </a:r>
          </a:p>
        </p:txBody>
      </p:sp>
      <p:sp>
        <p:nvSpPr>
          <p:cNvPr id="3" name="Content Placeholder 2"/>
          <p:cNvSpPr>
            <a:spLocks noGrp="1"/>
          </p:cNvSpPr>
          <p:nvPr>
            <p:ph idx="1"/>
          </p:nvPr>
        </p:nvSpPr>
        <p:spPr/>
        <p:txBody>
          <a:bodyPr/>
          <a:lstStyle/>
          <a:p>
            <a:r>
              <a:rPr lang="en-US" dirty="0"/>
              <a:t>Decontamination</a:t>
            </a:r>
          </a:p>
          <a:p>
            <a:pPr lvl="1"/>
            <a:r>
              <a:rPr lang="en-US" dirty="0"/>
              <a:t>Instruction for cleaning reusable sampling equipment</a:t>
            </a:r>
          </a:p>
          <a:p>
            <a:r>
              <a:rPr lang="en-US" dirty="0"/>
              <a:t>Sample Chain of Custody</a:t>
            </a:r>
          </a:p>
          <a:p>
            <a:pPr lvl="1"/>
            <a:r>
              <a:rPr lang="en-US" dirty="0"/>
              <a:t>Provide chain of custody form and instructions how to complete</a:t>
            </a:r>
          </a:p>
          <a:p>
            <a:r>
              <a:rPr lang="en-US" dirty="0"/>
              <a:t>Sample Packaging and Shipping</a:t>
            </a:r>
          </a:p>
          <a:p>
            <a:pPr lvl="1"/>
            <a:r>
              <a:rPr lang="en-US" dirty="0"/>
              <a:t>Cooling or refrigeration of collected sample</a:t>
            </a:r>
          </a:p>
          <a:p>
            <a:pPr lvl="1"/>
            <a:r>
              <a:rPr lang="en-US" dirty="0"/>
              <a:t>Courier pick-up or shipping via third party</a:t>
            </a:r>
          </a:p>
          <a:p>
            <a:pPr lvl="1"/>
            <a:r>
              <a:rPr lang="en-US" dirty="0"/>
              <a:t>Identify transportation and dangerous goods requirements</a:t>
            </a:r>
          </a:p>
          <a:p>
            <a:r>
              <a:rPr lang="en-US" dirty="0"/>
              <a:t>Disposal of Residuals</a:t>
            </a:r>
          </a:p>
          <a:p>
            <a:pPr lvl="1"/>
            <a:r>
              <a:rPr lang="en-US" dirty="0"/>
              <a:t>Instructions for rinse water and solid waste disposal</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108</a:t>
            </a:fld>
            <a:endParaRPr lang="en-GB"/>
          </a:p>
        </p:txBody>
      </p:sp>
    </p:spTree>
    <p:extLst>
      <p:ext uri="{BB962C8B-B14F-4D97-AF65-F5344CB8AC3E}">
        <p14:creationId xmlns:p14="http://schemas.microsoft.com/office/powerpoint/2010/main" val="384682024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5.0 Field Health and Safety</a:t>
            </a:r>
          </a:p>
        </p:txBody>
      </p:sp>
      <p:sp>
        <p:nvSpPr>
          <p:cNvPr id="3" name="Content Placeholder 2"/>
          <p:cNvSpPr>
            <a:spLocks noGrp="1"/>
          </p:cNvSpPr>
          <p:nvPr>
            <p:ph idx="1"/>
          </p:nvPr>
        </p:nvSpPr>
        <p:spPr/>
        <p:txBody>
          <a:bodyPr/>
          <a:lstStyle/>
          <a:p>
            <a:r>
              <a:rPr lang="en-US" dirty="0"/>
              <a:t>Hazard Identification</a:t>
            </a:r>
          </a:p>
          <a:p>
            <a:pPr lvl="1"/>
            <a:r>
              <a:rPr lang="en-US" dirty="0"/>
              <a:t>Provide safety on caution information for wastewater and preservation chemicals</a:t>
            </a:r>
          </a:p>
          <a:p>
            <a:pPr lvl="1"/>
            <a:r>
              <a:rPr lang="en-US" dirty="0"/>
              <a:t>Physical protection from sampling environment (falls, lifting, hands, feet, noise)</a:t>
            </a:r>
          </a:p>
          <a:p>
            <a:r>
              <a:rPr lang="en-US" dirty="0"/>
              <a:t>Personal Protective Equipment</a:t>
            </a:r>
          </a:p>
          <a:p>
            <a:pPr lvl="1"/>
            <a:r>
              <a:rPr lang="en-US" dirty="0"/>
              <a:t>Base on hazards specify protective equipment (safety glasses, gloves, footwear, hearing protection, etc.)</a:t>
            </a:r>
          </a:p>
          <a:p>
            <a:r>
              <a:rPr lang="en-US" dirty="0"/>
              <a:t>Project Specific Safety Procedures</a:t>
            </a:r>
          </a:p>
          <a:p>
            <a:pPr lvl="1"/>
            <a:r>
              <a:rPr lang="en-US" dirty="0"/>
              <a:t>List specific safety protocols for each sample location</a:t>
            </a:r>
          </a:p>
          <a:p>
            <a:r>
              <a:rPr lang="en-US" dirty="0"/>
              <a:t>Emergency Notification</a:t>
            </a:r>
          </a:p>
          <a:p>
            <a:pPr lvl="1"/>
            <a:r>
              <a:rPr lang="en-US" dirty="0"/>
              <a:t>Describe emergency response and reporting procedures</a:t>
            </a:r>
          </a:p>
          <a:p>
            <a:pPr lvl="1"/>
            <a:r>
              <a:rPr lang="en-US" dirty="0"/>
              <a:t>List of emergency </a:t>
            </a:r>
            <a:r>
              <a:rPr lang="en-US" dirty="0" err="1"/>
              <a:t>conacts</a:t>
            </a:r>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109</a:t>
            </a:fld>
            <a:endParaRPr lang="en-GB"/>
          </a:p>
        </p:txBody>
      </p:sp>
    </p:spTree>
    <p:extLst>
      <p:ext uri="{BB962C8B-B14F-4D97-AF65-F5344CB8AC3E}">
        <p14:creationId xmlns:p14="http://schemas.microsoft.com/office/powerpoint/2010/main" val="141146581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6.0 Data Reporting and Documentation</a:t>
            </a:r>
          </a:p>
        </p:txBody>
      </p:sp>
      <p:sp>
        <p:nvSpPr>
          <p:cNvPr id="3" name="Content Placeholder 2"/>
          <p:cNvSpPr>
            <a:spLocks noGrp="1"/>
          </p:cNvSpPr>
          <p:nvPr>
            <p:ph idx="1"/>
          </p:nvPr>
        </p:nvSpPr>
        <p:spPr/>
        <p:txBody>
          <a:bodyPr/>
          <a:lstStyle/>
          <a:p>
            <a:r>
              <a:rPr lang="en-US" dirty="0"/>
              <a:t>Laboratory Reports</a:t>
            </a:r>
          </a:p>
          <a:p>
            <a:r>
              <a:rPr lang="en-US" dirty="0"/>
              <a:t>Chain of Custody</a:t>
            </a:r>
          </a:p>
          <a:p>
            <a:r>
              <a:rPr lang="en-US" dirty="0"/>
              <a:t>Final Report on Results</a:t>
            </a:r>
          </a:p>
          <a:p>
            <a:r>
              <a:rPr lang="en-US" dirty="0"/>
              <a:t>Communication of Results</a:t>
            </a:r>
          </a:p>
          <a:p>
            <a:r>
              <a:rPr lang="en-US" dirty="0"/>
              <a:t>Document Retention</a:t>
            </a:r>
          </a:p>
          <a:p>
            <a:endParaRPr lang="en-US" dirty="0"/>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110</a:t>
            </a:fld>
            <a:endParaRPr lang="en-GB"/>
          </a:p>
        </p:txBody>
      </p:sp>
    </p:spTree>
    <p:extLst>
      <p:ext uri="{BB962C8B-B14F-4D97-AF65-F5344CB8AC3E}">
        <p14:creationId xmlns:p14="http://schemas.microsoft.com/office/powerpoint/2010/main" val="165877987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167" y="1497795"/>
            <a:ext cx="10515600" cy="762060"/>
          </a:xfrm>
        </p:spPr>
        <p:txBody>
          <a:bodyPr/>
          <a:lstStyle/>
          <a:p>
            <a:r>
              <a:rPr lang="en-US" dirty="0"/>
              <a:t>Potential Analytical Methods </a:t>
            </a:r>
            <a:br>
              <a:rPr lang="en-US" dirty="0"/>
            </a:br>
            <a:r>
              <a:rPr lang="en-US" dirty="0"/>
              <a:t>for APIs</a:t>
            </a:r>
          </a:p>
        </p:txBody>
      </p:sp>
    </p:spTree>
    <p:extLst>
      <p:ext uri="{BB962C8B-B14F-4D97-AF65-F5344CB8AC3E}">
        <p14:creationId xmlns:p14="http://schemas.microsoft.com/office/powerpoint/2010/main" val="132427916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Potential Analytical Methods</a:t>
            </a:r>
          </a:p>
        </p:txBody>
      </p:sp>
      <p:sp>
        <p:nvSpPr>
          <p:cNvPr id="3" name="Content Placeholder 2"/>
          <p:cNvSpPr>
            <a:spLocks noGrp="1"/>
          </p:cNvSpPr>
          <p:nvPr>
            <p:ph idx="1"/>
          </p:nvPr>
        </p:nvSpPr>
        <p:spPr>
          <a:xfrm>
            <a:off x="450000" y="3264475"/>
            <a:ext cx="3140365" cy="1929653"/>
          </a:xfrm>
        </p:spPr>
        <p:txBody>
          <a:bodyPr>
            <a:normAutofit/>
          </a:bodyPr>
          <a:lstStyle/>
          <a:p>
            <a:pPr marL="0" indent="0">
              <a:buNone/>
            </a:pPr>
            <a:r>
              <a:rPr lang="en-US" sz="1800" b="1" dirty="0"/>
              <a:t>EPA Method 1694</a:t>
            </a:r>
            <a:r>
              <a:rPr lang="en-US" sz="1800" dirty="0"/>
              <a:t> covers 73 pharmaceuticals and personal care products (PPCPs). The method was developed at </a:t>
            </a:r>
            <a:r>
              <a:rPr lang="en-US" sz="1800" dirty="0" err="1"/>
              <a:t>Axys</a:t>
            </a:r>
            <a:r>
              <a:rPr lang="en-US" sz="1800" dirty="0"/>
              <a:t> Analytical Services, Ltd.</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112</a:t>
            </a:fld>
            <a:endParaRPr lang="en-GB"/>
          </a:p>
        </p:txBody>
      </p:sp>
      <p:sp>
        <p:nvSpPr>
          <p:cNvPr id="7" name="TextBox 6"/>
          <p:cNvSpPr txBox="1"/>
          <p:nvPr/>
        </p:nvSpPr>
        <p:spPr>
          <a:xfrm>
            <a:off x="1443812" y="5736644"/>
            <a:ext cx="8527976" cy="646331"/>
          </a:xfrm>
          <a:prstGeom prst="rect">
            <a:avLst/>
          </a:prstGeom>
          <a:noFill/>
        </p:spPr>
        <p:txBody>
          <a:bodyPr wrap="none" rtlCol="0">
            <a:spAutoFit/>
          </a:bodyPr>
          <a:lstStyle/>
          <a:p>
            <a:r>
              <a:rPr lang="en-US" dirty="0">
                <a:hlinkClick r:id="rId2"/>
              </a:rPr>
              <a:t>https://www.epa.gov/sites/production/files/2015-10/documents/method_1694_2007.pdf</a:t>
            </a:r>
            <a:endParaRPr lang="en-US" dirty="0"/>
          </a:p>
          <a:p>
            <a:endParaRPr lang="en-US" dirty="0"/>
          </a:p>
        </p:txBody>
      </p:sp>
      <p:pic>
        <p:nvPicPr>
          <p:cNvPr id="8" name="Pictur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330649"/>
            <a:ext cx="4983445" cy="1750940"/>
          </a:xfrm>
          <a:prstGeom prst="rect">
            <a:avLst/>
          </a:prstGeom>
        </p:spPr>
      </p:pic>
      <p:pic>
        <p:nvPicPr>
          <p:cNvPr id="9" name="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81485" y="1394188"/>
            <a:ext cx="3394418" cy="4096030"/>
          </a:xfrm>
          <a:prstGeom prst="rect">
            <a:avLst/>
          </a:prstGeom>
        </p:spPr>
      </p:pic>
      <p:pic>
        <p:nvPicPr>
          <p:cNvPr id="10" name="Pictur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76695" y="1394725"/>
            <a:ext cx="3389785" cy="4341917"/>
          </a:xfrm>
          <a:prstGeom prst="rect">
            <a:avLst/>
          </a:prstGeom>
        </p:spPr>
      </p:pic>
    </p:spTree>
    <p:extLst>
      <p:ext uri="{BB962C8B-B14F-4D97-AF65-F5344CB8AC3E}">
        <p14:creationId xmlns:p14="http://schemas.microsoft.com/office/powerpoint/2010/main" val="348297608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Potential Analytical Methods</a:t>
            </a:r>
          </a:p>
        </p:txBody>
      </p:sp>
      <p:sp>
        <p:nvSpPr>
          <p:cNvPr id="3" name="Content Placeholder 2"/>
          <p:cNvSpPr>
            <a:spLocks noGrp="1"/>
          </p:cNvSpPr>
          <p:nvPr>
            <p:ph idx="1"/>
          </p:nvPr>
        </p:nvSpPr>
        <p:spPr>
          <a:xfrm>
            <a:off x="228123" y="1392050"/>
            <a:ext cx="3886676" cy="4697787"/>
          </a:xfrm>
        </p:spPr>
        <p:txBody>
          <a:bodyPr>
            <a:normAutofit/>
          </a:bodyPr>
          <a:lstStyle/>
          <a:p>
            <a:pPr marL="0" indent="0">
              <a:buNone/>
            </a:pPr>
            <a:r>
              <a:rPr lang="en-US" dirty="0"/>
              <a:t>Paper Highlights</a:t>
            </a:r>
          </a:p>
          <a:p>
            <a:r>
              <a:rPr lang="en-US" sz="1700" dirty="0"/>
              <a:t>Nationwide study of 29 paired source water and treated drinking water samples</a:t>
            </a:r>
          </a:p>
          <a:p>
            <a:r>
              <a:rPr lang="en-US" sz="1700" dirty="0"/>
              <a:t>Chemicals: pharmaceuticals, PFASs, anthropogenic waste indicators, and inorganics</a:t>
            </a:r>
          </a:p>
          <a:p>
            <a:r>
              <a:rPr lang="en-US" sz="1700" dirty="0"/>
              <a:t>Microorganisms: bacteria, fungi, protozoa and viruses</a:t>
            </a:r>
          </a:p>
          <a:p>
            <a:r>
              <a:rPr lang="en-US" sz="1700" dirty="0"/>
              <a:t>148 contaminants detected in source water; 121 detected in treated drinking water.</a:t>
            </a:r>
          </a:p>
          <a:p>
            <a:r>
              <a:rPr lang="en-US" sz="1700" dirty="0"/>
              <a:t>Provides a baseline for future drinking water monitoring for these constituents</a:t>
            </a:r>
          </a:p>
          <a:p>
            <a:pPr marL="0" indent="0">
              <a:buNone/>
            </a:pPr>
            <a:r>
              <a:rPr lang="en-US" sz="1700" dirty="0">
                <a:hlinkClick r:id="rId2"/>
              </a:rPr>
              <a:t>https://www.sciencedirect.com/science/article/pii/S0048969716326894</a:t>
            </a:r>
            <a:r>
              <a:rPr lang="en-US" sz="1700" dirty="0"/>
              <a:t> </a:t>
            </a:r>
          </a:p>
        </p:txBody>
      </p:sp>
      <p:sp>
        <p:nvSpPr>
          <p:cNvPr id="4" name="Footer Placeholder 3"/>
          <p:cNvSpPr>
            <a:spLocks noGrp="1"/>
          </p:cNvSpPr>
          <p:nvPr>
            <p:ph type="ftr" sz="quarter" idx="11"/>
          </p:nvPr>
        </p:nvSpPr>
        <p:spPr/>
        <p:txBody>
          <a:bodyPr/>
          <a:lstStyle/>
          <a:p>
            <a:r>
              <a:rPr lang="en-GB" dirty="0"/>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113</a:t>
            </a:fld>
            <a:endParaRPr lang="en-GB"/>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70670" y="1183398"/>
            <a:ext cx="4887546" cy="2834312"/>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70670" y="3354629"/>
            <a:ext cx="6246635" cy="2943860"/>
          </a:xfrm>
          <a:prstGeom prst="rect">
            <a:avLst/>
          </a:prstGeom>
        </p:spPr>
      </p:pic>
    </p:spTree>
    <p:extLst>
      <p:ext uri="{BB962C8B-B14F-4D97-AF65-F5344CB8AC3E}">
        <p14:creationId xmlns:p14="http://schemas.microsoft.com/office/powerpoint/2010/main" val="306087094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276" y="318720"/>
            <a:ext cx="10515600" cy="652463"/>
          </a:xfrm>
        </p:spPr>
        <p:txBody>
          <a:bodyPr/>
          <a:lstStyle/>
          <a:p>
            <a:r>
              <a:rPr lang="en-US" dirty="0"/>
              <a:t>Potential Analytical Methods</a:t>
            </a:r>
          </a:p>
        </p:txBody>
      </p:sp>
      <p:sp>
        <p:nvSpPr>
          <p:cNvPr id="3" name="Content Placeholder 2"/>
          <p:cNvSpPr>
            <a:spLocks noGrp="1"/>
          </p:cNvSpPr>
          <p:nvPr>
            <p:ph idx="1"/>
          </p:nvPr>
        </p:nvSpPr>
        <p:spPr>
          <a:xfrm>
            <a:off x="814792" y="3234578"/>
            <a:ext cx="3927018" cy="2994772"/>
          </a:xfrm>
        </p:spPr>
        <p:txBody>
          <a:bodyPr>
            <a:normAutofit/>
          </a:bodyPr>
          <a:lstStyle/>
          <a:p>
            <a:pPr marL="0" indent="0">
              <a:buNone/>
            </a:pPr>
            <a:r>
              <a:rPr lang="en-US" dirty="0"/>
              <a:t>Paper Highlights</a:t>
            </a:r>
          </a:p>
          <a:p>
            <a:r>
              <a:rPr lang="en-US" sz="1400" dirty="0"/>
              <a:t>Describes results of monitoring study for pharmaceuticals and hormones Highlights</a:t>
            </a:r>
          </a:p>
          <a:p>
            <a:r>
              <a:rPr lang="en-US" sz="1400" dirty="0"/>
              <a:t>118 pharmaceuticals determined in drinking water samples from 25 U.S. treatment plants.</a:t>
            </a:r>
          </a:p>
          <a:p>
            <a:r>
              <a:rPr lang="en-US" sz="1400" dirty="0"/>
              <a:t>Results demonstrate substantial reduction in concentration of many pharmaceuticals.</a:t>
            </a:r>
          </a:p>
          <a:p>
            <a:r>
              <a:rPr lang="en-US" sz="1400" dirty="0"/>
              <a:t>One of most comprehensive sets of pharmaceutical concentrations in drinking water.</a:t>
            </a:r>
          </a:p>
          <a:p>
            <a:pPr marL="0" indent="0">
              <a:buNone/>
            </a:pPr>
            <a:r>
              <a:rPr lang="en-US" sz="1400" dirty="0">
                <a:hlinkClick r:id="rId2"/>
              </a:rPr>
              <a:t>https://www.sciencedirect.com/science/article/pii/S0048969716305551?via%3Dihub</a:t>
            </a:r>
            <a:r>
              <a:rPr lang="en-US" sz="1400" dirty="0"/>
              <a:t> </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114</a:t>
            </a:fld>
            <a:endParaRPr lang="en-GB"/>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65" y="1537727"/>
            <a:ext cx="5248555" cy="1520271"/>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43682" y="1221722"/>
            <a:ext cx="6577988" cy="4817409"/>
          </a:xfrm>
          <a:prstGeom prst="rect">
            <a:avLst/>
          </a:prstGeom>
        </p:spPr>
      </p:pic>
    </p:spTree>
    <p:extLst>
      <p:ext uri="{BB962C8B-B14F-4D97-AF65-F5344CB8AC3E}">
        <p14:creationId xmlns:p14="http://schemas.microsoft.com/office/powerpoint/2010/main" val="168978580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Potential Analytical Methods</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115</a:t>
            </a:fld>
            <a:endParaRPr lang="en-GB"/>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4081" y="1526333"/>
            <a:ext cx="3759393" cy="1916114"/>
          </a:xfrm>
          <a:prstGeom prst="rect">
            <a:avLst/>
          </a:prstGeom>
        </p:spPr>
      </p:pic>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28640" y="1526333"/>
            <a:ext cx="3455053" cy="3857533"/>
          </a:xfrm>
          <a:prstGeom prst="rect">
            <a:avLst/>
          </a:prstGeom>
        </p:spPr>
      </p:pic>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2987" y="1471920"/>
            <a:ext cx="3978928" cy="2201343"/>
          </a:xfrm>
          <a:prstGeom prst="rect">
            <a:avLst/>
          </a:prstGeom>
        </p:spPr>
      </p:pic>
      <p:sp>
        <p:nvSpPr>
          <p:cNvPr id="11" name="Content Placeholder 10"/>
          <p:cNvSpPr>
            <a:spLocks noGrp="1"/>
          </p:cNvSpPr>
          <p:nvPr>
            <p:ph idx="1"/>
          </p:nvPr>
        </p:nvSpPr>
        <p:spPr>
          <a:xfrm>
            <a:off x="450000" y="3968020"/>
            <a:ext cx="7665300" cy="2414956"/>
          </a:xfrm>
        </p:spPr>
        <p:txBody>
          <a:bodyPr>
            <a:normAutofit/>
          </a:bodyPr>
          <a:lstStyle/>
          <a:p>
            <a:pPr marL="0" indent="0">
              <a:buNone/>
            </a:pPr>
            <a:r>
              <a:rPr lang="en-US" dirty="0"/>
              <a:t>Study Highlights</a:t>
            </a:r>
          </a:p>
          <a:p>
            <a:r>
              <a:rPr lang="en-US" sz="1200" dirty="0"/>
              <a:t>A 7-day simulated shipping and sample stability assessment was undertaken demonstrating no significant degradation over the 1–3 days which is typical for global express shipping. Linearity (r2) was consistently 0.93 (median = 0.99  0.02), relative standard deviation of intra- and inter-day repeatability and precision was &lt;20% for 75% and 68% of the determinations made at three concentrations, respectively, and recovery from Liquid Chromatography Mass Spectrometry grade water, tap water, surface water and WWTP effluent were within an acceptable range of 60–130% for 87%, 76%, 77% and 63% of determination made at three concentrations respectively. Limits of detection and quantification were determined in all validated matrices and were consistently in the ng/L level needed for environmentally relevant API research.</a:t>
            </a:r>
          </a:p>
          <a:p>
            <a:pPr marL="0" indent="0">
              <a:buNone/>
            </a:pPr>
            <a:r>
              <a:rPr lang="en-US" sz="1200" dirty="0">
                <a:hlinkClick r:id="rId5"/>
              </a:rPr>
              <a:t>https://www.researchgate.net/publication/332148033_A_Novel_Method_to_Characterise_Levels_of_Pharmaceutical_Pollution_in_Large-Scale_Aquatic_Monitoring_Campaigns</a:t>
            </a:r>
            <a:r>
              <a:rPr lang="en-US" sz="1200" dirty="0"/>
              <a:t> </a:t>
            </a:r>
          </a:p>
        </p:txBody>
      </p:sp>
    </p:spTree>
    <p:extLst>
      <p:ext uri="{BB962C8B-B14F-4D97-AF65-F5344CB8AC3E}">
        <p14:creationId xmlns:p14="http://schemas.microsoft.com/office/powerpoint/2010/main" val="195249692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Potential Analytical Methods</a:t>
            </a:r>
          </a:p>
        </p:txBody>
      </p:sp>
      <p:sp>
        <p:nvSpPr>
          <p:cNvPr id="3" name="Content Placeholder 2"/>
          <p:cNvSpPr>
            <a:spLocks noGrp="1"/>
          </p:cNvSpPr>
          <p:nvPr>
            <p:ph idx="1"/>
          </p:nvPr>
        </p:nvSpPr>
        <p:spPr>
          <a:xfrm>
            <a:off x="450000" y="1734671"/>
            <a:ext cx="4330429" cy="4498040"/>
          </a:xfrm>
        </p:spPr>
        <p:txBody>
          <a:bodyPr>
            <a:normAutofit fontScale="70000" lnSpcReduction="20000"/>
          </a:bodyPr>
          <a:lstStyle/>
          <a:p>
            <a:pPr marL="0" indent="0">
              <a:buNone/>
            </a:pPr>
            <a:r>
              <a:rPr lang="en-US" sz="2600" dirty="0"/>
              <a:t>Paper Highlights</a:t>
            </a:r>
          </a:p>
          <a:p>
            <a:r>
              <a:rPr lang="en-US" sz="2300" dirty="0"/>
              <a:t>The performance characteristics of a combined solid-phase extraction isolation and high-performance liquid chromatography–electrospray ionization mass spectrometry (HPLC–ESI-MS) analytical procedure for routine determination of the presence and concentration of human-health pharmaceuticals are described. </a:t>
            </a:r>
          </a:p>
          <a:p>
            <a:r>
              <a:rPr lang="en-US" sz="2300" dirty="0"/>
              <a:t>The method performed well for the majority of the 22 pharmaceuticals evaluated, with recoveries greater than 60%for 12 pharmaceuticals. The recoveries of angiotensin-converting enzyme inhibitors, a histamine (H2) receptor antagonist, and </a:t>
            </a:r>
            <a:r>
              <a:rPr lang="en-US" sz="2300" dirty="0" err="1"/>
              <a:t>antihypoglycemic</a:t>
            </a:r>
            <a:r>
              <a:rPr lang="en-US" sz="2300" dirty="0"/>
              <a:t> compound classes were less than 50%, but were retained in the method to provide information describing the potential presence of these compounds in environmental samples and to indicate evidence of possible matrix enhancing effects.</a:t>
            </a:r>
          </a:p>
          <a:p>
            <a:pPr marL="0" indent="0">
              <a:buNone/>
            </a:pPr>
            <a:r>
              <a:rPr lang="en-US" sz="2300" dirty="0">
                <a:hlinkClick r:id="rId2"/>
              </a:rPr>
              <a:t>https://www.sciencedirect.com/science/article/pii/S0021967304005771</a:t>
            </a:r>
            <a:r>
              <a:rPr lang="en-US" sz="2300" dirty="0"/>
              <a:t> </a:t>
            </a:r>
          </a:p>
        </p:txBody>
      </p:sp>
      <p:sp>
        <p:nvSpPr>
          <p:cNvPr id="4" name="Footer Placeholder 3"/>
          <p:cNvSpPr>
            <a:spLocks noGrp="1"/>
          </p:cNvSpPr>
          <p:nvPr>
            <p:ph type="ftr" sz="quarter" idx="11"/>
          </p:nvPr>
        </p:nvSpPr>
        <p:spPr/>
        <p:txBody>
          <a:bodyPr/>
          <a:lstStyle/>
          <a:p>
            <a:r>
              <a:rPr lang="en-GB"/>
              <a:t>Test title</a:t>
            </a:r>
          </a:p>
        </p:txBody>
      </p:sp>
      <p:sp>
        <p:nvSpPr>
          <p:cNvPr id="5" name="Slide Number Placeholder 4"/>
          <p:cNvSpPr>
            <a:spLocks noGrp="1"/>
          </p:cNvSpPr>
          <p:nvPr>
            <p:ph type="sldNum" sz="quarter" idx="12"/>
          </p:nvPr>
        </p:nvSpPr>
        <p:spPr/>
        <p:txBody>
          <a:bodyPr/>
          <a:lstStyle/>
          <a:p>
            <a:fld id="{1A91ABBD-BE70-492B-BBD8-7AF5442A9E89}" type="slidenum">
              <a:rPr lang="en-GB" smtClean="0"/>
              <a:t>116</a:t>
            </a:fld>
            <a:endParaRPr lang="en-GB"/>
          </a:p>
        </p:txBody>
      </p:sp>
      <p:pic>
        <p:nvPicPr>
          <p:cNvPr id="6" name="Content Placeholder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07138" y="3704664"/>
            <a:ext cx="4883905" cy="2528047"/>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965" y="1211789"/>
            <a:ext cx="5156124" cy="2665052"/>
          </a:xfrm>
          <a:prstGeom prst="rect">
            <a:avLst/>
          </a:prstGeom>
        </p:spPr>
      </p:pic>
    </p:spTree>
    <p:extLst>
      <p:ext uri="{BB962C8B-B14F-4D97-AF65-F5344CB8AC3E}">
        <p14:creationId xmlns:p14="http://schemas.microsoft.com/office/powerpoint/2010/main" val="31655651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r>
              <a:rPr lang="en-GB"/>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117</a:t>
            </a:fld>
            <a:endParaRPr lang="en-GB"/>
          </a:p>
        </p:txBody>
      </p:sp>
    </p:spTree>
    <p:extLst>
      <p:ext uri="{BB962C8B-B14F-4D97-AF65-F5344CB8AC3E}">
        <p14:creationId xmlns:p14="http://schemas.microsoft.com/office/powerpoint/2010/main" val="390135884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GB" sz="4000" b="1" dirty="0"/>
              <a:t>Environmental Management of Antibiotic Manufacturing</a:t>
            </a:r>
            <a:br>
              <a:rPr lang="en-GB" sz="4000" dirty="0"/>
            </a:br>
            <a:endParaRPr lang="en-GB" sz="4000" dirty="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366886" cy="1624718"/>
          </a:xfrm>
        </p:spPr>
        <p:txBody>
          <a:bodyPr>
            <a:normAutofit fontScale="92500"/>
          </a:bodyPr>
          <a:lstStyle/>
          <a:p>
            <a:r>
              <a:rPr lang="en-GB" sz="4000" dirty="0"/>
              <a:t>Best Practices &amp; Engineering Design Considerations</a:t>
            </a:r>
          </a:p>
          <a:p>
            <a:r>
              <a:rPr lang="en-US" sz="3000" dirty="0"/>
              <a:t>Mohit Dhamija, EHSS Lead - Third Party Asia, EHS &amp; Sustainability, GSK </a:t>
            </a:r>
            <a:endParaRPr lang="en-GB" sz="3000" dirty="0"/>
          </a:p>
        </p:txBody>
      </p:sp>
    </p:spTree>
    <p:extLst>
      <p:ext uri="{BB962C8B-B14F-4D97-AF65-F5344CB8AC3E}">
        <p14:creationId xmlns:p14="http://schemas.microsoft.com/office/powerpoint/2010/main" val="253621085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BD0976-F615-42F8-83E4-4A5CA429A9BF}"/>
              </a:ext>
            </a:extLst>
          </p:cNvPr>
          <p:cNvSpPr/>
          <p:nvPr/>
        </p:nvSpPr>
        <p:spPr>
          <a:xfrm>
            <a:off x="9531655" y="2052435"/>
            <a:ext cx="2222500" cy="2665413"/>
          </a:xfrm>
          <a:prstGeom prst="rect">
            <a:avLst/>
          </a:prstGeom>
          <a:ln w="6350" cmpd="sng">
            <a:solidFill>
              <a:schemeClr val="bg1">
                <a:lumMod val="7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IN"/>
          </a:p>
        </p:txBody>
      </p:sp>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a:t>
            </a:r>
          </a:p>
        </p:txBody>
      </p:sp>
      <p:pic>
        <p:nvPicPr>
          <p:cNvPr id="5" name="Content Placeholder 4">
            <a:extLst>
              <a:ext uri="{FF2B5EF4-FFF2-40B4-BE49-F238E27FC236}">
                <a16:creationId xmlns:a16="http://schemas.microsoft.com/office/drawing/2014/main" id="{6BA70FE4-4FA9-4882-A3D2-0A75051BAC9C}"/>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9531655" y="2075570"/>
            <a:ext cx="2222501" cy="2675913"/>
          </a:xfrm>
        </p:spPr>
      </p:pic>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21991" y="1861173"/>
            <a:ext cx="8737508" cy="3540200"/>
          </a:xfrm>
          <a:prstGeom prst="rect">
            <a:avLst/>
          </a:prstGeom>
        </p:spPr>
        <p:txBody>
          <a:bodyPr wrap="square">
            <a:spAutoFit/>
          </a:bodyPr>
          <a:lstStyle/>
          <a:p>
            <a:pPr algn="just"/>
            <a:r>
              <a:rPr lang="en-US" sz="1867" dirty="0">
                <a:latin typeface="Arial" panose="020B0604020202020204" pitchFamily="34" charset="0"/>
                <a:ea typeface="Times New Roman" panose="02020603050405020304" pitchFamily="18" charset="0"/>
                <a:cs typeface="Arial" panose="020B0604020202020204" pitchFamily="34" charset="0"/>
              </a:rPr>
              <a:t>EHSS (Environment, Health, Safety &amp; Sustainability) professional for 15 years with Post Graduate degree in Environmental Science and Technology. Key skills include auditing, developing &amp; implementing EHSS management systems, environment sustainability, embedding environment sustainability in end to end supply chain, EHSS legal, water &amp; carbon end to end supply chain foot print, Organizations environmental sustainability strategy.  Handled various assignments in the field of EHSS with various Organizations including certification bodies, Electronics, Textile Industries, FMCG &amp; Pharmaceutical.</a:t>
            </a:r>
          </a:p>
          <a:p>
            <a:pPr algn="just"/>
            <a:r>
              <a:rPr lang="en-US" sz="1867" dirty="0">
                <a:latin typeface="Arial" panose="020B0604020202020204" pitchFamily="34" charset="0"/>
                <a:ea typeface="Times New Roman" panose="02020603050405020304" pitchFamily="18" charset="0"/>
                <a:cs typeface="Arial" panose="020B0604020202020204" pitchFamily="34" charset="0"/>
              </a:rPr>
              <a:t> </a:t>
            </a:r>
          </a:p>
          <a:p>
            <a:pPr algn="just"/>
            <a:r>
              <a:rPr lang="en-US" sz="1867" dirty="0">
                <a:latin typeface="Arial" panose="020B0604020202020204" pitchFamily="34" charset="0"/>
                <a:ea typeface="Times New Roman" panose="02020603050405020304" pitchFamily="18" charset="0"/>
                <a:cs typeface="Arial" panose="020B0604020202020204" pitchFamily="34" charset="0"/>
              </a:rPr>
              <a:t>Currently working with GSK, as Third Party EHSS Lead (part of global EHSS Third Party team) and based out of Gurgaon, India. Re</a:t>
            </a:r>
            <a:r>
              <a:rPr lang="en-US" sz="1867" dirty="0">
                <a:latin typeface="Arial" panose="020B0604020202020204" pitchFamily="34" charset="0"/>
                <a:cs typeface="Arial" panose="020B0604020202020204" pitchFamily="34" charset="0"/>
              </a:rPr>
              <a:t>sponsible</a:t>
            </a:r>
            <a:r>
              <a:rPr lang="en-GB" sz="1867" dirty="0">
                <a:latin typeface="Arial" panose="020B0604020202020204" pitchFamily="34" charset="0"/>
                <a:cs typeface="Arial" panose="020B0604020202020204" pitchFamily="34" charset="0"/>
              </a:rPr>
              <a:t> to drive key EHSS programmes for key third party suppliers in the region</a:t>
            </a:r>
            <a:endParaRPr lang="en-US" sz="1867" dirty="0">
              <a:latin typeface="Arial" panose="020B0604020202020204" pitchFamily="34" charset="0"/>
              <a:cs typeface="Arial" panose="020B0604020202020204" pitchFamily="34" charset="0"/>
            </a:endParaRPr>
          </a:p>
        </p:txBody>
      </p:sp>
      <p:sp>
        <p:nvSpPr>
          <p:cNvPr id="8" name="Footer Placeholder 3">
            <a:extLst>
              <a:ext uri="{FF2B5EF4-FFF2-40B4-BE49-F238E27FC236}">
                <a16:creationId xmlns:a16="http://schemas.microsoft.com/office/drawing/2014/main" id="{8C77B927-DFE4-4CEE-B0A9-EAE2C801F4ED}"/>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134116" y="158751"/>
            <a:ext cx="10515600" cy="652463"/>
          </a:xfrm>
        </p:spPr>
        <p:txBody>
          <a:bodyPr/>
          <a:lstStyle/>
          <a:p>
            <a:r>
              <a:rPr lang="en-GB" sz="3200" dirty="0"/>
              <a:t>Setting Standards for Environmental Management</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142421" y="1394878"/>
            <a:ext cx="11778030" cy="4732209"/>
          </a:xfrm>
        </p:spPr>
        <p:txBody>
          <a:bodyPr>
            <a:normAutofit/>
          </a:bodyPr>
          <a:lstStyle/>
          <a:p>
            <a:pPr algn="just">
              <a:spcBef>
                <a:spcPts val="300"/>
              </a:spcBef>
              <a:spcAft>
                <a:spcPts val="300"/>
              </a:spcAft>
            </a:pPr>
            <a:r>
              <a:rPr lang="en-GB" dirty="0">
                <a:solidFill>
                  <a:schemeClr val="tx1"/>
                </a:solidFill>
              </a:rPr>
              <a:t>GSK has set best practice standards for its supply chain sites to adhere to aligned to the AMR Industry Alliance </a:t>
            </a:r>
            <a:r>
              <a:rPr lang="en-GB" b="1" dirty="0">
                <a:solidFill>
                  <a:schemeClr val="tx1"/>
                </a:solidFill>
                <a:hlinkClick r:id="rId2">
                  <a:extLst>
                    <a:ext uri="{A12FA001-AC4F-418D-AE19-62706E023703}">
                      <ahyp:hlinkClr xmlns:ahyp="http://schemas.microsoft.com/office/drawing/2018/hyperlinkcolor" val="tx"/>
                    </a:ext>
                  </a:extLst>
                </a:hlinkClick>
              </a:rPr>
              <a:t>Common Antibiotic Manufacturing Framework</a:t>
            </a:r>
            <a:r>
              <a:rPr lang="en-GB" dirty="0">
                <a:solidFill>
                  <a:schemeClr val="tx1"/>
                </a:solidFill>
              </a:rPr>
              <a:t>. These form part of GSK’s routine auditing standards for sites.</a:t>
            </a:r>
          </a:p>
          <a:p>
            <a:pPr algn="just">
              <a:spcBef>
                <a:spcPts val="300"/>
              </a:spcBef>
              <a:spcAft>
                <a:spcPts val="300"/>
              </a:spcAft>
            </a:pPr>
            <a:r>
              <a:rPr lang="en-GB" dirty="0">
                <a:solidFill>
                  <a:schemeClr val="tx1"/>
                </a:solidFill>
              </a:rPr>
              <a:t>Standards cover several aspects of manufacturing facility design and operation;</a:t>
            </a:r>
          </a:p>
          <a:p>
            <a:pPr lvl="1" algn="just">
              <a:spcBef>
                <a:spcPts val="300"/>
              </a:spcBef>
              <a:spcAft>
                <a:spcPts val="300"/>
              </a:spcAft>
            </a:pPr>
            <a:r>
              <a:rPr lang="en-GB" dirty="0">
                <a:solidFill>
                  <a:schemeClr val="tx1"/>
                </a:solidFill>
              </a:rPr>
              <a:t>Containment of antibiotic at source</a:t>
            </a:r>
          </a:p>
          <a:p>
            <a:pPr lvl="1" algn="just">
              <a:spcBef>
                <a:spcPts val="300"/>
              </a:spcBef>
              <a:spcAft>
                <a:spcPts val="300"/>
              </a:spcAft>
            </a:pPr>
            <a:r>
              <a:rPr lang="en-GB" dirty="0">
                <a:solidFill>
                  <a:schemeClr val="tx1"/>
                </a:solidFill>
              </a:rPr>
              <a:t>Wastewater treatment (NB: covered in later presentation)  and antibiotic quantification</a:t>
            </a:r>
          </a:p>
          <a:p>
            <a:pPr lvl="1" algn="just">
              <a:spcBef>
                <a:spcPts val="300"/>
              </a:spcBef>
              <a:spcAft>
                <a:spcPts val="300"/>
              </a:spcAft>
            </a:pPr>
            <a:r>
              <a:rPr lang="en-GB" dirty="0">
                <a:solidFill>
                  <a:schemeClr val="tx1"/>
                </a:solidFill>
              </a:rPr>
              <a:t>Solid waste management</a:t>
            </a:r>
          </a:p>
          <a:p>
            <a:pPr lvl="1" algn="just">
              <a:spcBef>
                <a:spcPts val="300"/>
              </a:spcBef>
              <a:spcAft>
                <a:spcPts val="300"/>
              </a:spcAft>
            </a:pPr>
            <a:r>
              <a:rPr lang="en-GB" dirty="0">
                <a:solidFill>
                  <a:schemeClr val="tx1"/>
                </a:solidFill>
              </a:rPr>
              <a:t>Permit compliance</a:t>
            </a:r>
          </a:p>
          <a:p>
            <a:pPr lvl="1" algn="just">
              <a:spcBef>
                <a:spcPts val="300"/>
              </a:spcBef>
              <a:spcAft>
                <a:spcPts val="300"/>
              </a:spcAft>
            </a:pPr>
            <a:r>
              <a:rPr lang="en-GB" dirty="0">
                <a:solidFill>
                  <a:schemeClr val="tx1"/>
                </a:solidFill>
              </a:rPr>
              <a:t>Design of manufacturing &amp; warehouse areas</a:t>
            </a:r>
          </a:p>
          <a:p>
            <a:pPr lvl="1" algn="just">
              <a:spcBef>
                <a:spcPts val="300"/>
              </a:spcBef>
              <a:spcAft>
                <a:spcPts val="300"/>
              </a:spcAft>
            </a:pPr>
            <a:r>
              <a:rPr lang="en-GB" dirty="0">
                <a:solidFill>
                  <a:schemeClr val="tx1"/>
                </a:solidFill>
              </a:rPr>
              <a:t>Risk assessment &amp; mitigation</a:t>
            </a:r>
          </a:p>
          <a:p>
            <a:pPr lvl="1" algn="just">
              <a:spcBef>
                <a:spcPts val="300"/>
              </a:spcBef>
              <a:spcAft>
                <a:spcPts val="300"/>
              </a:spcAft>
            </a:pPr>
            <a:r>
              <a:rPr lang="en-GB" dirty="0">
                <a:solidFill>
                  <a:schemeClr val="tx1"/>
                </a:solidFill>
              </a:rPr>
              <a:t>Maintenance &amp; spillage response</a:t>
            </a:r>
          </a:p>
          <a:p>
            <a:pPr lvl="1" algn="just">
              <a:spcBef>
                <a:spcPts val="300"/>
              </a:spcBef>
              <a:spcAft>
                <a:spcPts val="300"/>
              </a:spcAft>
            </a:pPr>
            <a:r>
              <a:rPr lang="en-GB" dirty="0">
                <a:solidFill>
                  <a:schemeClr val="tx1"/>
                </a:solidFill>
              </a:rPr>
              <a:t>Wastewater characterisation</a:t>
            </a: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marL="0" indent="0" algn="just">
              <a:spcBef>
                <a:spcPts val="300"/>
              </a:spcBef>
              <a:spcAft>
                <a:spcPts val="300"/>
              </a:spcAft>
              <a:buNone/>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120</a:t>
            </a:fld>
            <a:endParaRPr lang="en-GB"/>
          </a:p>
        </p:txBody>
      </p:sp>
    </p:spTree>
    <p:extLst>
      <p:ext uri="{BB962C8B-B14F-4D97-AF65-F5344CB8AC3E}">
        <p14:creationId xmlns:p14="http://schemas.microsoft.com/office/powerpoint/2010/main" val="214784522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3049B-ACBC-4A3B-84F5-97C9EEB56F8A}"/>
              </a:ext>
            </a:extLst>
          </p:cNvPr>
          <p:cNvSpPr>
            <a:spLocks noGrp="1"/>
          </p:cNvSpPr>
          <p:nvPr>
            <p:ph type="title"/>
          </p:nvPr>
        </p:nvSpPr>
        <p:spPr>
          <a:xfrm>
            <a:off x="134116" y="282607"/>
            <a:ext cx="10515600" cy="652463"/>
          </a:xfrm>
        </p:spPr>
        <p:txBody>
          <a:bodyPr/>
          <a:lstStyle/>
          <a:p>
            <a:r>
              <a:rPr lang="en-GB" sz="3200" dirty="0"/>
              <a:t>Containment of Antibiotic at Source</a:t>
            </a:r>
          </a:p>
        </p:txBody>
      </p:sp>
      <p:sp>
        <p:nvSpPr>
          <p:cNvPr id="3" name="Content Placeholder 2">
            <a:extLst>
              <a:ext uri="{FF2B5EF4-FFF2-40B4-BE49-F238E27FC236}">
                <a16:creationId xmlns:a16="http://schemas.microsoft.com/office/drawing/2014/main" id="{95DC00A9-6605-4F25-8E16-180A4E2298C7}"/>
              </a:ext>
            </a:extLst>
          </p:cNvPr>
          <p:cNvSpPr>
            <a:spLocks noGrp="1"/>
          </p:cNvSpPr>
          <p:nvPr>
            <p:ph idx="1"/>
          </p:nvPr>
        </p:nvSpPr>
        <p:spPr>
          <a:xfrm>
            <a:off x="0" y="1268492"/>
            <a:ext cx="9741404" cy="4732209"/>
          </a:xfrm>
        </p:spPr>
        <p:txBody>
          <a:bodyPr>
            <a:normAutofit/>
          </a:bodyPr>
          <a:lstStyle/>
          <a:p>
            <a:pPr algn="just">
              <a:spcBef>
                <a:spcPts val="300"/>
              </a:spcBef>
              <a:spcAft>
                <a:spcPts val="300"/>
              </a:spcAft>
            </a:pPr>
            <a:r>
              <a:rPr lang="en-GB" dirty="0">
                <a:solidFill>
                  <a:schemeClr val="tx1"/>
                </a:solidFill>
              </a:rPr>
              <a:t>Where practicable, contain antibiotic at source to minimise overall and peak load on downstream wastewater treatment.</a:t>
            </a:r>
          </a:p>
          <a:p>
            <a:pPr algn="just">
              <a:spcBef>
                <a:spcPts val="300"/>
              </a:spcBef>
              <a:spcAft>
                <a:spcPts val="300"/>
              </a:spcAft>
            </a:pPr>
            <a:r>
              <a:rPr lang="en-GB" dirty="0">
                <a:solidFill>
                  <a:schemeClr val="tx1"/>
                </a:solidFill>
              </a:rPr>
              <a:t>Containment at source can be achieved by the following;</a:t>
            </a:r>
          </a:p>
          <a:p>
            <a:pPr lvl="1" algn="just" fontAlgn="base">
              <a:spcBef>
                <a:spcPts val="300"/>
              </a:spcBef>
              <a:spcAft>
                <a:spcPts val="300"/>
              </a:spcAft>
            </a:pPr>
            <a:r>
              <a:rPr lang="en-GB" dirty="0">
                <a:solidFill>
                  <a:schemeClr val="tx1"/>
                </a:solidFill>
              </a:rPr>
              <a:t>Process optimisation to minimise process yield losses.</a:t>
            </a:r>
          </a:p>
          <a:p>
            <a:pPr lvl="1" algn="just" fontAlgn="base">
              <a:spcBef>
                <a:spcPts val="300"/>
              </a:spcBef>
              <a:spcAft>
                <a:spcPts val="300"/>
              </a:spcAft>
            </a:pPr>
            <a:r>
              <a:rPr lang="en-GB" dirty="0">
                <a:solidFill>
                  <a:schemeClr val="tx1"/>
                </a:solidFill>
              </a:rPr>
              <a:t>Separation of high antibiotic concentration waste within manufacturing areas for disposal by incineration, through</a:t>
            </a:r>
          </a:p>
          <a:p>
            <a:pPr lvl="2" algn="just" fontAlgn="base">
              <a:spcBef>
                <a:spcPts val="300"/>
              </a:spcBef>
              <a:spcAft>
                <a:spcPts val="300"/>
              </a:spcAft>
            </a:pPr>
            <a:r>
              <a:rPr lang="en-GB" dirty="0">
                <a:solidFill>
                  <a:schemeClr val="tx1"/>
                </a:solidFill>
              </a:rPr>
              <a:t>Dry/vacuum cleaning.</a:t>
            </a:r>
          </a:p>
          <a:p>
            <a:pPr lvl="2" algn="just" fontAlgn="base">
              <a:spcBef>
                <a:spcPts val="300"/>
              </a:spcBef>
              <a:spcAft>
                <a:spcPts val="300"/>
              </a:spcAft>
            </a:pPr>
            <a:r>
              <a:rPr lang="en-GB" dirty="0">
                <a:solidFill>
                  <a:schemeClr val="tx1"/>
                </a:solidFill>
              </a:rPr>
              <a:t>Capture of equipment rinse washes.</a:t>
            </a:r>
          </a:p>
          <a:p>
            <a:pPr lvl="2" algn="just" fontAlgn="base">
              <a:spcBef>
                <a:spcPts val="300"/>
              </a:spcBef>
              <a:spcAft>
                <a:spcPts val="300"/>
              </a:spcAft>
            </a:pPr>
            <a:r>
              <a:rPr lang="en-GB" dirty="0">
                <a:solidFill>
                  <a:schemeClr val="tx1"/>
                </a:solidFill>
              </a:rPr>
              <a:t>Solvent recovery.</a:t>
            </a:r>
          </a:p>
          <a:p>
            <a:pPr lvl="1" algn="just" fontAlgn="base">
              <a:spcBef>
                <a:spcPts val="300"/>
              </a:spcBef>
              <a:spcAft>
                <a:spcPts val="300"/>
              </a:spcAft>
            </a:pPr>
            <a:r>
              <a:rPr lang="en-GB" dirty="0">
                <a:solidFill>
                  <a:schemeClr val="tx1"/>
                </a:solidFill>
              </a:rPr>
              <a:t>Use of processing or pre-treatment conditions/techniques which inactivate or destroy the antibiotic molecule prior to discharge to wastewater treatment e.g. application of extreme pH or high temperature conditions.</a:t>
            </a:r>
          </a:p>
          <a:p>
            <a:pPr lvl="2" algn="just" fontAlgn="base">
              <a:spcBef>
                <a:spcPts val="300"/>
              </a:spcBef>
              <a:spcAft>
                <a:spcPts val="300"/>
              </a:spcAft>
            </a:pPr>
            <a:r>
              <a:rPr lang="en-GB" dirty="0">
                <a:solidFill>
                  <a:schemeClr val="tx1"/>
                </a:solidFill>
              </a:rPr>
              <a:t>e.g. </a:t>
            </a:r>
            <a:r>
              <a:rPr lang="el-GR" dirty="0">
                <a:solidFill>
                  <a:schemeClr val="tx1"/>
                </a:solidFill>
                <a:latin typeface="Calibri" panose="020F0502020204030204" pitchFamily="34" charset="0"/>
                <a:cs typeface="Calibri" panose="020F0502020204030204" pitchFamily="34" charset="0"/>
              </a:rPr>
              <a:t>β</a:t>
            </a:r>
            <a:r>
              <a:rPr lang="en-GB" dirty="0">
                <a:solidFill>
                  <a:schemeClr val="tx1"/>
                </a:solidFill>
              </a:rPr>
              <a:t>-lactams are readily degraded at high pH conditions.</a:t>
            </a:r>
          </a:p>
          <a:p>
            <a:pPr algn="just">
              <a:spcBef>
                <a:spcPts val="300"/>
              </a:spcBef>
              <a:spcAft>
                <a:spcPts val="300"/>
              </a:spcAft>
            </a:pPr>
            <a:endParaRPr lang="en-GB" dirty="0">
              <a:solidFill>
                <a:schemeClr val="tx1"/>
              </a:solidFill>
            </a:endParaRPr>
          </a:p>
        </p:txBody>
      </p:sp>
      <p:sp>
        <p:nvSpPr>
          <p:cNvPr id="4" name="Footer Placeholder 3">
            <a:extLst>
              <a:ext uri="{FF2B5EF4-FFF2-40B4-BE49-F238E27FC236}">
                <a16:creationId xmlns:a16="http://schemas.microsoft.com/office/drawing/2014/main" id="{57D2993C-D769-482C-8545-D6FA4B6D28B0}"/>
              </a:ext>
            </a:extLst>
          </p:cNvPr>
          <p:cNvSpPr>
            <a:spLocks noGrp="1"/>
          </p:cNvSpPr>
          <p:nvPr>
            <p:ph type="ftr" sz="quarter" idx="11"/>
          </p:nvPr>
        </p:nvSpPr>
        <p:spPr>
          <a:xfrm>
            <a:off x="814792" y="6334124"/>
            <a:ext cx="6047562"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78308FC-2553-4CE8-A171-2E5C25408C1D}"/>
              </a:ext>
            </a:extLst>
          </p:cNvPr>
          <p:cNvSpPr>
            <a:spLocks noGrp="1"/>
          </p:cNvSpPr>
          <p:nvPr>
            <p:ph type="sldNum" sz="quarter" idx="12"/>
          </p:nvPr>
        </p:nvSpPr>
        <p:spPr/>
        <p:txBody>
          <a:bodyPr/>
          <a:lstStyle/>
          <a:p>
            <a:fld id="{1A91ABBD-BE70-492B-BBD8-7AF5442A9E89}" type="slidenum">
              <a:rPr lang="en-GB" smtClean="0"/>
              <a:t>121</a:t>
            </a:fld>
            <a:endParaRPr lang="en-GB"/>
          </a:p>
        </p:txBody>
      </p:sp>
    </p:spTree>
    <p:extLst>
      <p:ext uri="{BB962C8B-B14F-4D97-AF65-F5344CB8AC3E}">
        <p14:creationId xmlns:p14="http://schemas.microsoft.com/office/powerpoint/2010/main" val="217668254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183993" y="191016"/>
            <a:ext cx="10515600" cy="652463"/>
          </a:xfrm>
        </p:spPr>
        <p:txBody>
          <a:bodyPr/>
          <a:lstStyle/>
          <a:p>
            <a:r>
              <a:rPr lang="en-GB" sz="3200" dirty="0"/>
              <a:t>Case Study : Total Containment at Source</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50000" y="1307024"/>
            <a:ext cx="11263464" cy="4732209"/>
          </a:xfrm>
        </p:spPr>
        <p:txBody>
          <a:bodyPr>
            <a:normAutofit/>
          </a:bodyPr>
          <a:lstStyle/>
          <a:p>
            <a:pPr algn="just"/>
            <a:r>
              <a:rPr lang="en-GB" dirty="0">
                <a:solidFill>
                  <a:schemeClr val="tx1"/>
                </a:solidFill>
              </a:rPr>
              <a:t>Indian antibiotic manufacturer supplying GSK’s local Indian business with 3 antibiotics</a:t>
            </a:r>
          </a:p>
          <a:p>
            <a:pPr algn="just"/>
            <a:r>
              <a:rPr lang="en-GB" dirty="0">
                <a:solidFill>
                  <a:schemeClr val="tx1"/>
                </a:solidFill>
              </a:rPr>
              <a:t>GSK’s assessment identified 4 separate findings:</a:t>
            </a:r>
          </a:p>
          <a:p>
            <a:pPr marL="611063" lvl="1" indent="-342900" algn="just">
              <a:buFont typeface="+mj-lt"/>
              <a:buAutoNum type="arabicPeriod"/>
            </a:pPr>
            <a:r>
              <a:rPr lang="en-GB" dirty="0">
                <a:solidFill>
                  <a:schemeClr val="tx1"/>
                </a:solidFill>
              </a:rPr>
              <a:t>Disposal of waste water treatment plant (WWTP) biosolid waste as an agricultural fertiliser.</a:t>
            </a:r>
          </a:p>
          <a:p>
            <a:pPr marL="611063" lvl="1" indent="-342900" algn="just">
              <a:buFont typeface="+mj-lt"/>
              <a:buAutoNum type="arabicPeriod"/>
            </a:pPr>
            <a:r>
              <a:rPr lang="en-GB" dirty="0">
                <a:solidFill>
                  <a:schemeClr val="tx1"/>
                </a:solidFill>
              </a:rPr>
              <a:t>Waste water antibiotic concentrations prior to discharge to soil were above the AMR Industry Alliance PNEC limits.</a:t>
            </a:r>
          </a:p>
          <a:p>
            <a:pPr marL="611063" lvl="1" indent="-342900" algn="just">
              <a:buFont typeface="+mj-lt"/>
              <a:buAutoNum type="arabicPeriod"/>
            </a:pPr>
            <a:r>
              <a:rPr lang="en-GB" dirty="0">
                <a:solidFill>
                  <a:schemeClr val="tx1"/>
                </a:solidFill>
              </a:rPr>
              <a:t>Lack of containment at source.</a:t>
            </a:r>
          </a:p>
          <a:p>
            <a:pPr marL="611063" lvl="1" indent="-342900" algn="just">
              <a:buFont typeface="+mj-lt"/>
              <a:buAutoNum type="arabicPeriod"/>
            </a:pPr>
            <a:r>
              <a:rPr lang="en-GB" dirty="0">
                <a:solidFill>
                  <a:schemeClr val="tx1"/>
                </a:solidFill>
              </a:rPr>
              <a:t>Gaps in prevention of environmental contamination via stormwater.</a:t>
            </a: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marL="0" indent="0" algn="just">
              <a:spcBef>
                <a:spcPts val="300"/>
              </a:spcBef>
              <a:spcAft>
                <a:spcPts val="300"/>
              </a:spcAft>
              <a:buNone/>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a:p>
            <a:pPr algn="just">
              <a:spcBef>
                <a:spcPts val="300"/>
              </a:spcBef>
              <a:spcAft>
                <a:spcPts val="300"/>
              </a:spcAft>
            </a:pPr>
            <a:endParaRPr lang="en-GB" dirty="0">
              <a:solidFill>
                <a:schemeClr val="tx1"/>
              </a:solidFill>
            </a:endParaRP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fld id="{1A91ABBD-BE70-492B-BBD8-7AF5442A9E89}" type="slidenum">
              <a:rPr lang="en-GB" smtClean="0"/>
              <a:t>122</a:t>
            </a:fld>
            <a:endParaRPr lang="en-GB"/>
          </a:p>
        </p:txBody>
      </p:sp>
      <p:pic>
        <p:nvPicPr>
          <p:cNvPr id="6" name="Picture 216">
            <a:extLst>
              <a:ext uri="{FF2B5EF4-FFF2-40B4-BE49-F238E27FC236}">
                <a16:creationId xmlns:a16="http://schemas.microsoft.com/office/drawing/2014/main" id="{1D030C26-DC31-4A48-BD25-C0E97B35936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33110" y="3954297"/>
            <a:ext cx="1249058" cy="1306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BA931C1E-277F-41CD-8A88-BA2313429C9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23809" y="5509374"/>
            <a:ext cx="584540" cy="560681"/>
          </a:xfrm>
          <a:prstGeom prst="rect">
            <a:avLst/>
          </a:prstGeom>
        </p:spPr>
      </p:pic>
      <p:pic>
        <p:nvPicPr>
          <p:cNvPr id="8" name="Picture 7">
            <a:extLst>
              <a:ext uri="{FF2B5EF4-FFF2-40B4-BE49-F238E27FC236}">
                <a16:creationId xmlns:a16="http://schemas.microsoft.com/office/drawing/2014/main" id="{C0D8DD6A-9643-415A-B1A6-06E429A7172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56901" y="4151289"/>
            <a:ext cx="1512620" cy="950337"/>
          </a:xfrm>
          <a:prstGeom prst="rect">
            <a:avLst/>
          </a:prstGeom>
        </p:spPr>
      </p:pic>
      <p:pic>
        <p:nvPicPr>
          <p:cNvPr id="9" name="Picture 1" descr="Rain">
            <a:extLst>
              <a:ext uri="{FF2B5EF4-FFF2-40B4-BE49-F238E27FC236}">
                <a16:creationId xmlns:a16="http://schemas.microsoft.com/office/drawing/2014/main" id="{E2052C2E-2DC8-4891-8332-A2E70C494836}"/>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723810" y="4387528"/>
            <a:ext cx="603807" cy="603807"/>
          </a:xfrm>
          <a:prstGeom prst="rect">
            <a:avLst/>
          </a:prstGeom>
        </p:spPr>
      </p:pic>
      <p:pic>
        <p:nvPicPr>
          <p:cNvPr id="10" name="Picture 9">
            <a:extLst>
              <a:ext uri="{FF2B5EF4-FFF2-40B4-BE49-F238E27FC236}">
                <a16:creationId xmlns:a16="http://schemas.microsoft.com/office/drawing/2014/main" id="{C4DAE007-1B18-4E36-9EC8-20956DD2A83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660168" y="5605142"/>
            <a:ext cx="780356" cy="786452"/>
          </a:xfrm>
          <a:prstGeom prst="rect">
            <a:avLst/>
          </a:prstGeom>
        </p:spPr>
      </p:pic>
      <p:pic>
        <p:nvPicPr>
          <p:cNvPr id="11" name="Picture 10">
            <a:extLst>
              <a:ext uri="{FF2B5EF4-FFF2-40B4-BE49-F238E27FC236}">
                <a16:creationId xmlns:a16="http://schemas.microsoft.com/office/drawing/2014/main" id="{8D78B309-DC91-41CE-9BE7-DFCF8377CB0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726644" y="5702901"/>
            <a:ext cx="585267" cy="560881"/>
          </a:xfrm>
          <a:prstGeom prst="rect">
            <a:avLst/>
          </a:prstGeom>
        </p:spPr>
      </p:pic>
      <p:sp>
        <p:nvSpPr>
          <p:cNvPr id="12" name="Arrow: Left 11">
            <a:extLst>
              <a:ext uri="{FF2B5EF4-FFF2-40B4-BE49-F238E27FC236}">
                <a16:creationId xmlns:a16="http://schemas.microsoft.com/office/drawing/2014/main" id="{69588A1A-8749-4A0B-8BEC-267CC3E5ADAF}"/>
              </a:ext>
            </a:extLst>
          </p:cNvPr>
          <p:cNvSpPr/>
          <p:nvPr/>
        </p:nvSpPr>
        <p:spPr bwMode="auto">
          <a:xfrm>
            <a:off x="3559679" y="4607356"/>
            <a:ext cx="763185" cy="383978"/>
          </a:xfrm>
          <a:prstGeom prst="leftArrow">
            <a:avLst/>
          </a:prstGeom>
          <a:pattFill prst="wdDnDiag">
            <a:fgClr>
              <a:schemeClr val="accent1"/>
            </a:fgClr>
            <a:bgClr>
              <a:schemeClr val="bg1"/>
            </a:bgClr>
          </a:patt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13" name="TextBox 12">
            <a:extLst>
              <a:ext uri="{FF2B5EF4-FFF2-40B4-BE49-F238E27FC236}">
                <a16:creationId xmlns:a16="http://schemas.microsoft.com/office/drawing/2014/main" id="{09CD7C68-97B0-43F9-8F40-05B5CD6716CB}"/>
              </a:ext>
            </a:extLst>
          </p:cNvPr>
          <p:cNvSpPr txBox="1"/>
          <p:nvPr/>
        </p:nvSpPr>
        <p:spPr>
          <a:xfrm>
            <a:off x="3559679" y="4067906"/>
            <a:ext cx="929631" cy="383978"/>
          </a:xfrm>
          <a:prstGeom prst="rect">
            <a:avLst/>
          </a:prstGeom>
          <a:noFill/>
        </p:spPr>
        <p:txBody>
          <a:bodyPr wrap="none" lIns="0" tIns="0" rIns="0" bIns="0" rtlCol="0">
            <a:noAutofit/>
          </a:bodyPr>
          <a:lstStyle/>
          <a:p>
            <a:pPr>
              <a:buClr>
                <a:schemeClr val="tx1"/>
              </a:buClr>
            </a:pPr>
            <a:r>
              <a:rPr lang="en-GB" sz="1200" b="1" dirty="0"/>
              <a:t>4. Stormwater </a:t>
            </a:r>
          </a:p>
          <a:p>
            <a:pPr>
              <a:buClr>
                <a:schemeClr val="tx1"/>
              </a:buClr>
            </a:pPr>
            <a:r>
              <a:rPr lang="en-GB" sz="1200" b="1" dirty="0"/>
              <a:t>contamination </a:t>
            </a:r>
          </a:p>
          <a:p>
            <a:pPr>
              <a:buClr>
                <a:schemeClr val="tx1"/>
              </a:buClr>
            </a:pPr>
            <a:r>
              <a:rPr lang="en-GB" sz="1200" b="1" dirty="0"/>
              <a:t>risk</a:t>
            </a:r>
          </a:p>
        </p:txBody>
      </p:sp>
      <p:sp>
        <p:nvSpPr>
          <p:cNvPr id="14" name="Arrow: Down 13">
            <a:extLst>
              <a:ext uri="{FF2B5EF4-FFF2-40B4-BE49-F238E27FC236}">
                <a16:creationId xmlns:a16="http://schemas.microsoft.com/office/drawing/2014/main" id="{6A0A4F97-95C0-4D68-8DE9-D06E9707E4A2}"/>
              </a:ext>
            </a:extLst>
          </p:cNvPr>
          <p:cNvSpPr/>
          <p:nvPr/>
        </p:nvSpPr>
        <p:spPr bwMode="auto">
          <a:xfrm>
            <a:off x="2891162" y="5082527"/>
            <a:ext cx="310719" cy="426847"/>
          </a:xfrm>
          <a:prstGeom prst="downArrow">
            <a:avLst/>
          </a:prstGeom>
          <a:solidFill>
            <a:schemeClr val="accent1"/>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15" name="Arrow: Right 14">
            <a:extLst>
              <a:ext uri="{FF2B5EF4-FFF2-40B4-BE49-F238E27FC236}">
                <a16:creationId xmlns:a16="http://schemas.microsoft.com/office/drawing/2014/main" id="{42D5C225-CB07-4259-B914-415B06D78B9F}"/>
              </a:ext>
            </a:extLst>
          </p:cNvPr>
          <p:cNvSpPr/>
          <p:nvPr/>
        </p:nvSpPr>
        <p:spPr bwMode="auto">
          <a:xfrm>
            <a:off x="5750085" y="4460963"/>
            <a:ext cx="976559" cy="383978"/>
          </a:xfrm>
          <a:prstGeom prst="rightArrow">
            <a:avLst/>
          </a:prstGeom>
          <a:solidFill>
            <a:schemeClr val="accent1"/>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16" name="TextBox 15">
            <a:extLst>
              <a:ext uri="{FF2B5EF4-FFF2-40B4-BE49-F238E27FC236}">
                <a16:creationId xmlns:a16="http://schemas.microsoft.com/office/drawing/2014/main" id="{810C450C-8C76-44E1-9696-F119002EC645}"/>
              </a:ext>
            </a:extLst>
          </p:cNvPr>
          <p:cNvSpPr txBox="1"/>
          <p:nvPr/>
        </p:nvSpPr>
        <p:spPr>
          <a:xfrm>
            <a:off x="5719863" y="3954296"/>
            <a:ext cx="789972" cy="383978"/>
          </a:xfrm>
          <a:prstGeom prst="rect">
            <a:avLst/>
          </a:prstGeom>
          <a:noFill/>
        </p:spPr>
        <p:txBody>
          <a:bodyPr wrap="none" lIns="0" tIns="0" rIns="0" bIns="0" rtlCol="0">
            <a:noAutofit/>
          </a:bodyPr>
          <a:lstStyle/>
          <a:p>
            <a:pPr>
              <a:buClr>
                <a:schemeClr val="tx1"/>
              </a:buClr>
            </a:pPr>
            <a:r>
              <a:rPr lang="en-GB" sz="1200" b="1" dirty="0"/>
              <a:t>3. Lack of </a:t>
            </a:r>
          </a:p>
          <a:p>
            <a:pPr>
              <a:buClr>
                <a:schemeClr val="tx1"/>
              </a:buClr>
            </a:pPr>
            <a:r>
              <a:rPr lang="en-GB" sz="1200" b="1" dirty="0"/>
              <a:t>containment at </a:t>
            </a:r>
          </a:p>
          <a:p>
            <a:pPr>
              <a:buClr>
                <a:schemeClr val="tx1"/>
              </a:buClr>
            </a:pPr>
            <a:r>
              <a:rPr lang="en-GB" sz="1200" b="1" dirty="0"/>
              <a:t>source</a:t>
            </a:r>
          </a:p>
        </p:txBody>
      </p:sp>
      <p:sp>
        <p:nvSpPr>
          <p:cNvPr id="17" name="Arrow: Down 16">
            <a:extLst>
              <a:ext uri="{FF2B5EF4-FFF2-40B4-BE49-F238E27FC236}">
                <a16:creationId xmlns:a16="http://schemas.microsoft.com/office/drawing/2014/main" id="{B6C40DF2-2BF5-4B2B-9D07-05E326C73789}"/>
              </a:ext>
            </a:extLst>
          </p:cNvPr>
          <p:cNvSpPr/>
          <p:nvPr/>
        </p:nvSpPr>
        <p:spPr bwMode="auto">
          <a:xfrm rot="1779920">
            <a:off x="7134495" y="5017899"/>
            <a:ext cx="310719" cy="598681"/>
          </a:xfrm>
          <a:prstGeom prst="downArrow">
            <a:avLst/>
          </a:prstGeom>
          <a:solidFill>
            <a:schemeClr val="accent1"/>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18" name="Arrow: Down 17">
            <a:extLst>
              <a:ext uri="{FF2B5EF4-FFF2-40B4-BE49-F238E27FC236}">
                <a16:creationId xmlns:a16="http://schemas.microsoft.com/office/drawing/2014/main" id="{619A95C2-7966-4262-9DA5-7B16ACE34BB0}"/>
              </a:ext>
            </a:extLst>
          </p:cNvPr>
          <p:cNvSpPr/>
          <p:nvPr/>
        </p:nvSpPr>
        <p:spPr bwMode="auto">
          <a:xfrm rot="18470212">
            <a:off x="8657098" y="4797508"/>
            <a:ext cx="311271" cy="969965"/>
          </a:xfrm>
          <a:prstGeom prst="downArrow">
            <a:avLst/>
          </a:prstGeom>
          <a:solidFill>
            <a:schemeClr val="accent1"/>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19" name="TextBox 18">
            <a:extLst>
              <a:ext uri="{FF2B5EF4-FFF2-40B4-BE49-F238E27FC236}">
                <a16:creationId xmlns:a16="http://schemas.microsoft.com/office/drawing/2014/main" id="{646E7065-0869-4882-85F6-9D1F483839CC}"/>
              </a:ext>
            </a:extLst>
          </p:cNvPr>
          <p:cNvSpPr txBox="1"/>
          <p:nvPr/>
        </p:nvSpPr>
        <p:spPr>
          <a:xfrm>
            <a:off x="6238364" y="5198312"/>
            <a:ext cx="757977" cy="383978"/>
          </a:xfrm>
          <a:prstGeom prst="rect">
            <a:avLst/>
          </a:prstGeom>
          <a:noFill/>
        </p:spPr>
        <p:txBody>
          <a:bodyPr wrap="none" lIns="0" tIns="0" rIns="0" bIns="0" rtlCol="0">
            <a:noAutofit/>
          </a:bodyPr>
          <a:lstStyle/>
          <a:p>
            <a:pPr>
              <a:buClr>
                <a:schemeClr val="tx1"/>
              </a:buClr>
            </a:pPr>
            <a:r>
              <a:rPr lang="en-GB" sz="1200" b="1" dirty="0"/>
              <a:t>2. Discharge </a:t>
            </a:r>
          </a:p>
          <a:p>
            <a:pPr>
              <a:buClr>
                <a:schemeClr val="tx1"/>
              </a:buClr>
            </a:pPr>
            <a:r>
              <a:rPr lang="en-GB" sz="1200" b="1" dirty="0"/>
              <a:t>above limits</a:t>
            </a:r>
          </a:p>
        </p:txBody>
      </p:sp>
      <p:sp>
        <p:nvSpPr>
          <p:cNvPr id="20" name="TextBox 19">
            <a:extLst>
              <a:ext uri="{FF2B5EF4-FFF2-40B4-BE49-F238E27FC236}">
                <a16:creationId xmlns:a16="http://schemas.microsoft.com/office/drawing/2014/main" id="{5407ECDD-9F03-498A-B335-BBB79B0AC3E9}"/>
              </a:ext>
            </a:extLst>
          </p:cNvPr>
          <p:cNvSpPr txBox="1"/>
          <p:nvPr/>
        </p:nvSpPr>
        <p:spPr>
          <a:xfrm>
            <a:off x="8951912" y="4831198"/>
            <a:ext cx="929631" cy="383978"/>
          </a:xfrm>
          <a:prstGeom prst="rect">
            <a:avLst/>
          </a:prstGeom>
          <a:noFill/>
        </p:spPr>
        <p:txBody>
          <a:bodyPr wrap="none" lIns="0" tIns="0" rIns="0" bIns="0" rtlCol="0">
            <a:noAutofit/>
          </a:bodyPr>
          <a:lstStyle/>
          <a:p>
            <a:pPr>
              <a:buClr>
                <a:schemeClr val="tx1"/>
              </a:buClr>
            </a:pPr>
            <a:r>
              <a:rPr lang="en-GB" sz="1200" b="1" dirty="0"/>
              <a:t>1. Biosolid waste </a:t>
            </a:r>
          </a:p>
          <a:p>
            <a:pPr>
              <a:buClr>
                <a:schemeClr val="tx1"/>
              </a:buClr>
            </a:pPr>
            <a:r>
              <a:rPr lang="en-GB" sz="1200" b="1" dirty="0"/>
              <a:t>to agriculture</a:t>
            </a:r>
          </a:p>
        </p:txBody>
      </p:sp>
    </p:spTree>
    <p:extLst>
      <p:ext uri="{BB962C8B-B14F-4D97-AF65-F5344CB8AC3E}">
        <p14:creationId xmlns:p14="http://schemas.microsoft.com/office/powerpoint/2010/main" val="105627781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935F0-9319-41AC-9B1E-0C30CA7FD157}"/>
              </a:ext>
            </a:extLst>
          </p:cNvPr>
          <p:cNvSpPr>
            <a:spLocks noGrp="1"/>
          </p:cNvSpPr>
          <p:nvPr>
            <p:ph type="title"/>
          </p:nvPr>
        </p:nvSpPr>
        <p:spPr>
          <a:xfrm>
            <a:off x="233869" y="282069"/>
            <a:ext cx="10515600" cy="652463"/>
          </a:xfrm>
        </p:spPr>
        <p:txBody>
          <a:bodyPr/>
          <a:lstStyle/>
          <a:p>
            <a:r>
              <a:rPr lang="en-GB" sz="3200" dirty="0"/>
              <a:t>Case Study : Total Containment at Source</a:t>
            </a:r>
          </a:p>
        </p:txBody>
      </p:sp>
      <p:sp>
        <p:nvSpPr>
          <p:cNvPr id="3" name="Content Placeholder 2">
            <a:extLst>
              <a:ext uri="{FF2B5EF4-FFF2-40B4-BE49-F238E27FC236}">
                <a16:creationId xmlns:a16="http://schemas.microsoft.com/office/drawing/2014/main" id="{7D388141-F4CB-4CE5-A5CA-12C156BC04FE}"/>
              </a:ext>
            </a:extLst>
          </p:cNvPr>
          <p:cNvSpPr>
            <a:spLocks noGrp="1"/>
          </p:cNvSpPr>
          <p:nvPr>
            <p:ph idx="1"/>
          </p:nvPr>
        </p:nvSpPr>
        <p:spPr>
          <a:xfrm>
            <a:off x="450000" y="1324498"/>
            <a:ext cx="11263464" cy="4732209"/>
          </a:xfrm>
        </p:spPr>
        <p:txBody>
          <a:bodyPr>
            <a:normAutofit/>
          </a:bodyPr>
          <a:lstStyle/>
          <a:p>
            <a:pPr algn="just"/>
            <a:r>
              <a:rPr lang="en-GB" dirty="0">
                <a:solidFill>
                  <a:schemeClr val="tx1"/>
                </a:solidFill>
              </a:rPr>
              <a:t>Supplier responded to GSK’s findings in 2 months:</a:t>
            </a:r>
          </a:p>
          <a:p>
            <a:pPr marL="611063" lvl="1" indent="-342900" algn="just">
              <a:buFont typeface="+mj-lt"/>
              <a:buAutoNum type="arabicPeriod"/>
            </a:pPr>
            <a:r>
              <a:rPr lang="en-GB" dirty="0">
                <a:solidFill>
                  <a:schemeClr val="tx1"/>
                </a:solidFill>
              </a:rPr>
              <a:t>Provided further information on manufacturing &amp; warehouse design and operations to demonstrate prevention of contamination to stormwater.</a:t>
            </a:r>
          </a:p>
          <a:p>
            <a:pPr marL="611063" lvl="1" indent="-342900" algn="just">
              <a:buFont typeface="+mj-lt"/>
              <a:buAutoNum type="arabicPeriod"/>
            </a:pPr>
            <a:r>
              <a:rPr lang="en-GB" dirty="0">
                <a:solidFill>
                  <a:schemeClr val="tx1"/>
                </a:solidFill>
              </a:rPr>
              <a:t>Confirmation that site has implemented complete containment of antibiotic at source through capture of dry cleaning residues and all process rinse water for incineration.</a:t>
            </a:r>
          </a:p>
          <a:p>
            <a:pPr marL="611063" lvl="1" indent="-342900" algn="just">
              <a:buFont typeface="+mj-lt"/>
              <a:buAutoNum type="arabicPeriod"/>
            </a:pPr>
            <a:r>
              <a:rPr lang="en-GB" dirty="0">
                <a:solidFill>
                  <a:schemeClr val="tx1"/>
                </a:solidFill>
              </a:rPr>
              <a:t>Significant potential risks of environmental AMR propagation remediated as a result of this assessment.</a:t>
            </a:r>
          </a:p>
        </p:txBody>
      </p:sp>
      <p:sp>
        <p:nvSpPr>
          <p:cNvPr id="5" name="Slide Number Placeholder 4">
            <a:extLst>
              <a:ext uri="{FF2B5EF4-FFF2-40B4-BE49-F238E27FC236}">
                <a16:creationId xmlns:a16="http://schemas.microsoft.com/office/drawing/2014/main" id="{A150AAD5-1F0C-4EF4-AB08-FF5405B103D5}"/>
              </a:ext>
            </a:extLst>
          </p:cNvPr>
          <p:cNvSpPr>
            <a:spLocks noGrp="1"/>
          </p:cNvSpPr>
          <p:nvPr>
            <p:ph type="sldNum" sz="quarter" idx="12"/>
          </p:nvPr>
        </p:nvSpPr>
        <p:spPr/>
        <p:txBody>
          <a:bodyPr/>
          <a:lstStyle/>
          <a:p>
            <a:fld id="{1A91ABBD-BE70-492B-BBD8-7AF5442A9E89}" type="slidenum">
              <a:rPr lang="en-GB" smtClean="0"/>
              <a:t>123</a:t>
            </a:fld>
            <a:endParaRPr lang="en-GB"/>
          </a:p>
        </p:txBody>
      </p:sp>
      <p:pic>
        <p:nvPicPr>
          <p:cNvPr id="22" name="Picture 216">
            <a:extLst>
              <a:ext uri="{FF2B5EF4-FFF2-40B4-BE49-F238E27FC236}">
                <a16:creationId xmlns:a16="http://schemas.microsoft.com/office/drawing/2014/main" id="{904DFA2F-2131-4DFE-A421-9E132F7E479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33110" y="3923475"/>
            <a:ext cx="1249058" cy="1306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40299465-B331-418D-9BE7-86E7A0C3F21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23809" y="5478552"/>
            <a:ext cx="584540" cy="560681"/>
          </a:xfrm>
          <a:prstGeom prst="rect">
            <a:avLst/>
          </a:prstGeom>
        </p:spPr>
      </p:pic>
      <p:pic>
        <p:nvPicPr>
          <p:cNvPr id="24" name="Picture 23">
            <a:extLst>
              <a:ext uri="{FF2B5EF4-FFF2-40B4-BE49-F238E27FC236}">
                <a16:creationId xmlns:a16="http://schemas.microsoft.com/office/drawing/2014/main" id="{620C86C2-F3F0-482C-9731-D7205EB23A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56901" y="4120467"/>
            <a:ext cx="1512620" cy="950337"/>
          </a:xfrm>
          <a:prstGeom prst="rect">
            <a:avLst/>
          </a:prstGeom>
        </p:spPr>
      </p:pic>
      <p:pic>
        <p:nvPicPr>
          <p:cNvPr id="25" name="Picture 1" descr="Rain">
            <a:extLst>
              <a:ext uri="{FF2B5EF4-FFF2-40B4-BE49-F238E27FC236}">
                <a16:creationId xmlns:a16="http://schemas.microsoft.com/office/drawing/2014/main" id="{E47587E3-27AF-493F-97FA-99B67643C51C}"/>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723810" y="4356706"/>
            <a:ext cx="603807" cy="603807"/>
          </a:xfrm>
          <a:prstGeom prst="rect">
            <a:avLst/>
          </a:prstGeom>
        </p:spPr>
      </p:pic>
      <p:pic>
        <p:nvPicPr>
          <p:cNvPr id="26" name="Picture 25">
            <a:extLst>
              <a:ext uri="{FF2B5EF4-FFF2-40B4-BE49-F238E27FC236}">
                <a16:creationId xmlns:a16="http://schemas.microsoft.com/office/drawing/2014/main" id="{95653051-E4F2-43F4-A4F4-EFCE72012D6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660168" y="5574320"/>
            <a:ext cx="780356" cy="786452"/>
          </a:xfrm>
          <a:prstGeom prst="rect">
            <a:avLst/>
          </a:prstGeom>
        </p:spPr>
      </p:pic>
      <p:pic>
        <p:nvPicPr>
          <p:cNvPr id="27" name="Picture 26">
            <a:extLst>
              <a:ext uri="{FF2B5EF4-FFF2-40B4-BE49-F238E27FC236}">
                <a16:creationId xmlns:a16="http://schemas.microsoft.com/office/drawing/2014/main" id="{23A03A61-189C-429C-AE24-111A52ACE29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726644" y="5672079"/>
            <a:ext cx="585267" cy="560881"/>
          </a:xfrm>
          <a:prstGeom prst="rect">
            <a:avLst/>
          </a:prstGeom>
        </p:spPr>
      </p:pic>
      <p:sp>
        <p:nvSpPr>
          <p:cNvPr id="28" name="Arrow: Left 27">
            <a:extLst>
              <a:ext uri="{FF2B5EF4-FFF2-40B4-BE49-F238E27FC236}">
                <a16:creationId xmlns:a16="http://schemas.microsoft.com/office/drawing/2014/main" id="{3CF75F0E-FC1A-4C4D-8291-D6D678E5E2A0}"/>
              </a:ext>
            </a:extLst>
          </p:cNvPr>
          <p:cNvSpPr/>
          <p:nvPr/>
        </p:nvSpPr>
        <p:spPr bwMode="auto">
          <a:xfrm>
            <a:off x="3559679" y="4576534"/>
            <a:ext cx="763185" cy="383978"/>
          </a:xfrm>
          <a:prstGeom prst="leftArrow">
            <a:avLst/>
          </a:prstGeom>
          <a:solidFill>
            <a:schemeClr val="bg1">
              <a:lumMod val="75000"/>
            </a:schemeClr>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29" name="TextBox 28">
            <a:extLst>
              <a:ext uri="{FF2B5EF4-FFF2-40B4-BE49-F238E27FC236}">
                <a16:creationId xmlns:a16="http://schemas.microsoft.com/office/drawing/2014/main" id="{7AB9FE32-1202-4C88-A7F2-637BA7279784}"/>
              </a:ext>
            </a:extLst>
          </p:cNvPr>
          <p:cNvSpPr txBox="1"/>
          <p:nvPr/>
        </p:nvSpPr>
        <p:spPr>
          <a:xfrm>
            <a:off x="3559679" y="4037084"/>
            <a:ext cx="929631" cy="383978"/>
          </a:xfrm>
          <a:prstGeom prst="rect">
            <a:avLst/>
          </a:prstGeom>
          <a:noFill/>
        </p:spPr>
        <p:txBody>
          <a:bodyPr wrap="none" lIns="0" tIns="0" rIns="0" bIns="0" rtlCol="0">
            <a:noAutofit/>
          </a:bodyPr>
          <a:lstStyle/>
          <a:p>
            <a:pPr>
              <a:buClr>
                <a:schemeClr val="tx1"/>
              </a:buClr>
            </a:pPr>
            <a:r>
              <a:rPr lang="en-GB" sz="1200" b="1" dirty="0">
                <a:solidFill>
                  <a:srgbClr val="00B050"/>
                </a:solidFill>
              </a:rPr>
              <a:t>4. No stormwater </a:t>
            </a:r>
          </a:p>
          <a:p>
            <a:pPr>
              <a:buClr>
                <a:schemeClr val="tx1"/>
              </a:buClr>
            </a:pPr>
            <a:r>
              <a:rPr lang="en-GB" sz="1200" b="1" dirty="0">
                <a:solidFill>
                  <a:srgbClr val="00B050"/>
                </a:solidFill>
              </a:rPr>
              <a:t>contamination </a:t>
            </a:r>
          </a:p>
          <a:p>
            <a:pPr>
              <a:buClr>
                <a:schemeClr val="tx1"/>
              </a:buClr>
            </a:pPr>
            <a:r>
              <a:rPr lang="en-GB" sz="1200" b="1" dirty="0">
                <a:solidFill>
                  <a:srgbClr val="00B050"/>
                </a:solidFill>
              </a:rPr>
              <a:t>risk</a:t>
            </a:r>
          </a:p>
        </p:txBody>
      </p:sp>
      <p:sp>
        <p:nvSpPr>
          <p:cNvPr id="30" name="Arrow: Down 29">
            <a:extLst>
              <a:ext uri="{FF2B5EF4-FFF2-40B4-BE49-F238E27FC236}">
                <a16:creationId xmlns:a16="http://schemas.microsoft.com/office/drawing/2014/main" id="{BFAB30DA-2528-4422-98F1-4DB33FE6F61A}"/>
              </a:ext>
            </a:extLst>
          </p:cNvPr>
          <p:cNvSpPr/>
          <p:nvPr/>
        </p:nvSpPr>
        <p:spPr bwMode="auto">
          <a:xfrm>
            <a:off x="2891162" y="5051705"/>
            <a:ext cx="310719" cy="426847"/>
          </a:xfrm>
          <a:prstGeom prst="downArrow">
            <a:avLst/>
          </a:prstGeom>
          <a:solidFill>
            <a:schemeClr val="bg1">
              <a:lumMod val="75000"/>
            </a:schemeClr>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31" name="Arrow: Right 30">
            <a:extLst>
              <a:ext uri="{FF2B5EF4-FFF2-40B4-BE49-F238E27FC236}">
                <a16:creationId xmlns:a16="http://schemas.microsoft.com/office/drawing/2014/main" id="{2F37C1D0-1AC8-40F7-BD10-1CC67E7DFC54}"/>
              </a:ext>
            </a:extLst>
          </p:cNvPr>
          <p:cNvSpPr/>
          <p:nvPr/>
        </p:nvSpPr>
        <p:spPr bwMode="auto">
          <a:xfrm>
            <a:off x="5750085" y="4430141"/>
            <a:ext cx="976559" cy="383978"/>
          </a:xfrm>
          <a:prstGeom prst="rightArrow">
            <a:avLst/>
          </a:prstGeom>
          <a:solidFill>
            <a:schemeClr val="bg1">
              <a:lumMod val="75000"/>
            </a:schemeClr>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32" name="TextBox 31">
            <a:extLst>
              <a:ext uri="{FF2B5EF4-FFF2-40B4-BE49-F238E27FC236}">
                <a16:creationId xmlns:a16="http://schemas.microsoft.com/office/drawing/2014/main" id="{554AAF11-4A8F-47A2-BD22-631F85087B89}"/>
              </a:ext>
            </a:extLst>
          </p:cNvPr>
          <p:cNvSpPr txBox="1"/>
          <p:nvPr/>
        </p:nvSpPr>
        <p:spPr>
          <a:xfrm>
            <a:off x="5719863" y="3804646"/>
            <a:ext cx="789972" cy="502806"/>
          </a:xfrm>
          <a:prstGeom prst="rect">
            <a:avLst/>
          </a:prstGeom>
          <a:noFill/>
        </p:spPr>
        <p:txBody>
          <a:bodyPr wrap="none" lIns="0" tIns="0" rIns="0" bIns="0" rtlCol="0">
            <a:noAutofit/>
          </a:bodyPr>
          <a:lstStyle/>
          <a:p>
            <a:pPr>
              <a:buClr>
                <a:schemeClr val="tx1"/>
              </a:buClr>
            </a:pPr>
            <a:r>
              <a:rPr lang="en-GB" sz="1200" b="1" dirty="0">
                <a:solidFill>
                  <a:srgbClr val="00B050"/>
                </a:solidFill>
              </a:rPr>
              <a:t>3. Containment at </a:t>
            </a:r>
          </a:p>
          <a:p>
            <a:pPr>
              <a:buClr>
                <a:schemeClr val="tx1"/>
              </a:buClr>
            </a:pPr>
            <a:r>
              <a:rPr lang="en-GB" sz="1200" b="1" dirty="0">
                <a:solidFill>
                  <a:srgbClr val="00B050"/>
                </a:solidFill>
              </a:rPr>
              <a:t>source: minimal </a:t>
            </a:r>
          </a:p>
          <a:p>
            <a:pPr>
              <a:buClr>
                <a:schemeClr val="tx1"/>
              </a:buClr>
            </a:pPr>
            <a:r>
              <a:rPr lang="en-GB" sz="1200" b="1" dirty="0">
                <a:solidFill>
                  <a:srgbClr val="00B050"/>
                </a:solidFill>
              </a:rPr>
              <a:t>discharge to WWTP</a:t>
            </a:r>
          </a:p>
        </p:txBody>
      </p:sp>
      <p:sp>
        <p:nvSpPr>
          <p:cNvPr id="33" name="Arrow: Down 32">
            <a:extLst>
              <a:ext uri="{FF2B5EF4-FFF2-40B4-BE49-F238E27FC236}">
                <a16:creationId xmlns:a16="http://schemas.microsoft.com/office/drawing/2014/main" id="{ED097C6A-CC1A-458F-9958-87B009BAEF87}"/>
              </a:ext>
            </a:extLst>
          </p:cNvPr>
          <p:cNvSpPr/>
          <p:nvPr/>
        </p:nvSpPr>
        <p:spPr bwMode="auto">
          <a:xfrm rot="1779920">
            <a:off x="7134495" y="4987077"/>
            <a:ext cx="310719" cy="598681"/>
          </a:xfrm>
          <a:prstGeom prst="downArrow">
            <a:avLst/>
          </a:prstGeom>
          <a:solidFill>
            <a:schemeClr val="bg1">
              <a:lumMod val="75000"/>
            </a:schemeClr>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34" name="Arrow: Down 33">
            <a:extLst>
              <a:ext uri="{FF2B5EF4-FFF2-40B4-BE49-F238E27FC236}">
                <a16:creationId xmlns:a16="http://schemas.microsoft.com/office/drawing/2014/main" id="{8D4F050A-ED1D-4F2A-8C10-278B9E7BB9E4}"/>
              </a:ext>
            </a:extLst>
          </p:cNvPr>
          <p:cNvSpPr/>
          <p:nvPr/>
        </p:nvSpPr>
        <p:spPr bwMode="auto">
          <a:xfrm rot="18470212">
            <a:off x="8657098" y="4766686"/>
            <a:ext cx="311271" cy="969965"/>
          </a:xfrm>
          <a:prstGeom prst="downArrow">
            <a:avLst/>
          </a:prstGeom>
          <a:solidFill>
            <a:schemeClr val="bg1">
              <a:lumMod val="75000"/>
            </a:schemeClr>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marL="180975" indent="-180975" algn="ctr" eaLnBrk="0" hangingPunct="0">
              <a:buClr>
                <a:schemeClr val="bg1"/>
              </a:buClr>
              <a:buFont typeface="Arial" pitchFamily="34" charset="0"/>
              <a:buChar char="–"/>
            </a:pPr>
            <a:endParaRPr lang="en-GB" sz="1200" b="1" kern="0" dirty="0" err="1">
              <a:solidFill>
                <a:srgbClr val="FFFFFF"/>
              </a:solidFill>
              <a:latin typeface="Arial"/>
            </a:endParaRPr>
          </a:p>
        </p:txBody>
      </p:sp>
      <p:sp>
        <p:nvSpPr>
          <p:cNvPr id="35" name="TextBox 34">
            <a:extLst>
              <a:ext uri="{FF2B5EF4-FFF2-40B4-BE49-F238E27FC236}">
                <a16:creationId xmlns:a16="http://schemas.microsoft.com/office/drawing/2014/main" id="{BBCB07EE-F430-4CF4-A02E-CDE2FD222CDF}"/>
              </a:ext>
            </a:extLst>
          </p:cNvPr>
          <p:cNvSpPr txBox="1"/>
          <p:nvPr/>
        </p:nvSpPr>
        <p:spPr>
          <a:xfrm>
            <a:off x="6238364" y="5167490"/>
            <a:ext cx="757977" cy="383978"/>
          </a:xfrm>
          <a:prstGeom prst="rect">
            <a:avLst/>
          </a:prstGeom>
          <a:noFill/>
        </p:spPr>
        <p:txBody>
          <a:bodyPr wrap="none" lIns="0" tIns="0" rIns="0" bIns="0" rtlCol="0">
            <a:noAutofit/>
          </a:bodyPr>
          <a:lstStyle/>
          <a:p>
            <a:pPr>
              <a:buClr>
                <a:schemeClr val="tx1"/>
              </a:buClr>
            </a:pPr>
            <a:r>
              <a:rPr lang="en-GB" sz="1200" b="1" dirty="0">
                <a:solidFill>
                  <a:srgbClr val="00B050"/>
                </a:solidFill>
              </a:rPr>
              <a:t>2. Discharge </a:t>
            </a:r>
          </a:p>
          <a:p>
            <a:pPr>
              <a:buClr>
                <a:schemeClr val="tx1"/>
              </a:buClr>
            </a:pPr>
            <a:r>
              <a:rPr lang="en-GB" sz="1200" b="1" dirty="0">
                <a:solidFill>
                  <a:srgbClr val="00B050"/>
                </a:solidFill>
              </a:rPr>
              <a:t>below limits</a:t>
            </a:r>
          </a:p>
        </p:txBody>
      </p:sp>
      <p:sp>
        <p:nvSpPr>
          <p:cNvPr id="36" name="TextBox 35">
            <a:extLst>
              <a:ext uri="{FF2B5EF4-FFF2-40B4-BE49-F238E27FC236}">
                <a16:creationId xmlns:a16="http://schemas.microsoft.com/office/drawing/2014/main" id="{69CBFBA4-4870-48E0-8AA8-BFF847EA18AA}"/>
              </a:ext>
            </a:extLst>
          </p:cNvPr>
          <p:cNvSpPr txBox="1"/>
          <p:nvPr/>
        </p:nvSpPr>
        <p:spPr>
          <a:xfrm>
            <a:off x="8951912" y="4800376"/>
            <a:ext cx="1100550" cy="383978"/>
          </a:xfrm>
          <a:prstGeom prst="rect">
            <a:avLst/>
          </a:prstGeom>
          <a:noFill/>
        </p:spPr>
        <p:txBody>
          <a:bodyPr wrap="none" lIns="0" tIns="0" rIns="0" bIns="0" rtlCol="0">
            <a:noAutofit/>
          </a:bodyPr>
          <a:lstStyle/>
          <a:p>
            <a:pPr>
              <a:buClr>
                <a:schemeClr val="tx1"/>
              </a:buClr>
            </a:pPr>
            <a:r>
              <a:rPr lang="en-GB" sz="1200" b="1" dirty="0">
                <a:solidFill>
                  <a:srgbClr val="00B050"/>
                </a:solidFill>
              </a:rPr>
              <a:t>1. Biosolid waste </a:t>
            </a:r>
          </a:p>
          <a:p>
            <a:pPr>
              <a:buClr>
                <a:schemeClr val="tx1"/>
              </a:buClr>
            </a:pPr>
            <a:r>
              <a:rPr lang="en-GB" sz="1200" b="1" dirty="0">
                <a:solidFill>
                  <a:srgbClr val="00B050"/>
                </a:solidFill>
              </a:rPr>
              <a:t>to agriculture - no risk</a:t>
            </a:r>
          </a:p>
        </p:txBody>
      </p:sp>
      <p:sp>
        <p:nvSpPr>
          <p:cNvPr id="38" name="Footer Placeholder 3">
            <a:extLst>
              <a:ext uri="{FF2B5EF4-FFF2-40B4-BE49-F238E27FC236}">
                <a16:creationId xmlns:a16="http://schemas.microsoft.com/office/drawing/2014/main" id="{DE2D6A5D-E883-418E-9A8A-D70E4C14E3EA}"/>
              </a:ext>
            </a:extLst>
          </p:cNvPr>
          <p:cNvSpPr>
            <a:spLocks noGrp="1"/>
          </p:cNvSpPr>
          <p:nvPr>
            <p:ph type="ftr" sz="quarter" idx="11"/>
          </p:nvPr>
        </p:nvSpPr>
        <p:spPr>
          <a:xfrm>
            <a:off x="814387" y="6334125"/>
            <a:ext cx="4905475"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205707129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3049B-ACBC-4A3B-84F5-97C9EEB56F8A}"/>
              </a:ext>
            </a:extLst>
          </p:cNvPr>
          <p:cNvSpPr>
            <a:spLocks noGrp="1"/>
          </p:cNvSpPr>
          <p:nvPr>
            <p:ph type="title"/>
          </p:nvPr>
        </p:nvSpPr>
        <p:spPr>
          <a:xfrm>
            <a:off x="210670" y="-75138"/>
            <a:ext cx="11596116" cy="1325563"/>
          </a:xfrm>
        </p:spPr>
        <p:txBody>
          <a:bodyPr>
            <a:normAutofit/>
          </a:bodyPr>
          <a:lstStyle/>
          <a:p>
            <a:r>
              <a:rPr lang="en-GB" dirty="0"/>
              <a:t>Examples: Containment of Antibiotic at Source</a:t>
            </a:r>
          </a:p>
        </p:txBody>
      </p:sp>
      <p:sp>
        <p:nvSpPr>
          <p:cNvPr id="3" name="Content Placeholder 2">
            <a:extLst>
              <a:ext uri="{FF2B5EF4-FFF2-40B4-BE49-F238E27FC236}">
                <a16:creationId xmlns:a16="http://schemas.microsoft.com/office/drawing/2014/main" id="{95DC00A9-6605-4F25-8E16-180A4E2298C7}"/>
              </a:ext>
            </a:extLst>
          </p:cNvPr>
          <p:cNvSpPr>
            <a:spLocks noGrp="1"/>
          </p:cNvSpPr>
          <p:nvPr>
            <p:ph idx="1"/>
          </p:nvPr>
        </p:nvSpPr>
        <p:spPr>
          <a:xfrm>
            <a:off x="210670" y="1398077"/>
            <a:ext cx="5885330" cy="4778886"/>
          </a:xfrm>
        </p:spPr>
        <p:txBody>
          <a:bodyPr>
            <a:normAutofit fontScale="85000" lnSpcReduction="20000"/>
          </a:bodyPr>
          <a:lstStyle/>
          <a:p>
            <a:pPr>
              <a:spcBef>
                <a:spcPts val="300"/>
              </a:spcBef>
              <a:spcAft>
                <a:spcPts val="300"/>
              </a:spcAft>
            </a:pPr>
            <a:r>
              <a:rPr lang="en-GB" dirty="0"/>
              <a:t>GSK South East Asia site</a:t>
            </a:r>
          </a:p>
          <a:p>
            <a:pPr lvl="1">
              <a:spcBef>
                <a:spcPts val="300"/>
              </a:spcBef>
              <a:spcAft>
                <a:spcPts val="300"/>
              </a:spcAft>
            </a:pPr>
            <a:r>
              <a:rPr lang="en-GB" dirty="0"/>
              <a:t>Antibiotic ointment manufacture</a:t>
            </a:r>
          </a:p>
          <a:p>
            <a:pPr lvl="1">
              <a:spcBef>
                <a:spcPts val="300"/>
              </a:spcBef>
              <a:spcAft>
                <a:spcPts val="300"/>
              </a:spcAft>
            </a:pPr>
            <a:r>
              <a:rPr lang="en-GB" dirty="0"/>
              <a:t>5 different antibiotic APIs</a:t>
            </a:r>
          </a:p>
          <a:p>
            <a:pPr lvl="1">
              <a:spcBef>
                <a:spcPts val="300"/>
              </a:spcBef>
              <a:spcAft>
                <a:spcPts val="300"/>
              </a:spcAft>
            </a:pPr>
            <a:r>
              <a:rPr lang="en-GB" dirty="0"/>
              <a:t>Contain antibiotic at source by physically removing product residues from equipment prior to rinsing with recovered solids incinerated.</a:t>
            </a:r>
          </a:p>
          <a:p>
            <a:pPr lvl="1">
              <a:spcBef>
                <a:spcPts val="300"/>
              </a:spcBef>
              <a:spcAft>
                <a:spcPts val="300"/>
              </a:spcAft>
            </a:pPr>
            <a:r>
              <a:rPr lang="en-GB" dirty="0"/>
              <a:t>First rinses also incinerated</a:t>
            </a:r>
          </a:p>
          <a:p>
            <a:pPr>
              <a:spcBef>
                <a:spcPts val="300"/>
              </a:spcBef>
              <a:spcAft>
                <a:spcPts val="300"/>
              </a:spcAft>
            </a:pPr>
            <a:r>
              <a:rPr lang="en-GB" dirty="0"/>
              <a:t>GSK European site </a:t>
            </a:r>
          </a:p>
          <a:p>
            <a:pPr lvl="1">
              <a:spcBef>
                <a:spcPts val="300"/>
              </a:spcBef>
              <a:spcAft>
                <a:spcPts val="300"/>
              </a:spcAft>
            </a:pPr>
            <a:r>
              <a:rPr lang="en-GB" dirty="0" err="1"/>
              <a:t>Steriles</a:t>
            </a:r>
            <a:r>
              <a:rPr lang="en-GB" dirty="0"/>
              <a:t> and ointment manufacture</a:t>
            </a:r>
          </a:p>
          <a:p>
            <a:pPr lvl="1">
              <a:spcBef>
                <a:spcPts val="300"/>
              </a:spcBef>
              <a:spcAft>
                <a:spcPts val="300"/>
              </a:spcAft>
            </a:pPr>
            <a:r>
              <a:rPr lang="en-GB" dirty="0"/>
              <a:t>5 different antibiotic APIs</a:t>
            </a:r>
          </a:p>
          <a:p>
            <a:pPr lvl="1">
              <a:spcBef>
                <a:spcPts val="300"/>
              </a:spcBef>
              <a:spcAft>
                <a:spcPts val="300"/>
              </a:spcAft>
            </a:pPr>
            <a:r>
              <a:rPr lang="en-GB" dirty="0"/>
              <a:t>Losses minimised through use of HEPA filters on process vents </a:t>
            </a:r>
          </a:p>
          <a:p>
            <a:pPr lvl="1">
              <a:spcBef>
                <a:spcPts val="300"/>
              </a:spcBef>
              <a:spcAft>
                <a:spcPts val="300"/>
              </a:spcAft>
            </a:pPr>
            <a:r>
              <a:rPr lang="en-GB" dirty="0"/>
              <a:t>Containment equipment used for dermatological products </a:t>
            </a:r>
          </a:p>
          <a:p>
            <a:pPr lvl="1">
              <a:spcBef>
                <a:spcPts val="300"/>
              </a:spcBef>
              <a:spcAft>
                <a:spcPts val="300"/>
              </a:spcAft>
            </a:pPr>
            <a:r>
              <a:rPr lang="en-GB" dirty="0"/>
              <a:t>First cleaning rinses of equipment are collected for incineration. Manufacturing areas are sealed.</a:t>
            </a:r>
          </a:p>
          <a:p>
            <a:pPr lvl="1">
              <a:spcBef>
                <a:spcPts val="300"/>
              </a:spcBef>
              <a:spcAft>
                <a:spcPts val="300"/>
              </a:spcAft>
            </a:pPr>
            <a:r>
              <a:rPr lang="en-GB" dirty="0"/>
              <a:t>A thermal pre-treatment is employed for 2 antibiotics</a:t>
            </a:r>
          </a:p>
          <a:p>
            <a:pPr lvl="2">
              <a:spcBef>
                <a:spcPts val="300"/>
              </a:spcBef>
              <a:spcAft>
                <a:spcPts val="300"/>
              </a:spcAft>
            </a:pPr>
            <a:endParaRPr lang="en-GB" sz="1300" dirty="0"/>
          </a:p>
          <a:p>
            <a:pPr lvl="1">
              <a:spcBef>
                <a:spcPts val="300"/>
              </a:spcBef>
              <a:spcAft>
                <a:spcPts val="300"/>
              </a:spcAft>
            </a:pPr>
            <a:endParaRPr lang="en-GB" sz="1300" dirty="0"/>
          </a:p>
          <a:p>
            <a:pPr lvl="2">
              <a:spcBef>
                <a:spcPts val="300"/>
              </a:spcBef>
              <a:spcAft>
                <a:spcPts val="300"/>
              </a:spcAft>
            </a:pPr>
            <a:endParaRPr lang="en-GB" sz="1300" dirty="0"/>
          </a:p>
          <a:p>
            <a:pPr lvl="1">
              <a:spcBef>
                <a:spcPts val="300"/>
              </a:spcBef>
              <a:spcAft>
                <a:spcPts val="300"/>
              </a:spcAft>
            </a:pPr>
            <a:endParaRPr lang="en-GB" sz="1300" dirty="0"/>
          </a:p>
          <a:p>
            <a:pPr>
              <a:spcBef>
                <a:spcPts val="300"/>
              </a:spcBef>
              <a:spcAft>
                <a:spcPts val="300"/>
              </a:spcAft>
            </a:pPr>
            <a:endParaRPr lang="en-GB" sz="1300" dirty="0"/>
          </a:p>
        </p:txBody>
      </p:sp>
      <p:pic>
        <p:nvPicPr>
          <p:cNvPr id="11" name="Picture 10" descr="A view of a city&#10;&#10;Description generated with very high confidence">
            <a:extLst>
              <a:ext uri="{FF2B5EF4-FFF2-40B4-BE49-F238E27FC236}">
                <a16:creationId xmlns:a16="http://schemas.microsoft.com/office/drawing/2014/main" id="{5A5F51A8-877F-4462-AD17-E1A95B8E336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6338316" y="1904281"/>
            <a:ext cx="5074070" cy="4272681"/>
          </a:xfrm>
          <a:prstGeom prst="rect">
            <a:avLst/>
          </a:prstGeom>
        </p:spPr>
      </p:pic>
      <p:sp>
        <p:nvSpPr>
          <p:cNvPr id="5" name="Slide Number Placeholder 4">
            <a:extLst>
              <a:ext uri="{FF2B5EF4-FFF2-40B4-BE49-F238E27FC236}">
                <a16:creationId xmlns:a16="http://schemas.microsoft.com/office/drawing/2014/main" id="{E78308FC-2553-4CE8-A171-2E5C25408C1D}"/>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a:pPr>
                <a:spcAft>
                  <a:spcPts val="600"/>
                </a:spcAft>
              </a:pPr>
              <a:t>124</a:t>
            </a:fld>
            <a:endParaRPr lang="en-GB"/>
          </a:p>
        </p:txBody>
      </p:sp>
      <p:sp>
        <p:nvSpPr>
          <p:cNvPr id="6" name="Footer Placeholder 3">
            <a:extLst>
              <a:ext uri="{FF2B5EF4-FFF2-40B4-BE49-F238E27FC236}">
                <a16:creationId xmlns:a16="http://schemas.microsoft.com/office/drawing/2014/main" id="{F53B91B3-1219-4268-86D0-9466C685EA20}"/>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118624822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C885B-DDEF-475F-96DB-E1D53E6B63E4}"/>
              </a:ext>
            </a:extLst>
          </p:cNvPr>
          <p:cNvSpPr>
            <a:spLocks noGrp="1"/>
          </p:cNvSpPr>
          <p:nvPr>
            <p:ph type="title"/>
          </p:nvPr>
        </p:nvSpPr>
        <p:spPr>
          <a:xfrm>
            <a:off x="217244" y="354805"/>
            <a:ext cx="10515600" cy="652463"/>
          </a:xfrm>
        </p:spPr>
        <p:txBody>
          <a:bodyPr/>
          <a:lstStyle/>
          <a:p>
            <a:r>
              <a:rPr lang="en-GB" sz="3200" dirty="0"/>
              <a:t>Antibiotic Quantification</a:t>
            </a:r>
          </a:p>
        </p:txBody>
      </p:sp>
      <p:sp>
        <p:nvSpPr>
          <p:cNvPr id="3" name="Content Placeholder 2">
            <a:extLst>
              <a:ext uri="{FF2B5EF4-FFF2-40B4-BE49-F238E27FC236}">
                <a16:creationId xmlns:a16="http://schemas.microsoft.com/office/drawing/2014/main" id="{80515B93-8AB2-4DD2-9F8E-FC4A4A52AF92}"/>
              </a:ext>
            </a:extLst>
          </p:cNvPr>
          <p:cNvSpPr>
            <a:spLocks noGrp="1"/>
          </p:cNvSpPr>
          <p:nvPr>
            <p:ph idx="1"/>
          </p:nvPr>
        </p:nvSpPr>
        <p:spPr>
          <a:xfrm>
            <a:off x="217244" y="1304591"/>
            <a:ext cx="11496220" cy="4732209"/>
          </a:xfrm>
        </p:spPr>
        <p:txBody>
          <a:bodyPr>
            <a:normAutofit lnSpcReduction="10000"/>
          </a:bodyPr>
          <a:lstStyle/>
          <a:p>
            <a:pPr algn="just">
              <a:spcBef>
                <a:spcPts val="600"/>
              </a:spcBef>
              <a:spcAft>
                <a:spcPts val="600"/>
              </a:spcAft>
            </a:pPr>
            <a:r>
              <a:rPr lang="en-GB" dirty="0">
                <a:solidFill>
                  <a:schemeClr val="tx1"/>
                </a:solidFill>
              </a:rPr>
              <a:t>Control of antibiotic discharge to within the environmental limits (PNECs) should be established by robust calculation and or monitoring.  Calculation by mass balance should include the following parameters;</a:t>
            </a:r>
          </a:p>
          <a:p>
            <a:pPr lvl="1" algn="just" fontAlgn="base">
              <a:spcBef>
                <a:spcPts val="600"/>
              </a:spcBef>
              <a:spcAft>
                <a:spcPts val="600"/>
              </a:spcAft>
            </a:pPr>
            <a:r>
              <a:rPr lang="en-GB" dirty="0">
                <a:solidFill>
                  <a:schemeClr val="tx1"/>
                </a:solidFill>
              </a:rPr>
              <a:t>Worst-case losses of antibiotic to wastewater, accounting for any containment at source techniques.</a:t>
            </a:r>
          </a:p>
          <a:p>
            <a:pPr lvl="1" algn="just" fontAlgn="base">
              <a:spcBef>
                <a:spcPts val="600"/>
              </a:spcBef>
              <a:spcAft>
                <a:spcPts val="600"/>
              </a:spcAft>
            </a:pPr>
            <a:r>
              <a:rPr lang="en-GB" dirty="0">
                <a:solidFill>
                  <a:schemeClr val="tx1"/>
                </a:solidFill>
              </a:rPr>
              <a:t>Removal efficiency of the antibiotic in the wastewater treatment processes. Ideally be based on analytical characterisation of the specific systems as assumptions based on measured COD removal efficiency are unlikely to be accurate and extrapolation of literature data may not be representative of actual performance.</a:t>
            </a:r>
          </a:p>
          <a:p>
            <a:pPr lvl="1" algn="just" fontAlgn="base">
              <a:spcBef>
                <a:spcPts val="600"/>
              </a:spcBef>
              <a:spcAft>
                <a:spcPts val="600"/>
              </a:spcAft>
            </a:pPr>
            <a:r>
              <a:rPr lang="en-GB" dirty="0">
                <a:solidFill>
                  <a:schemeClr val="tx1"/>
                </a:solidFill>
              </a:rPr>
              <a:t>Estimation/measurement of the flowrate at the point of environmental discharge of wastewater. Where this data is unavailable, typical conservative assumed values for dilution of 10x (river), 20x (soil*) and 100x (sea) are commonly applied, where appropriate.</a:t>
            </a:r>
          </a:p>
          <a:p>
            <a:pPr algn="just">
              <a:spcBef>
                <a:spcPts val="600"/>
              </a:spcBef>
              <a:spcAft>
                <a:spcPts val="600"/>
              </a:spcAft>
            </a:pPr>
            <a:r>
              <a:rPr lang="en-GB" dirty="0">
                <a:solidFill>
                  <a:schemeClr val="tx1"/>
                </a:solidFill>
              </a:rPr>
              <a:t>Where analytical testing results in “none detected” results, these should be interpreted as results at the limit of detection of the method rather than confirming the absence of antibiotic. </a:t>
            </a:r>
          </a:p>
        </p:txBody>
      </p:sp>
      <p:sp>
        <p:nvSpPr>
          <p:cNvPr id="4" name="Footer Placeholder 3">
            <a:extLst>
              <a:ext uri="{FF2B5EF4-FFF2-40B4-BE49-F238E27FC236}">
                <a16:creationId xmlns:a16="http://schemas.microsoft.com/office/drawing/2014/main" id="{B6B6C7BC-6CE8-44B9-B274-726568C8FF47}"/>
              </a:ext>
            </a:extLst>
          </p:cNvPr>
          <p:cNvSpPr>
            <a:spLocks noGrp="1"/>
          </p:cNvSpPr>
          <p:nvPr>
            <p:ph type="ftr" sz="quarter" idx="11"/>
          </p:nvPr>
        </p:nvSpPr>
        <p:spPr>
          <a:xfrm>
            <a:off x="1025806" y="6610433"/>
            <a:ext cx="9032593" cy="277001"/>
          </a:xfrm>
        </p:spPr>
        <p:txBody>
          <a:bodyPr/>
          <a:lstStyle/>
          <a:p>
            <a:r>
              <a:rPr lang="en-GB" b="1" dirty="0"/>
              <a:t>*</a:t>
            </a:r>
            <a:r>
              <a:rPr lang="en-GB" dirty="0"/>
              <a:t>EPA. 1996. Soil Screening Guidance: Technical Background Document. In:</a:t>
            </a:r>
            <a:r>
              <a:rPr lang="en-GB" i="1" dirty="0"/>
              <a:t> </a:t>
            </a:r>
            <a:r>
              <a:rPr lang="en-GB" dirty="0"/>
              <a:t>Response </a:t>
            </a:r>
            <a:r>
              <a:rPr lang="en-GB" dirty="0" err="1"/>
              <a:t>OoSWaE</a:t>
            </a:r>
            <a:r>
              <a:rPr lang="en-GB" dirty="0"/>
              <a:t>, editor. Second ed. Washington, DC: United States Environmental Protection Agency.</a:t>
            </a:r>
          </a:p>
          <a:p>
            <a:r>
              <a:rPr lang="en-GB" dirty="0"/>
              <a:t> </a:t>
            </a:r>
          </a:p>
          <a:p>
            <a:endParaRPr lang="en-GB" dirty="0"/>
          </a:p>
        </p:txBody>
      </p:sp>
      <p:sp>
        <p:nvSpPr>
          <p:cNvPr id="5" name="Slide Number Placeholder 4">
            <a:extLst>
              <a:ext uri="{FF2B5EF4-FFF2-40B4-BE49-F238E27FC236}">
                <a16:creationId xmlns:a16="http://schemas.microsoft.com/office/drawing/2014/main" id="{A5D4DE3A-3F86-43F5-A836-53895B3F8213}"/>
              </a:ext>
            </a:extLst>
          </p:cNvPr>
          <p:cNvSpPr>
            <a:spLocks noGrp="1"/>
          </p:cNvSpPr>
          <p:nvPr>
            <p:ph type="sldNum" sz="quarter" idx="12"/>
          </p:nvPr>
        </p:nvSpPr>
        <p:spPr/>
        <p:txBody>
          <a:bodyPr/>
          <a:lstStyle/>
          <a:p>
            <a:fld id="{1A91ABBD-BE70-492B-BBD8-7AF5442A9E89}" type="slidenum">
              <a:rPr lang="en-GB" smtClean="0"/>
              <a:t>125</a:t>
            </a:fld>
            <a:endParaRPr lang="en-GB"/>
          </a:p>
        </p:txBody>
      </p:sp>
    </p:spTree>
    <p:extLst>
      <p:ext uri="{BB962C8B-B14F-4D97-AF65-F5344CB8AC3E}">
        <p14:creationId xmlns:p14="http://schemas.microsoft.com/office/powerpoint/2010/main" val="45421314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B2850EC-39EA-4A0B-81AD-6236E2DB090C}"/>
              </a:ext>
            </a:extLst>
          </p:cNvPr>
          <p:cNvSpPr>
            <a:spLocks noGrp="1"/>
          </p:cNvSpPr>
          <p:nvPr>
            <p:ph type="title"/>
          </p:nvPr>
        </p:nvSpPr>
        <p:spPr>
          <a:xfrm>
            <a:off x="896786" y="-21198"/>
            <a:ext cx="10515600" cy="1325563"/>
          </a:xfrm>
        </p:spPr>
        <p:txBody>
          <a:bodyPr>
            <a:normAutofit/>
          </a:bodyPr>
          <a:lstStyle/>
          <a:p>
            <a:r>
              <a:rPr lang="en-GB" dirty="0"/>
              <a:t>Example: Analytical Verification</a:t>
            </a:r>
          </a:p>
        </p:txBody>
      </p:sp>
      <p:sp>
        <p:nvSpPr>
          <p:cNvPr id="7" name="Content Placeholder 2">
            <a:extLst>
              <a:ext uri="{FF2B5EF4-FFF2-40B4-BE49-F238E27FC236}">
                <a16:creationId xmlns:a16="http://schemas.microsoft.com/office/drawing/2014/main" id="{4773A72F-C0B9-444C-8172-0008B102038E}"/>
              </a:ext>
            </a:extLst>
          </p:cNvPr>
          <p:cNvSpPr>
            <a:spLocks noGrp="1"/>
          </p:cNvSpPr>
          <p:nvPr>
            <p:ph idx="1"/>
          </p:nvPr>
        </p:nvSpPr>
        <p:spPr>
          <a:xfrm>
            <a:off x="0" y="1253330"/>
            <a:ext cx="6096000" cy="4923631"/>
          </a:xfrm>
        </p:spPr>
        <p:txBody>
          <a:bodyPr>
            <a:normAutofit/>
          </a:bodyPr>
          <a:lstStyle/>
          <a:p>
            <a:pPr marL="0" indent="0">
              <a:buNone/>
            </a:pPr>
            <a:endParaRPr lang="en-GB" sz="2000" dirty="0"/>
          </a:p>
          <a:p>
            <a:r>
              <a:rPr lang="en-GB" sz="2000" dirty="0"/>
              <a:t>European GSK beta-lactam antibiotic manufacturing site.</a:t>
            </a:r>
          </a:p>
          <a:p>
            <a:pPr lvl="2"/>
            <a:r>
              <a:rPr lang="en-GB" sz="2000" dirty="0"/>
              <a:t>Antibiotic residues are contained at source through the recovery of equipment heels prior to equipment cleaning to minimise the quantity discharged.</a:t>
            </a:r>
          </a:p>
          <a:p>
            <a:pPr lvl="2"/>
            <a:r>
              <a:rPr lang="en-GB" sz="2000" dirty="0"/>
              <a:t>Wastewater undergoes a thermal treatment (manufactured antibiotic is thermally unstable) prior to discharge to marine outfall.</a:t>
            </a:r>
          </a:p>
          <a:p>
            <a:pPr lvl="2"/>
            <a:r>
              <a:rPr lang="en-GB" sz="2000" dirty="0"/>
              <a:t>Composite samples of wastewater prior to discharge analysed by a sensitive in-house LC-MS/MS method with a low (ppb) limit of detection determined, which confirmed control of the antibiotic to 6% of the PNEC limit.</a:t>
            </a:r>
          </a:p>
          <a:p>
            <a:pPr>
              <a:spcBef>
                <a:spcPts val="300"/>
              </a:spcBef>
              <a:spcAft>
                <a:spcPts val="300"/>
              </a:spcAft>
            </a:pPr>
            <a:endParaRPr lang="en-GB" sz="2000" dirty="0"/>
          </a:p>
          <a:p>
            <a:pPr>
              <a:spcBef>
                <a:spcPts val="300"/>
              </a:spcBef>
              <a:spcAft>
                <a:spcPts val="300"/>
              </a:spcAft>
            </a:pPr>
            <a:endParaRPr lang="en-GB" sz="2000" dirty="0"/>
          </a:p>
          <a:p>
            <a:pPr>
              <a:spcBef>
                <a:spcPts val="300"/>
              </a:spcBef>
              <a:spcAft>
                <a:spcPts val="300"/>
              </a:spcAft>
            </a:pPr>
            <a:endParaRPr lang="en-GB" sz="2000" dirty="0"/>
          </a:p>
          <a:p>
            <a:pPr marL="0" indent="0">
              <a:spcBef>
                <a:spcPts val="300"/>
              </a:spcBef>
              <a:spcAft>
                <a:spcPts val="300"/>
              </a:spcAft>
              <a:buNone/>
            </a:pPr>
            <a:endParaRPr lang="en-GB" sz="2000" dirty="0"/>
          </a:p>
          <a:p>
            <a:pPr>
              <a:spcBef>
                <a:spcPts val="300"/>
              </a:spcBef>
              <a:spcAft>
                <a:spcPts val="300"/>
              </a:spcAft>
            </a:pPr>
            <a:endParaRPr lang="en-GB" sz="2000" dirty="0"/>
          </a:p>
          <a:p>
            <a:pPr>
              <a:spcBef>
                <a:spcPts val="300"/>
              </a:spcBef>
              <a:spcAft>
                <a:spcPts val="300"/>
              </a:spcAft>
            </a:pPr>
            <a:endParaRPr lang="en-GB" sz="2000" dirty="0"/>
          </a:p>
          <a:p>
            <a:pPr>
              <a:spcBef>
                <a:spcPts val="300"/>
              </a:spcBef>
              <a:spcAft>
                <a:spcPts val="300"/>
              </a:spcAft>
            </a:pPr>
            <a:endParaRPr lang="en-GB" sz="2000" dirty="0"/>
          </a:p>
        </p:txBody>
      </p:sp>
      <p:pic>
        <p:nvPicPr>
          <p:cNvPr id="4" name="Picture 3" descr="A river running through a city&#10;&#10;Description generated with high confidence">
            <a:extLst>
              <a:ext uri="{FF2B5EF4-FFF2-40B4-BE49-F238E27FC236}">
                <a16:creationId xmlns:a16="http://schemas.microsoft.com/office/drawing/2014/main" id="{D77994C5-4648-49F8-9B7C-F035D978D0D6}"/>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338316" y="1904281"/>
            <a:ext cx="5074070" cy="4272681"/>
          </a:xfrm>
          <a:prstGeom prst="rect">
            <a:avLst/>
          </a:prstGeom>
        </p:spPr>
      </p:pic>
      <p:sp>
        <p:nvSpPr>
          <p:cNvPr id="5" name="Slide Number Placeholder 4">
            <a:extLst>
              <a:ext uri="{FF2B5EF4-FFF2-40B4-BE49-F238E27FC236}">
                <a16:creationId xmlns:a16="http://schemas.microsoft.com/office/drawing/2014/main" id="{1961C975-101B-48BD-B13F-D4BD45217D10}"/>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126</a:t>
            </a:fld>
            <a:endParaRPr lang="en-GB"/>
          </a:p>
        </p:txBody>
      </p:sp>
      <p:sp>
        <p:nvSpPr>
          <p:cNvPr id="8" name="Footer Placeholder 3">
            <a:extLst>
              <a:ext uri="{FF2B5EF4-FFF2-40B4-BE49-F238E27FC236}">
                <a16:creationId xmlns:a16="http://schemas.microsoft.com/office/drawing/2014/main" id="{9BCE0683-3359-49EB-950F-49E5DB99698C}"/>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56613319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150742" y="354805"/>
            <a:ext cx="10515600" cy="652463"/>
          </a:xfrm>
        </p:spPr>
        <p:txBody>
          <a:bodyPr/>
          <a:lstStyle/>
          <a:p>
            <a:r>
              <a:rPr lang="en-GB" sz="3200" dirty="0"/>
              <a:t>Solid Waste Management</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267120" y="1304591"/>
            <a:ext cx="11669956" cy="4732209"/>
          </a:xfrm>
        </p:spPr>
        <p:txBody>
          <a:bodyPr>
            <a:noAutofit/>
          </a:bodyPr>
          <a:lstStyle/>
          <a:p>
            <a:pPr algn="just">
              <a:spcBef>
                <a:spcPts val="300"/>
              </a:spcBef>
              <a:spcAft>
                <a:spcPts val="300"/>
              </a:spcAft>
            </a:pPr>
            <a:r>
              <a:rPr lang="en-GB" dirty="0">
                <a:solidFill>
                  <a:schemeClr val="tx1"/>
                </a:solidFill>
              </a:rPr>
              <a:t>Antibiotic and antibiotic-contaminated solid waste may constitute;</a:t>
            </a:r>
          </a:p>
          <a:p>
            <a:pPr lvl="1" algn="just" fontAlgn="base">
              <a:spcBef>
                <a:spcPts val="300"/>
              </a:spcBef>
              <a:spcAft>
                <a:spcPts val="300"/>
              </a:spcAft>
            </a:pPr>
            <a:r>
              <a:rPr lang="en-GB" dirty="0">
                <a:solidFill>
                  <a:schemeClr val="tx1"/>
                </a:solidFill>
              </a:rPr>
              <a:t>Process waste e.g. fermentation bio-sludge, waste and rejected product, laboratory waste.</a:t>
            </a:r>
          </a:p>
          <a:p>
            <a:pPr lvl="1" algn="just" fontAlgn="base">
              <a:spcBef>
                <a:spcPts val="300"/>
              </a:spcBef>
              <a:spcAft>
                <a:spcPts val="300"/>
              </a:spcAft>
            </a:pPr>
            <a:r>
              <a:rPr lang="en-GB" dirty="0">
                <a:solidFill>
                  <a:schemeClr val="tx1"/>
                </a:solidFill>
              </a:rPr>
              <a:t>Contaminated packaging, personnel protective equipment (PPE) or consumables.</a:t>
            </a:r>
          </a:p>
          <a:p>
            <a:pPr lvl="1" algn="just" fontAlgn="base">
              <a:spcBef>
                <a:spcPts val="300"/>
              </a:spcBef>
              <a:spcAft>
                <a:spcPts val="300"/>
              </a:spcAft>
            </a:pPr>
            <a:r>
              <a:rPr lang="en-GB" dirty="0">
                <a:solidFill>
                  <a:schemeClr val="tx1"/>
                </a:solidFill>
              </a:rPr>
              <a:t>Wastewater treatment wastes (e.g. biosolid, sediments, spent carbon, membranes).</a:t>
            </a:r>
          </a:p>
          <a:p>
            <a:pPr algn="just">
              <a:spcBef>
                <a:spcPts val="300"/>
              </a:spcBef>
              <a:spcAft>
                <a:spcPts val="300"/>
              </a:spcAft>
            </a:pPr>
            <a:r>
              <a:rPr lang="en-GB" dirty="0">
                <a:solidFill>
                  <a:schemeClr val="tx1"/>
                </a:solidFill>
              </a:rPr>
              <a:t>Solid waste storage/transport/disposal should comply with regulations, permits, licenses and authorisation. </a:t>
            </a:r>
          </a:p>
          <a:p>
            <a:pPr algn="just">
              <a:spcBef>
                <a:spcPts val="300"/>
              </a:spcBef>
              <a:spcAft>
                <a:spcPts val="300"/>
              </a:spcAft>
            </a:pPr>
            <a:r>
              <a:rPr lang="en-GB" dirty="0">
                <a:solidFill>
                  <a:schemeClr val="tx1"/>
                </a:solidFill>
              </a:rPr>
              <a:t>Where incineration (best-practice for antibiotic solid waste) is not used, containment, pre-treatment, inertisation and monitoring (e.g. analysis of leachate) controls should be in place to appropriately manage the risk of soil or groundwater contamination from leaching or spills. </a:t>
            </a:r>
          </a:p>
          <a:p>
            <a:pPr algn="just">
              <a:spcBef>
                <a:spcPts val="300"/>
              </a:spcBef>
              <a:spcAft>
                <a:spcPts val="300"/>
              </a:spcAft>
            </a:pPr>
            <a:r>
              <a:rPr lang="en-GB" dirty="0">
                <a:solidFill>
                  <a:schemeClr val="tx1"/>
                </a:solidFill>
              </a:rPr>
              <a:t>Solid waste containers should be;</a:t>
            </a:r>
          </a:p>
          <a:p>
            <a:pPr lvl="1" algn="just">
              <a:spcBef>
                <a:spcPts val="300"/>
              </a:spcBef>
              <a:spcAft>
                <a:spcPts val="300"/>
              </a:spcAft>
            </a:pPr>
            <a:r>
              <a:rPr lang="en-GB" dirty="0">
                <a:solidFill>
                  <a:schemeClr val="tx1"/>
                </a:solidFill>
              </a:rPr>
              <a:t>Compatible, robust and maintained in good condition.</a:t>
            </a:r>
          </a:p>
          <a:p>
            <a:pPr lvl="1" algn="just">
              <a:spcBef>
                <a:spcPts val="300"/>
              </a:spcBef>
              <a:spcAft>
                <a:spcPts val="300"/>
              </a:spcAft>
            </a:pPr>
            <a:r>
              <a:rPr lang="en-GB" dirty="0">
                <a:solidFill>
                  <a:schemeClr val="tx1"/>
                </a:solidFill>
              </a:rPr>
              <a:t>Kept closed except when filling/emptying.</a:t>
            </a:r>
          </a:p>
          <a:p>
            <a:pPr lvl="1" algn="just">
              <a:spcBef>
                <a:spcPts val="300"/>
              </a:spcBef>
              <a:spcAft>
                <a:spcPts val="300"/>
              </a:spcAft>
            </a:pPr>
            <a:r>
              <a:rPr lang="en-GB" dirty="0">
                <a:solidFill>
                  <a:schemeClr val="tx1"/>
                </a:solidFill>
              </a:rPr>
              <a:t>Stored with appropriate labelling and segregation to ensure appropriate disposal.</a:t>
            </a:r>
          </a:p>
        </p:txBody>
      </p:sp>
      <p:sp>
        <p:nvSpPr>
          <p:cNvPr id="4" name="Footer Placeholder 3">
            <a:extLst>
              <a:ext uri="{FF2B5EF4-FFF2-40B4-BE49-F238E27FC236}">
                <a16:creationId xmlns:a16="http://schemas.microsoft.com/office/drawing/2014/main" id="{0F4D279E-F628-4FF7-9A19-24E5E183EF2E}"/>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p:txBody>
          <a:bodyPr/>
          <a:lstStyle/>
          <a:p>
            <a:fld id="{1A91ABBD-BE70-492B-BBD8-7AF5442A9E89}" type="slidenum">
              <a:rPr lang="en-GB" smtClean="0"/>
              <a:t>127</a:t>
            </a:fld>
            <a:endParaRPr lang="en-GB"/>
          </a:p>
        </p:txBody>
      </p:sp>
    </p:spTree>
    <p:extLst>
      <p:ext uri="{BB962C8B-B14F-4D97-AF65-F5344CB8AC3E}">
        <p14:creationId xmlns:p14="http://schemas.microsoft.com/office/powerpoint/2010/main" val="305673402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838200" y="18255"/>
            <a:ext cx="10515600" cy="1325563"/>
          </a:xfrm>
        </p:spPr>
        <p:txBody>
          <a:bodyPr>
            <a:normAutofit/>
          </a:bodyPr>
          <a:lstStyle/>
          <a:p>
            <a:r>
              <a:rPr lang="en-GB" dirty="0"/>
              <a:t>Examples: Solid Waste Management</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8696" y="1253330"/>
            <a:ext cx="6087303" cy="4923631"/>
          </a:xfrm>
        </p:spPr>
        <p:txBody>
          <a:bodyPr>
            <a:normAutofit fontScale="92500" lnSpcReduction="20000"/>
          </a:bodyPr>
          <a:lstStyle/>
          <a:p>
            <a:pPr>
              <a:spcBef>
                <a:spcPts val="300"/>
              </a:spcBef>
              <a:spcAft>
                <a:spcPts val="300"/>
              </a:spcAft>
            </a:pPr>
            <a:r>
              <a:rPr lang="en-GB" dirty="0"/>
              <a:t>GSK North American site</a:t>
            </a:r>
          </a:p>
          <a:p>
            <a:pPr lvl="1">
              <a:spcBef>
                <a:spcPts val="300"/>
              </a:spcBef>
              <a:spcAft>
                <a:spcPts val="300"/>
              </a:spcAft>
            </a:pPr>
            <a:r>
              <a:rPr lang="en-GB" dirty="0"/>
              <a:t>Liquids, solids and </a:t>
            </a:r>
            <a:r>
              <a:rPr lang="en-GB" dirty="0" err="1"/>
              <a:t>derm</a:t>
            </a:r>
            <a:r>
              <a:rPr lang="en-GB" dirty="0"/>
              <a:t> products involving 4 antibiotic APIs </a:t>
            </a:r>
          </a:p>
          <a:p>
            <a:pPr lvl="1">
              <a:spcBef>
                <a:spcPts val="300"/>
              </a:spcBef>
              <a:spcAft>
                <a:spcPts val="300"/>
              </a:spcAft>
            </a:pPr>
            <a:r>
              <a:rPr lang="en-GB" dirty="0"/>
              <a:t>Antibiotic solid waste includes recovered material from physical cleaning of production equipment</a:t>
            </a:r>
          </a:p>
          <a:p>
            <a:pPr lvl="1">
              <a:spcBef>
                <a:spcPts val="300"/>
              </a:spcBef>
              <a:spcAft>
                <a:spcPts val="300"/>
              </a:spcAft>
            </a:pPr>
            <a:r>
              <a:rPr lang="en-GB" dirty="0"/>
              <a:t>Collected and contained in solid, leak-tight containers within plant rooms and sent to a third party for incineration</a:t>
            </a:r>
          </a:p>
          <a:p>
            <a:pPr lvl="1">
              <a:spcBef>
                <a:spcPts val="300"/>
              </a:spcBef>
              <a:spcAft>
                <a:spcPts val="300"/>
              </a:spcAft>
            </a:pPr>
            <a:r>
              <a:rPr lang="en-GB" dirty="0"/>
              <a:t>Recovered biosolid and clarified solids from the municipal WWTP are also incinerated</a:t>
            </a:r>
          </a:p>
          <a:p>
            <a:pPr>
              <a:spcBef>
                <a:spcPts val="300"/>
              </a:spcBef>
              <a:spcAft>
                <a:spcPts val="300"/>
              </a:spcAft>
            </a:pPr>
            <a:r>
              <a:rPr lang="en-GB" dirty="0"/>
              <a:t>GSK Far East site</a:t>
            </a:r>
          </a:p>
          <a:p>
            <a:pPr lvl="1">
              <a:spcBef>
                <a:spcPts val="300"/>
              </a:spcBef>
              <a:spcAft>
                <a:spcPts val="300"/>
              </a:spcAft>
            </a:pPr>
            <a:r>
              <a:rPr lang="en-GB" dirty="0"/>
              <a:t>Manufacture of oral solid doses &amp; creams involving 1 antibiotic API</a:t>
            </a:r>
          </a:p>
          <a:p>
            <a:pPr lvl="1">
              <a:spcBef>
                <a:spcPts val="300"/>
              </a:spcBef>
              <a:spcAft>
                <a:spcPts val="300"/>
              </a:spcAft>
            </a:pPr>
            <a:r>
              <a:rPr lang="en-GB" dirty="0"/>
              <a:t>Site waste (waste production materials &amp; WWTP biosolid)  stored in labelled containers in a dedicated waste storage warehouse </a:t>
            </a:r>
          </a:p>
          <a:p>
            <a:pPr lvl="1">
              <a:spcBef>
                <a:spcPts val="300"/>
              </a:spcBef>
              <a:spcAft>
                <a:spcPts val="300"/>
              </a:spcAft>
            </a:pPr>
            <a:r>
              <a:rPr lang="en-GB" dirty="0"/>
              <a:t>Solid waste materials are packed &amp; palletized to minimise spill risk with transportation in sealed trucks. Sent for  incineration </a:t>
            </a:r>
          </a:p>
          <a:p>
            <a:pPr lvl="2">
              <a:spcBef>
                <a:spcPts val="300"/>
              </a:spcBef>
              <a:spcAft>
                <a:spcPts val="300"/>
              </a:spcAft>
            </a:pPr>
            <a:endParaRPr lang="en-GB" sz="1100" dirty="0"/>
          </a:p>
        </p:txBody>
      </p:sp>
      <p:pic>
        <p:nvPicPr>
          <p:cNvPr id="9" name="Picture 8" descr="A group of people standing in front of a building&#10;&#10;Description generated with high confidence">
            <a:extLst>
              <a:ext uri="{FF2B5EF4-FFF2-40B4-BE49-F238E27FC236}">
                <a16:creationId xmlns:a16="http://schemas.microsoft.com/office/drawing/2014/main" id="{5841475F-4A5D-4710-9700-4215D22A5CD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b="-1"/>
          <a:stretch/>
        </p:blipFill>
        <p:spPr>
          <a:xfrm>
            <a:off x="6338316" y="1904281"/>
            <a:ext cx="5074070" cy="4272681"/>
          </a:xfrm>
          <a:prstGeom prst="rect">
            <a:avLst/>
          </a:prstGeom>
        </p:spPr>
      </p:pic>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128</a:t>
            </a:fld>
            <a:endParaRPr lang="en-GB"/>
          </a:p>
        </p:txBody>
      </p:sp>
      <p:sp>
        <p:nvSpPr>
          <p:cNvPr id="6" name="Footer Placeholder 3">
            <a:extLst>
              <a:ext uri="{FF2B5EF4-FFF2-40B4-BE49-F238E27FC236}">
                <a16:creationId xmlns:a16="http://schemas.microsoft.com/office/drawing/2014/main" id="{04093C85-7B1D-45A3-B47D-772BD78A5588}"/>
              </a:ext>
            </a:extLst>
          </p:cNvPr>
          <p:cNvSpPr>
            <a:spLocks noGrp="1"/>
          </p:cNvSpPr>
          <p:nvPr>
            <p:ph type="ftr" sz="quarter" idx="11"/>
          </p:nvPr>
        </p:nvSpPr>
        <p:spPr>
          <a:xfrm>
            <a:off x="814792" y="6344398"/>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376560269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134117" y="158751"/>
            <a:ext cx="10515600" cy="652463"/>
          </a:xfrm>
        </p:spPr>
        <p:txBody>
          <a:bodyPr/>
          <a:lstStyle/>
          <a:p>
            <a:r>
              <a:rPr lang="en-GB" sz="3200" dirty="0"/>
              <a:t>Permit Compliance</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134117" y="1413159"/>
            <a:ext cx="11836210" cy="4946679"/>
          </a:xfrm>
        </p:spPr>
        <p:txBody>
          <a:bodyPr/>
          <a:lstStyle/>
          <a:p>
            <a:pPr algn="just">
              <a:spcBef>
                <a:spcPts val="600"/>
              </a:spcBef>
              <a:spcAft>
                <a:spcPts val="600"/>
              </a:spcAft>
            </a:pPr>
            <a:r>
              <a:rPr lang="en-GB" dirty="0">
                <a:solidFill>
                  <a:schemeClr val="tx1"/>
                </a:solidFill>
              </a:rPr>
              <a:t>A valid authorization, license or permit should be in place with compliance demonstrated and reported for all requirements/parameters e.g. related to;</a:t>
            </a:r>
          </a:p>
          <a:p>
            <a:pPr lvl="1" algn="just">
              <a:spcBef>
                <a:spcPts val="600"/>
              </a:spcBef>
              <a:spcAft>
                <a:spcPts val="600"/>
              </a:spcAft>
            </a:pPr>
            <a:r>
              <a:rPr lang="en-GB" dirty="0">
                <a:solidFill>
                  <a:schemeClr val="tx1"/>
                </a:solidFill>
              </a:rPr>
              <a:t>Water discharge quantity and quantity.</a:t>
            </a:r>
          </a:p>
          <a:p>
            <a:pPr lvl="1" algn="just">
              <a:spcBef>
                <a:spcPts val="600"/>
              </a:spcBef>
              <a:spcAft>
                <a:spcPts val="600"/>
              </a:spcAft>
            </a:pPr>
            <a:r>
              <a:rPr lang="en-GB" dirty="0">
                <a:solidFill>
                  <a:schemeClr val="tx1"/>
                </a:solidFill>
              </a:rPr>
              <a:t>Disposal routes/volume of solid waste etc. </a:t>
            </a:r>
          </a:p>
          <a:p>
            <a:pPr lvl="1" algn="just">
              <a:spcBef>
                <a:spcPts val="600"/>
              </a:spcBef>
              <a:spcAft>
                <a:spcPts val="600"/>
              </a:spcAft>
            </a:pPr>
            <a:r>
              <a:rPr lang="en-GB" dirty="0">
                <a:solidFill>
                  <a:schemeClr val="tx1"/>
                </a:solidFill>
              </a:rPr>
              <a:t>Type and quantity of antibiotics manufactured on site.</a:t>
            </a:r>
          </a:p>
          <a:p>
            <a:pPr algn="just">
              <a:spcBef>
                <a:spcPts val="600"/>
              </a:spcBef>
              <a:spcAft>
                <a:spcPts val="600"/>
              </a:spcAft>
            </a:pPr>
            <a:r>
              <a:rPr lang="en-GB" dirty="0">
                <a:solidFill>
                  <a:schemeClr val="tx1"/>
                </a:solidFill>
              </a:rPr>
              <a:t>In the event of the site being out of consent or receiving any formal complaints, warning letters, enforcement notices, court proceedings, prosecutions or fines in relation to effluent discharge incidents, an investigation should be carried out and robust remedial, corrective or preventative actions taken in response.</a:t>
            </a:r>
          </a:p>
          <a:p>
            <a:pPr algn="just">
              <a:spcBef>
                <a:spcPts val="600"/>
              </a:spcBef>
              <a:spcAft>
                <a:spcPts val="600"/>
              </a:spcAft>
            </a:pPr>
            <a:r>
              <a:rPr lang="en-GB" dirty="0">
                <a:solidFill>
                  <a:schemeClr val="tx1"/>
                </a:solidFill>
              </a:rPr>
              <a:t>Where site or regulatory changes could result in a failure to meet regulatory wastewater limits, a plan should be in place to mitigate the risks. </a:t>
            </a:r>
          </a:p>
          <a:p>
            <a:pPr algn="just">
              <a:spcBef>
                <a:spcPts val="600"/>
              </a:spcBef>
              <a:spcAft>
                <a:spcPts val="600"/>
              </a:spcAft>
            </a:pPr>
            <a:endParaRPr lang="en-GB" dirty="0">
              <a:solidFill>
                <a:schemeClr val="tx1"/>
              </a:solidFill>
            </a:endParaRPr>
          </a:p>
        </p:txBody>
      </p:sp>
      <p:sp>
        <p:nvSpPr>
          <p:cNvPr id="4" name="Footer Placeholder 3">
            <a:extLst>
              <a:ext uri="{FF2B5EF4-FFF2-40B4-BE49-F238E27FC236}">
                <a16:creationId xmlns:a16="http://schemas.microsoft.com/office/drawing/2014/main" id="{0F4D279E-F628-4FF7-9A19-24E5E183EF2E}"/>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p:txBody>
          <a:bodyPr/>
          <a:lstStyle/>
          <a:p>
            <a:fld id="{1A91ABBD-BE70-492B-BBD8-7AF5442A9E89}" type="slidenum">
              <a:rPr lang="en-GB" smtClean="0"/>
              <a:t>129</a:t>
            </a:fld>
            <a:endParaRPr lang="en-GB"/>
          </a:p>
        </p:txBody>
      </p:sp>
    </p:spTree>
    <p:extLst>
      <p:ext uri="{BB962C8B-B14F-4D97-AF65-F5344CB8AC3E}">
        <p14:creationId xmlns:p14="http://schemas.microsoft.com/office/powerpoint/2010/main" val="156811071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BD0CA-597D-4803-AE10-7BD4986056AB}"/>
              </a:ext>
            </a:extLst>
          </p:cNvPr>
          <p:cNvSpPr>
            <a:spLocks noGrp="1"/>
          </p:cNvSpPr>
          <p:nvPr>
            <p:ph type="title"/>
          </p:nvPr>
        </p:nvSpPr>
        <p:spPr>
          <a:xfrm>
            <a:off x="200618" y="354805"/>
            <a:ext cx="10515600" cy="652463"/>
          </a:xfrm>
        </p:spPr>
        <p:txBody>
          <a:bodyPr/>
          <a:lstStyle/>
          <a:p>
            <a:r>
              <a:rPr lang="en-GB" sz="3200" dirty="0"/>
              <a:t>Manufacturing &amp; Warehouse Facility/Process Design</a:t>
            </a:r>
          </a:p>
        </p:txBody>
      </p:sp>
      <p:sp>
        <p:nvSpPr>
          <p:cNvPr id="3" name="Content Placeholder 2">
            <a:extLst>
              <a:ext uri="{FF2B5EF4-FFF2-40B4-BE49-F238E27FC236}">
                <a16:creationId xmlns:a16="http://schemas.microsoft.com/office/drawing/2014/main" id="{C3822A52-D5DB-4AFA-B7B9-5AE04FF92886}"/>
              </a:ext>
            </a:extLst>
          </p:cNvPr>
          <p:cNvSpPr>
            <a:spLocks noGrp="1"/>
          </p:cNvSpPr>
          <p:nvPr>
            <p:ph idx="1"/>
          </p:nvPr>
        </p:nvSpPr>
        <p:spPr>
          <a:xfrm>
            <a:off x="200617" y="1444754"/>
            <a:ext cx="11852837" cy="4732209"/>
          </a:xfrm>
        </p:spPr>
        <p:txBody>
          <a:bodyPr>
            <a:normAutofit lnSpcReduction="10000"/>
          </a:bodyPr>
          <a:lstStyle/>
          <a:p>
            <a:pPr algn="just">
              <a:spcBef>
                <a:spcPts val="300"/>
              </a:spcBef>
              <a:spcAft>
                <a:spcPts val="300"/>
              </a:spcAft>
            </a:pPr>
            <a:r>
              <a:rPr lang="en-GB" dirty="0">
                <a:solidFill>
                  <a:schemeClr val="tx1"/>
                </a:solidFill>
              </a:rPr>
              <a:t>Facilities should be designed and operated to prevent fugitive releases to the environment.</a:t>
            </a:r>
          </a:p>
          <a:p>
            <a:pPr lvl="1" algn="just">
              <a:spcBef>
                <a:spcPts val="300"/>
              </a:spcBef>
              <a:spcAft>
                <a:spcPts val="300"/>
              </a:spcAft>
            </a:pPr>
            <a:r>
              <a:rPr lang="en-GB" dirty="0">
                <a:solidFill>
                  <a:schemeClr val="tx1"/>
                </a:solidFill>
              </a:rPr>
              <a:t>Processes contained in closed equipment wherever practicable</a:t>
            </a:r>
          </a:p>
          <a:p>
            <a:pPr lvl="1" algn="just">
              <a:spcBef>
                <a:spcPts val="300"/>
              </a:spcBef>
              <a:spcAft>
                <a:spcPts val="300"/>
              </a:spcAft>
            </a:pPr>
            <a:r>
              <a:rPr lang="en-GB" dirty="0">
                <a:solidFill>
                  <a:schemeClr val="tx1"/>
                </a:solidFill>
              </a:rPr>
              <a:t>Potential for airborne releases minimised through vent abatement e.g. filters, scrubbers or cyclones.</a:t>
            </a:r>
          </a:p>
          <a:p>
            <a:pPr lvl="1" algn="just">
              <a:spcBef>
                <a:spcPts val="300"/>
              </a:spcBef>
              <a:spcAft>
                <a:spcPts val="300"/>
              </a:spcAft>
            </a:pPr>
            <a:r>
              <a:rPr lang="en-GB" dirty="0">
                <a:solidFill>
                  <a:schemeClr val="tx1"/>
                </a:solidFill>
              </a:rPr>
              <a:t>Sealed or segregated from external areas e.g. within enclosed buildings, airlocks, pressure cascades etc.</a:t>
            </a:r>
          </a:p>
          <a:p>
            <a:pPr algn="just">
              <a:spcBef>
                <a:spcPts val="300"/>
              </a:spcBef>
              <a:spcAft>
                <a:spcPts val="300"/>
              </a:spcAft>
            </a:pPr>
            <a:r>
              <a:rPr lang="en-GB" dirty="0">
                <a:solidFill>
                  <a:schemeClr val="tx1"/>
                </a:solidFill>
              </a:rPr>
              <a:t>Where spillage can occur, this should be mitigated through e.g.;</a:t>
            </a:r>
          </a:p>
          <a:p>
            <a:pPr lvl="1" algn="just">
              <a:spcBef>
                <a:spcPts val="300"/>
              </a:spcBef>
              <a:spcAft>
                <a:spcPts val="300"/>
              </a:spcAft>
            </a:pPr>
            <a:r>
              <a:rPr lang="en-GB" dirty="0">
                <a:solidFill>
                  <a:schemeClr val="tx1"/>
                </a:solidFill>
              </a:rPr>
              <a:t>Use of routinely maintained bunds</a:t>
            </a:r>
          </a:p>
          <a:p>
            <a:pPr lvl="1" algn="just">
              <a:spcBef>
                <a:spcPts val="300"/>
              </a:spcBef>
              <a:spcAft>
                <a:spcPts val="300"/>
              </a:spcAft>
            </a:pPr>
            <a:r>
              <a:rPr lang="en-GB" dirty="0">
                <a:solidFill>
                  <a:schemeClr val="tx1"/>
                </a:solidFill>
              </a:rPr>
              <a:t>Routing of floor drains to wastewater treatment or plugging of floor drains during high risk activities.</a:t>
            </a:r>
          </a:p>
          <a:p>
            <a:pPr algn="just">
              <a:spcBef>
                <a:spcPts val="300"/>
              </a:spcBef>
              <a:spcAft>
                <a:spcPts val="300"/>
              </a:spcAft>
            </a:pPr>
            <a:r>
              <a:rPr lang="en-GB" dirty="0">
                <a:solidFill>
                  <a:schemeClr val="tx1"/>
                </a:solidFill>
              </a:rPr>
              <a:t>Storage areas should be of sufficient capacity to hold all materials and be sheltered from weather elements.</a:t>
            </a:r>
          </a:p>
          <a:p>
            <a:pPr algn="just">
              <a:spcBef>
                <a:spcPts val="300"/>
              </a:spcBef>
              <a:spcAft>
                <a:spcPts val="300"/>
              </a:spcAft>
            </a:pPr>
            <a:r>
              <a:rPr lang="en-GB" dirty="0">
                <a:solidFill>
                  <a:schemeClr val="tx1"/>
                </a:solidFill>
              </a:rPr>
              <a:t>Ensure that no process or antibiotic containing wastewater is routed to any storm drains that are not connected to wastewater treatment facilities</a:t>
            </a:r>
          </a:p>
        </p:txBody>
      </p:sp>
      <p:sp>
        <p:nvSpPr>
          <p:cNvPr id="4" name="Footer Placeholder 3">
            <a:extLst>
              <a:ext uri="{FF2B5EF4-FFF2-40B4-BE49-F238E27FC236}">
                <a16:creationId xmlns:a16="http://schemas.microsoft.com/office/drawing/2014/main" id="{2C4ADE09-9F63-4E57-9484-83753CA965BB}"/>
              </a:ext>
            </a:extLst>
          </p:cNvPr>
          <p:cNvSpPr>
            <a:spLocks noGrp="1"/>
          </p:cNvSpPr>
          <p:nvPr>
            <p:ph type="ftr" sz="quarter" idx="11"/>
          </p:nvPr>
        </p:nvSpPr>
        <p:spPr>
          <a:xfrm>
            <a:off x="814791" y="6334124"/>
            <a:ext cx="5385711"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2D7C1C39-E37A-4AF3-A6C1-140050FA759F}"/>
              </a:ext>
            </a:extLst>
          </p:cNvPr>
          <p:cNvSpPr>
            <a:spLocks noGrp="1"/>
          </p:cNvSpPr>
          <p:nvPr>
            <p:ph type="sldNum" sz="quarter" idx="12"/>
          </p:nvPr>
        </p:nvSpPr>
        <p:spPr/>
        <p:txBody>
          <a:bodyPr/>
          <a:lstStyle/>
          <a:p>
            <a:fld id="{1A91ABBD-BE70-492B-BBD8-7AF5442A9E89}" type="slidenum">
              <a:rPr lang="en-GB" smtClean="0"/>
              <a:t>130</a:t>
            </a:fld>
            <a:endParaRPr lang="en-GB"/>
          </a:p>
        </p:txBody>
      </p:sp>
    </p:spTree>
    <p:extLst>
      <p:ext uri="{BB962C8B-B14F-4D97-AF65-F5344CB8AC3E}">
        <p14:creationId xmlns:p14="http://schemas.microsoft.com/office/powerpoint/2010/main" val="166596012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134116" y="158751"/>
            <a:ext cx="10515600" cy="652463"/>
          </a:xfrm>
        </p:spPr>
        <p:txBody>
          <a:bodyPr/>
          <a:lstStyle/>
          <a:p>
            <a:r>
              <a:rPr lang="en-GB" sz="3200" dirty="0"/>
              <a:t>Risk Assessment and Mitigation</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266007" y="1444754"/>
            <a:ext cx="11687695" cy="4732209"/>
          </a:xfrm>
        </p:spPr>
        <p:txBody>
          <a:bodyPr>
            <a:normAutofit/>
          </a:bodyPr>
          <a:lstStyle/>
          <a:p>
            <a:pPr algn="just">
              <a:spcBef>
                <a:spcPts val="300"/>
              </a:spcBef>
              <a:spcAft>
                <a:spcPts val="300"/>
              </a:spcAft>
            </a:pPr>
            <a:r>
              <a:rPr lang="en-GB" dirty="0">
                <a:solidFill>
                  <a:schemeClr val="tx1"/>
                </a:solidFill>
              </a:rPr>
              <a:t>Site risk assessments should consider the potential for environmental contamination by antibiotics via all potential vectors whether intended and routine or unintended and fugitive.</a:t>
            </a:r>
          </a:p>
          <a:p>
            <a:pPr lvl="1" algn="just">
              <a:spcBef>
                <a:spcPts val="300"/>
              </a:spcBef>
              <a:spcAft>
                <a:spcPts val="300"/>
              </a:spcAft>
            </a:pPr>
            <a:r>
              <a:rPr lang="en-GB" b="1" dirty="0">
                <a:solidFill>
                  <a:schemeClr val="tx1"/>
                </a:solidFill>
              </a:rPr>
              <a:t>Land</a:t>
            </a:r>
            <a:r>
              <a:rPr lang="en-GB" dirty="0">
                <a:solidFill>
                  <a:schemeClr val="tx1"/>
                </a:solidFill>
              </a:rPr>
              <a:t> – e.g. potential for soil contamination.</a:t>
            </a:r>
          </a:p>
          <a:p>
            <a:pPr lvl="1" algn="just">
              <a:spcBef>
                <a:spcPts val="300"/>
              </a:spcBef>
              <a:spcAft>
                <a:spcPts val="300"/>
              </a:spcAft>
            </a:pPr>
            <a:r>
              <a:rPr lang="en-GB" b="1" dirty="0">
                <a:solidFill>
                  <a:schemeClr val="tx1"/>
                </a:solidFill>
              </a:rPr>
              <a:t>Water</a:t>
            </a:r>
            <a:r>
              <a:rPr lang="en-GB" dirty="0">
                <a:solidFill>
                  <a:schemeClr val="tx1"/>
                </a:solidFill>
              </a:rPr>
              <a:t> – e.g. potential for surface and groundwater contamination.</a:t>
            </a:r>
          </a:p>
          <a:p>
            <a:pPr lvl="1" algn="just">
              <a:spcBef>
                <a:spcPts val="300"/>
              </a:spcBef>
              <a:spcAft>
                <a:spcPts val="300"/>
              </a:spcAft>
            </a:pPr>
            <a:r>
              <a:rPr lang="en-GB" b="1" dirty="0">
                <a:solidFill>
                  <a:schemeClr val="tx1"/>
                </a:solidFill>
              </a:rPr>
              <a:t>Air – </a:t>
            </a:r>
            <a:r>
              <a:rPr lang="en-GB" dirty="0">
                <a:solidFill>
                  <a:schemeClr val="tx1"/>
                </a:solidFill>
              </a:rPr>
              <a:t>e.g. roof vents (Rupture disc failures)</a:t>
            </a:r>
            <a:endParaRPr lang="en-GB" b="1" dirty="0">
              <a:solidFill>
                <a:schemeClr val="tx1"/>
              </a:solidFill>
            </a:endParaRPr>
          </a:p>
          <a:p>
            <a:pPr algn="just">
              <a:spcBef>
                <a:spcPts val="300"/>
              </a:spcBef>
              <a:spcAft>
                <a:spcPts val="300"/>
              </a:spcAft>
            </a:pPr>
            <a:r>
              <a:rPr lang="en-GB" dirty="0">
                <a:solidFill>
                  <a:schemeClr val="tx1"/>
                </a:solidFill>
              </a:rPr>
              <a:t>Risk assessments should include potential for impact from foreseeable external environmental factors (e.g. heavy rains and flooding).</a:t>
            </a:r>
          </a:p>
          <a:p>
            <a:pPr algn="just">
              <a:spcBef>
                <a:spcPts val="300"/>
              </a:spcBef>
              <a:spcAft>
                <a:spcPts val="300"/>
              </a:spcAft>
            </a:pPr>
            <a:r>
              <a:rPr lang="en-GB" dirty="0">
                <a:solidFill>
                  <a:schemeClr val="tx1"/>
                </a:solidFill>
              </a:rPr>
              <a:t>Mitigating controls should be identified and in place, proportional to the severity of the consequences and likelihood of occurrence. These can be a combination of;</a:t>
            </a:r>
          </a:p>
          <a:p>
            <a:pPr lvl="1" algn="just">
              <a:spcBef>
                <a:spcPts val="300"/>
              </a:spcBef>
              <a:spcAft>
                <a:spcPts val="300"/>
              </a:spcAft>
            </a:pPr>
            <a:r>
              <a:rPr lang="en-GB" dirty="0">
                <a:solidFill>
                  <a:schemeClr val="tx1"/>
                </a:solidFill>
              </a:rPr>
              <a:t>Preventative controls e.g. engineering design.</a:t>
            </a:r>
          </a:p>
          <a:p>
            <a:pPr lvl="1" algn="just">
              <a:spcBef>
                <a:spcPts val="300"/>
              </a:spcBef>
              <a:spcAft>
                <a:spcPts val="300"/>
              </a:spcAft>
            </a:pPr>
            <a:r>
              <a:rPr lang="en-GB" dirty="0">
                <a:solidFill>
                  <a:schemeClr val="tx1"/>
                </a:solidFill>
              </a:rPr>
              <a:t>Responsive controls e.g. emergency response processes.</a:t>
            </a:r>
          </a:p>
          <a:p>
            <a:pPr algn="just">
              <a:spcBef>
                <a:spcPts val="300"/>
              </a:spcBef>
              <a:spcAft>
                <a:spcPts val="300"/>
              </a:spcAft>
            </a:pPr>
            <a:r>
              <a:rPr lang="en-GB" dirty="0">
                <a:solidFill>
                  <a:schemeClr val="tx1"/>
                </a:solidFill>
              </a:rPr>
              <a:t>Where procedural controls form part of the risk mitigation strategy these should be documented in up to date standard operating procedures, with relevant personnel trained.</a:t>
            </a:r>
          </a:p>
        </p:txBody>
      </p:sp>
      <p:sp>
        <p:nvSpPr>
          <p:cNvPr id="4" name="Footer Placeholder 3">
            <a:extLst>
              <a:ext uri="{FF2B5EF4-FFF2-40B4-BE49-F238E27FC236}">
                <a16:creationId xmlns:a16="http://schemas.microsoft.com/office/drawing/2014/main" id="{0F4D279E-F628-4FF7-9A19-24E5E183EF2E}"/>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p:txBody>
          <a:bodyPr/>
          <a:lstStyle/>
          <a:p>
            <a:fld id="{1A91ABBD-BE70-492B-BBD8-7AF5442A9E89}" type="slidenum">
              <a:rPr lang="en-GB" smtClean="0"/>
              <a:t>131</a:t>
            </a:fld>
            <a:endParaRPr lang="en-GB"/>
          </a:p>
        </p:txBody>
      </p:sp>
    </p:spTree>
    <p:extLst>
      <p:ext uri="{BB962C8B-B14F-4D97-AF65-F5344CB8AC3E}">
        <p14:creationId xmlns:p14="http://schemas.microsoft.com/office/powerpoint/2010/main" val="163788867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838200" y="18255"/>
            <a:ext cx="10515600" cy="1325563"/>
          </a:xfrm>
        </p:spPr>
        <p:txBody>
          <a:bodyPr>
            <a:normAutofit/>
          </a:bodyPr>
          <a:lstStyle/>
          <a:p>
            <a:r>
              <a:rPr lang="en-GB" dirty="0"/>
              <a:t>Maintenance</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389964" y="1253330"/>
            <a:ext cx="5706035" cy="4942439"/>
          </a:xfrm>
        </p:spPr>
        <p:txBody>
          <a:bodyPr>
            <a:noAutofit/>
          </a:bodyPr>
          <a:lstStyle/>
          <a:p>
            <a:pPr>
              <a:spcBef>
                <a:spcPts val="600"/>
              </a:spcBef>
              <a:spcAft>
                <a:spcPts val="600"/>
              </a:spcAft>
            </a:pPr>
            <a:r>
              <a:rPr lang="en-GB" sz="1900" dirty="0"/>
              <a:t>Wastewater monitoring, treatment and transfer equipment and pipelines should be fit for purpose and robust by design with preventative maintenance programmes in place based on;</a:t>
            </a:r>
          </a:p>
          <a:p>
            <a:pPr lvl="1">
              <a:spcBef>
                <a:spcPts val="600"/>
              </a:spcBef>
              <a:spcAft>
                <a:spcPts val="600"/>
              </a:spcAft>
            </a:pPr>
            <a:r>
              <a:rPr lang="en-GB" sz="1900" dirty="0"/>
              <a:t>Criticality</a:t>
            </a:r>
          </a:p>
          <a:p>
            <a:pPr lvl="1">
              <a:spcBef>
                <a:spcPts val="600"/>
              </a:spcBef>
              <a:spcAft>
                <a:spcPts val="600"/>
              </a:spcAft>
            </a:pPr>
            <a:r>
              <a:rPr lang="en-GB" sz="1900" dirty="0"/>
              <a:t>Manufacturer’s recommendations</a:t>
            </a:r>
          </a:p>
          <a:p>
            <a:pPr lvl="1">
              <a:spcBef>
                <a:spcPts val="600"/>
              </a:spcBef>
              <a:spcAft>
                <a:spcPts val="600"/>
              </a:spcAft>
            </a:pPr>
            <a:r>
              <a:rPr lang="en-GB" sz="1900" dirty="0"/>
              <a:t>Historic failure rates</a:t>
            </a:r>
          </a:p>
          <a:p>
            <a:pPr>
              <a:spcBef>
                <a:spcPts val="600"/>
              </a:spcBef>
              <a:spcAft>
                <a:spcPts val="600"/>
              </a:spcAft>
            </a:pPr>
            <a:r>
              <a:rPr lang="en-GB" sz="1900" dirty="0"/>
              <a:t>Maintenance programmes should include the periodic integrity inspection of vessels, bunds and pipework, including underground pipework by (as appropriate);</a:t>
            </a:r>
          </a:p>
          <a:p>
            <a:pPr lvl="1">
              <a:spcBef>
                <a:spcPts val="600"/>
              </a:spcBef>
              <a:spcAft>
                <a:spcPts val="600"/>
              </a:spcAft>
            </a:pPr>
            <a:r>
              <a:rPr lang="en-GB" sz="1900" dirty="0"/>
              <a:t>Visual inspection</a:t>
            </a:r>
          </a:p>
          <a:p>
            <a:pPr lvl="1">
              <a:spcBef>
                <a:spcPts val="600"/>
              </a:spcBef>
              <a:spcAft>
                <a:spcPts val="600"/>
              </a:spcAft>
            </a:pPr>
            <a:r>
              <a:rPr lang="en-GB" sz="1900" dirty="0"/>
              <a:t>Camera inspection</a:t>
            </a:r>
          </a:p>
          <a:p>
            <a:pPr lvl="1">
              <a:spcBef>
                <a:spcPts val="600"/>
              </a:spcBef>
              <a:spcAft>
                <a:spcPts val="600"/>
              </a:spcAft>
            </a:pPr>
            <a:r>
              <a:rPr lang="en-GB" sz="1900" dirty="0"/>
              <a:t>Use of tracer chemicals</a:t>
            </a:r>
          </a:p>
          <a:p>
            <a:pPr lvl="1">
              <a:spcBef>
                <a:spcPts val="600"/>
              </a:spcBef>
              <a:spcAft>
                <a:spcPts val="600"/>
              </a:spcAft>
            </a:pPr>
            <a:r>
              <a:rPr lang="en-GB" sz="1900" dirty="0"/>
              <a:t>Hydraulic/pressure leak testing</a:t>
            </a:r>
          </a:p>
        </p:txBody>
      </p:sp>
      <p:pic>
        <p:nvPicPr>
          <p:cNvPr id="6" name="Picture 5" descr="A picture containing ground, indoor&#10;&#10;Description generated with high confidence">
            <a:extLst>
              <a:ext uri="{FF2B5EF4-FFF2-40B4-BE49-F238E27FC236}">
                <a16:creationId xmlns:a16="http://schemas.microsoft.com/office/drawing/2014/main" id="{EE77E800-91FD-4975-9A1B-BBB5D42E2D3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6339155" y="1115588"/>
            <a:ext cx="2945257" cy="2480089"/>
          </a:xfrm>
          <a:prstGeom prst="rect">
            <a:avLst/>
          </a:prstGeom>
        </p:spPr>
      </p:pic>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a:pPr>
                <a:spcAft>
                  <a:spcPts val="600"/>
                </a:spcAft>
              </a:pPr>
              <a:t>132</a:t>
            </a:fld>
            <a:endParaRPr lang="en-GB"/>
          </a:p>
        </p:txBody>
      </p:sp>
      <p:pic>
        <p:nvPicPr>
          <p:cNvPr id="7" name="Picture 6">
            <a:extLst>
              <a:ext uri="{FF2B5EF4-FFF2-40B4-BE49-F238E27FC236}">
                <a16:creationId xmlns:a16="http://schemas.microsoft.com/office/drawing/2014/main" id="{8675FEA0-9928-4B08-BC68-C0FDAB2AAC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2879" y="3756258"/>
            <a:ext cx="2654799" cy="1986154"/>
          </a:xfrm>
          <a:prstGeom prst="rect">
            <a:avLst/>
          </a:prstGeom>
        </p:spPr>
      </p:pic>
      <p:pic>
        <p:nvPicPr>
          <p:cNvPr id="8" name="Picture 7">
            <a:extLst>
              <a:ext uri="{FF2B5EF4-FFF2-40B4-BE49-F238E27FC236}">
                <a16:creationId xmlns:a16="http://schemas.microsoft.com/office/drawing/2014/main" id="{35BBC558-46E5-45A4-BD09-575EED58376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84412" y="1323000"/>
            <a:ext cx="2757807" cy="2065264"/>
          </a:xfrm>
          <a:prstGeom prst="rect">
            <a:avLst/>
          </a:prstGeom>
        </p:spPr>
      </p:pic>
      <p:pic>
        <p:nvPicPr>
          <p:cNvPr id="9" name="Picture 8">
            <a:extLst>
              <a:ext uri="{FF2B5EF4-FFF2-40B4-BE49-F238E27FC236}">
                <a16:creationId xmlns:a16="http://schemas.microsoft.com/office/drawing/2014/main" id="{0BDB0F83-288A-4508-82C9-B2F823FD771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424557" y="3756258"/>
            <a:ext cx="2656613" cy="1986154"/>
          </a:xfrm>
          <a:prstGeom prst="rect">
            <a:avLst/>
          </a:prstGeom>
        </p:spPr>
      </p:pic>
      <p:sp>
        <p:nvSpPr>
          <p:cNvPr id="10" name="Footer Placeholder 3">
            <a:extLst>
              <a:ext uri="{FF2B5EF4-FFF2-40B4-BE49-F238E27FC236}">
                <a16:creationId xmlns:a16="http://schemas.microsoft.com/office/drawing/2014/main" id="{320BF429-A405-4496-A20D-3682D7FBEC53}"/>
              </a:ext>
            </a:extLst>
          </p:cNvPr>
          <p:cNvSpPr txBox="1">
            <a:spLocks/>
          </p:cNvSpPr>
          <p:nvPr/>
        </p:nvSpPr>
        <p:spPr>
          <a:xfrm>
            <a:off x="814792" y="6334124"/>
            <a:ext cx="598660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Environmental Management of Antibiotic Manufacture</a:t>
            </a:r>
            <a:endParaRPr lang="en-GB" dirty="0"/>
          </a:p>
        </p:txBody>
      </p:sp>
    </p:spTree>
    <p:extLst>
      <p:ext uri="{BB962C8B-B14F-4D97-AF65-F5344CB8AC3E}">
        <p14:creationId xmlns:p14="http://schemas.microsoft.com/office/powerpoint/2010/main" val="7365451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712694" y="0"/>
            <a:ext cx="10515600" cy="1325563"/>
          </a:xfrm>
        </p:spPr>
        <p:txBody>
          <a:bodyPr>
            <a:normAutofit/>
          </a:bodyPr>
          <a:lstStyle/>
          <a:p>
            <a:r>
              <a:rPr lang="en-GB" dirty="0"/>
              <a:t>Examples: Maintenance</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181133" y="1325563"/>
            <a:ext cx="5108043" cy="4788366"/>
          </a:xfrm>
        </p:spPr>
        <p:txBody>
          <a:bodyPr>
            <a:noAutofit/>
          </a:bodyPr>
          <a:lstStyle/>
          <a:p>
            <a:pPr>
              <a:spcBef>
                <a:spcPts val="600"/>
              </a:spcBef>
              <a:spcAft>
                <a:spcPts val="600"/>
              </a:spcAft>
            </a:pPr>
            <a:r>
              <a:rPr lang="en-GB" sz="2000" dirty="0"/>
              <a:t>GSK Far East site</a:t>
            </a:r>
          </a:p>
          <a:p>
            <a:pPr lvl="1">
              <a:spcBef>
                <a:spcPts val="600"/>
              </a:spcBef>
              <a:spcAft>
                <a:spcPts val="600"/>
              </a:spcAft>
            </a:pPr>
            <a:r>
              <a:rPr lang="en-GB" sz="2000" dirty="0"/>
              <a:t>Local manufacture site involving 1 antibiotic API</a:t>
            </a:r>
          </a:p>
          <a:p>
            <a:pPr lvl="1">
              <a:spcBef>
                <a:spcPts val="600"/>
              </a:spcBef>
              <a:spcAft>
                <a:spcPts val="600"/>
              </a:spcAft>
            </a:pPr>
            <a:r>
              <a:rPr lang="en-GB" sz="2000" dirty="0"/>
              <a:t>Integrity inspection performed 3-yearly (annual inspection on rolling rota) by camera</a:t>
            </a:r>
          </a:p>
          <a:p>
            <a:pPr>
              <a:spcBef>
                <a:spcPts val="600"/>
              </a:spcBef>
              <a:spcAft>
                <a:spcPts val="600"/>
              </a:spcAft>
            </a:pPr>
            <a:r>
              <a:rPr lang="en-GB" sz="2000" dirty="0"/>
              <a:t>GSK Far East site</a:t>
            </a:r>
          </a:p>
          <a:p>
            <a:pPr lvl="1">
              <a:spcBef>
                <a:spcPts val="600"/>
              </a:spcBef>
              <a:spcAft>
                <a:spcPts val="600"/>
              </a:spcAft>
            </a:pPr>
            <a:r>
              <a:rPr lang="en-GB" sz="2000" dirty="0"/>
              <a:t>Manufacture site involving 1 antibiotic API</a:t>
            </a:r>
          </a:p>
          <a:p>
            <a:pPr lvl="1">
              <a:spcBef>
                <a:spcPts val="600"/>
              </a:spcBef>
              <a:spcAft>
                <a:spcPts val="600"/>
              </a:spcAft>
            </a:pPr>
            <a:r>
              <a:rPr lang="en-GB" sz="2000" dirty="0"/>
              <a:t>Underground drainage routinely inspected on 2-yearly basis</a:t>
            </a:r>
          </a:p>
          <a:p>
            <a:pPr lvl="1">
              <a:spcBef>
                <a:spcPts val="600"/>
              </a:spcBef>
              <a:spcAft>
                <a:spcPts val="600"/>
              </a:spcAft>
            </a:pPr>
            <a:r>
              <a:rPr lang="en-GB" sz="2000" dirty="0"/>
              <a:t>RBI integrity test through CCTV visual and mechanical inspection</a:t>
            </a:r>
          </a:p>
        </p:txBody>
      </p:sp>
      <p:pic>
        <p:nvPicPr>
          <p:cNvPr id="7" name="Picture 6" descr="A large white building&#10;&#10;Description generated with very high confidence">
            <a:extLst>
              <a:ext uri="{FF2B5EF4-FFF2-40B4-BE49-F238E27FC236}">
                <a16:creationId xmlns:a16="http://schemas.microsoft.com/office/drawing/2014/main" id="{8C1D6124-C83D-41CA-B975-22713D208E0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94020" y="1292659"/>
            <a:ext cx="6233160" cy="4272681"/>
          </a:xfrm>
          <a:prstGeom prst="rect">
            <a:avLst/>
          </a:prstGeom>
        </p:spPr>
      </p:pic>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133</a:t>
            </a:fld>
            <a:endParaRPr lang="en-GB"/>
          </a:p>
        </p:txBody>
      </p:sp>
      <p:sp>
        <p:nvSpPr>
          <p:cNvPr id="6" name="Footer Placeholder 3">
            <a:extLst>
              <a:ext uri="{FF2B5EF4-FFF2-40B4-BE49-F238E27FC236}">
                <a16:creationId xmlns:a16="http://schemas.microsoft.com/office/drawing/2014/main" id="{068D3FAD-150C-4D7E-855C-64FCE8743EA6}"/>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211220683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200618" y="158751"/>
            <a:ext cx="10515600" cy="652463"/>
          </a:xfrm>
        </p:spPr>
        <p:txBody>
          <a:bodyPr/>
          <a:lstStyle/>
          <a:p>
            <a:r>
              <a:rPr lang="en-GB" sz="3200" dirty="0"/>
              <a:t>Spillage Response</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p:txBody>
          <a:bodyPr>
            <a:normAutofit/>
          </a:bodyPr>
          <a:lstStyle/>
          <a:p>
            <a:pPr algn="just">
              <a:spcBef>
                <a:spcPts val="600"/>
              </a:spcBef>
              <a:spcAft>
                <a:spcPts val="600"/>
              </a:spcAft>
            </a:pPr>
            <a:r>
              <a:rPr lang="en-GB" dirty="0">
                <a:solidFill>
                  <a:schemeClr val="tx1"/>
                </a:solidFill>
              </a:rPr>
              <a:t>There should be a proceduralised response to near misses, leaks and spills on site, which all relevant personnel are trained in, to ensure a rapid and effective response to minimise environmental impact. Training may be supported by routine drills, particularly if there is a high-severity risk associated with potential incidents. </a:t>
            </a:r>
          </a:p>
          <a:p>
            <a:pPr algn="just">
              <a:spcBef>
                <a:spcPts val="600"/>
              </a:spcBef>
              <a:spcAft>
                <a:spcPts val="600"/>
              </a:spcAft>
            </a:pPr>
            <a:r>
              <a:rPr lang="en-GB" dirty="0">
                <a:solidFill>
                  <a:schemeClr val="tx1"/>
                </a:solidFill>
              </a:rPr>
              <a:t>Processes should also cover;</a:t>
            </a:r>
          </a:p>
          <a:p>
            <a:pPr lvl="1" algn="just">
              <a:spcBef>
                <a:spcPts val="600"/>
              </a:spcBef>
              <a:spcAft>
                <a:spcPts val="600"/>
              </a:spcAft>
            </a:pPr>
            <a:r>
              <a:rPr lang="en-GB" dirty="0">
                <a:solidFill>
                  <a:schemeClr val="tx1"/>
                </a:solidFill>
              </a:rPr>
              <a:t>Timely reporting of events to the business and relevant authorities. </a:t>
            </a:r>
          </a:p>
          <a:p>
            <a:pPr lvl="1" algn="just">
              <a:spcBef>
                <a:spcPts val="600"/>
              </a:spcBef>
              <a:spcAft>
                <a:spcPts val="600"/>
              </a:spcAft>
            </a:pPr>
            <a:r>
              <a:rPr lang="en-GB" dirty="0">
                <a:solidFill>
                  <a:schemeClr val="tx1"/>
                </a:solidFill>
              </a:rPr>
              <a:t>Determining the root cause of the issue so that robust remedial, corrective and preventative actions are implemented to prevent recurrence.</a:t>
            </a:r>
          </a:p>
        </p:txBody>
      </p:sp>
      <p:sp>
        <p:nvSpPr>
          <p:cNvPr id="4" name="Footer Placeholder 3">
            <a:extLst>
              <a:ext uri="{FF2B5EF4-FFF2-40B4-BE49-F238E27FC236}">
                <a16:creationId xmlns:a16="http://schemas.microsoft.com/office/drawing/2014/main" id="{0F4D279E-F628-4FF7-9A19-24E5E183EF2E}"/>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p:txBody>
          <a:bodyPr/>
          <a:lstStyle/>
          <a:p>
            <a:fld id="{1A91ABBD-BE70-492B-BBD8-7AF5442A9E89}" type="slidenum">
              <a:rPr lang="en-GB" smtClean="0"/>
              <a:t>134</a:t>
            </a:fld>
            <a:endParaRPr lang="en-GB"/>
          </a:p>
        </p:txBody>
      </p:sp>
    </p:spTree>
    <p:extLst>
      <p:ext uri="{BB962C8B-B14F-4D97-AF65-F5344CB8AC3E}">
        <p14:creationId xmlns:p14="http://schemas.microsoft.com/office/powerpoint/2010/main" val="315673986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838200" y="0"/>
            <a:ext cx="10515600" cy="1325563"/>
          </a:xfrm>
        </p:spPr>
        <p:txBody>
          <a:bodyPr>
            <a:normAutofit/>
          </a:bodyPr>
          <a:lstStyle/>
          <a:p>
            <a:r>
              <a:rPr lang="en-GB" dirty="0"/>
              <a:t>Example: Spillage Response</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0" y="1032076"/>
            <a:ext cx="5714732" cy="4793847"/>
          </a:xfrm>
        </p:spPr>
        <p:txBody>
          <a:bodyPr>
            <a:normAutofit lnSpcReduction="10000"/>
          </a:bodyPr>
          <a:lstStyle/>
          <a:p>
            <a:pPr marL="0" indent="0">
              <a:spcBef>
                <a:spcPts val="600"/>
              </a:spcBef>
              <a:spcAft>
                <a:spcPts val="600"/>
              </a:spcAft>
              <a:buNone/>
            </a:pPr>
            <a:endParaRPr lang="en-GB" sz="1700" dirty="0"/>
          </a:p>
          <a:p>
            <a:pPr>
              <a:spcBef>
                <a:spcPts val="300"/>
              </a:spcBef>
              <a:spcAft>
                <a:spcPts val="300"/>
              </a:spcAft>
            </a:pPr>
            <a:r>
              <a:rPr lang="en-GB" dirty="0"/>
              <a:t>GSK Far East site</a:t>
            </a:r>
          </a:p>
          <a:p>
            <a:pPr lvl="1">
              <a:spcBef>
                <a:spcPts val="300"/>
              </a:spcBef>
              <a:spcAft>
                <a:spcPts val="300"/>
              </a:spcAft>
            </a:pPr>
            <a:r>
              <a:rPr lang="en-GB" dirty="0"/>
              <a:t>Manufacture of oral solid doses &amp; creams involving 1 antibiotic API</a:t>
            </a:r>
          </a:p>
          <a:p>
            <a:pPr lvl="1">
              <a:spcBef>
                <a:spcPts val="300"/>
              </a:spcBef>
              <a:spcAft>
                <a:spcPts val="300"/>
              </a:spcAft>
            </a:pPr>
            <a:r>
              <a:rPr lang="en-GB" dirty="0"/>
              <a:t>Site has an Emergency Response Plan</a:t>
            </a:r>
          </a:p>
          <a:p>
            <a:pPr lvl="1">
              <a:spcBef>
                <a:spcPts val="300"/>
              </a:spcBef>
              <a:spcAft>
                <a:spcPts val="300"/>
              </a:spcAft>
            </a:pPr>
            <a:r>
              <a:rPr lang="en-GB" dirty="0"/>
              <a:t>Defines the appropriate notification of authorities</a:t>
            </a:r>
          </a:p>
          <a:p>
            <a:pPr lvl="1">
              <a:spcBef>
                <a:spcPts val="300"/>
              </a:spcBef>
              <a:spcAft>
                <a:spcPts val="300"/>
              </a:spcAft>
            </a:pPr>
            <a:r>
              <a:rPr lang="en-GB" dirty="0"/>
              <a:t>Annual drill to practice the response</a:t>
            </a:r>
          </a:p>
          <a:p>
            <a:pPr lvl="1">
              <a:spcBef>
                <a:spcPts val="300"/>
              </a:spcBef>
              <a:spcAft>
                <a:spcPts val="300"/>
              </a:spcAft>
            </a:pPr>
            <a:r>
              <a:rPr lang="en-GB" dirty="0"/>
              <a:t>Procedures  in place to appropriately handle spills and leaks and WWTP personnel are trained in spillage response</a:t>
            </a:r>
          </a:p>
          <a:p>
            <a:pPr lvl="1">
              <a:spcBef>
                <a:spcPts val="300"/>
              </a:spcBef>
              <a:spcAft>
                <a:spcPts val="300"/>
              </a:spcAft>
            </a:pPr>
            <a:r>
              <a:rPr lang="en-GB" dirty="0"/>
              <a:t>In the event of emergency conditions shut down of manufacturing operations and the WWTP is available</a:t>
            </a:r>
          </a:p>
        </p:txBody>
      </p:sp>
      <p:pic>
        <p:nvPicPr>
          <p:cNvPr id="7" name="Picture 6" descr="A large white building&#10;&#10;Description generated with high confidence">
            <a:extLst>
              <a:ext uri="{FF2B5EF4-FFF2-40B4-BE49-F238E27FC236}">
                <a16:creationId xmlns:a16="http://schemas.microsoft.com/office/drawing/2014/main" id="{8C9AEC01-9318-46B9-B0BE-AE950EF1853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6338317" y="1292659"/>
            <a:ext cx="5692986" cy="4793847"/>
          </a:xfrm>
          <a:prstGeom prst="rect">
            <a:avLst/>
          </a:prstGeom>
        </p:spPr>
      </p:pic>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135</a:t>
            </a:fld>
            <a:endParaRPr lang="en-GB"/>
          </a:p>
        </p:txBody>
      </p:sp>
      <p:sp>
        <p:nvSpPr>
          <p:cNvPr id="6" name="Footer Placeholder 3">
            <a:extLst>
              <a:ext uri="{FF2B5EF4-FFF2-40B4-BE49-F238E27FC236}">
                <a16:creationId xmlns:a16="http://schemas.microsoft.com/office/drawing/2014/main" id="{F6245105-A12F-4196-BF9B-6065AB5A4795}"/>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339751894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6BF9-C3F3-4DD7-9F51-1F043C4FEE04}"/>
              </a:ext>
            </a:extLst>
          </p:cNvPr>
          <p:cNvSpPr>
            <a:spLocks noGrp="1"/>
          </p:cNvSpPr>
          <p:nvPr>
            <p:ph type="title"/>
          </p:nvPr>
        </p:nvSpPr>
        <p:spPr>
          <a:xfrm>
            <a:off x="217244" y="354805"/>
            <a:ext cx="10515600" cy="652463"/>
          </a:xfrm>
        </p:spPr>
        <p:txBody>
          <a:bodyPr/>
          <a:lstStyle/>
          <a:p>
            <a:r>
              <a:rPr lang="en-GB" sz="3200" dirty="0"/>
              <a:t>Wastewater Characterisation</a:t>
            </a:r>
          </a:p>
        </p:txBody>
      </p:sp>
      <p:sp>
        <p:nvSpPr>
          <p:cNvPr id="3" name="Content Placeholder 2">
            <a:extLst>
              <a:ext uri="{FF2B5EF4-FFF2-40B4-BE49-F238E27FC236}">
                <a16:creationId xmlns:a16="http://schemas.microsoft.com/office/drawing/2014/main" id="{8666F67A-37C5-480E-AB75-2983D4A7036B}"/>
              </a:ext>
            </a:extLst>
          </p:cNvPr>
          <p:cNvSpPr>
            <a:spLocks noGrp="1"/>
          </p:cNvSpPr>
          <p:nvPr>
            <p:ph idx="1"/>
          </p:nvPr>
        </p:nvSpPr>
        <p:spPr>
          <a:xfrm>
            <a:off x="217244" y="1662413"/>
            <a:ext cx="11802960" cy="4732209"/>
          </a:xfrm>
        </p:spPr>
        <p:txBody>
          <a:bodyPr/>
          <a:lstStyle/>
          <a:p>
            <a:pPr algn="just">
              <a:spcBef>
                <a:spcPts val="600"/>
              </a:spcBef>
              <a:spcAft>
                <a:spcPts val="600"/>
              </a:spcAft>
            </a:pPr>
            <a:r>
              <a:rPr lang="en-GB" dirty="0">
                <a:solidFill>
                  <a:schemeClr val="tx1"/>
                </a:solidFill>
              </a:rPr>
              <a:t>All sources of wastewater from site operations should be characterized and evaluated for treatability through the maintenance of an up to date, and routinely reviewed, water balance.</a:t>
            </a:r>
          </a:p>
          <a:p>
            <a:pPr lvl="1" algn="just">
              <a:spcBef>
                <a:spcPts val="600"/>
              </a:spcBef>
              <a:spcAft>
                <a:spcPts val="600"/>
              </a:spcAft>
            </a:pPr>
            <a:r>
              <a:rPr lang="en-GB" dirty="0">
                <a:solidFill>
                  <a:schemeClr val="tx1"/>
                </a:solidFill>
              </a:rPr>
              <a:t>Based, wherever practicable on measured flow rates in the feed and final discharge from the site and ideally also from individual production areas and wastewater treatment plants.</a:t>
            </a:r>
          </a:p>
          <a:p>
            <a:pPr lvl="1" algn="just">
              <a:spcBef>
                <a:spcPts val="600"/>
              </a:spcBef>
              <a:spcAft>
                <a:spcPts val="600"/>
              </a:spcAft>
            </a:pPr>
            <a:r>
              <a:rPr lang="en-GB" dirty="0">
                <a:solidFill>
                  <a:schemeClr val="tx1"/>
                </a:solidFill>
              </a:rPr>
              <a:t>Flow meters should be routinely calibrated.</a:t>
            </a:r>
          </a:p>
          <a:p>
            <a:pPr algn="just">
              <a:spcBef>
                <a:spcPts val="600"/>
              </a:spcBef>
              <a:spcAft>
                <a:spcPts val="600"/>
              </a:spcAft>
            </a:pPr>
            <a:r>
              <a:rPr lang="en-GB" dirty="0">
                <a:solidFill>
                  <a:schemeClr val="tx1"/>
                </a:solidFill>
              </a:rPr>
              <a:t>Where there are unaccounted volumes in the water balance an investigation should be conducted and corrective actions identified to address these, e.g. through the installation of additional flow monitoring points.</a:t>
            </a:r>
          </a:p>
          <a:p>
            <a:pPr algn="just"/>
            <a:endParaRPr lang="en-GB" dirty="0">
              <a:solidFill>
                <a:schemeClr val="tx1"/>
              </a:solidFill>
            </a:endParaRPr>
          </a:p>
        </p:txBody>
      </p:sp>
      <p:sp>
        <p:nvSpPr>
          <p:cNvPr id="4" name="Footer Placeholder 3">
            <a:extLst>
              <a:ext uri="{FF2B5EF4-FFF2-40B4-BE49-F238E27FC236}">
                <a16:creationId xmlns:a16="http://schemas.microsoft.com/office/drawing/2014/main" id="{0F4D279E-F628-4FF7-9A19-24E5E183EF2E}"/>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E288589D-7C8B-42F9-9088-212D77D7FE2A}"/>
              </a:ext>
            </a:extLst>
          </p:cNvPr>
          <p:cNvSpPr>
            <a:spLocks noGrp="1"/>
          </p:cNvSpPr>
          <p:nvPr>
            <p:ph type="sldNum" sz="quarter" idx="12"/>
          </p:nvPr>
        </p:nvSpPr>
        <p:spPr/>
        <p:txBody>
          <a:bodyPr/>
          <a:lstStyle/>
          <a:p>
            <a:fld id="{1A91ABBD-BE70-492B-BBD8-7AF5442A9E89}" type="slidenum">
              <a:rPr lang="en-GB" smtClean="0"/>
              <a:t>136</a:t>
            </a:fld>
            <a:endParaRPr lang="en-GB"/>
          </a:p>
        </p:txBody>
      </p:sp>
    </p:spTree>
    <p:extLst>
      <p:ext uri="{BB962C8B-B14F-4D97-AF65-F5344CB8AC3E}">
        <p14:creationId xmlns:p14="http://schemas.microsoft.com/office/powerpoint/2010/main" val="323195151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C885B-DDEF-475F-96DB-E1D53E6B63E4}"/>
              </a:ext>
            </a:extLst>
          </p:cNvPr>
          <p:cNvSpPr>
            <a:spLocks noGrp="1"/>
          </p:cNvSpPr>
          <p:nvPr>
            <p:ph type="title"/>
          </p:nvPr>
        </p:nvSpPr>
        <p:spPr>
          <a:xfrm>
            <a:off x="183992" y="354805"/>
            <a:ext cx="10515600" cy="652463"/>
          </a:xfrm>
        </p:spPr>
        <p:txBody>
          <a:bodyPr/>
          <a:lstStyle/>
          <a:p>
            <a:r>
              <a:rPr lang="en-GB" sz="3200" dirty="0"/>
              <a:t>Summary</a:t>
            </a:r>
          </a:p>
        </p:txBody>
      </p:sp>
      <p:sp>
        <p:nvSpPr>
          <p:cNvPr id="3" name="Content Placeholder 2">
            <a:extLst>
              <a:ext uri="{FF2B5EF4-FFF2-40B4-BE49-F238E27FC236}">
                <a16:creationId xmlns:a16="http://schemas.microsoft.com/office/drawing/2014/main" id="{80515B93-8AB2-4DD2-9F8E-FC4A4A52AF92}"/>
              </a:ext>
            </a:extLst>
          </p:cNvPr>
          <p:cNvSpPr>
            <a:spLocks noGrp="1"/>
          </p:cNvSpPr>
          <p:nvPr>
            <p:ph idx="1"/>
          </p:nvPr>
        </p:nvSpPr>
        <p:spPr/>
        <p:txBody>
          <a:bodyPr/>
          <a:lstStyle/>
          <a:p>
            <a:pPr algn="just"/>
            <a:r>
              <a:rPr lang="en-GB" dirty="0">
                <a:solidFill>
                  <a:schemeClr val="tx1"/>
                </a:solidFill>
              </a:rPr>
              <a:t>Risks of environmental contamination from antibiotic manufacture could occur from;</a:t>
            </a:r>
          </a:p>
          <a:p>
            <a:pPr lvl="1" algn="just"/>
            <a:r>
              <a:rPr lang="en-GB" u="sng" dirty="0">
                <a:solidFill>
                  <a:schemeClr val="tx1"/>
                </a:solidFill>
              </a:rPr>
              <a:t>Intended, routine release points</a:t>
            </a:r>
            <a:r>
              <a:rPr lang="en-GB" dirty="0">
                <a:solidFill>
                  <a:schemeClr val="tx1"/>
                </a:solidFill>
              </a:rPr>
              <a:t>: e.g. discharge of treated wastewater to sea/river/soil etc. or disposal of solid wastes.</a:t>
            </a:r>
          </a:p>
          <a:p>
            <a:pPr lvl="1" algn="just"/>
            <a:r>
              <a:rPr lang="en-GB" u="sng" dirty="0">
                <a:solidFill>
                  <a:schemeClr val="tx1"/>
                </a:solidFill>
              </a:rPr>
              <a:t>Unintended, fugitive release points: </a:t>
            </a:r>
            <a:r>
              <a:rPr lang="en-GB" dirty="0">
                <a:solidFill>
                  <a:schemeClr val="tx1"/>
                </a:solidFill>
              </a:rPr>
              <a:t>e.g. from leaks, spills and airborne releases.</a:t>
            </a:r>
          </a:p>
          <a:p>
            <a:pPr algn="just"/>
            <a:r>
              <a:rPr lang="en-GB" dirty="0">
                <a:solidFill>
                  <a:schemeClr val="tx1"/>
                </a:solidFill>
              </a:rPr>
              <a:t>Assessing and remediating total risk to the environment from antibiotic manufacture requires both quantitative mass balance and qualititative/holistic approaches.</a:t>
            </a:r>
          </a:p>
          <a:p>
            <a:pPr lvl="1" algn="just"/>
            <a:endParaRPr lang="en-GB" dirty="0">
              <a:solidFill>
                <a:schemeClr val="tx1"/>
              </a:solidFill>
            </a:endParaRPr>
          </a:p>
        </p:txBody>
      </p:sp>
      <p:sp>
        <p:nvSpPr>
          <p:cNvPr id="4" name="Footer Placeholder 3">
            <a:extLst>
              <a:ext uri="{FF2B5EF4-FFF2-40B4-BE49-F238E27FC236}">
                <a16:creationId xmlns:a16="http://schemas.microsoft.com/office/drawing/2014/main" id="{B6B6C7BC-6CE8-44B9-B274-726568C8FF47}"/>
              </a:ext>
            </a:extLst>
          </p:cNvPr>
          <p:cNvSpPr>
            <a:spLocks noGrp="1"/>
          </p:cNvSpPr>
          <p:nvPr>
            <p:ph type="ftr" sz="quarter" idx="11"/>
          </p:nvPr>
        </p:nvSpPr>
        <p:spPr>
          <a:xfrm>
            <a:off x="814792" y="6334124"/>
            <a:ext cx="5002534" cy="365125"/>
          </a:xfrm>
        </p:spPr>
        <p:txBody>
          <a:bodyPr/>
          <a:lstStyle/>
          <a:p>
            <a:r>
              <a:rPr lang="en-GB" b="1" dirty="0"/>
              <a:t>Environmental Management of Antibiotic Manufacture</a:t>
            </a:r>
            <a:endParaRPr lang="en-GB" dirty="0"/>
          </a:p>
        </p:txBody>
      </p:sp>
      <p:sp>
        <p:nvSpPr>
          <p:cNvPr id="5" name="Slide Number Placeholder 4">
            <a:extLst>
              <a:ext uri="{FF2B5EF4-FFF2-40B4-BE49-F238E27FC236}">
                <a16:creationId xmlns:a16="http://schemas.microsoft.com/office/drawing/2014/main" id="{A5D4DE3A-3F86-43F5-A836-53895B3F8213}"/>
              </a:ext>
            </a:extLst>
          </p:cNvPr>
          <p:cNvSpPr>
            <a:spLocks noGrp="1"/>
          </p:cNvSpPr>
          <p:nvPr>
            <p:ph type="sldNum" sz="quarter" idx="12"/>
          </p:nvPr>
        </p:nvSpPr>
        <p:spPr/>
        <p:txBody>
          <a:bodyPr/>
          <a:lstStyle/>
          <a:p>
            <a:fld id="{1A91ABBD-BE70-492B-BBD8-7AF5442A9E89}" type="slidenum">
              <a:rPr lang="en-GB" smtClean="0"/>
              <a:t>137</a:t>
            </a:fld>
            <a:endParaRPr lang="en-GB"/>
          </a:p>
        </p:txBody>
      </p:sp>
    </p:spTree>
    <p:extLst>
      <p:ext uri="{BB962C8B-B14F-4D97-AF65-F5344CB8AC3E}">
        <p14:creationId xmlns:p14="http://schemas.microsoft.com/office/powerpoint/2010/main" val="245645165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5BCCF7-59FC-4E58-AFC4-D38181794FA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38364" y="380423"/>
            <a:ext cx="4115273" cy="5306394"/>
          </a:xfrm>
          <a:prstGeom prst="rect">
            <a:avLst/>
          </a:prstGeom>
        </p:spPr>
      </p:pic>
      <p:sp>
        <p:nvSpPr>
          <p:cNvPr id="3" name="Slide Number Placeholder 5">
            <a:extLst>
              <a:ext uri="{FF2B5EF4-FFF2-40B4-BE49-F238E27FC236}">
                <a16:creationId xmlns:a16="http://schemas.microsoft.com/office/drawing/2014/main" id="{A12024AA-7062-489F-B92D-71BDD8ABFDB7}"/>
              </a:ext>
            </a:extLst>
          </p:cNvPr>
          <p:cNvSpPr>
            <a:spLocks noGrp="1"/>
          </p:cNvSpPr>
          <p:nvPr>
            <p:ph type="sldNum" sz="quarter" idx="12"/>
          </p:nvPr>
        </p:nvSpPr>
        <p:spPr>
          <a:xfrm>
            <a:off x="7981950" y="6356352"/>
            <a:ext cx="2057400" cy="365125"/>
          </a:xfrm>
          <a:prstGeom prst="rect">
            <a:avLst/>
          </a:prstGeom>
        </p:spPr>
        <p:txBody>
          <a:bodyPr/>
          <a:lstStyle/>
          <a:p>
            <a:fld id="{2BF9CC32-2480-4208-A897-28B9FABD0ACF}" type="slidenum">
              <a:rPr lang="zh-CN" altLang="en-US" smtClean="0"/>
              <a:t>138</a:t>
            </a:fld>
            <a:endParaRPr lang="zh-CN" altLang="en-US"/>
          </a:p>
        </p:txBody>
      </p:sp>
      <p:sp>
        <p:nvSpPr>
          <p:cNvPr id="5" name="Footer Placeholder 3">
            <a:extLst>
              <a:ext uri="{FF2B5EF4-FFF2-40B4-BE49-F238E27FC236}">
                <a16:creationId xmlns:a16="http://schemas.microsoft.com/office/drawing/2014/main" id="{79BEC5DF-F8C5-444C-BCB2-2341F4AAEFF0}"/>
              </a:ext>
            </a:extLst>
          </p:cNvPr>
          <p:cNvSpPr>
            <a:spLocks noGrp="1"/>
          </p:cNvSpPr>
          <p:nvPr>
            <p:ph type="ftr" sz="quarter" idx="11"/>
          </p:nvPr>
        </p:nvSpPr>
        <p:spPr>
          <a:xfrm>
            <a:off x="814792" y="6334124"/>
            <a:ext cx="5986602"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378935544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17E87E7-3605-49AC-A5AE-19FF4E5D1A07}"/>
              </a:ext>
            </a:extLst>
          </p:cNvPr>
          <p:cNvSpPr>
            <a:spLocks noGrp="1"/>
          </p:cNvSpPr>
          <p:nvPr>
            <p:ph type="sldNum" sz="quarter" idx="12"/>
          </p:nvPr>
        </p:nvSpPr>
        <p:spPr/>
        <p:txBody>
          <a:bodyPr/>
          <a:lstStyle/>
          <a:p>
            <a:fld id="{1A91ABBD-BE70-492B-BBD8-7AF5442A9E89}" type="slidenum">
              <a:rPr lang="en-GB" smtClean="0"/>
              <a:t>139</a:t>
            </a:fld>
            <a:endParaRPr lang="en-GB"/>
          </a:p>
        </p:txBody>
      </p:sp>
      <p:sp>
        <p:nvSpPr>
          <p:cNvPr id="3" name="Footer Placeholder 2">
            <a:extLst>
              <a:ext uri="{FF2B5EF4-FFF2-40B4-BE49-F238E27FC236}">
                <a16:creationId xmlns:a16="http://schemas.microsoft.com/office/drawing/2014/main" id="{50F82E3B-0118-4682-8ECC-07321995D263}"/>
              </a:ext>
            </a:extLst>
          </p:cNvPr>
          <p:cNvSpPr>
            <a:spLocks noGrp="1"/>
          </p:cNvSpPr>
          <p:nvPr>
            <p:ph type="ftr" sz="quarter" idx="11"/>
          </p:nvPr>
        </p:nvSpPr>
        <p:spPr/>
        <p:txBody>
          <a:bodyPr/>
          <a:lstStyle/>
          <a:p>
            <a:r>
              <a:rPr lang="en-GB"/>
              <a:t>Test title</a:t>
            </a:r>
          </a:p>
        </p:txBody>
      </p:sp>
      <p:pic>
        <p:nvPicPr>
          <p:cNvPr id="4" name="Picture 3">
            <a:extLst>
              <a:ext uri="{FF2B5EF4-FFF2-40B4-BE49-F238E27FC236}">
                <a16:creationId xmlns:a16="http://schemas.microsoft.com/office/drawing/2014/main" id="{6B5200D6-D056-4381-8B5E-AFBA7525819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4122159" y="1036279"/>
            <a:ext cx="3393065" cy="3621170"/>
          </a:xfrm>
          <a:prstGeom prst="rect">
            <a:avLst/>
          </a:prstGeom>
          <a:ln>
            <a:solidFill>
              <a:schemeClr val="tx1">
                <a:lumMod val="65000"/>
                <a:lumOff val="35000"/>
              </a:schemeClr>
            </a:solidFill>
          </a:ln>
        </p:spPr>
      </p:pic>
    </p:spTree>
    <p:extLst>
      <p:ext uri="{BB962C8B-B14F-4D97-AF65-F5344CB8AC3E}">
        <p14:creationId xmlns:p14="http://schemas.microsoft.com/office/powerpoint/2010/main" val="3518291862"/>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GB" sz="4000" b="1" dirty="0"/>
              <a:t>Environmental Management of Antibiotic Manufacture</a:t>
            </a:r>
            <a:br>
              <a:rPr lang="en-GB" sz="4000" dirty="0"/>
            </a:br>
            <a:endParaRPr lang="en-GB" sz="4000" dirty="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3" y="3602037"/>
            <a:ext cx="11143043" cy="1696985"/>
          </a:xfrm>
        </p:spPr>
        <p:txBody>
          <a:bodyPr>
            <a:normAutofit fontScale="92500"/>
          </a:bodyPr>
          <a:lstStyle/>
          <a:p>
            <a:r>
              <a:rPr lang="en-GB" sz="4000" dirty="0"/>
              <a:t>Plant and API specific wastewater treatment demonstration</a:t>
            </a:r>
          </a:p>
          <a:p>
            <a:r>
              <a:rPr lang="en-US" sz="3100" dirty="0"/>
              <a:t>Mohit Dhamija, EHSS Lead - Third Party Asia, EHS &amp; Sustainability, GSK </a:t>
            </a:r>
            <a:endParaRPr lang="en-GB" sz="3100" dirty="0"/>
          </a:p>
          <a:p>
            <a:endParaRPr lang="en-GB" sz="4000" dirty="0"/>
          </a:p>
        </p:txBody>
      </p:sp>
    </p:spTree>
    <p:extLst>
      <p:ext uri="{BB962C8B-B14F-4D97-AF65-F5344CB8AC3E}">
        <p14:creationId xmlns:p14="http://schemas.microsoft.com/office/powerpoint/2010/main" val="192152210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BD0976-F615-42F8-83E4-4A5CA429A9BF}"/>
              </a:ext>
            </a:extLst>
          </p:cNvPr>
          <p:cNvSpPr/>
          <p:nvPr/>
        </p:nvSpPr>
        <p:spPr>
          <a:xfrm>
            <a:off x="9531655" y="2052435"/>
            <a:ext cx="2222500" cy="2665413"/>
          </a:xfrm>
          <a:prstGeom prst="rect">
            <a:avLst/>
          </a:prstGeom>
          <a:ln w="6350" cmpd="sng">
            <a:solidFill>
              <a:schemeClr val="bg1">
                <a:lumMod val="75000"/>
              </a:schemeClr>
            </a:solid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IN"/>
          </a:p>
        </p:txBody>
      </p:sp>
      <p:sp>
        <p:nvSpPr>
          <p:cNvPr id="10242" name="标题 1">
            <a:extLst>
              <a:ext uri="{FF2B5EF4-FFF2-40B4-BE49-F238E27FC236}">
                <a16:creationId xmlns:a16="http://schemas.microsoft.com/office/drawing/2014/main" id="{977AA7AC-183D-4D33-BC78-023C693DE2A8}"/>
              </a:ext>
            </a:extLst>
          </p:cNvPr>
          <p:cNvSpPr>
            <a:spLocks noGrp="1"/>
          </p:cNvSpPr>
          <p:nvPr>
            <p:ph type="title"/>
          </p:nvPr>
        </p:nvSpPr>
        <p:spPr>
          <a:xfrm>
            <a:off x="354419" y="508999"/>
            <a:ext cx="7466013" cy="522287"/>
          </a:xfrm>
        </p:spPr>
        <p:txBody>
          <a:bodyPr>
            <a:noAutofit/>
          </a:bodyPr>
          <a:lstStyle/>
          <a:p>
            <a:r>
              <a:rPr lang="en-US" altLang="zh-CN" sz="2667" dirty="0">
                <a:cs typeface="黑体" panose="02010609060101010101" pitchFamily="49" charset="-122"/>
              </a:rPr>
              <a:t>Bio</a:t>
            </a:r>
          </a:p>
        </p:txBody>
      </p:sp>
      <p:pic>
        <p:nvPicPr>
          <p:cNvPr id="5" name="Content Placeholder 4">
            <a:extLst>
              <a:ext uri="{FF2B5EF4-FFF2-40B4-BE49-F238E27FC236}">
                <a16:creationId xmlns:a16="http://schemas.microsoft.com/office/drawing/2014/main" id="{6BA70FE4-4FA9-4882-A3D2-0A75051BAC9C}"/>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9531655" y="2075570"/>
            <a:ext cx="2222501" cy="2675913"/>
          </a:xfrm>
        </p:spPr>
      </p:pic>
      <p:sp>
        <p:nvSpPr>
          <p:cNvPr id="10244" name="Textfeld 4">
            <a:extLst>
              <a:ext uri="{FF2B5EF4-FFF2-40B4-BE49-F238E27FC236}">
                <a16:creationId xmlns:a16="http://schemas.microsoft.com/office/drawing/2014/main" id="{3E4D49EF-5756-4AF1-9FEE-AE68C9B1626B}"/>
              </a:ext>
            </a:extLst>
          </p:cNvPr>
          <p:cNvSpPr txBox="1">
            <a:spLocks noChangeArrowheads="1"/>
          </p:cNvSpPr>
          <p:nvPr/>
        </p:nvSpPr>
        <p:spPr bwMode="auto">
          <a:xfrm rot="210131">
            <a:off x="7060746" y="6704114"/>
            <a:ext cx="2031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ct val="20000"/>
              </a:spcBef>
              <a:buClr>
                <a:schemeClr val="accent1"/>
              </a:buClr>
              <a:buFont typeface="Arial" panose="020B0604020202020204" pitchFamily="34" charset="0"/>
              <a:buChar char="•"/>
              <a:defRPr sz="2000">
                <a:solidFill>
                  <a:schemeClr val="tx1"/>
                </a:solidFill>
                <a:latin typeface="Arial" panose="020B0604020202020204" pitchFamily="34" charset="0"/>
              </a:defRPr>
            </a:lvl1pPr>
            <a:lvl2pPr marL="742950" indent="-285750">
              <a:lnSpc>
                <a:spcPct val="110000"/>
              </a:lnSpc>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2pPr>
            <a:lvl3pPr marL="1143000" indent="-228600">
              <a:lnSpc>
                <a:spcPct val="110000"/>
              </a:lnSpc>
              <a:spcBef>
                <a:spcPct val="20000"/>
              </a:spcBef>
              <a:buClr>
                <a:schemeClr val="tx1"/>
              </a:buClr>
              <a:buFont typeface="Arial" panose="020B0604020202020204" pitchFamily="34" charset="0"/>
              <a:buChar char="•"/>
              <a:defRPr sz="12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nSpc>
                <a:spcPct val="100000"/>
              </a:lnSpc>
              <a:spcBef>
                <a:spcPct val="0"/>
              </a:spcBef>
              <a:buClrTx/>
              <a:buFontTx/>
              <a:buNone/>
            </a:pPr>
            <a:r>
              <a:rPr lang="en-US" altLang="zh-CN" sz="1400">
                <a:cs typeface="黑体" panose="02010609060101010101" pitchFamily="49" charset="-122"/>
              </a:rPr>
              <a:t>		</a:t>
            </a:r>
            <a:endParaRPr lang="en-US" altLang="zh-CN" sz="1800">
              <a:cs typeface="黑体" panose="02010609060101010101" pitchFamily="49" charset="-122"/>
            </a:endParaRPr>
          </a:p>
        </p:txBody>
      </p:sp>
      <p:sp>
        <p:nvSpPr>
          <p:cNvPr id="7" name="Rectangle 6">
            <a:extLst>
              <a:ext uri="{FF2B5EF4-FFF2-40B4-BE49-F238E27FC236}">
                <a16:creationId xmlns:a16="http://schemas.microsoft.com/office/drawing/2014/main" id="{88C8E027-111B-410C-8666-BE4E3D272548}"/>
              </a:ext>
            </a:extLst>
          </p:cNvPr>
          <p:cNvSpPr/>
          <p:nvPr/>
        </p:nvSpPr>
        <p:spPr>
          <a:xfrm>
            <a:off x="221991" y="1861173"/>
            <a:ext cx="8737508" cy="3540200"/>
          </a:xfrm>
          <a:prstGeom prst="rect">
            <a:avLst/>
          </a:prstGeom>
        </p:spPr>
        <p:txBody>
          <a:bodyPr wrap="square">
            <a:spAutoFit/>
          </a:bodyPr>
          <a:lstStyle/>
          <a:p>
            <a:pPr algn="just"/>
            <a:r>
              <a:rPr lang="en-US" sz="1867" dirty="0">
                <a:latin typeface="Arial" panose="020B0604020202020204" pitchFamily="34" charset="0"/>
                <a:ea typeface="Times New Roman" panose="02020603050405020304" pitchFamily="18" charset="0"/>
                <a:cs typeface="Arial" panose="020B0604020202020204" pitchFamily="34" charset="0"/>
              </a:rPr>
              <a:t>EHSS (Environment, Health, Safety &amp; Sustainability) professional for 15 years with Post Graduate degree in Environmental Science and Technology. Key skills include auditing, developing &amp; implementing EHSS management systems, environment sustainability, embedding environment sustainability in end to end supply chain, EHSS legal, water &amp; carbon end to end supply chain foot print, Organizations environmental sustainability strategy.  Handled various assignments in the field of EHSS with various Organizations including certification bodies, Electronics, Textile Industries, FMCG &amp; Pharmaceutical.</a:t>
            </a:r>
          </a:p>
          <a:p>
            <a:pPr algn="just"/>
            <a:r>
              <a:rPr lang="en-US" sz="1867" dirty="0">
                <a:latin typeface="Arial" panose="020B0604020202020204" pitchFamily="34" charset="0"/>
                <a:ea typeface="Times New Roman" panose="02020603050405020304" pitchFamily="18" charset="0"/>
                <a:cs typeface="Arial" panose="020B0604020202020204" pitchFamily="34" charset="0"/>
              </a:rPr>
              <a:t> </a:t>
            </a:r>
          </a:p>
          <a:p>
            <a:pPr algn="just"/>
            <a:r>
              <a:rPr lang="en-US" sz="1867" dirty="0">
                <a:latin typeface="Arial" panose="020B0604020202020204" pitchFamily="34" charset="0"/>
                <a:ea typeface="Times New Roman" panose="02020603050405020304" pitchFamily="18" charset="0"/>
                <a:cs typeface="Arial" panose="020B0604020202020204" pitchFamily="34" charset="0"/>
              </a:rPr>
              <a:t>Currently working with GSK, as Third Party EHSS Lead (part of global EHSS Third Party team) and based out of Gurgaon, India. Re</a:t>
            </a:r>
            <a:r>
              <a:rPr lang="en-US" sz="1867" dirty="0">
                <a:latin typeface="Arial" panose="020B0604020202020204" pitchFamily="34" charset="0"/>
                <a:cs typeface="Arial" panose="020B0604020202020204" pitchFamily="34" charset="0"/>
              </a:rPr>
              <a:t>sponsible</a:t>
            </a:r>
            <a:r>
              <a:rPr lang="en-GB" sz="1867" dirty="0">
                <a:latin typeface="Arial" panose="020B0604020202020204" pitchFamily="34" charset="0"/>
                <a:cs typeface="Arial" panose="020B0604020202020204" pitchFamily="34" charset="0"/>
              </a:rPr>
              <a:t> to drive key EHSS programmes for key third party suppliers in the region</a:t>
            </a:r>
            <a:endParaRPr lang="en-US" sz="1867" dirty="0">
              <a:latin typeface="Arial" panose="020B0604020202020204" pitchFamily="34" charset="0"/>
              <a:cs typeface="Arial" panose="020B0604020202020204" pitchFamily="34" charset="0"/>
            </a:endParaRPr>
          </a:p>
        </p:txBody>
      </p:sp>
      <p:sp>
        <p:nvSpPr>
          <p:cNvPr id="8" name="Footer Placeholder 3">
            <a:extLst>
              <a:ext uri="{FF2B5EF4-FFF2-40B4-BE49-F238E27FC236}">
                <a16:creationId xmlns:a16="http://schemas.microsoft.com/office/drawing/2014/main" id="{BE585CE2-F5E4-436B-B775-B2436BDE414F}"/>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44417202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330BE-F93E-4C78-A786-FA160DD36F29}"/>
              </a:ext>
            </a:extLst>
          </p:cNvPr>
          <p:cNvSpPr>
            <a:spLocks noGrp="1"/>
          </p:cNvSpPr>
          <p:nvPr>
            <p:ph type="title"/>
          </p:nvPr>
        </p:nvSpPr>
        <p:spPr/>
        <p:txBody>
          <a:bodyPr/>
          <a:lstStyle/>
          <a:p>
            <a:r>
              <a:rPr lang="en-GB" dirty="0"/>
              <a:t>WWTP Technologies</a:t>
            </a:r>
          </a:p>
        </p:txBody>
      </p:sp>
      <p:sp>
        <p:nvSpPr>
          <p:cNvPr id="3" name="Content Placeholder 2">
            <a:extLst>
              <a:ext uri="{FF2B5EF4-FFF2-40B4-BE49-F238E27FC236}">
                <a16:creationId xmlns:a16="http://schemas.microsoft.com/office/drawing/2014/main" id="{651F6E45-1C76-47A1-A8BF-EE476E4D08CC}"/>
              </a:ext>
            </a:extLst>
          </p:cNvPr>
          <p:cNvSpPr>
            <a:spLocks noGrp="1"/>
          </p:cNvSpPr>
          <p:nvPr>
            <p:ph sz="quarter" idx="12"/>
          </p:nvPr>
        </p:nvSpPr>
        <p:spPr>
          <a:xfrm>
            <a:off x="813112" y="1371600"/>
            <a:ext cx="9676152" cy="4774368"/>
          </a:xfrm>
        </p:spPr>
        <p:txBody>
          <a:bodyPr>
            <a:normAutofit/>
          </a:bodyPr>
          <a:lstStyle/>
          <a:p>
            <a:pPr algn="just">
              <a:buFont typeface="Wingdings" panose="05000000000000000000" pitchFamily="2" charset="2"/>
              <a:buChar char="§"/>
            </a:pPr>
            <a:r>
              <a:rPr lang="en-GB" sz="2400" dirty="0">
                <a:solidFill>
                  <a:schemeClr val="tx1"/>
                </a:solidFill>
              </a:rPr>
              <a:t>Releases of antibiotic should be minimised at source where practicable through process and facility design e.g. use of scrubbers, inactivating cleaning agents (e.g. bleach) and capture of high concentration (e.g. mother liquor) and solid waste for incineration.</a:t>
            </a:r>
          </a:p>
          <a:p>
            <a:pPr algn="just">
              <a:buFont typeface="Wingdings" panose="05000000000000000000" pitchFamily="2" charset="2"/>
              <a:buChar char="§"/>
            </a:pPr>
            <a:r>
              <a:rPr lang="en-GB" sz="2400" dirty="0">
                <a:solidFill>
                  <a:schemeClr val="tx1"/>
                </a:solidFill>
              </a:rPr>
              <a:t>Wastewater treatment processes generally employee Primary, Secondary and Tertiary treatment processes in order to meet regulatory quality criteria. </a:t>
            </a:r>
          </a:p>
          <a:p>
            <a:pPr algn="just">
              <a:buFont typeface="Wingdings" panose="05000000000000000000" pitchFamily="2" charset="2"/>
              <a:buChar char="§"/>
            </a:pPr>
            <a:r>
              <a:rPr lang="en-GB" sz="2400" dirty="0">
                <a:solidFill>
                  <a:schemeClr val="tx1"/>
                </a:solidFill>
              </a:rPr>
              <a:t>Conventional wastewater treatment processes typically employed in pharmaceutical WWTPs were not specifically designed to deliver antibiotic removal or inactivation.</a:t>
            </a:r>
          </a:p>
        </p:txBody>
      </p:sp>
      <p:sp>
        <p:nvSpPr>
          <p:cNvPr id="4" name="Text Placeholder 3">
            <a:extLst>
              <a:ext uri="{FF2B5EF4-FFF2-40B4-BE49-F238E27FC236}">
                <a16:creationId xmlns:a16="http://schemas.microsoft.com/office/drawing/2014/main" id="{6DCA1E86-F216-44FA-A29F-FB5B6993F806}"/>
              </a:ext>
            </a:extLst>
          </p:cNvPr>
          <p:cNvSpPr>
            <a:spLocks noGrp="1"/>
          </p:cNvSpPr>
          <p:nvPr>
            <p:ph type="body" sz="quarter" idx="14"/>
          </p:nvPr>
        </p:nvSpPr>
        <p:spPr/>
        <p:txBody>
          <a:bodyPr>
            <a:normAutofit fontScale="92500" lnSpcReduction="20000"/>
          </a:bodyPr>
          <a:lstStyle/>
          <a:p>
            <a:r>
              <a:rPr lang="en-GB" sz="1200" dirty="0"/>
              <a:t>Antibiotic removal effectiveness</a:t>
            </a:r>
          </a:p>
        </p:txBody>
      </p:sp>
      <p:sp>
        <p:nvSpPr>
          <p:cNvPr id="6" name="Date Placeholder 5">
            <a:extLst>
              <a:ext uri="{FF2B5EF4-FFF2-40B4-BE49-F238E27FC236}">
                <a16:creationId xmlns:a16="http://schemas.microsoft.com/office/drawing/2014/main" id="{C4FCA867-3D3F-44BC-86CA-B463BB8764E4}"/>
              </a:ext>
            </a:extLst>
          </p:cNvPr>
          <p:cNvSpPr>
            <a:spLocks noGrp="1"/>
          </p:cNvSpPr>
          <p:nvPr>
            <p:ph type="dt" sz="half" idx="19"/>
          </p:nvPr>
        </p:nvSpPr>
        <p:spPr/>
        <p:txBody>
          <a:bodyPr/>
          <a:lstStyle/>
          <a:p>
            <a:pPr algn="ctr"/>
            <a:endParaRPr lang="en-GB" dirty="0"/>
          </a:p>
        </p:txBody>
      </p:sp>
      <p:sp>
        <p:nvSpPr>
          <p:cNvPr id="8" name="Slide Number Placeholder 7">
            <a:extLst>
              <a:ext uri="{FF2B5EF4-FFF2-40B4-BE49-F238E27FC236}">
                <a16:creationId xmlns:a16="http://schemas.microsoft.com/office/drawing/2014/main" id="{969D7667-17F0-4628-8D3D-6C270FADF6CD}"/>
              </a:ext>
            </a:extLst>
          </p:cNvPr>
          <p:cNvSpPr>
            <a:spLocks noGrp="1"/>
          </p:cNvSpPr>
          <p:nvPr>
            <p:ph type="sldNum" sz="quarter" idx="21"/>
          </p:nvPr>
        </p:nvSpPr>
        <p:spPr/>
        <p:txBody>
          <a:bodyPr/>
          <a:lstStyle/>
          <a:p>
            <a:fld id="{9F9F533D-B52E-4A2F-BF72-0ADD2D94BD75}" type="slidenum">
              <a:rPr lang="en-GB" smtClean="0"/>
              <a:pPr/>
              <a:t>142</a:t>
            </a:fld>
            <a:endParaRPr lang="en-GB" dirty="0"/>
          </a:p>
        </p:txBody>
      </p:sp>
      <p:sp>
        <p:nvSpPr>
          <p:cNvPr id="12" name="Footer Placeholder 3">
            <a:extLst>
              <a:ext uri="{FF2B5EF4-FFF2-40B4-BE49-F238E27FC236}">
                <a16:creationId xmlns:a16="http://schemas.microsoft.com/office/drawing/2014/main" id="{8435F1CF-4508-411F-BE84-167D54994E94}"/>
              </a:ext>
            </a:extLst>
          </p:cNvPr>
          <p:cNvSpPr txBox="1">
            <a:spLocks/>
          </p:cNvSpPr>
          <p:nvPr/>
        </p:nvSpPr>
        <p:spPr>
          <a:xfrm>
            <a:off x="814792" y="6334124"/>
            <a:ext cx="555117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solidFill>
                  <a:schemeClr val="bg1">
                    <a:lumMod val="50000"/>
                  </a:schemeClr>
                </a:solidFill>
                <a:latin typeface="+mj-lt"/>
              </a:rPr>
              <a:t>Environmental Management of Antibiotic Manufacture</a:t>
            </a:r>
            <a:endParaRPr lang="en-GB" sz="1200" dirty="0">
              <a:solidFill>
                <a:schemeClr val="bg1">
                  <a:lumMod val="50000"/>
                </a:schemeClr>
              </a:solidFill>
              <a:latin typeface="+mj-lt"/>
            </a:endParaRPr>
          </a:p>
        </p:txBody>
      </p:sp>
    </p:spTree>
    <p:extLst>
      <p:ext uri="{BB962C8B-B14F-4D97-AF65-F5344CB8AC3E}">
        <p14:creationId xmlns:p14="http://schemas.microsoft.com/office/powerpoint/2010/main" val="3010718399"/>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4420" y="1416570"/>
            <a:ext cx="10829044" cy="4760393"/>
          </a:xfrm>
        </p:spPr>
        <p:txBody>
          <a:bodyPr/>
          <a:lstStyle/>
          <a:p>
            <a:pPr algn="just"/>
            <a:r>
              <a:rPr lang="en-GB" sz="2400" dirty="0">
                <a:solidFill>
                  <a:schemeClr val="tx1"/>
                </a:solidFill>
              </a:rPr>
              <a:t>Use of advanced tertiary treatment techniques may be required for sites to meet low discharge criteria.</a:t>
            </a:r>
          </a:p>
          <a:p>
            <a:pPr algn="just"/>
            <a:r>
              <a:rPr lang="en-GB" sz="2400" dirty="0">
                <a:solidFill>
                  <a:schemeClr val="tx1"/>
                </a:solidFill>
              </a:rPr>
              <a:t>Techniques including UV/H</a:t>
            </a:r>
            <a:r>
              <a:rPr lang="en-GB" sz="2400" baseline="-25000" dirty="0">
                <a:solidFill>
                  <a:schemeClr val="tx1"/>
                </a:solidFill>
              </a:rPr>
              <a:t>2</a:t>
            </a:r>
            <a:r>
              <a:rPr lang="en-GB" sz="2400" dirty="0">
                <a:solidFill>
                  <a:schemeClr val="tx1"/>
                </a:solidFill>
              </a:rPr>
              <a:t>O</a:t>
            </a:r>
            <a:r>
              <a:rPr lang="en-GB" sz="2400" baseline="-25000" dirty="0">
                <a:solidFill>
                  <a:schemeClr val="tx1"/>
                </a:solidFill>
              </a:rPr>
              <a:t>2</a:t>
            </a:r>
            <a:r>
              <a:rPr lang="en-GB" sz="2400" dirty="0">
                <a:solidFill>
                  <a:schemeClr val="tx1"/>
                </a:solidFill>
              </a:rPr>
              <a:t> advanced oxidation, alkaline hydrolysis and reverse osmosis are utilised in GSK antibiotic site wastewater treatment to minimise antibiotic release. Zero-liquid discharge is also employed to eliminate aqueous release.</a:t>
            </a:r>
          </a:p>
          <a:p>
            <a:pPr algn="just"/>
            <a:r>
              <a:rPr lang="en-GB" sz="2400" dirty="0">
                <a:solidFill>
                  <a:schemeClr val="tx1"/>
                </a:solidFill>
              </a:rPr>
              <a:t>Several literature reviews and many experimental studies have characterised wastewater treatment technologies for the removal of antibiotics. Whilst trends exist, wide variations in effectiveness are also seen. Analysis or modelling of the systems is recommended to understand specific performance where this is critical for establishing PEC.</a:t>
            </a:r>
          </a:p>
        </p:txBody>
      </p:sp>
      <p:sp>
        <p:nvSpPr>
          <p:cNvPr id="5" name="Slide Number Placeholder 4"/>
          <p:cNvSpPr>
            <a:spLocks noGrp="1"/>
          </p:cNvSpPr>
          <p:nvPr>
            <p:ph type="sldNum" sz="quarter" idx="12"/>
          </p:nvPr>
        </p:nvSpPr>
        <p:spPr/>
        <p:txBody>
          <a:bodyPr/>
          <a:lstStyle/>
          <a:p>
            <a:fld id="{1A91ABBD-BE70-492B-BBD8-7AF5442A9E89}" type="slidenum">
              <a:rPr lang="en-GB" smtClean="0"/>
              <a:t>143</a:t>
            </a:fld>
            <a:endParaRPr lang="en-GB"/>
          </a:p>
        </p:txBody>
      </p:sp>
      <p:sp>
        <p:nvSpPr>
          <p:cNvPr id="6" name="Title 1">
            <a:extLst>
              <a:ext uri="{FF2B5EF4-FFF2-40B4-BE49-F238E27FC236}">
                <a16:creationId xmlns:a16="http://schemas.microsoft.com/office/drawing/2014/main" id="{5F9330BE-F93E-4C78-A786-FA160DD36F29}"/>
              </a:ext>
            </a:extLst>
          </p:cNvPr>
          <p:cNvSpPr>
            <a:spLocks noGrp="1"/>
          </p:cNvSpPr>
          <p:nvPr>
            <p:ph type="title"/>
          </p:nvPr>
        </p:nvSpPr>
        <p:spPr>
          <a:xfrm>
            <a:off x="498764" y="294810"/>
            <a:ext cx="10090920" cy="338554"/>
          </a:xfrm>
        </p:spPr>
        <p:txBody>
          <a:bodyPr/>
          <a:lstStyle/>
          <a:p>
            <a:r>
              <a:rPr lang="en-GB" dirty="0"/>
              <a:t>WWTP Technologies</a:t>
            </a:r>
          </a:p>
        </p:txBody>
      </p:sp>
      <p:sp>
        <p:nvSpPr>
          <p:cNvPr id="7" name="Text Placeholder 3">
            <a:extLst>
              <a:ext uri="{FF2B5EF4-FFF2-40B4-BE49-F238E27FC236}">
                <a16:creationId xmlns:a16="http://schemas.microsoft.com/office/drawing/2014/main" id="{6DCA1E86-F216-44FA-A29F-FB5B6993F806}"/>
              </a:ext>
            </a:extLst>
          </p:cNvPr>
          <p:cNvSpPr txBox="1">
            <a:spLocks/>
          </p:cNvSpPr>
          <p:nvPr/>
        </p:nvSpPr>
        <p:spPr>
          <a:xfrm>
            <a:off x="498795" y="692554"/>
            <a:ext cx="10118404" cy="2349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a:t>Antibiotic removal effectiveness</a:t>
            </a:r>
          </a:p>
        </p:txBody>
      </p:sp>
      <p:sp>
        <p:nvSpPr>
          <p:cNvPr id="8" name="Footer Placeholder 3">
            <a:extLst>
              <a:ext uri="{FF2B5EF4-FFF2-40B4-BE49-F238E27FC236}">
                <a16:creationId xmlns:a16="http://schemas.microsoft.com/office/drawing/2014/main" id="{D53A1773-B3CA-47E1-8D81-21E8382752DE}"/>
              </a:ext>
            </a:extLst>
          </p:cNvPr>
          <p:cNvSpPr txBox="1">
            <a:spLocks/>
          </p:cNvSpPr>
          <p:nvPr/>
        </p:nvSpPr>
        <p:spPr>
          <a:xfrm>
            <a:off x="884420" y="6334124"/>
            <a:ext cx="5481545"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dirty="0"/>
              <a:t>Environmental Management of Antibiotic Manufacture</a:t>
            </a:r>
            <a:endParaRPr lang="en-GB" dirty="0"/>
          </a:p>
        </p:txBody>
      </p:sp>
    </p:spTree>
    <p:extLst>
      <p:ext uri="{BB962C8B-B14F-4D97-AF65-F5344CB8AC3E}">
        <p14:creationId xmlns:p14="http://schemas.microsoft.com/office/powerpoint/2010/main" val="184474923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8A0E6-5338-4641-881E-C4DE03CB8388}"/>
              </a:ext>
            </a:extLst>
          </p:cNvPr>
          <p:cNvSpPr>
            <a:spLocks noGrp="1"/>
          </p:cNvSpPr>
          <p:nvPr>
            <p:ph type="title"/>
          </p:nvPr>
        </p:nvSpPr>
        <p:spPr>
          <a:xfrm>
            <a:off x="232757" y="364452"/>
            <a:ext cx="10090920" cy="338554"/>
          </a:xfrm>
        </p:spPr>
        <p:txBody>
          <a:bodyPr/>
          <a:lstStyle/>
          <a:p>
            <a:r>
              <a:rPr lang="en-GB" dirty="0"/>
              <a:t>Biological Processes</a:t>
            </a:r>
          </a:p>
        </p:txBody>
      </p:sp>
      <p:sp>
        <p:nvSpPr>
          <p:cNvPr id="3" name="Content Placeholder 2">
            <a:extLst>
              <a:ext uri="{FF2B5EF4-FFF2-40B4-BE49-F238E27FC236}">
                <a16:creationId xmlns:a16="http://schemas.microsoft.com/office/drawing/2014/main" id="{39936253-0C04-426B-9E24-AF426866B8EE}"/>
              </a:ext>
            </a:extLst>
          </p:cNvPr>
          <p:cNvSpPr>
            <a:spLocks noGrp="1"/>
          </p:cNvSpPr>
          <p:nvPr>
            <p:ph sz="quarter" idx="12"/>
          </p:nvPr>
        </p:nvSpPr>
        <p:spPr>
          <a:xfrm>
            <a:off x="679979" y="1616547"/>
            <a:ext cx="10418328" cy="4312064"/>
          </a:xfrm>
        </p:spPr>
        <p:txBody>
          <a:bodyPr>
            <a:normAutofit fontScale="92500"/>
          </a:bodyPr>
          <a:lstStyle/>
          <a:p>
            <a:pPr algn="just">
              <a:buFont typeface="Wingdings" panose="05000000000000000000" pitchFamily="2" charset="2"/>
              <a:buChar char="§"/>
            </a:pPr>
            <a:r>
              <a:rPr lang="en-GB" sz="2400" dirty="0">
                <a:solidFill>
                  <a:schemeClr val="tx1"/>
                </a:solidFill>
              </a:rPr>
              <a:t>Biological treatment processes are the most commonly applied treatment process for wastewater, both in municipal and industrial wastewater treatment.</a:t>
            </a:r>
          </a:p>
          <a:p>
            <a:pPr algn="just">
              <a:buFont typeface="Wingdings" panose="05000000000000000000" pitchFamily="2" charset="2"/>
              <a:buChar char="§"/>
            </a:pPr>
            <a:r>
              <a:rPr lang="en-GB" sz="2400" dirty="0">
                <a:solidFill>
                  <a:schemeClr val="tx1"/>
                </a:solidFill>
              </a:rPr>
              <a:t>Biological processes are used to remove organics from wastewater by several mechanisms - both </a:t>
            </a:r>
            <a:r>
              <a:rPr lang="en-GB" sz="2400" b="1" dirty="0">
                <a:solidFill>
                  <a:schemeClr val="tx1"/>
                </a:solidFill>
              </a:rPr>
              <a:t>biotic</a:t>
            </a:r>
            <a:r>
              <a:rPr lang="en-GB" sz="2400" dirty="0">
                <a:solidFill>
                  <a:schemeClr val="tx1"/>
                </a:solidFill>
              </a:rPr>
              <a:t> (biodegradation) and </a:t>
            </a:r>
            <a:r>
              <a:rPr lang="en-GB" sz="2400" b="1" dirty="0">
                <a:solidFill>
                  <a:schemeClr val="tx1"/>
                </a:solidFill>
              </a:rPr>
              <a:t>abiotic</a:t>
            </a:r>
            <a:r>
              <a:rPr lang="en-GB" sz="2400" dirty="0">
                <a:solidFill>
                  <a:schemeClr val="tx1"/>
                </a:solidFill>
              </a:rPr>
              <a:t> (sorption, hydrolysis, photolysis).</a:t>
            </a:r>
          </a:p>
          <a:p>
            <a:pPr algn="just">
              <a:buFont typeface="Wingdings" panose="05000000000000000000" pitchFamily="2" charset="2"/>
              <a:buChar char="§"/>
            </a:pPr>
            <a:r>
              <a:rPr lang="en-GB" sz="2400" dirty="0">
                <a:solidFill>
                  <a:schemeClr val="tx1"/>
                </a:solidFill>
              </a:rPr>
              <a:t>Biological processes are generally only partially capable of removing antibiotics. Variations are seen across antibiotic classes; Beta-lactams such as penicillin's and cephalosporins are generally more readily removed than macrolides and quinolones.</a:t>
            </a:r>
          </a:p>
          <a:p>
            <a:pPr algn="just"/>
            <a:r>
              <a:rPr lang="en-GB" sz="2400" dirty="0">
                <a:solidFill>
                  <a:schemeClr val="tx1"/>
                </a:solidFill>
              </a:rPr>
              <a:t>Due to greater affinity to sludge particles, hydrophobic antibiotics, such as Beta-Lactams  Aminoglycosides, Quinolones, and Macrolides are more likely to be concentrated in sludge whilst hydrophilic antibiotics, such as Sulfamethoxazole, show low affinity to sludge. Responsible disposal of recovered sludge is also critical to minimise AMR.</a:t>
            </a:r>
          </a:p>
          <a:p>
            <a:pPr marL="0" indent="0" algn="just">
              <a:buNone/>
            </a:pPr>
            <a:endParaRPr lang="en-GB" sz="2400" dirty="0">
              <a:solidFill>
                <a:srgbClr val="FF0000"/>
              </a:solidFill>
            </a:endParaRPr>
          </a:p>
        </p:txBody>
      </p:sp>
      <p:sp>
        <p:nvSpPr>
          <p:cNvPr id="6" name="Date Placeholder 5">
            <a:extLst>
              <a:ext uri="{FF2B5EF4-FFF2-40B4-BE49-F238E27FC236}">
                <a16:creationId xmlns:a16="http://schemas.microsoft.com/office/drawing/2014/main" id="{E249A8AC-A1FD-4332-98A9-84C427950F97}"/>
              </a:ext>
            </a:extLst>
          </p:cNvPr>
          <p:cNvSpPr>
            <a:spLocks noGrp="1"/>
          </p:cNvSpPr>
          <p:nvPr>
            <p:ph type="dt" sz="half" idx="19"/>
          </p:nvPr>
        </p:nvSpPr>
        <p:spPr/>
        <p:txBody>
          <a:bodyPr/>
          <a:lstStyle/>
          <a:p>
            <a:pPr algn="ctr"/>
            <a:endParaRPr lang="en-GB" dirty="0"/>
          </a:p>
        </p:txBody>
      </p:sp>
      <p:sp>
        <p:nvSpPr>
          <p:cNvPr id="8" name="Slide Number Placeholder 7">
            <a:extLst>
              <a:ext uri="{FF2B5EF4-FFF2-40B4-BE49-F238E27FC236}">
                <a16:creationId xmlns:a16="http://schemas.microsoft.com/office/drawing/2014/main" id="{D4F40A36-72ED-4B02-AC1A-AFCB62CA91DB}"/>
              </a:ext>
            </a:extLst>
          </p:cNvPr>
          <p:cNvSpPr>
            <a:spLocks noGrp="1"/>
          </p:cNvSpPr>
          <p:nvPr>
            <p:ph type="sldNum" sz="quarter" idx="21"/>
          </p:nvPr>
        </p:nvSpPr>
        <p:spPr/>
        <p:txBody>
          <a:bodyPr/>
          <a:lstStyle/>
          <a:p>
            <a:fld id="{9F9F533D-B52E-4A2F-BF72-0ADD2D94BD75}" type="slidenum">
              <a:rPr lang="en-GB" smtClean="0"/>
              <a:pPr/>
              <a:t>144</a:t>
            </a:fld>
            <a:endParaRPr lang="en-GB" dirty="0"/>
          </a:p>
        </p:txBody>
      </p:sp>
      <p:sp>
        <p:nvSpPr>
          <p:cNvPr id="10" name="Footer Placeholder 3">
            <a:extLst>
              <a:ext uri="{FF2B5EF4-FFF2-40B4-BE49-F238E27FC236}">
                <a16:creationId xmlns:a16="http://schemas.microsoft.com/office/drawing/2014/main" id="{504D8367-24EC-4783-8ED1-3FFED318E11C}"/>
              </a:ext>
            </a:extLst>
          </p:cNvPr>
          <p:cNvSpPr txBox="1">
            <a:spLocks/>
          </p:cNvSpPr>
          <p:nvPr/>
        </p:nvSpPr>
        <p:spPr>
          <a:xfrm>
            <a:off x="814792" y="6373452"/>
            <a:ext cx="555117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a:solidFill>
                  <a:schemeClr val="bg1">
                    <a:lumMod val="50000"/>
                  </a:schemeClr>
                </a:solidFill>
                <a:latin typeface="+mj-lt"/>
              </a:rPr>
              <a:t>Environmental Management of Antibiotic Manufacture</a:t>
            </a:r>
            <a:endParaRPr lang="en-GB" sz="1200" dirty="0">
              <a:solidFill>
                <a:schemeClr val="bg1">
                  <a:lumMod val="50000"/>
                </a:schemeClr>
              </a:solidFill>
              <a:latin typeface="+mj-lt"/>
            </a:endParaRPr>
          </a:p>
        </p:txBody>
      </p:sp>
    </p:spTree>
    <p:extLst>
      <p:ext uri="{BB962C8B-B14F-4D97-AF65-F5344CB8AC3E}">
        <p14:creationId xmlns:p14="http://schemas.microsoft.com/office/powerpoint/2010/main" val="223047069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8A0E6-5338-4641-881E-C4DE03CB8388}"/>
              </a:ext>
            </a:extLst>
          </p:cNvPr>
          <p:cNvSpPr>
            <a:spLocks noGrp="1"/>
          </p:cNvSpPr>
          <p:nvPr>
            <p:ph type="title"/>
          </p:nvPr>
        </p:nvSpPr>
        <p:spPr>
          <a:xfrm>
            <a:off x="232757" y="364452"/>
            <a:ext cx="10090920" cy="338554"/>
          </a:xfrm>
        </p:spPr>
        <p:txBody>
          <a:bodyPr/>
          <a:lstStyle/>
          <a:p>
            <a:r>
              <a:rPr lang="en-GB" dirty="0"/>
              <a:t>Biological Processes</a:t>
            </a:r>
          </a:p>
        </p:txBody>
      </p:sp>
      <p:sp>
        <p:nvSpPr>
          <p:cNvPr id="3" name="Content Placeholder 2">
            <a:extLst>
              <a:ext uri="{FF2B5EF4-FFF2-40B4-BE49-F238E27FC236}">
                <a16:creationId xmlns:a16="http://schemas.microsoft.com/office/drawing/2014/main" id="{39936253-0C04-426B-9E24-AF426866B8EE}"/>
              </a:ext>
            </a:extLst>
          </p:cNvPr>
          <p:cNvSpPr>
            <a:spLocks noGrp="1"/>
          </p:cNvSpPr>
          <p:nvPr>
            <p:ph sz="quarter" idx="12"/>
          </p:nvPr>
        </p:nvSpPr>
        <p:spPr>
          <a:xfrm>
            <a:off x="485106" y="1229955"/>
            <a:ext cx="11288780" cy="4977505"/>
          </a:xfrm>
        </p:spPr>
        <p:txBody>
          <a:bodyPr>
            <a:normAutofit fontScale="92500" lnSpcReduction="10000"/>
          </a:bodyPr>
          <a:lstStyle/>
          <a:p>
            <a:pPr algn="just">
              <a:buFont typeface="Wingdings" panose="05000000000000000000" pitchFamily="2" charset="2"/>
              <a:buChar char="§"/>
            </a:pPr>
            <a:r>
              <a:rPr lang="en-GB" sz="2400" dirty="0">
                <a:solidFill>
                  <a:schemeClr val="tx1"/>
                </a:solidFill>
              </a:rPr>
              <a:t>Key operating parameters in biological processes impacting antibiotic removal efficiency are:</a:t>
            </a:r>
          </a:p>
          <a:p>
            <a:pPr lvl="1" algn="just">
              <a:buFont typeface="Wingdings" panose="05000000000000000000" pitchFamily="2" charset="2"/>
              <a:buChar char="§"/>
            </a:pPr>
            <a:r>
              <a:rPr lang="en-GB" sz="2400" dirty="0">
                <a:solidFill>
                  <a:schemeClr val="tx1"/>
                </a:solidFill>
              </a:rPr>
              <a:t> hydraulic residence time</a:t>
            </a:r>
          </a:p>
          <a:p>
            <a:pPr lvl="1" algn="just">
              <a:buFont typeface="Wingdings" panose="05000000000000000000" pitchFamily="2" charset="2"/>
              <a:buChar char="§"/>
            </a:pPr>
            <a:r>
              <a:rPr lang="en-GB" sz="2400" dirty="0">
                <a:solidFill>
                  <a:schemeClr val="tx1"/>
                </a:solidFill>
              </a:rPr>
              <a:t>sludge residence time</a:t>
            </a:r>
          </a:p>
          <a:p>
            <a:pPr lvl="1" algn="just">
              <a:buFont typeface="Wingdings" panose="05000000000000000000" pitchFamily="2" charset="2"/>
              <a:buChar char="§"/>
            </a:pPr>
            <a:r>
              <a:rPr lang="en-GB" sz="2400" dirty="0">
                <a:solidFill>
                  <a:schemeClr val="tx1"/>
                </a:solidFill>
              </a:rPr>
              <a:t>Temperature</a:t>
            </a:r>
          </a:p>
          <a:p>
            <a:pPr lvl="1" algn="just">
              <a:buFont typeface="Wingdings" panose="05000000000000000000" pitchFamily="2" charset="2"/>
              <a:buChar char="§"/>
            </a:pPr>
            <a:r>
              <a:rPr lang="en-GB" sz="2400" dirty="0">
                <a:solidFill>
                  <a:schemeClr val="tx1"/>
                </a:solidFill>
              </a:rPr>
              <a:t>pH</a:t>
            </a:r>
          </a:p>
          <a:p>
            <a:pPr lvl="1" algn="just">
              <a:buFont typeface="Wingdings" panose="05000000000000000000" pitchFamily="2" charset="2"/>
              <a:buChar char="§"/>
            </a:pPr>
            <a:r>
              <a:rPr lang="en-GB" sz="2400" dirty="0">
                <a:solidFill>
                  <a:schemeClr val="tx1"/>
                </a:solidFill>
              </a:rPr>
              <a:t>exposure to light</a:t>
            </a:r>
          </a:p>
          <a:p>
            <a:pPr lvl="1" algn="just">
              <a:buFont typeface="Wingdings" panose="05000000000000000000" pitchFamily="2" charset="2"/>
              <a:buChar char="§"/>
            </a:pPr>
            <a:r>
              <a:rPr lang="en-GB" sz="2400" dirty="0">
                <a:solidFill>
                  <a:schemeClr val="tx1"/>
                </a:solidFill>
              </a:rPr>
              <a:t>dissolved oxygen</a:t>
            </a:r>
          </a:p>
          <a:p>
            <a:pPr lvl="1" algn="just">
              <a:buFont typeface="Wingdings" panose="05000000000000000000" pitchFamily="2" charset="2"/>
              <a:buChar char="§"/>
            </a:pPr>
            <a:r>
              <a:rPr lang="en-GB" sz="2400" dirty="0">
                <a:solidFill>
                  <a:schemeClr val="tx1"/>
                </a:solidFill>
              </a:rPr>
              <a:t>organic load / competing species</a:t>
            </a:r>
          </a:p>
          <a:p>
            <a:pPr lvl="1" algn="just">
              <a:buFont typeface="Wingdings" panose="05000000000000000000" pitchFamily="2" charset="2"/>
              <a:buChar char="§"/>
            </a:pPr>
            <a:r>
              <a:rPr lang="en-GB" sz="2400" dirty="0">
                <a:solidFill>
                  <a:schemeClr val="tx1"/>
                </a:solidFill>
              </a:rPr>
              <a:t>presence of toxic substances</a:t>
            </a:r>
          </a:p>
          <a:p>
            <a:pPr lvl="1" algn="just">
              <a:buFont typeface="Wingdings" panose="05000000000000000000" pitchFamily="2" charset="2"/>
              <a:buChar char="§"/>
            </a:pPr>
            <a:r>
              <a:rPr lang="en-GB" sz="2400" dirty="0">
                <a:solidFill>
                  <a:schemeClr val="tx1"/>
                </a:solidFill>
              </a:rPr>
              <a:t>microbial community diversity</a:t>
            </a:r>
          </a:p>
          <a:p>
            <a:pPr lvl="1" algn="just">
              <a:buFont typeface="Wingdings" panose="05000000000000000000" pitchFamily="2" charset="2"/>
              <a:buChar char="§"/>
            </a:pPr>
            <a:r>
              <a:rPr lang="en-GB" sz="2400" dirty="0">
                <a:solidFill>
                  <a:schemeClr val="tx1"/>
                </a:solidFill>
              </a:rPr>
              <a:t>batch-mode operation of pharmaceutical processes.</a:t>
            </a:r>
          </a:p>
          <a:p>
            <a:pPr algn="just">
              <a:buFont typeface="Wingdings" panose="05000000000000000000" pitchFamily="2" charset="2"/>
              <a:buChar char="§"/>
            </a:pPr>
            <a:r>
              <a:rPr lang="en-GB" sz="2400" dirty="0">
                <a:solidFill>
                  <a:schemeClr val="tx1"/>
                </a:solidFill>
              </a:rPr>
              <a:t>Several technologies exist for biological oxidation with Conventional Activated Sludge (CAS) the most common. Membrane Bioreactors (MBR) are also frequently used and generally outperform CAS for antibiotic removal due to longer sludge retention time and higher biomass.</a:t>
            </a:r>
          </a:p>
          <a:p>
            <a:pPr algn="just">
              <a:buFont typeface="Wingdings" panose="05000000000000000000" pitchFamily="2" charset="2"/>
              <a:buChar char="§"/>
            </a:pPr>
            <a:endParaRPr lang="en-GB" sz="2400" dirty="0">
              <a:solidFill>
                <a:srgbClr val="FF0000"/>
              </a:solidFill>
            </a:endParaRPr>
          </a:p>
        </p:txBody>
      </p:sp>
      <p:sp>
        <p:nvSpPr>
          <p:cNvPr id="6" name="Date Placeholder 5">
            <a:extLst>
              <a:ext uri="{FF2B5EF4-FFF2-40B4-BE49-F238E27FC236}">
                <a16:creationId xmlns:a16="http://schemas.microsoft.com/office/drawing/2014/main" id="{E249A8AC-A1FD-4332-98A9-84C427950F97}"/>
              </a:ext>
            </a:extLst>
          </p:cNvPr>
          <p:cNvSpPr>
            <a:spLocks noGrp="1"/>
          </p:cNvSpPr>
          <p:nvPr>
            <p:ph type="dt" sz="half" idx="19"/>
          </p:nvPr>
        </p:nvSpPr>
        <p:spPr/>
        <p:txBody>
          <a:bodyPr/>
          <a:lstStyle/>
          <a:p>
            <a:pPr algn="ctr"/>
            <a:endParaRPr lang="en-GB" dirty="0"/>
          </a:p>
        </p:txBody>
      </p:sp>
      <p:sp>
        <p:nvSpPr>
          <p:cNvPr id="8" name="Slide Number Placeholder 7">
            <a:extLst>
              <a:ext uri="{FF2B5EF4-FFF2-40B4-BE49-F238E27FC236}">
                <a16:creationId xmlns:a16="http://schemas.microsoft.com/office/drawing/2014/main" id="{D4F40A36-72ED-4B02-AC1A-AFCB62CA91DB}"/>
              </a:ext>
            </a:extLst>
          </p:cNvPr>
          <p:cNvSpPr>
            <a:spLocks noGrp="1"/>
          </p:cNvSpPr>
          <p:nvPr>
            <p:ph type="sldNum" sz="quarter" idx="21"/>
          </p:nvPr>
        </p:nvSpPr>
        <p:spPr/>
        <p:txBody>
          <a:bodyPr/>
          <a:lstStyle/>
          <a:p>
            <a:fld id="{9F9F533D-B52E-4A2F-BF72-0ADD2D94BD75}" type="slidenum">
              <a:rPr lang="en-GB" smtClean="0"/>
              <a:pPr/>
              <a:t>145</a:t>
            </a:fld>
            <a:endParaRPr lang="en-GB" dirty="0"/>
          </a:p>
        </p:txBody>
      </p:sp>
      <p:sp>
        <p:nvSpPr>
          <p:cNvPr id="10" name="Footer Placeholder 3">
            <a:extLst>
              <a:ext uri="{FF2B5EF4-FFF2-40B4-BE49-F238E27FC236}">
                <a16:creationId xmlns:a16="http://schemas.microsoft.com/office/drawing/2014/main" id="{B72E4E94-6925-445C-9BF9-2236A39F1920}"/>
              </a:ext>
            </a:extLst>
          </p:cNvPr>
          <p:cNvSpPr txBox="1">
            <a:spLocks/>
          </p:cNvSpPr>
          <p:nvPr/>
        </p:nvSpPr>
        <p:spPr>
          <a:xfrm>
            <a:off x="814792" y="6383284"/>
            <a:ext cx="555117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a:solidFill>
                  <a:schemeClr val="bg1">
                    <a:lumMod val="50000"/>
                  </a:schemeClr>
                </a:solidFill>
                <a:latin typeface="+mj-lt"/>
              </a:rPr>
              <a:t>Environmental Management of Antibiotic Manufacture</a:t>
            </a:r>
            <a:endParaRPr lang="en-GB" sz="1200" dirty="0">
              <a:solidFill>
                <a:schemeClr val="bg1">
                  <a:lumMod val="50000"/>
                </a:schemeClr>
              </a:solidFill>
              <a:latin typeface="+mj-lt"/>
            </a:endParaRPr>
          </a:p>
        </p:txBody>
      </p:sp>
    </p:spTree>
    <p:extLst>
      <p:ext uri="{BB962C8B-B14F-4D97-AF65-F5344CB8AC3E}">
        <p14:creationId xmlns:p14="http://schemas.microsoft.com/office/powerpoint/2010/main" val="2050231865"/>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C885B-DDEF-475F-96DB-E1D53E6B63E4}"/>
              </a:ext>
            </a:extLst>
          </p:cNvPr>
          <p:cNvSpPr>
            <a:spLocks noGrp="1"/>
          </p:cNvSpPr>
          <p:nvPr>
            <p:ph type="title"/>
          </p:nvPr>
        </p:nvSpPr>
        <p:spPr>
          <a:xfrm>
            <a:off x="838200" y="-21198"/>
            <a:ext cx="10515600" cy="1325563"/>
          </a:xfrm>
        </p:spPr>
        <p:txBody>
          <a:bodyPr>
            <a:normAutofit/>
          </a:bodyPr>
          <a:lstStyle/>
          <a:p>
            <a:r>
              <a:rPr lang="en-GB" dirty="0"/>
              <a:t>Example: Wastewater Treatment</a:t>
            </a:r>
          </a:p>
        </p:txBody>
      </p:sp>
      <p:sp>
        <p:nvSpPr>
          <p:cNvPr id="3" name="Content Placeholder 2">
            <a:extLst>
              <a:ext uri="{FF2B5EF4-FFF2-40B4-BE49-F238E27FC236}">
                <a16:creationId xmlns:a16="http://schemas.microsoft.com/office/drawing/2014/main" id="{80515B93-8AB2-4DD2-9F8E-FC4A4A52AF92}"/>
              </a:ext>
            </a:extLst>
          </p:cNvPr>
          <p:cNvSpPr>
            <a:spLocks noGrp="1"/>
          </p:cNvSpPr>
          <p:nvPr>
            <p:ph idx="1"/>
          </p:nvPr>
        </p:nvSpPr>
        <p:spPr>
          <a:xfrm>
            <a:off x="-1" y="1304364"/>
            <a:ext cx="6615953" cy="4917141"/>
          </a:xfrm>
        </p:spPr>
        <p:txBody>
          <a:bodyPr>
            <a:normAutofit fontScale="92500" lnSpcReduction="10000"/>
          </a:bodyPr>
          <a:lstStyle/>
          <a:p>
            <a:r>
              <a:rPr lang="en-GB" sz="2400" dirty="0"/>
              <a:t>GSK European beta-lactam antibiotic manufacturing site.</a:t>
            </a:r>
          </a:p>
          <a:p>
            <a:pPr lvl="1"/>
            <a:r>
              <a:rPr lang="en-GB" sz="2400" dirty="0"/>
              <a:t>Antibiotic residues are contained at source through the recovery of solid residues wherever, practicable.</a:t>
            </a:r>
          </a:p>
          <a:p>
            <a:pPr lvl="1"/>
            <a:r>
              <a:rPr lang="en-GB" sz="2400" dirty="0"/>
              <a:t>Wastewater from production areas is then routed to a pre-treatment tank and exposed to high pH (pH 12-13) for an extended (hours) duration.</a:t>
            </a:r>
          </a:p>
          <a:p>
            <a:pPr lvl="1"/>
            <a:r>
              <a:rPr lang="en-GB" sz="2400" dirty="0"/>
              <a:t>The pre-treated wastewater is then neutralised prior to discharge to municipal WWTP treatment (including biological treatment) and discharge to a large river.</a:t>
            </a:r>
          </a:p>
          <a:p>
            <a:pPr lvl="1"/>
            <a:r>
              <a:rPr lang="en-GB" sz="2400" dirty="0"/>
              <a:t>Comparison with literature reported kinetic half-lives at the pre-treatment operating conditions justifies a very high removal efficiency– demonstrating control within several orders of magnitude of the PNEC limit*</a:t>
            </a:r>
          </a:p>
        </p:txBody>
      </p:sp>
      <p:pic>
        <p:nvPicPr>
          <p:cNvPr id="6" name="Picture 5" descr="An aerial view of a city&#10;&#10;Description generated with high confidence">
            <a:extLst>
              <a:ext uri="{FF2B5EF4-FFF2-40B4-BE49-F238E27FC236}">
                <a16:creationId xmlns:a16="http://schemas.microsoft.com/office/drawing/2014/main" id="{14680E04-4988-4CF0-A1A9-210E74A990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29987" y="1343693"/>
            <a:ext cx="5074070" cy="4272681"/>
          </a:xfrm>
          <a:prstGeom prst="rect">
            <a:avLst/>
          </a:prstGeom>
        </p:spPr>
      </p:pic>
      <p:sp>
        <p:nvSpPr>
          <p:cNvPr id="5" name="Slide Number Placeholder 4">
            <a:extLst>
              <a:ext uri="{FF2B5EF4-FFF2-40B4-BE49-F238E27FC236}">
                <a16:creationId xmlns:a16="http://schemas.microsoft.com/office/drawing/2014/main" id="{A5D4DE3A-3F86-43F5-A836-53895B3F8213}"/>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146</a:t>
            </a:fld>
            <a:endParaRPr lang="en-GB"/>
          </a:p>
        </p:txBody>
      </p:sp>
      <p:sp>
        <p:nvSpPr>
          <p:cNvPr id="4" name="Rectangle 3">
            <a:extLst>
              <a:ext uri="{FF2B5EF4-FFF2-40B4-BE49-F238E27FC236}">
                <a16:creationId xmlns:a16="http://schemas.microsoft.com/office/drawing/2014/main" id="{EF407279-0482-4CD0-A242-0DED27EC62EA}"/>
              </a:ext>
            </a:extLst>
          </p:cNvPr>
          <p:cNvSpPr/>
          <p:nvPr/>
        </p:nvSpPr>
        <p:spPr>
          <a:xfrm>
            <a:off x="6929987" y="5691345"/>
            <a:ext cx="5074070" cy="590033"/>
          </a:xfrm>
          <a:prstGeom prst="rect">
            <a:avLst/>
          </a:prstGeom>
        </p:spPr>
        <p:txBody>
          <a:bodyPr wrap="square">
            <a:spAutoFit/>
          </a:bodyPr>
          <a:lstStyle/>
          <a:p>
            <a:pPr marL="180340" indent="-180340" algn="just">
              <a:lnSpc>
                <a:spcPct val="104000"/>
              </a:lnSpc>
              <a:spcAft>
                <a:spcPts val="800"/>
              </a:spcAft>
            </a:pPr>
            <a:r>
              <a:rPr lang="en-GB" sz="1050" dirty="0">
                <a:solidFill>
                  <a:schemeClr val="bg1">
                    <a:lumMod val="50000"/>
                  </a:schemeClr>
                </a:solidFill>
                <a:latin typeface="Calibri" panose="020F0502020204030204" pitchFamily="34" charset="0"/>
                <a:ea typeface="Calibri" panose="020F0502020204030204" pitchFamily="34" charset="0"/>
                <a:cs typeface="Calibri" panose="020F0502020204030204" pitchFamily="34" charset="0"/>
              </a:rPr>
              <a:t>* Tsuji A, Nakshima E, Deguchi Y, Nishide K, Shimizu T, Horiuchi S, Ishikawa K, Yamana T; Degradation Kinetics and Mechanism of Aminocephalosporins in Aqueous Solution: Cefadroxil; J. Pharmaceutical. Sci.; 1981; 70(10); 1120-1128.</a:t>
            </a:r>
            <a:endParaRPr lang="en-GB" sz="1600" dirty="0">
              <a:solidFill>
                <a:schemeClr val="bg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Footer Placeholder 3">
            <a:extLst>
              <a:ext uri="{FF2B5EF4-FFF2-40B4-BE49-F238E27FC236}">
                <a16:creationId xmlns:a16="http://schemas.microsoft.com/office/drawing/2014/main" id="{196BF8D1-08DE-46AD-9DD5-7E967AD4104A}"/>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3896900374"/>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5BCCF7-59FC-4E58-AFC4-D38181794FA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38364" y="380423"/>
            <a:ext cx="4115273" cy="5306394"/>
          </a:xfrm>
          <a:prstGeom prst="rect">
            <a:avLst/>
          </a:prstGeom>
        </p:spPr>
      </p:pic>
      <p:sp>
        <p:nvSpPr>
          <p:cNvPr id="3" name="Slide Number Placeholder 5">
            <a:extLst>
              <a:ext uri="{FF2B5EF4-FFF2-40B4-BE49-F238E27FC236}">
                <a16:creationId xmlns:a16="http://schemas.microsoft.com/office/drawing/2014/main" id="{A12024AA-7062-489F-B92D-71BDD8ABFDB7}"/>
              </a:ext>
            </a:extLst>
          </p:cNvPr>
          <p:cNvSpPr>
            <a:spLocks noGrp="1"/>
          </p:cNvSpPr>
          <p:nvPr>
            <p:ph type="sldNum" sz="quarter" idx="12"/>
          </p:nvPr>
        </p:nvSpPr>
        <p:spPr>
          <a:xfrm>
            <a:off x="7981950" y="6356352"/>
            <a:ext cx="2057400" cy="365125"/>
          </a:xfrm>
          <a:prstGeom prst="rect">
            <a:avLst/>
          </a:prstGeom>
        </p:spPr>
        <p:txBody>
          <a:bodyPr/>
          <a:lstStyle/>
          <a:p>
            <a:fld id="{2BF9CC32-2480-4208-A897-28B9FABD0ACF}" type="slidenum">
              <a:rPr lang="zh-CN" altLang="en-US" smtClean="0"/>
              <a:t>147</a:t>
            </a:fld>
            <a:endParaRPr lang="zh-CN" altLang="en-US"/>
          </a:p>
        </p:txBody>
      </p:sp>
      <p:sp>
        <p:nvSpPr>
          <p:cNvPr id="5" name="Footer Placeholder 3">
            <a:extLst>
              <a:ext uri="{FF2B5EF4-FFF2-40B4-BE49-F238E27FC236}">
                <a16:creationId xmlns:a16="http://schemas.microsoft.com/office/drawing/2014/main" id="{EA8046CE-64FB-4AD7-BE1B-B67C71131F8D}"/>
              </a:ext>
            </a:extLst>
          </p:cNvPr>
          <p:cNvSpPr>
            <a:spLocks noGrp="1"/>
          </p:cNvSpPr>
          <p:nvPr>
            <p:ph type="ftr" sz="quarter" idx="11"/>
          </p:nvPr>
        </p:nvSpPr>
        <p:spPr>
          <a:xfrm>
            <a:off x="814792" y="6334124"/>
            <a:ext cx="5551174" cy="365125"/>
          </a:xfrm>
        </p:spPr>
        <p:txBody>
          <a:bodyPr/>
          <a:lstStyle/>
          <a:p>
            <a:r>
              <a:rPr lang="en-GB" b="1" dirty="0"/>
              <a:t>Environmental Management of Antibiotic Manufacture</a:t>
            </a:r>
            <a:endParaRPr lang="en-GB" dirty="0"/>
          </a:p>
        </p:txBody>
      </p:sp>
    </p:spTree>
    <p:extLst>
      <p:ext uri="{BB962C8B-B14F-4D97-AF65-F5344CB8AC3E}">
        <p14:creationId xmlns:p14="http://schemas.microsoft.com/office/powerpoint/2010/main" val="209350905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58AC7A9E-39D8-42F2-B877-DD622B71C3B5}"/>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73" name="think-cell Slide" r:id="rId4" imgW="395" imgH="396" progId="TCLayout.ActiveDocument.1">
                  <p:embed/>
                </p:oleObj>
              </mc:Choice>
              <mc:Fallback>
                <p:oleObj name="think-cell Slide" r:id="rId4" imgW="395" imgH="396" progId="TCLayout.ActiveDocument.1">
                  <p:embed/>
                  <p:pic>
                    <p:nvPicPr>
                      <p:cNvPr id="7" name="Object 6" hidden="1">
                        <a:extLst>
                          <a:ext uri="{FF2B5EF4-FFF2-40B4-BE49-F238E27FC236}">
                            <a16:creationId xmlns:a16="http://schemas.microsoft.com/office/drawing/2014/main" id="{58AC7A9E-39D8-42F2-B877-DD622B71C3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EDB915A5-3D2D-4D4D-BE5E-28A91748D529}"/>
              </a:ext>
            </a:extLst>
          </p:cNvPr>
          <p:cNvSpPr/>
          <p:nvPr/>
        </p:nvSpPr>
        <p:spPr>
          <a:xfrm>
            <a:off x="176981" y="3675465"/>
            <a:ext cx="4467024" cy="475551"/>
          </a:xfrm>
          <a:prstGeom prst="rect">
            <a:avLst/>
          </a:prstGeom>
          <a:ln>
            <a:solidFill>
              <a:srgbClr val="F865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Calibri" panose="020F0502020204030204" pitchFamily="34" charset="0"/>
                <a:cs typeface="Calibri" panose="020F0502020204030204" pitchFamily="34" charset="0"/>
              </a:rPr>
              <a:t>TOANSA SITE, PUNJAB </a:t>
            </a:r>
          </a:p>
        </p:txBody>
      </p:sp>
      <p:pic>
        <p:nvPicPr>
          <p:cNvPr id="5" name="Picture 4">
            <a:extLst>
              <a:ext uri="{FF2B5EF4-FFF2-40B4-BE49-F238E27FC236}">
                <a16:creationId xmlns:a16="http://schemas.microsoft.com/office/drawing/2014/main" id="{2A4C026E-97C9-4C0B-BB89-401C68EC117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954233" y="3771158"/>
            <a:ext cx="5986130" cy="2777284"/>
          </a:xfrm>
          <a:prstGeom prst="rect">
            <a:avLst/>
          </a:prstGeom>
          <a:ln>
            <a:noFill/>
          </a:ln>
          <a:effectLst>
            <a:outerShdw blurRad="190500" algn="tl" rotWithShape="0">
              <a:srgbClr val="000000">
                <a:alpha val="70000"/>
              </a:srgbClr>
            </a:outerShdw>
          </a:effectLst>
        </p:spPr>
      </p:pic>
      <p:sp>
        <p:nvSpPr>
          <p:cNvPr id="6" name="Title 8">
            <a:extLst>
              <a:ext uri="{FF2B5EF4-FFF2-40B4-BE49-F238E27FC236}">
                <a16:creationId xmlns:a16="http://schemas.microsoft.com/office/drawing/2014/main" id="{79FB1CC4-FB8B-4E61-8AAB-4BB32CD60402}"/>
              </a:ext>
            </a:extLst>
          </p:cNvPr>
          <p:cNvSpPr txBox="1">
            <a:spLocks/>
          </p:cNvSpPr>
          <p:nvPr/>
        </p:nvSpPr>
        <p:spPr>
          <a:xfrm>
            <a:off x="118970" y="1902572"/>
            <a:ext cx="11954060" cy="475551"/>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rgbClr val="F8652E"/>
                </a:solidFill>
                <a:latin typeface="+mj-lt"/>
                <a:ea typeface="+mj-ea"/>
                <a:cs typeface="+mj-cs"/>
              </a:defRPr>
            </a:lvl1pPr>
          </a:lstStyle>
          <a:p>
            <a:r>
              <a:rPr lang="en-US" sz="2800" dirty="0">
                <a:cs typeface="Arial" panose="020B0604020202020204" pitchFamily="34" charset="0"/>
              </a:rPr>
              <a:t>CENTRIENT PHARMACEUTICALS : DRIVING SUSTAINABLE GROWTH </a:t>
            </a:r>
          </a:p>
        </p:txBody>
      </p:sp>
      <p:sp>
        <p:nvSpPr>
          <p:cNvPr id="8" name="Rectangle 7">
            <a:extLst>
              <a:ext uri="{FF2B5EF4-FFF2-40B4-BE49-F238E27FC236}">
                <a16:creationId xmlns:a16="http://schemas.microsoft.com/office/drawing/2014/main" id="{4B1D0FB3-44C8-4F6E-AD75-A3AA155D92D4}"/>
              </a:ext>
            </a:extLst>
          </p:cNvPr>
          <p:cNvSpPr/>
          <p:nvPr/>
        </p:nvSpPr>
        <p:spPr>
          <a:xfrm>
            <a:off x="176979" y="4479877"/>
            <a:ext cx="5171197" cy="579901"/>
          </a:xfrm>
          <a:prstGeom prst="rect">
            <a:avLst/>
          </a:prstGeom>
          <a:ln>
            <a:solidFill>
              <a:srgbClr val="F865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u="sng" dirty="0">
                <a:latin typeface="Calibri" panose="020F0502020204030204" pitchFamily="34" charset="0"/>
                <a:cs typeface="Calibri" panose="020F0502020204030204" pitchFamily="34" charset="0"/>
              </a:rPr>
              <a:t>KEY TOPIC</a:t>
            </a:r>
            <a:r>
              <a:rPr lang="en-US" sz="2000" b="1" dirty="0">
                <a:latin typeface="Calibri" panose="020F0502020204030204" pitchFamily="34" charset="0"/>
                <a:cs typeface="Calibri" panose="020F0502020204030204" pitchFamily="34" charset="0"/>
              </a:rPr>
              <a:t>: WASTE WATER TREATMENT PRACTICES AT TOANSA SITE  </a:t>
            </a:r>
          </a:p>
        </p:txBody>
      </p:sp>
      <p:sp>
        <p:nvSpPr>
          <p:cNvPr id="9" name="Rectangle 8">
            <a:extLst>
              <a:ext uri="{FF2B5EF4-FFF2-40B4-BE49-F238E27FC236}">
                <a16:creationId xmlns:a16="http://schemas.microsoft.com/office/drawing/2014/main" id="{190B80AA-13A5-4F86-B750-96B4BBCD8E59}"/>
              </a:ext>
            </a:extLst>
          </p:cNvPr>
          <p:cNvSpPr/>
          <p:nvPr/>
        </p:nvSpPr>
        <p:spPr>
          <a:xfrm>
            <a:off x="176979" y="5784112"/>
            <a:ext cx="5639030" cy="764330"/>
          </a:xfrm>
          <a:prstGeom prst="rect">
            <a:avLst/>
          </a:prstGeom>
          <a:ln>
            <a:solidFill>
              <a:srgbClr val="F865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latin typeface="Calibri" panose="020F0502020204030204" pitchFamily="34" charset="0"/>
                <a:cs typeface="Calibri" panose="020F0502020204030204" pitchFamily="34" charset="0"/>
              </a:rPr>
              <a:t>BY: </a:t>
            </a:r>
          </a:p>
          <a:p>
            <a:r>
              <a:rPr lang="en-US" sz="1600" b="1" dirty="0">
                <a:latin typeface="Calibri" panose="020F0502020204030204" pitchFamily="34" charset="0"/>
                <a:cs typeface="Calibri" panose="020F0502020204030204" pitchFamily="34" charset="0"/>
              </a:rPr>
              <a:t>VIKAS GARG (TECHNICAL OPERATIONS DIRECTOR – SOUTH ASIA) </a:t>
            </a:r>
          </a:p>
        </p:txBody>
      </p:sp>
    </p:spTree>
    <p:extLst>
      <p:ext uri="{BB962C8B-B14F-4D97-AF65-F5344CB8AC3E}">
        <p14:creationId xmlns:p14="http://schemas.microsoft.com/office/powerpoint/2010/main" val="351280117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50000" y="495300"/>
            <a:ext cx="10515600" cy="652463"/>
          </a:xfrm>
        </p:spPr>
        <p:txBody>
          <a:bodyPr/>
          <a:lstStyle/>
          <a:p>
            <a:r>
              <a:rPr lang="en-GB" b="1" dirty="0"/>
              <a:t>Bio</a:t>
            </a:r>
            <a:endParaRPr lang="en-GB"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a:xfrm>
            <a:off x="814792" y="6334124"/>
            <a:ext cx="4114800" cy="365125"/>
          </a:xfrm>
        </p:spPr>
        <p:txBody>
          <a:bodyPr/>
          <a:lstStyle/>
          <a:p>
            <a:r>
              <a:rPr lang="en-GB"/>
              <a:t>Test title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149</a:t>
            </a:fld>
            <a:endParaRPr lang="en-GB"/>
          </a:p>
        </p:txBody>
      </p:sp>
      <p:sp>
        <p:nvSpPr>
          <p:cNvPr id="6" name="内容占位符 2">
            <a:extLst>
              <a:ext uri="{FF2B5EF4-FFF2-40B4-BE49-F238E27FC236}">
                <a16:creationId xmlns:a16="http://schemas.microsoft.com/office/drawing/2014/main" id="{7C155C9B-E38E-45A1-994B-6900764C3E3D}"/>
              </a:ext>
            </a:extLst>
          </p:cNvPr>
          <p:cNvSpPr>
            <a:spLocks noGrp="1"/>
          </p:cNvSpPr>
          <p:nvPr>
            <p:ph idx="1"/>
          </p:nvPr>
        </p:nvSpPr>
        <p:spPr>
          <a:xfrm>
            <a:off x="449263" y="1444625"/>
            <a:ext cx="11264900" cy="4732338"/>
          </a:xfrm>
        </p:spPr>
        <p:txBody>
          <a:bodyPr>
            <a:normAutofit/>
          </a:bodyPr>
          <a:lstStyle/>
          <a:p>
            <a:r>
              <a:rPr lang="en-US" altLang="zh-CN" sz="2000" dirty="0">
                <a:solidFill>
                  <a:schemeClr val="tx1"/>
                </a:solidFill>
                <a:cs typeface="黑体" panose="02010609060101010101" pitchFamily="49" charset="-122"/>
              </a:rPr>
              <a:t>Graduate in Chemical Engineering from Ujjain Engineering College</a:t>
            </a:r>
          </a:p>
          <a:p>
            <a:pPr marL="0" indent="0">
              <a:buNone/>
            </a:pPr>
            <a:endParaRPr lang="en-US" altLang="zh-CN" sz="2000" dirty="0">
              <a:solidFill>
                <a:schemeClr val="tx1"/>
              </a:solidFill>
              <a:cs typeface="黑体" panose="02010609060101010101" pitchFamily="49" charset="-122"/>
            </a:endParaRPr>
          </a:p>
          <a:p>
            <a:r>
              <a:rPr lang="en-US" altLang="zh-CN" sz="2000" dirty="0">
                <a:solidFill>
                  <a:schemeClr val="tx1"/>
                </a:solidFill>
                <a:cs typeface="黑体" panose="02010609060101010101" pitchFamily="49" charset="-122"/>
              </a:rPr>
              <a:t>Post Graduate Diploma holder in Management from IIM, Indore</a:t>
            </a:r>
          </a:p>
          <a:p>
            <a:endParaRPr lang="en-US" altLang="zh-CN" sz="2000" dirty="0">
              <a:solidFill>
                <a:schemeClr val="tx1"/>
              </a:solidFill>
              <a:cs typeface="黑体" panose="02010609060101010101" pitchFamily="49" charset="-122"/>
            </a:endParaRPr>
          </a:p>
          <a:p>
            <a:r>
              <a:rPr lang="en-US" altLang="zh-CN" sz="2000" dirty="0">
                <a:solidFill>
                  <a:schemeClr val="tx1"/>
                </a:solidFill>
                <a:cs typeface="黑体" panose="02010609060101010101" pitchFamily="49" charset="-122"/>
              </a:rPr>
              <a:t>20+ years of experience in multi national pharma companies like Dr. Reddy’s Laboratories, Teva Pharmaceuticals, Centrient Pharmaceuticals</a:t>
            </a:r>
          </a:p>
          <a:p>
            <a:endParaRPr lang="en-US" altLang="zh-CN" sz="2000" dirty="0">
              <a:solidFill>
                <a:schemeClr val="tx1"/>
              </a:solidFill>
              <a:cs typeface="黑体" panose="02010609060101010101" pitchFamily="49" charset="-122"/>
            </a:endParaRPr>
          </a:p>
          <a:p>
            <a:r>
              <a:rPr lang="en-US" altLang="zh-CN" sz="2000" dirty="0">
                <a:solidFill>
                  <a:schemeClr val="tx1"/>
                </a:solidFill>
                <a:cs typeface="黑体" panose="02010609060101010101" pitchFamily="49" charset="-122"/>
              </a:rPr>
              <a:t>Have worked across Operations, Quality, Sourcing, Technology Transfer, Projects including a short stint in Israel and Croatia</a:t>
            </a:r>
          </a:p>
          <a:p>
            <a:endParaRPr lang="en-US" altLang="zh-CN" sz="2000" dirty="0">
              <a:solidFill>
                <a:schemeClr val="tx1"/>
              </a:solidFill>
              <a:cs typeface="黑体" panose="02010609060101010101" pitchFamily="49" charset="-122"/>
            </a:endParaRPr>
          </a:p>
          <a:p>
            <a:r>
              <a:rPr lang="en-US" altLang="zh-CN" sz="2000" dirty="0">
                <a:solidFill>
                  <a:schemeClr val="tx1"/>
                </a:solidFill>
                <a:cs typeface="黑体" panose="02010609060101010101" pitchFamily="49" charset="-122"/>
              </a:rPr>
              <a:t>Attended Executive programs in Management at IIM, Ahmedabad</a:t>
            </a:r>
          </a:p>
          <a:p>
            <a:endParaRPr lang="en-US" altLang="zh-CN" sz="2000" dirty="0">
              <a:solidFill>
                <a:schemeClr val="tx1"/>
              </a:solidFill>
              <a:cs typeface="黑体" panose="02010609060101010101" pitchFamily="49" charset="-122"/>
            </a:endParaRPr>
          </a:p>
          <a:p>
            <a:endParaRPr lang="en-US" altLang="zh-CN" sz="2000" dirty="0">
              <a:solidFill>
                <a:schemeClr val="tx1"/>
              </a:solidFill>
              <a:cs typeface="黑体" panose="02010609060101010101" pitchFamily="49" charset="-122"/>
            </a:endParaRPr>
          </a:p>
          <a:p>
            <a:endParaRPr lang="en-US" altLang="zh-CN" sz="2000" dirty="0">
              <a:solidFill>
                <a:schemeClr val="tx1"/>
              </a:solidFill>
              <a:cs typeface="黑体" panose="02010609060101010101" pitchFamily="49" charset="-122"/>
            </a:endParaRPr>
          </a:p>
        </p:txBody>
      </p:sp>
    </p:spTree>
    <p:extLst>
      <p:ext uri="{BB962C8B-B14F-4D97-AF65-F5344CB8AC3E}">
        <p14:creationId xmlns:p14="http://schemas.microsoft.com/office/powerpoint/2010/main" val="283484428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74976515-14C2-4602-B4C4-EF1AB02DECE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97" name="think-cell Slide" r:id="rId4" imgW="395" imgH="396" progId="TCLayout.ActiveDocument.1">
                  <p:embed/>
                </p:oleObj>
              </mc:Choice>
              <mc:Fallback>
                <p:oleObj name="think-cell Slide" r:id="rId4" imgW="395" imgH="396" progId="TCLayout.ActiveDocument.1">
                  <p:embed/>
                  <p:pic>
                    <p:nvPicPr>
                      <p:cNvPr id="9" name="Object 8" hidden="1">
                        <a:extLst>
                          <a:ext uri="{FF2B5EF4-FFF2-40B4-BE49-F238E27FC236}">
                            <a16:creationId xmlns:a16="http://schemas.microsoft.com/office/drawing/2014/main" id="{74976515-14C2-4602-B4C4-EF1AB02DECE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a:xfrm>
            <a:off x="450850" y="395136"/>
            <a:ext cx="10515600" cy="508631"/>
          </a:xfrm>
        </p:spPr>
        <p:txBody>
          <a:bodyPr/>
          <a:lstStyle/>
          <a:p>
            <a:r>
              <a:rPr lang="en-GB" sz="3200" dirty="0"/>
              <a:t>CONTENTS</a:t>
            </a:r>
          </a:p>
        </p:txBody>
      </p:sp>
      <p:sp>
        <p:nvSpPr>
          <p:cNvPr id="4" name="Text Placeholder 3">
            <a:extLst>
              <a:ext uri="{FF2B5EF4-FFF2-40B4-BE49-F238E27FC236}">
                <a16:creationId xmlns:a16="http://schemas.microsoft.com/office/drawing/2014/main" id="{8C7F9E70-6E22-4DED-ABF5-B00F563DBD41}"/>
              </a:ext>
            </a:extLst>
          </p:cNvPr>
          <p:cNvSpPr>
            <a:spLocks noGrp="1"/>
          </p:cNvSpPr>
          <p:nvPr>
            <p:ph type="body" sz="quarter" idx="11"/>
          </p:nvPr>
        </p:nvSpPr>
        <p:spPr>
          <a:xfrm>
            <a:off x="716663" y="4235519"/>
            <a:ext cx="7082319" cy="508630"/>
          </a:xfrm>
        </p:spPr>
        <p:txBody>
          <a:bodyPr/>
          <a:lstStyle/>
          <a:p>
            <a:r>
              <a:rPr lang="en-GB" sz="2400" b="1" dirty="0"/>
              <a:t>   </a:t>
            </a:r>
          </a:p>
        </p:txBody>
      </p:sp>
      <p:sp>
        <p:nvSpPr>
          <p:cNvPr id="15" name="Rectangle 14">
            <a:extLst>
              <a:ext uri="{FF2B5EF4-FFF2-40B4-BE49-F238E27FC236}">
                <a16:creationId xmlns:a16="http://schemas.microsoft.com/office/drawing/2014/main" id="{52503C67-5969-4524-B782-EFA7D3D47FDA}"/>
              </a:ext>
            </a:extLst>
          </p:cNvPr>
          <p:cNvSpPr/>
          <p:nvPr/>
        </p:nvSpPr>
        <p:spPr>
          <a:xfrm>
            <a:off x="136515" y="1637995"/>
            <a:ext cx="9457141" cy="3970318"/>
          </a:xfrm>
          <a:prstGeom prst="rect">
            <a:avLst/>
          </a:prstGeom>
        </p:spPr>
        <p:txBody>
          <a:bodyPr wrap="none">
            <a:spAutoFit/>
          </a:bodyPr>
          <a:lstStyle/>
          <a:p>
            <a:pPr marL="342900" indent="-342900">
              <a:buFont typeface="Wingdings" panose="05000000000000000000" pitchFamily="2" charset="2"/>
              <a:buChar char="v"/>
            </a:pPr>
            <a:r>
              <a:rPr lang="en-GB" sz="2800" b="1" dirty="0">
                <a:solidFill>
                  <a:schemeClr val="bg1"/>
                </a:solidFill>
                <a:latin typeface="Calibri" panose="020F0502020204030204" pitchFamily="34" charset="0"/>
                <a:cs typeface="Calibri" panose="020F0502020204030204" pitchFamily="34" charset="0"/>
              </a:rPr>
              <a:t>INTRODUCTION TO CENTRIENT PHARMACEUTICALS</a:t>
            </a:r>
          </a:p>
          <a:p>
            <a:endParaRPr lang="en-GB" sz="2800" b="1" dirty="0">
              <a:solidFill>
                <a:schemeClr val="bg1"/>
              </a:solidFill>
              <a:latin typeface="Calibri" panose="020F0502020204030204" pitchFamily="34" charset="0"/>
              <a:cs typeface="Calibri" panose="020F0502020204030204" pitchFamily="34" charset="0"/>
            </a:endParaRPr>
          </a:p>
          <a:p>
            <a:pPr marL="342900" indent="-342900">
              <a:buFont typeface="Wingdings" panose="05000000000000000000" pitchFamily="2" charset="2"/>
              <a:buChar char="v"/>
            </a:pPr>
            <a:r>
              <a:rPr lang="en-GB" sz="2800" b="1" dirty="0">
                <a:solidFill>
                  <a:schemeClr val="bg1"/>
                </a:solidFill>
                <a:latin typeface="Calibri" panose="020F0502020204030204" pitchFamily="34" charset="0"/>
                <a:cs typeface="Calibri" panose="020F0502020204030204" pitchFamily="34" charset="0"/>
              </a:rPr>
              <a:t>SUSTAINABILITY - STRATEGY AND ACHIEVEMENTS</a:t>
            </a:r>
          </a:p>
          <a:p>
            <a:pPr marL="342900" indent="-342900">
              <a:buFont typeface="Wingdings" panose="05000000000000000000" pitchFamily="2" charset="2"/>
              <a:buChar char="v"/>
            </a:pPr>
            <a:endParaRPr lang="en-GB" sz="2800" b="1" dirty="0">
              <a:solidFill>
                <a:schemeClr val="bg1"/>
              </a:solidFill>
              <a:latin typeface="Calibri" panose="020F0502020204030204" pitchFamily="34" charset="0"/>
              <a:cs typeface="Calibri" panose="020F0502020204030204" pitchFamily="34" charset="0"/>
            </a:endParaRPr>
          </a:p>
          <a:p>
            <a:pPr marL="342900" indent="-342900">
              <a:buFont typeface="Wingdings" panose="05000000000000000000" pitchFamily="2" charset="2"/>
              <a:buChar char="v"/>
            </a:pPr>
            <a:r>
              <a:rPr lang="en-GB" sz="2800" b="1" dirty="0">
                <a:solidFill>
                  <a:schemeClr val="bg1"/>
                </a:solidFill>
                <a:latin typeface="Calibri" panose="020F0502020204030204" pitchFamily="34" charset="0"/>
                <a:cs typeface="Calibri" panose="020F0502020204030204" pitchFamily="34" charset="0"/>
              </a:rPr>
              <a:t>COMBATING ANTIMICROBIAL RESISTANCE – JOIN THE FIGHT</a:t>
            </a:r>
          </a:p>
          <a:p>
            <a:pPr marL="342900" indent="-342900">
              <a:buFont typeface="Wingdings" panose="05000000000000000000" pitchFamily="2" charset="2"/>
              <a:buChar char="v"/>
            </a:pPr>
            <a:endParaRPr lang="en-GB" sz="2800" b="1" dirty="0">
              <a:solidFill>
                <a:schemeClr val="bg1"/>
              </a:solidFill>
              <a:latin typeface="Calibri" panose="020F0502020204030204" pitchFamily="34" charset="0"/>
              <a:cs typeface="Calibri" panose="020F0502020204030204" pitchFamily="34" charset="0"/>
            </a:endParaRPr>
          </a:p>
          <a:p>
            <a:pPr marL="342900" indent="-342900">
              <a:buFont typeface="Wingdings" panose="05000000000000000000" pitchFamily="2" charset="2"/>
              <a:buChar char="v"/>
            </a:pPr>
            <a:r>
              <a:rPr lang="en-GB" sz="2800" b="1" dirty="0">
                <a:solidFill>
                  <a:schemeClr val="bg1"/>
                </a:solidFill>
                <a:latin typeface="Calibri" panose="020F0502020204030204" pitchFamily="34" charset="0"/>
                <a:cs typeface="Calibri" panose="020F0502020204030204" pitchFamily="34" charset="0"/>
              </a:rPr>
              <a:t>WASTE WATER TREATMENT  – KEY PROCESSES</a:t>
            </a:r>
            <a:endParaRPr lang="en-US" sz="2800" b="1" dirty="0">
              <a:solidFill>
                <a:schemeClr val="bg1"/>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v"/>
            </a:pPr>
            <a:endParaRPr lang="en-GB" sz="2800" b="1" dirty="0">
              <a:latin typeface="Calibri" panose="020F0502020204030204" pitchFamily="34" charset="0"/>
              <a:cs typeface="Calibri" panose="020F0502020204030204" pitchFamily="34" charset="0"/>
            </a:endParaRPr>
          </a:p>
          <a:p>
            <a:pPr marL="342900" indent="-342900">
              <a:buFont typeface="Wingdings" panose="05000000000000000000" pitchFamily="2" charset="2"/>
              <a:buChar char="q"/>
            </a:pPr>
            <a:endParaRPr lang="en-GB" sz="28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113836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121"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lang="en-GB" sz="2800" dirty="0">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dirty="0"/>
              <a:t>ABOUT CENTRIENT PHARMACEUTICALS</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258614" y="1374838"/>
            <a:ext cx="7120381" cy="4558129"/>
          </a:xfrm>
        </p:spPr>
        <p:txBody>
          <a:bodyPr>
            <a:noAutofit/>
          </a:bodyPr>
          <a:lstStyle/>
          <a:p>
            <a:r>
              <a:rPr lang="en-US" sz="2000" dirty="0">
                <a:solidFill>
                  <a:schemeClr val="tx1"/>
                </a:solidFill>
                <a:latin typeface="Calibri" panose="020F0502020204030204" pitchFamily="34" charset="0"/>
                <a:cs typeface="Calibri" panose="020F0502020204030204" pitchFamily="34" charset="0"/>
              </a:rPr>
              <a:t>Centrient Pharmaceuticals is a leading manufacturer of beta-lactam antibiotics, and a provider of next generation statins and anti-fungal </a:t>
            </a:r>
          </a:p>
          <a:p>
            <a:endParaRPr lang="en-US" sz="2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The company is now wholly owned by Bain Capital Private Equity, a leading global private investment firm</a:t>
            </a:r>
          </a:p>
          <a:p>
            <a:endParaRPr lang="en-US" sz="2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Headquartered in Rotterdam (Netherlands), Centrient Pharmaceuticals has production facilities and sales offices in China, India, Netherlands, Spain, Egypt, United States and Mexico</a:t>
            </a:r>
          </a:p>
          <a:p>
            <a:pPr marL="0" indent="0">
              <a:buNone/>
            </a:pPr>
            <a:endParaRPr lang="en-US" sz="2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We have a strong track record in regulated markets and a clear focus on growing presence in Asia and Latin America</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151</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pic>
        <p:nvPicPr>
          <p:cNvPr id="9" name="Picture 8">
            <a:extLst>
              <a:ext uri="{FF2B5EF4-FFF2-40B4-BE49-F238E27FC236}">
                <a16:creationId xmlns:a16="http://schemas.microsoft.com/office/drawing/2014/main" id="{80DBFFE9-D1FF-496A-B2B3-5F2A26E44280}"/>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620112" y="1921446"/>
            <a:ext cx="4313274" cy="3464912"/>
          </a:xfrm>
          <a:prstGeom prst="rect">
            <a:avLst/>
          </a:prstGeom>
        </p:spPr>
      </p:pic>
    </p:spTree>
    <p:extLst>
      <p:ext uri="{BB962C8B-B14F-4D97-AF65-F5344CB8AC3E}">
        <p14:creationId xmlns:p14="http://schemas.microsoft.com/office/powerpoint/2010/main" val="175828273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45"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lang="en-GB" sz="2800" dirty="0">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dirty="0"/>
              <a:t>ABOUT CENTRIENT PHARMACEUTICALS</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230130" y="1339701"/>
            <a:ext cx="8952092" cy="1903229"/>
          </a:xfrm>
        </p:spPr>
        <p:txBody>
          <a:bodyPr>
            <a:noAutofit/>
          </a:bodyPr>
          <a:lstStyle/>
          <a:p>
            <a:r>
              <a:rPr lang="en-US" sz="1800" b="1" dirty="0">
                <a:solidFill>
                  <a:schemeClr val="tx1"/>
                </a:solidFill>
                <a:latin typeface="Calibri" panose="020F0502020204030204" pitchFamily="34" charset="0"/>
                <a:cs typeface="Calibri" panose="020F0502020204030204" pitchFamily="34" charset="0"/>
              </a:rPr>
              <a:t>Our Mission: </a:t>
            </a:r>
            <a:r>
              <a:rPr lang="en-US" sz="1800" dirty="0">
                <a:solidFill>
                  <a:schemeClr val="tx1"/>
                </a:solidFill>
                <a:latin typeface="Calibri" panose="020F0502020204030204" pitchFamily="34" charset="0"/>
                <a:cs typeface="Calibri" panose="020F0502020204030204" pitchFamily="34" charset="0"/>
              </a:rPr>
              <a:t>Improving lives by being at the centre of sustainable and accessible healthcare</a:t>
            </a:r>
          </a:p>
          <a:p>
            <a:pPr marL="0" indent="0">
              <a:buNone/>
            </a:pPr>
            <a:endParaRPr lang="en-US" sz="1800" dirty="0">
              <a:solidFill>
                <a:schemeClr val="tx1"/>
              </a:solidFill>
              <a:latin typeface="Calibri" panose="020F0502020204030204" pitchFamily="34" charset="0"/>
              <a:cs typeface="Calibri" panose="020F0502020204030204" pitchFamily="34" charset="0"/>
            </a:endParaRPr>
          </a:p>
          <a:p>
            <a:r>
              <a:rPr lang="en-US" sz="1800" b="1" dirty="0">
                <a:solidFill>
                  <a:schemeClr val="tx1"/>
                </a:solidFill>
                <a:latin typeface="Calibri" panose="020F0502020204030204" pitchFamily="34" charset="0"/>
                <a:cs typeface="Calibri" panose="020F0502020204030204" pitchFamily="34" charset="0"/>
              </a:rPr>
              <a:t>Our Vision: </a:t>
            </a:r>
            <a:r>
              <a:rPr lang="en-US" sz="1800" dirty="0">
                <a:solidFill>
                  <a:schemeClr val="tx1"/>
                </a:solidFill>
                <a:latin typeface="Calibri" panose="020F0502020204030204" pitchFamily="34" charset="0"/>
                <a:cs typeface="Calibri" panose="020F0502020204030204" pitchFamily="34" charset="0"/>
              </a:rPr>
              <a:t>To be the leading, diversified and fully integrated partner to generic marketers</a:t>
            </a:r>
          </a:p>
          <a:p>
            <a:endParaRPr lang="en-US" sz="1800" dirty="0">
              <a:solidFill>
                <a:schemeClr val="tx1"/>
              </a:solidFill>
              <a:latin typeface="Calibri" panose="020F0502020204030204" pitchFamily="34" charset="0"/>
              <a:cs typeface="Calibri" panose="020F0502020204030204" pitchFamily="34" charset="0"/>
            </a:endParaRPr>
          </a:p>
          <a:p>
            <a:r>
              <a:rPr lang="en-US" sz="1800" b="1" dirty="0">
                <a:solidFill>
                  <a:schemeClr val="tx1"/>
                </a:solidFill>
                <a:latin typeface="Calibri" panose="020F0502020204030204" pitchFamily="34" charset="0"/>
                <a:cs typeface="Calibri" panose="020F0502020204030204" pitchFamily="34" charset="0"/>
              </a:rPr>
              <a:t>Our value proposition: Quality, Reliability and Sustainability </a:t>
            </a:r>
            <a:r>
              <a:rPr lang="en-US" sz="1800" dirty="0">
                <a:solidFill>
                  <a:schemeClr val="tx1"/>
                </a:solidFill>
                <a:latin typeface="Calibri" panose="020F0502020204030204" pitchFamily="34" charset="0"/>
                <a:cs typeface="Calibri" panose="020F0502020204030204" pitchFamily="34" charset="0"/>
              </a:rPr>
              <a:t>shape how we do things as a company</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152</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pic>
        <p:nvPicPr>
          <p:cNvPr id="9" name="Picture 8">
            <a:extLst>
              <a:ext uri="{FF2B5EF4-FFF2-40B4-BE49-F238E27FC236}">
                <a16:creationId xmlns:a16="http://schemas.microsoft.com/office/drawing/2014/main" id="{B704ECA3-A2F0-42E2-8960-00FA1120F7D3}"/>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9253234" y="1339701"/>
            <a:ext cx="2741873" cy="3115341"/>
          </a:xfrm>
          <a:prstGeom prst="rect">
            <a:avLst/>
          </a:prstGeom>
          <a:ln w="19050">
            <a:solidFill>
              <a:srgbClr val="1B4AE3"/>
            </a:solidFill>
          </a:ln>
        </p:spPr>
      </p:pic>
      <p:pic>
        <p:nvPicPr>
          <p:cNvPr id="10" name="Picture 9">
            <a:extLst>
              <a:ext uri="{FF2B5EF4-FFF2-40B4-BE49-F238E27FC236}">
                <a16:creationId xmlns:a16="http://schemas.microsoft.com/office/drawing/2014/main" id="{31A8004B-383D-4162-9241-7112A9C4D0A3}"/>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60275" y="3500378"/>
            <a:ext cx="2796454" cy="2751495"/>
          </a:xfrm>
          <a:prstGeom prst="rect">
            <a:avLst/>
          </a:prstGeom>
          <a:ln w="19050">
            <a:solidFill>
              <a:srgbClr val="1B4AE3"/>
            </a:solidFill>
          </a:ln>
        </p:spPr>
      </p:pic>
      <p:sp>
        <p:nvSpPr>
          <p:cNvPr id="11" name="Content Placeholder 2">
            <a:extLst>
              <a:ext uri="{FF2B5EF4-FFF2-40B4-BE49-F238E27FC236}">
                <a16:creationId xmlns:a16="http://schemas.microsoft.com/office/drawing/2014/main" id="{41614899-541B-4631-BBE6-7DC87888ECE3}"/>
              </a:ext>
            </a:extLst>
          </p:cNvPr>
          <p:cNvSpPr txBox="1">
            <a:spLocks/>
          </p:cNvSpPr>
          <p:nvPr/>
        </p:nvSpPr>
        <p:spPr>
          <a:xfrm>
            <a:off x="3549300" y="5610520"/>
            <a:ext cx="6971526" cy="6413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chemeClr val="tx1"/>
                </a:solidFill>
                <a:latin typeface="Calibri" panose="020F0502020204030204" pitchFamily="34" charset="0"/>
                <a:cs typeface="Calibri" panose="020F0502020204030204" pitchFamily="34" charset="0"/>
              </a:rPr>
              <a:t>Our world-leading proprietary enzymatic technology </a:t>
            </a:r>
            <a:r>
              <a:rPr lang="en-US" sz="1800" dirty="0">
                <a:solidFill>
                  <a:schemeClr val="tx1"/>
                </a:solidFill>
                <a:latin typeface="Calibri" panose="020F0502020204030204" pitchFamily="34" charset="0"/>
                <a:cs typeface="Calibri" panose="020F0502020204030204" pitchFamily="34" charset="0"/>
              </a:rPr>
              <a:t>ensures an unmatched eco-friendly production process for high-quality products</a:t>
            </a:r>
          </a:p>
        </p:txBody>
      </p:sp>
    </p:spTree>
    <p:extLst>
      <p:ext uri="{BB962C8B-B14F-4D97-AF65-F5344CB8AC3E}">
        <p14:creationId xmlns:p14="http://schemas.microsoft.com/office/powerpoint/2010/main" val="1245601454"/>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69"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dirty="0"/>
              <a:t>CENTRIENT PRODUCT PORTFOLIO</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p:txBody>
          <a:bodyPr/>
          <a:lstStyle/>
          <a:p>
            <a:endParaRPr lang="en-GB" dirty="0"/>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153</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graphicFrame>
        <p:nvGraphicFramePr>
          <p:cNvPr id="8" name="Table 7">
            <a:extLst>
              <a:ext uri="{FF2B5EF4-FFF2-40B4-BE49-F238E27FC236}">
                <a16:creationId xmlns:a16="http://schemas.microsoft.com/office/drawing/2014/main" id="{04575A71-17FA-4376-8CEA-CE8504DECC17}"/>
              </a:ext>
            </a:extLst>
          </p:cNvPr>
          <p:cNvGraphicFramePr>
            <a:graphicFrameLocks noGrp="1"/>
          </p:cNvGraphicFramePr>
          <p:nvPr/>
        </p:nvGraphicFramePr>
        <p:xfrm>
          <a:off x="450000" y="1443480"/>
          <a:ext cx="3632902" cy="1337895"/>
        </p:xfrm>
        <a:graphic>
          <a:graphicData uri="http://schemas.openxmlformats.org/drawingml/2006/table">
            <a:tbl>
              <a:tblPr firstRow="1" bandRow="1">
                <a:tableStyleId>{5C22544A-7EE6-4342-B048-85BDC9FD1C3A}</a:tableStyleId>
              </a:tblPr>
              <a:tblGrid>
                <a:gridCol w="3632902">
                  <a:extLst>
                    <a:ext uri="{9D8B030D-6E8A-4147-A177-3AD203B41FA5}">
                      <a16:colId xmlns:a16="http://schemas.microsoft.com/office/drawing/2014/main" val="968083408"/>
                    </a:ext>
                  </a:extLst>
                </a:gridCol>
              </a:tblGrid>
              <a:tr h="445965">
                <a:tc>
                  <a:txBody>
                    <a:bodyPr/>
                    <a:lstStyle/>
                    <a:p>
                      <a:r>
                        <a:rPr lang="en-US" sz="2000" dirty="0">
                          <a:latin typeface="Calibri" panose="020F0502020204030204" pitchFamily="34" charset="0"/>
                          <a:cs typeface="Calibri" panose="020F0502020204030204" pitchFamily="34" charset="0"/>
                        </a:rPr>
                        <a:t>Semisynthetic Penicillin (SSP)</a:t>
                      </a:r>
                    </a:p>
                  </a:txBody>
                  <a:tcPr>
                    <a:solidFill>
                      <a:schemeClr val="accent1"/>
                    </a:solidFill>
                  </a:tcPr>
                </a:tc>
                <a:extLst>
                  <a:ext uri="{0D108BD9-81ED-4DB2-BD59-A6C34878D82A}">
                    <a16:rowId xmlns:a16="http://schemas.microsoft.com/office/drawing/2014/main" val="58438730"/>
                  </a:ext>
                </a:extLst>
              </a:tr>
              <a:tr h="4459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tx1"/>
                          </a:solidFill>
                          <a:latin typeface="Calibri" panose="020F0502020204030204" pitchFamily="34" charset="0"/>
                          <a:ea typeface="+mn-ea"/>
                          <a:cs typeface="Calibri" panose="020F0502020204030204" pitchFamily="34" charset="0"/>
                        </a:rPr>
                        <a:t>Purimox® (Amoxicillin trihydrate)</a:t>
                      </a:r>
                    </a:p>
                  </a:txBody>
                  <a:tcPr>
                    <a:solidFill>
                      <a:srgbClr val="E5F3FF"/>
                    </a:solidFill>
                  </a:tcPr>
                </a:tc>
                <a:extLst>
                  <a:ext uri="{0D108BD9-81ED-4DB2-BD59-A6C34878D82A}">
                    <a16:rowId xmlns:a16="http://schemas.microsoft.com/office/drawing/2014/main" val="971179560"/>
                  </a:ext>
                </a:extLst>
              </a:tr>
              <a:tr h="445965">
                <a:tc>
                  <a:txBody>
                    <a:bodyPr/>
                    <a:lstStyle/>
                    <a:p>
                      <a:r>
                        <a:rPr lang="en-US" sz="2000" b="0" i="0" u="none" strike="noStrike" kern="1200" baseline="0" dirty="0">
                          <a:solidFill>
                            <a:schemeClr val="tx1"/>
                          </a:solidFill>
                          <a:latin typeface="Calibri" panose="020F0502020204030204" pitchFamily="34" charset="0"/>
                          <a:ea typeface="+mn-ea"/>
                          <a:cs typeface="Calibri" panose="020F0502020204030204" pitchFamily="34" charset="0"/>
                        </a:rPr>
                        <a:t>Puricillin® (Ampicillin trihydrate)</a:t>
                      </a:r>
                      <a:endParaRPr lang="en-US" sz="2000" i="0" dirty="0">
                        <a:solidFill>
                          <a:schemeClr val="tx1"/>
                        </a:solidFill>
                        <a:latin typeface="Calibri" panose="020F0502020204030204" pitchFamily="34" charset="0"/>
                        <a:cs typeface="Calibri" panose="020F0502020204030204" pitchFamily="34" charset="0"/>
                      </a:endParaRPr>
                    </a:p>
                  </a:txBody>
                  <a:tcPr>
                    <a:solidFill>
                      <a:srgbClr val="E5F3FF"/>
                    </a:solidFill>
                  </a:tcPr>
                </a:tc>
                <a:extLst>
                  <a:ext uri="{0D108BD9-81ED-4DB2-BD59-A6C34878D82A}">
                    <a16:rowId xmlns:a16="http://schemas.microsoft.com/office/drawing/2014/main" val="1579730726"/>
                  </a:ext>
                </a:extLst>
              </a:tr>
            </a:tbl>
          </a:graphicData>
        </a:graphic>
      </p:graphicFrame>
      <p:graphicFrame>
        <p:nvGraphicFramePr>
          <p:cNvPr id="9" name="Table 8">
            <a:extLst>
              <a:ext uri="{FF2B5EF4-FFF2-40B4-BE49-F238E27FC236}">
                <a16:creationId xmlns:a16="http://schemas.microsoft.com/office/drawing/2014/main" id="{B01F7B05-8D07-4B55-85AE-2FAE30A06F10}"/>
              </a:ext>
            </a:extLst>
          </p:cNvPr>
          <p:cNvGraphicFramePr>
            <a:graphicFrameLocks noGrp="1"/>
          </p:cNvGraphicFramePr>
          <p:nvPr/>
        </p:nvGraphicFramePr>
        <p:xfrm>
          <a:off x="478536" y="4246124"/>
          <a:ext cx="3632902" cy="1783860"/>
        </p:xfrm>
        <a:graphic>
          <a:graphicData uri="http://schemas.openxmlformats.org/drawingml/2006/table">
            <a:tbl>
              <a:tblPr firstRow="1" bandRow="1">
                <a:tableStyleId>{5C22544A-7EE6-4342-B048-85BDC9FD1C3A}</a:tableStyleId>
              </a:tblPr>
              <a:tblGrid>
                <a:gridCol w="3632902">
                  <a:extLst>
                    <a:ext uri="{9D8B030D-6E8A-4147-A177-3AD203B41FA5}">
                      <a16:colId xmlns:a16="http://schemas.microsoft.com/office/drawing/2014/main" val="968083408"/>
                    </a:ext>
                  </a:extLst>
                </a:gridCol>
              </a:tblGrid>
              <a:tr h="445965">
                <a:tc>
                  <a:txBody>
                    <a:bodyPr/>
                    <a:lstStyle/>
                    <a:p>
                      <a:r>
                        <a:rPr lang="en-US" sz="2000" dirty="0">
                          <a:latin typeface="Calibri" panose="020F0502020204030204" pitchFamily="34" charset="0"/>
                          <a:cs typeface="Calibri" panose="020F0502020204030204" pitchFamily="34" charset="0"/>
                        </a:rPr>
                        <a:t>Isoxazoles</a:t>
                      </a:r>
                    </a:p>
                  </a:txBody>
                  <a:tcPr>
                    <a:solidFill>
                      <a:schemeClr val="accent1"/>
                    </a:solidFill>
                  </a:tcPr>
                </a:tc>
                <a:extLst>
                  <a:ext uri="{0D108BD9-81ED-4DB2-BD59-A6C34878D82A}">
                    <a16:rowId xmlns:a16="http://schemas.microsoft.com/office/drawing/2014/main" val="58438730"/>
                  </a:ext>
                </a:extLst>
              </a:tr>
              <a:tr h="445965">
                <a:tc>
                  <a:txBody>
                    <a:bodyPr/>
                    <a:lstStyle/>
                    <a:p>
                      <a:pPr algn="l"/>
                      <a:r>
                        <a:rPr lang="en-US" sz="2000" dirty="0">
                          <a:solidFill>
                            <a:schemeClr val="tx1"/>
                          </a:solidFill>
                          <a:latin typeface="Calibri" panose="020F0502020204030204" pitchFamily="34" charset="0"/>
                          <a:cs typeface="Calibri" panose="020F0502020204030204" pitchFamily="34" charset="0"/>
                        </a:rPr>
                        <a:t>Cloxacillin sodium</a:t>
                      </a:r>
                    </a:p>
                  </a:txBody>
                  <a:tcPr>
                    <a:solidFill>
                      <a:srgbClr val="E5F3FF"/>
                    </a:solidFill>
                  </a:tcPr>
                </a:tc>
                <a:extLst>
                  <a:ext uri="{0D108BD9-81ED-4DB2-BD59-A6C34878D82A}">
                    <a16:rowId xmlns:a16="http://schemas.microsoft.com/office/drawing/2014/main" val="971179560"/>
                  </a:ext>
                </a:extLst>
              </a:tr>
              <a:tr h="445965">
                <a:tc>
                  <a:txBody>
                    <a:bodyPr/>
                    <a:lstStyle/>
                    <a:p>
                      <a:pPr algn="l"/>
                      <a:r>
                        <a:rPr lang="en-US" sz="2000" dirty="0">
                          <a:solidFill>
                            <a:schemeClr val="tx1"/>
                          </a:solidFill>
                          <a:latin typeface="Calibri" panose="020F0502020204030204" pitchFamily="34" charset="0"/>
                          <a:cs typeface="Calibri" panose="020F0502020204030204" pitchFamily="34" charset="0"/>
                        </a:rPr>
                        <a:t>Dicloxacillin sodium</a:t>
                      </a:r>
                    </a:p>
                  </a:txBody>
                  <a:tcPr>
                    <a:solidFill>
                      <a:srgbClr val="E5F3FF"/>
                    </a:solidFill>
                  </a:tcPr>
                </a:tc>
                <a:extLst>
                  <a:ext uri="{0D108BD9-81ED-4DB2-BD59-A6C34878D82A}">
                    <a16:rowId xmlns:a16="http://schemas.microsoft.com/office/drawing/2014/main" val="1579730726"/>
                  </a:ext>
                </a:extLst>
              </a:tr>
              <a:tr h="445965">
                <a:tc>
                  <a:txBody>
                    <a:bodyPr/>
                    <a:lstStyle/>
                    <a:p>
                      <a:pPr algn="l"/>
                      <a:r>
                        <a:rPr lang="en-US" sz="2000" dirty="0">
                          <a:solidFill>
                            <a:schemeClr val="tx1"/>
                          </a:solidFill>
                          <a:latin typeface="Calibri" panose="020F0502020204030204" pitchFamily="34" charset="0"/>
                          <a:cs typeface="Calibri" panose="020F0502020204030204" pitchFamily="34" charset="0"/>
                        </a:rPr>
                        <a:t>Flucloxacillin sodium</a:t>
                      </a:r>
                    </a:p>
                  </a:txBody>
                  <a:tcPr>
                    <a:solidFill>
                      <a:srgbClr val="E5F3FF"/>
                    </a:solidFill>
                  </a:tcPr>
                </a:tc>
                <a:extLst>
                  <a:ext uri="{0D108BD9-81ED-4DB2-BD59-A6C34878D82A}">
                    <a16:rowId xmlns:a16="http://schemas.microsoft.com/office/drawing/2014/main" val="3437954473"/>
                  </a:ext>
                </a:extLst>
              </a:tr>
            </a:tbl>
          </a:graphicData>
        </a:graphic>
      </p:graphicFrame>
      <p:graphicFrame>
        <p:nvGraphicFramePr>
          <p:cNvPr id="10" name="Table 9">
            <a:extLst>
              <a:ext uri="{FF2B5EF4-FFF2-40B4-BE49-F238E27FC236}">
                <a16:creationId xmlns:a16="http://schemas.microsoft.com/office/drawing/2014/main" id="{3F4C340C-DE23-4684-9EA7-ACF80AD61398}"/>
              </a:ext>
            </a:extLst>
          </p:cNvPr>
          <p:cNvGraphicFramePr>
            <a:graphicFrameLocks noGrp="1"/>
          </p:cNvGraphicFramePr>
          <p:nvPr/>
        </p:nvGraphicFramePr>
        <p:xfrm>
          <a:off x="8535843" y="2908229"/>
          <a:ext cx="3177620" cy="1337895"/>
        </p:xfrm>
        <a:graphic>
          <a:graphicData uri="http://schemas.openxmlformats.org/drawingml/2006/table">
            <a:tbl>
              <a:tblPr firstRow="1" bandRow="1">
                <a:tableStyleId>{5C22544A-7EE6-4342-B048-85BDC9FD1C3A}</a:tableStyleId>
              </a:tblPr>
              <a:tblGrid>
                <a:gridCol w="3177620">
                  <a:extLst>
                    <a:ext uri="{9D8B030D-6E8A-4147-A177-3AD203B41FA5}">
                      <a16:colId xmlns:a16="http://schemas.microsoft.com/office/drawing/2014/main" val="968083408"/>
                    </a:ext>
                  </a:extLst>
                </a:gridCol>
              </a:tblGrid>
              <a:tr h="445965">
                <a:tc>
                  <a:txBody>
                    <a:bodyPr/>
                    <a:lstStyle/>
                    <a:p>
                      <a:r>
                        <a:rPr lang="en-US" sz="2000" dirty="0">
                          <a:latin typeface="Calibri" panose="020F0502020204030204" pitchFamily="34" charset="0"/>
                          <a:cs typeface="Calibri" panose="020F0502020204030204" pitchFamily="34" charset="0"/>
                        </a:rPr>
                        <a:t>Statins</a:t>
                      </a:r>
                    </a:p>
                  </a:txBody>
                  <a:tcPr>
                    <a:solidFill>
                      <a:schemeClr val="accent1"/>
                    </a:solidFill>
                  </a:tcPr>
                </a:tc>
                <a:extLst>
                  <a:ext uri="{0D108BD9-81ED-4DB2-BD59-A6C34878D82A}">
                    <a16:rowId xmlns:a16="http://schemas.microsoft.com/office/drawing/2014/main" val="58438730"/>
                  </a:ext>
                </a:extLst>
              </a:tr>
              <a:tr h="445965">
                <a:tc>
                  <a:txBody>
                    <a:bodyPr/>
                    <a:lstStyle/>
                    <a:p>
                      <a:pPr algn="l"/>
                      <a:r>
                        <a:rPr lang="en-US" sz="2000" dirty="0">
                          <a:solidFill>
                            <a:schemeClr val="tx1"/>
                          </a:solidFill>
                          <a:latin typeface="Calibri" panose="020F0502020204030204" pitchFamily="34" charset="0"/>
                          <a:cs typeface="Calibri" panose="020F0502020204030204" pitchFamily="34" charset="0"/>
                        </a:rPr>
                        <a:t>Atorvastatin calcium</a:t>
                      </a:r>
                    </a:p>
                  </a:txBody>
                  <a:tcPr>
                    <a:solidFill>
                      <a:srgbClr val="E5F3FF"/>
                    </a:solidFill>
                  </a:tcPr>
                </a:tc>
                <a:extLst>
                  <a:ext uri="{0D108BD9-81ED-4DB2-BD59-A6C34878D82A}">
                    <a16:rowId xmlns:a16="http://schemas.microsoft.com/office/drawing/2014/main" val="971179560"/>
                  </a:ext>
                </a:extLst>
              </a:tr>
              <a:tr h="445965">
                <a:tc>
                  <a:txBody>
                    <a:bodyPr/>
                    <a:lstStyle/>
                    <a:p>
                      <a:pPr algn="l"/>
                      <a:r>
                        <a:rPr lang="en-US" sz="2000" dirty="0">
                          <a:solidFill>
                            <a:schemeClr val="tx1"/>
                          </a:solidFill>
                          <a:latin typeface="Calibri" panose="020F0502020204030204" pitchFamily="34" charset="0"/>
                          <a:cs typeface="Calibri" panose="020F0502020204030204" pitchFamily="34" charset="0"/>
                        </a:rPr>
                        <a:t>Rosuvastatin calcium</a:t>
                      </a:r>
                    </a:p>
                  </a:txBody>
                  <a:tcPr>
                    <a:solidFill>
                      <a:srgbClr val="E5F3FF"/>
                    </a:solidFill>
                  </a:tcPr>
                </a:tc>
                <a:extLst>
                  <a:ext uri="{0D108BD9-81ED-4DB2-BD59-A6C34878D82A}">
                    <a16:rowId xmlns:a16="http://schemas.microsoft.com/office/drawing/2014/main" val="1579730726"/>
                  </a:ext>
                </a:extLst>
              </a:tr>
            </a:tbl>
          </a:graphicData>
        </a:graphic>
      </p:graphicFrame>
      <p:pic>
        <p:nvPicPr>
          <p:cNvPr id="11" name="Picture 10" descr="A picture containing person, clothing, man, indoor&#10;&#10;Description automatically generated">
            <a:extLst>
              <a:ext uri="{FF2B5EF4-FFF2-40B4-BE49-F238E27FC236}">
                <a16:creationId xmlns:a16="http://schemas.microsoft.com/office/drawing/2014/main" id="{F855F3C0-9525-46E8-A89F-239F4B46F432}"/>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r="-1"/>
          <a:stretch/>
        </p:blipFill>
        <p:spPr>
          <a:xfrm>
            <a:off x="5040507" y="1917171"/>
            <a:ext cx="2537731" cy="3599709"/>
          </a:xfrm>
          <a:prstGeom prst="rect">
            <a:avLst/>
          </a:prstGeom>
          <a:ln w="19050">
            <a:solidFill>
              <a:srgbClr val="1A4AE3"/>
            </a:solidFill>
          </a:ln>
          <a:effectLst/>
        </p:spPr>
      </p:pic>
    </p:spTree>
    <p:extLst>
      <p:ext uri="{BB962C8B-B14F-4D97-AF65-F5344CB8AC3E}">
        <p14:creationId xmlns:p14="http://schemas.microsoft.com/office/powerpoint/2010/main" val="139041703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93" name="think-cell Slide" r:id="rId6" imgW="395" imgH="396" progId="TCLayout.ActiveDocument.1">
                  <p:embed/>
                </p:oleObj>
              </mc:Choice>
              <mc:Fallback>
                <p:oleObj name="think-cell Slide" r:id="rId6"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74080" y="111942"/>
            <a:ext cx="10515600" cy="652463"/>
          </a:xfrm>
        </p:spPr>
        <p:txBody>
          <a:bodyPr/>
          <a:lstStyle/>
          <a:p>
            <a:r>
              <a:rPr lang="en-GB" sz="2800" dirty="0"/>
              <a:t>SUSTAINABILITY IS CORE TO OUR STRATEGY</a:t>
            </a:r>
          </a:p>
        </p:txBody>
      </p:sp>
      <p:graphicFrame>
        <p:nvGraphicFramePr>
          <p:cNvPr id="11" name="Content Placeholder 10">
            <a:extLst>
              <a:ext uri="{FF2B5EF4-FFF2-40B4-BE49-F238E27FC236}">
                <a16:creationId xmlns:a16="http://schemas.microsoft.com/office/drawing/2014/main" id="{3B38312D-1C0A-48A3-8AB3-A1CA1BAFBB6D}"/>
              </a:ext>
            </a:extLst>
          </p:cNvPr>
          <p:cNvGraphicFramePr>
            <a:graphicFrameLocks noGrp="1"/>
          </p:cNvGraphicFramePr>
          <p:nvPr>
            <p:ph idx="1"/>
          </p:nvPr>
        </p:nvGraphicFramePr>
        <p:xfrm>
          <a:off x="449263" y="1444625"/>
          <a:ext cx="11264900" cy="47323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154</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pic>
        <p:nvPicPr>
          <p:cNvPr id="12" name="Picture 11">
            <a:extLst>
              <a:ext uri="{FF2B5EF4-FFF2-40B4-BE49-F238E27FC236}">
                <a16:creationId xmlns:a16="http://schemas.microsoft.com/office/drawing/2014/main" id="{BE02EBC4-65E1-4B76-B8BF-07C8863D7C36}"/>
              </a:ext>
            </a:extLst>
          </p:cNvPr>
          <p:cNvPicPr>
            <a:picLocks noChangeAspect="1"/>
          </p:cNvPicPr>
          <p:nvPr/>
        </p:nvPicPr>
        <p:blipFill rotWithShape="1">
          <a:blip r:embed="rId13" cstate="email">
            <a:extLst>
              <a:ext uri="{BEBA8EAE-BF5A-486C-A8C5-ECC9F3942E4B}">
                <a14:imgProps xmlns:a14="http://schemas.microsoft.com/office/drawing/2010/main">
                  <a14:imgLayer r:embed="rId14">
                    <a14:imgEffect>
                      <a14:brightnessContrast bright="20000"/>
                    </a14:imgEffect>
                  </a14:imgLayer>
                </a14:imgProps>
              </a:ext>
              <a:ext uri="{28A0092B-C50C-407E-A947-70E740481C1C}">
                <a14:useLocalDpi xmlns:a14="http://schemas.microsoft.com/office/drawing/2010/main"/>
              </a:ext>
            </a:extLst>
          </a:blip>
          <a:srcRect/>
          <a:stretch/>
        </p:blipFill>
        <p:spPr>
          <a:xfrm>
            <a:off x="9694196" y="3368841"/>
            <a:ext cx="2179745" cy="1801671"/>
          </a:xfrm>
          <a:prstGeom prst="rect">
            <a:avLst/>
          </a:prstGeom>
        </p:spPr>
      </p:pic>
      <p:pic>
        <p:nvPicPr>
          <p:cNvPr id="14" name="Picture 13">
            <a:extLst>
              <a:ext uri="{FF2B5EF4-FFF2-40B4-BE49-F238E27FC236}">
                <a16:creationId xmlns:a16="http://schemas.microsoft.com/office/drawing/2014/main" id="{3514F20C-A30B-4246-8CF1-EF2DC11CCD0E}"/>
              </a:ext>
            </a:extLst>
          </p:cNvPr>
          <p:cNvPicPr>
            <a:picLocks noChangeAspect="1"/>
          </p:cNvPicPr>
          <p:nvPr/>
        </p:nvPicPr>
        <p:blipFill rotWithShape="1">
          <a:blip r:embed="rId15" cstate="email">
            <a:extLst>
              <a:ext uri="{BEBA8EAE-BF5A-486C-A8C5-ECC9F3942E4B}">
                <a14:imgProps xmlns:a14="http://schemas.microsoft.com/office/drawing/2010/main">
                  <a14:imgLayer r:embed="rId16">
                    <a14:imgEffect>
                      <a14:brightnessContrast bright="20000"/>
                    </a14:imgEffect>
                  </a14:imgLayer>
                </a14:imgProps>
              </a:ext>
              <a:ext uri="{28A0092B-C50C-407E-A947-70E740481C1C}">
                <a14:useLocalDpi xmlns:a14="http://schemas.microsoft.com/office/drawing/2010/main"/>
              </a:ext>
            </a:extLst>
          </a:blip>
          <a:srcRect/>
          <a:stretch/>
        </p:blipFill>
        <p:spPr>
          <a:xfrm>
            <a:off x="318978" y="3368841"/>
            <a:ext cx="2150472" cy="1801671"/>
          </a:xfrm>
          <a:prstGeom prst="rect">
            <a:avLst/>
          </a:prstGeom>
        </p:spPr>
      </p:pic>
      <p:sp>
        <p:nvSpPr>
          <p:cNvPr id="21" name="TextBox 20">
            <a:extLst>
              <a:ext uri="{FF2B5EF4-FFF2-40B4-BE49-F238E27FC236}">
                <a16:creationId xmlns:a16="http://schemas.microsoft.com/office/drawing/2014/main" id="{96FC9AD5-08F4-44A6-A9D8-B361A074B5BC}"/>
              </a:ext>
            </a:extLst>
          </p:cNvPr>
          <p:cNvSpPr txBox="1"/>
          <p:nvPr/>
        </p:nvSpPr>
        <p:spPr>
          <a:xfrm>
            <a:off x="5624623"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402329459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nvironmental Impact Infographic PNG.png">
            <a:extLst>
              <a:ext uri="{FF2B5EF4-FFF2-40B4-BE49-F238E27FC236}">
                <a16:creationId xmlns:a16="http://schemas.microsoft.com/office/drawing/2014/main" id="{AA772477-0D82-4F8D-9333-722E3C32900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507" y="0"/>
            <a:ext cx="9382391" cy="6242109"/>
          </a:xfrm>
          <a:prstGeom prst="rect">
            <a:avLst/>
          </a:prstGeom>
        </p:spPr>
      </p:pic>
      <p:sp>
        <p:nvSpPr>
          <p:cNvPr id="5" name="Rectangle 4">
            <a:extLst>
              <a:ext uri="{FF2B5EF4-FFF2-40B4-BE49-F238E27FC236}">
                <a16:creationId xmlns:a16="http://schemas.microsoft.com/office/drawing/2014/main" id="{AD9EE5CA-EA06-4742-A6A5-C03BCDC23711}"/>
              </a:ext>
            </a:extLst>
          </p:cNvPr>
          <p:cNvSpPr/>
          <p:nvPr/>
        </p:nvSpPr>
        <p:spPr>
          <a:xfrm>
            <a:off x="9501664" y="1205920"/>
            <a:ext cx="2438546" cy="3970318"/>
          </a:xfrm>
          <a:prstGeom prst="rect">
            <a:avLst/>
          </a:prstGeom>
        </p:spPr>
        <p:txBody>
          <a:bodyPr wrap="square">
            <a:spAutoFit/>
          </a:bodyPr>
          <a:lstStyle/>
          <a:p>
            <a:r>
              <a:rPr lang="en-US" b="1" i="1" dirty="0">
                <a:solidFill>
                  <a:schemeClr val="bg1">
                    <a:lumMod val="50000"/>
                  </a:schemeClr>
                </a:solidFill>
                <a:latin typeface="Calibri" panose="020F0502020204030204" pitchFamily="34" charset="0"/>
                <a:cs typeface="Calibri" panose="020F0502020204030204" pitchFamily="34" charset="0"/>
              </a:rPr>
              <a:t>“…some concentrations of pharmaceuticals we found in surface water samples where higher than the levels in patients that undergo treatment…”</a:t>
            </a:r>
          </a:p>
          <a:p>
            <a:endParaRPr lang="en-US" i="1" dirty="0">
              <a:solidFill>
                <a:schemeClr val="bg1">
                  <a:lumMod val="50000"/>
                </a:schemeClr>
              </a:solidFill>
              <a:latin typeface="Calibri" panose="020F0502020204030204" pitchFamily="34" charset="0"/>
              <a:cs typeface="Calibri" panose="020F0502020204030204" pitchFamily="34" charset="0"/>
            </a:endParaRPr>
          </a:p>
          <a:p>
            <a:pPr algn="r"/>
            <a:r>
              <a:rPr lang="en-US" dirty="0">
                <a:solidFill>
                  <a:schemeClr val="bg1">
                    <a:lumMod val="50000"/>
                  </a:schemeClr>
                </a:solidFill>
                <a:latin typeface="Calibri" panose="020F0502020204030204" pitchFamily="34" charset="0"/>
                <a:cs typeface="Calibri" panose="020F0502020204030204" pitchFamily="34" charset="0"/>
              </a:rPr>
              <a:t>Joakim Larsson, Professor in Environmental Pharmacology, University of Gothenburg</a:t>
            </a:r>
            <a:endParaRPr lang="en-US" b="1" dirty="0">
              <a:solidFill>
                <a:schemeClr val="bg1">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987355"/>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217"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defRPr/>
            </a:pP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0852409" cy="652463"/>
          </a:xfrm>
        </p:spPr>
        <p:txBody>
          <a:bodyPr/>
          <a:lstStyle/>
          <a:p>
            <a:r>
              <a:rPr lang="en-GB" sz="2800" dirty="0"/>
              <a:t>COMBATING ANTIMICROBIAL RESISTANCE  </a:t>
            </a:r>
          </a:p>
        </p:txBody>
      </p:sp>
      <p:pic>
        <p:nvPicPr>
          <p:cNvPr id="8" name="Content Placeholder 7" descr="A screenshot of a cell phone&#10;&#10;Description automatically generated">
            <a:extLst>
              <a:ext uri="{FF2B5EF4-FFF2-40B4-BE49-F238E27FC236}">
                <a16:creationId xmlns:a16="http://schemas.microsoft.com/office/drawing/2014/main" id="{7C005726-0AC0-4279-808A-2D22189220FB}"/>
              </a:ext>
            </a:extLst>
          </p:cNvPr>
          <p:cNvPicPr>
            <a:picLocks noGrp="1" noChangeAspect="1"/>
          </p:cNvPicPr>
          <p:nvPr>
            <p:ph idx="1"/>
          </p:nvPr>
        </p:nvPicPr>
        <p:blipFill>
          <a:blip r:embed="rId7" cstate="email">
            <a:extLst>
              <a:ext uri="{28A0092B-C50C-407E-A947-70E740481C1C}">
                <a14:useLocalDpi xmlns:a14="http://schemas.microsoft.com/office/drawing/2010/main"/>
              </a:ext>
            </a:extLst>
          </a:blip>
          <a:stretch>
            <a:fillRect/>
          </a:stretch>
        </p:blipFill>
        <p:spPr>
          <a:xfrm>
            <a:off x="2314988" y="1830799"/>
            <a:ext cx="7122429" cy="4227845"/>
          </a:xfrm>
        </p:spPr>
      </p:pic>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156</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31" name="Content Placeholder 2">
            <a:extLst>
              <a:ext uri="{FF2B5EF4-FFF2-40B4-BE49-F238E27FC236}">
                <a16:creationId xmlns:a16="http://schemas.microsoft.com/office/drawing/2014/main" id="{E5DC7C7C-4100-42E2-BE35-71968A71A2C3}"/>
              </a:ext>
            </a:extLst>
          </p:cNvPr>
          <p:cNvSpPr txBox="1">
            <a:spLocks/>
          </p:cNvSpPr>
          <p:nvPr/>
        </p:nvSpPr>
        <p:spPr>
          <a:xfrm>
            <a:off x="450000" y="1326435"/>
            <a:ext cx="11263464" cy="4732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chemeClr val="tx1"/>
                </a:solidFill>
                <a:latin typeface="Calibri" panose="020F0502020204030204" pitchFamily="34" charset="0"/>
                <a:cs typeface="Calibri" panose="020F0502020204030204" pitchFamily="34" charset="0"/>
              </a:rPr>
              <a:t>Sustainability Highlights: Steps taken 2017 onwards &amp; Journey continues….</a:t>
            </a:r>
            <a:endParaRPr lang="en-GB" sz="2000"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404531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2F90403-158E-446B-A07B-3286A5EA26E0}"/>
              </a:ext>
            </a:extLst>
          </p:cNvPr>
          <p:cNvSpPr>
            <a:spLocks noGrp="1"/>
          </p:cNvSpPr>
          <p:nvPr>
            <p:ph type="sldNum" sz="quarter" idx="12"/>
          </p:nvPr>
        </p:nvSpPr>
        <p:spPr/>
        <p:txBody>
          <a:bodyPr/>
          <a:lstStyle/>
          <a:p>
            <a:fld id="{1A91ABBD-BE70-492B-BBD8-7AF5442A9E89}" type="slidenum">
              <a:rPr lang="en-GB" smtClean="0"/>
              <a:t>157</a:t>
            </a:fld>
            <a:endParaRPr lang="en-GB" dirty="0"/>
          </a:p>
        </p:txBody>
      </p:sp>
      <p:sp>
        <p:nvSpPr>
          <p:cNvPr id="3" name="Footer Placeholder 2">
            <a:extLst>
              <a:ext uri="{FF2B5EF4-FFF2-40B4-BE49-F238E27FC236}">
                <a16:creationId xmlns:a16="http://schemas.microsoft.com/office/drawing/2014/main" id="{B93D45D1-2AEC-4689-8FA0-B8AAB6F136E1}"/>
              </a:ext>
            </a:extLst>
          </p:cNvPr>
          <p:cNvSpPr>
            <a:spLocks noGrp="1"/>
          </p:cNvSpPr>
          <p:nvPr>
            <p:ph type="ftr" sz="quarter" idx="11"/>
          </p:nvPr>
        </p:nvSpPr>
        <p:spPr/>
        <p:txBody>
          <a:bodyPr/>
          <a:lstStyle/>
          <a:p>
            <a:r>
              <a:rPr lang="en-GB" dirty="0"/>
              <a:t>Test title</a:t>
            </a:r>
          </a:p>
        </p:txBody>
      </p:sp>
      <p:sp>
        <p:nvSpPr>
          <p:cNvPr id="4" name="Title 1">
            <a:extLst>
              <a:ext uri="{FF2B5EF4-FFF2-40B4-BE49-F238E27FC236}">
                <a16:creationId xmlns:a16="http://schemas.microsoft.com/office/drawing/2014/main" id="{11C57EA2-4E86-46E1-82F0-55583C26FE80}"/>
              </a:ext>
            </a:extLst>
          </p:cNvPr>
          <p:cNvSpPr txBox="1">
            <a:spLocks/>
          </p:cNvSpPr>
          <p:nvPr/>
        </p:nvSpPr>
        <p:spPr>
          <a:xfrm>
            <a:off x="116680" y="2217640"/>
            <a:ext cx="3603274" cy="2501865"/>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en-US" sz="3600" b="1" dirty="0">
                <a:latin typeface="Calibri" panose="020F0502020204030204" pitchFamily="34" charset="0"/>
                <a:cs typeface="Calibri" panose="020F0502020204030204" pitchFamily="34" charset="0"/>
              </a:rPr>
              <a:t>Efforts to Contain Impact of Pharmaceutical Pollution in India</a:t>
            </a:r>
          </a:p>
        </p:txBody>
      </p:sp>
      <p:sp>
        <p:nvSpPr>
          <p:cNvPr id="5" name="Rectangle 4">
            <a:extLst>
              <a:ext uri="{FF2B5EF4-FFF2-40B4-BE49-F238E27FC236}">
                <a16:creationId xmlns:a16="http://schemas.microsoft.com/office/drawing/2014/main" id="{E3E2DDE5-E5AC-4F88-9F32-162C3C03307D}"/>
              </a:ext>
            </a:extLst>
          </p:cNvPr>
          <p:cNvSpPr/>
          <p:nvPr/>
        </p:nvSpPr>
        <p:spPr>
          <a:xfrm>
            <a:off x="3793319" y="119016"/>
            <a:ext cx="7775177" cy="830997"/>
          </a:xfrm>
          <a:prstGeom prst="rect">
            <a:avLst/>
          </a:prstGeom>
        </p:spPr>
        <p:txBody>
          <a:bodyPr wrap="square">
            <a:spAutoFit/>
          </a:bodyPr>
          <a:lstStyle/>
          <a:p>
            <a:pPr lvl="0" defTabSz="914400">
              <a:defRPr/>
            </a:pPr>
            <a:r>
              <a:rPr lang="en-US" sz="1600" dirty="0">
                <a:solidFill>
                  <a:schemeClr val="bg1">
                    <a:lumMod val="50000"/>
                  </a:schemeClr>
                </a:solidFill>
                <a:latin typeface="Calibri" panose="020F0502020204030204" pitchFamily="34" charset="0"/>
                <a:cs typeface="Calibri" panose="020F0502020204030204" pitchFamily="34" charset="0"/>
              </a:rPr>
              <a:t>The Indian Government, in April 2017, launched its National Action Plan on AMR, which </a:t>
            </a:r>
            <a:r>
              <a:rPr lang="en-US" sz="1600" b="1" dirty="0">
                <a:solidFill>
                  <a:schemeClr val="accent1"/>
                </a:solidFill>
                <a:latin typeface="Calibri" panose="020F0502020204030204" pitchFamily="34" charset="0"/>
                <a:cs typeface="Calibri" panose="020F0502020204030204" pitchFamily="34" charset="0"/>
              </a:rPr>
              <a:t>included the environmental aspect and recommended setting of standards for antibiotic residue in industrial effluent</a:t>
            </a:r>
          </a:p>
        </p:txBody>
      </p:sp>
      <p:pic>
        <p:nvPicPr>
          <p:cNvPr id="6" name="Picture 5" descr="Ministry-of-Health-and-Family-Welfare-launches-Antara-programme-of-injectable-MPA-and-contraceptive-pill-Chhaya-indilivetoday.jpg">
            <a:extLst>
              <a:ext uri="{FF2B5EF4-FFF2-40B4-BE49-F238E27FC236}">
                <a16:creationId xmlns:a16="http://schemas.microsoft.com/office/drawing/2014/main" id="{D7869D11-1ACA-404C-872C-FDCF6003B1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982" y="1385000"/>
            <a:ext cx="1424442" cy="883073"/>
          </a:xfrm>
          <a:prstGeom prst="rect">
            <a:avLst/>
          </a:prstGeom>
        </p:spPr>
      </p:pic>
      <p:pic>
        <p:nvPicPr>
          <p:cNvPr id="7" name="Picture 6" descr="NCDC-logo-min.png">
            <a:extLst>
              <a:ext uri="{FF2B5EF4-FFF2-40B4-BE49-F238E27FC236}">
                <a16:creationId xmlns:a16="http://schemas.microsoft.com/office/drawing/2014/main" id="{9C8FD18A-D2C7-41BA-BA7E-FBBF4423A3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1804" y="1397687"/>
            <a:ext cx="673226" cy="874320"/>
          </a:xfrm>
          <a:prstGeom prst="rect">
            <a:avLst/>
          </a:prstGeom>
        </p:spPr>
      </p:pic>
      <p:pic>
        <p:nvPicPr>
          <p:cNvPr id="8" name="Picture 7" descr="central-pollution-control-board-squarelogo-1471423595537.png">
            <a:extLst>
              <a:ext uri="{FF2B5EF4-FFF2-40B4-BE49-F238E27FC236}">
                <a16:creationId xmlns:a16="http://schemas.microsoft.com/office/drawing/2014/main" id="{E733DC02-3842-4764-95AA-2959A160831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62552" y="1379073"/>
            <a:ext cx="889000" cy="889000"/>
          </a:xfrm>
          <a:prstGeom prst="rect">
            <a:avLst/>
          </a:prstGeom>
        </p:spPr>
      </p:pic>
      <p:pic>
        <p:nvPicPr>
          <p:cNvPr id="9" name="Picture 8" descr="moef-consultant-service-500x500.jpeg">
            <a:extLst>
              <a:ext uri="{FF2B5EF4-FFF2-40B4-BE49-F238E27FC236}">
                <a16:creationId xmlns:a16="http://schemas.microsoft.com/office/drawing/2014/main" id="{86BF5BAB-58A8-4AD7-A5BE-8BF39E84001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08372" y="1337471"/>
            <a:ext cx="1415812" cy="942931"/>
          </a:xfrm>
          <a:prstGeom prst="rect">
            <a:avLst/>
          </a:prstGeom>
        </p:spPr>
      </p:pic>
      <p:pic>
        <p:nvPicPr>
          <p:cNvPr id="10" name="Picture 9" descr="government-of-kerala-logo-81A93A5E2F-seeklogo.com.png">
            <a:extLst>
              <a:ext uri="{FF2B5EF4-FFF2-40B4-BE49-F238E27FC236}">
                <a16:creationId xmlns:a16="http://schemas.microsoft.com/office/drawing/2014/main" id="{C137B1D3-FB7F-47F7-A846-567BE9AC2FF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511720" y="1397687"/>
            <a:ext cx="1056776" cy="704517"/>
          </a:xfrm>
          <a:prstGeom prst="rect">
            <a:avLst/>
          </a:prstGeom>
        </p:spPr>
      </p:pic>
      <p:graphicFrame>
        <p:nvGraphicFramePr>
          <p:cNvPr id="11" name="Diagram 10">
            <a:extLst>
              <a:ext uri="{FF2B5EF4-FFF2-40B4-BE49-F238E27FC236}">
                <a16:creationId xmlns:a16="http://schemas.microsoft.com/office/drawing/2014/main" id="{966F922D-3C32-44FD-9B99-ABA8CD1537A5}"/>
              </a:ext>
            </a:extLst>
          </p:cNvPr>
          <p:cNvGraphicFramePr/>
          <p:nvPr/>
        </p:nvGraphicFramePr>
        <p:xfrm>
          <a:off x="3558352" y="2583070"/>
          <a:ext cx="8031240" cy="177100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Table 11">
            <a:extLst>
              <a:ext uri="{FF2B5EF4-FFF2-40B4-BE49-F238E27FC236}">
                <a16:creationId xmlns:a16="http://schemas.microsoft.com/office/drawing/2014/main" id="{06355530-0595-42AD-AA57-A0FBF5C64FDF}"/>
              </a:ext>
            </a:extLst>
          </p:cNvPr>
          <p:cNvGraphicFramePr>
            <a:graphicFrameLocks noGrp="1"/>
          </p:cNvGraphicFramePr>
          <p:nvPr/>
        </p:nvGraphicFramePr>
        <p:xfrm>
          <a:off x="3558352" y="4252909"/>
          <a:ext cx="8417459" cy="2011680"/>
        </p:xfrm>
        <a:graphic>
          <a:graphicData uri="http://schemas.openxmlformats.org/drawingml/2006/table">
            <a:tbl>
              <a:tblPr bandRow="1">
                <a:tableStyleId>{5C22544A-7EE6-4342-B048-85BDC9FD1C3A}</a:tableStyleId>
              </a:tblPr>
              <a:tblGrid>
                <a:gridCol w="1328041">
                  <a:extLst>
                    <a:ext uri="{9D8B030D-6E8A-4147-A177-3AD203B41FA5}">
                      <a16:colId xmlns:a16="http://schemas.microsoft.com/office/drawing/2014/main" val="2854017580"/>
                    </a:ext>
                  </a:extLst>
                </a:gridCol>
                <a:gridCol w="7089418">
                  <a:extLst>
                    <a:ext uri="{9D8B030D-6E8A-4147-A177-3AD203B41FA5}">
                      <a16:colId xmlns:a16="http://schemas.microsoft.com/office/drawing/2014/main" val="2983114350"/>
                    </a:ext>
                  </a:extLst>
                </a:gridCol>
              </a:tblGrid>
              <a:tr h="1771007">
                <a:tc>
                  <a:txBody>
                    <a:bodyPr/>
                    <a:lstStyle/>
                    <a:p>
                      <a:pPr algn="ctr"/>
                      <a:r>
                        <a:rPr lang="en-US" sz="1600" b="1" dirty="0">
                          <a:solidFill>
                            <a:schemeClr val="bg1"/>
                          </a:solidFill>
                          <a:latin typeface="Calibri" panose="020F0502020204030204" pitchFamily="34" charset="0"/>
                          <a:ea typeface="DengXian" panose="02010600030101010101" pitchFamily="2" charset="-122"/>
                          <a:cs typeface="Calibri" panose="020F0502020204030204" pitchFamily="34" charset="0"/>
                        </a:rPr>
                        <a:t>Our Advocacy</a:t>
                      </a:r>
                      <a:r>
                        <a:rPr lang="en-US" sz="1600" b="1" baseline="0" dirty="0">
                          <a:solidFill>
                            <a:schemeClr val="bg1"/>
                          </a:solidFill>
                          <a:latin typeface="Calibri" panose="020F0502020204030204" pitchFamily="34" charset="0"/>
                          <a:ea typeface="DengXian" panose="02010600030101010101" pitchFamily="2" charset="-122"/>
                          <a:cs typeface="Calibri" panose="020F0502020204030204" pitchFamily="34" charset="0"/>
                        </a:rPr>
                        <a:t> Efforts</a:t>
                      </a:r>
                      <a:endParaRPr lang="en-US" sz="1600" b="1" dirty="0">
                        <a:solidFill>
                          <a:schemeClr val="bg1"/>
                        </a:solidFill>
                        <a:latin typeface="Calibri" panose="020F0502020204030204" pitchFamily="34" charset="0"/>
                        <a:cs typeface="Calibri" panose="020F0502020204030204" pitchFamily="34" charset="0"/>
                      </a:endParaRPr>
                    </a:p>
                  </a:txBody>
                  <a:tcPr anchor="ctr">
                    <a:solidFill>
                      <a:schemeClr val="accent1"/>
                    </a:solidFill>
                  </a:tcPr>
                </a:tc>
                <a:tc>
                  <a:txBody>
                    <a:bodyPr/>
                    <a:lstStyle/>
                    <a:p>
                      <a:pPr marL="285750" marR="0" lvl="0" indent="-285750">
                        <a:spcBef>
                          <a:spcPts val="0"/>
                        </a:spcBef>
                        <a:spcAft>
                          <a:spcPts val="0"/>
                        </a:spcAft>
                        <a:buClr>
                          <a:srgbClr val="FF6646"/>
                        </a:buClr>
                        <a:buFont typeface="Arial"/>
                        <a:buChar char="•"/>
                      </a:pPr>
                      <a:r>
                        <a:rPr lang="en-US" sz="1400" kern="1200" dirty="0">
                          <a:solidFill>
                            <a:schemeClr val="dk1"/>
                          </a:solidFill>
                          <a:latin typeface="Calibri" panose="020F0502020204030204" pitchFamily="34" charset="0"/>
                          <a:ea typeface="DengXian" panose="02010600030101010101" pitchFamily="2" charset="-122"/>
                          <a:cs typeface="Calibri" panose="020F0502020204030204" pitchFamily="34" charset="0"/>
                        </a:rPr>
                        <a:t>Engagement with Government decision makers to create urgency for action</a:t>
                      </a:r>
                    </a:p>
                    <a:p>
                      <a:pPr marL="285750" marR="0" lvl="0" indent="-285750" algn="l" defTabSz="914400" rtl="0" eaLnBrk="1" fontAlgn="auto" latinLnBrk="0" hangingPunct="1">
                        <a:lnSpc>
                          <a:spcPct val="100000"/>
                        </a:lnSpc>
                        <a:spcBef>
                          <a:spcPts val="0"/>
                        </a:spcBef>
                        <a:spcAft>
                          <a:spcPts val="0"/>
                        </a:spcAft>
                        <a:buClr>
                          <a:srgbClr val="FF6646"/>
                        </a:buClr>
                        <a:buSzTx/>
                        <a:buFont typeface="Arial"/>
                        <a:buChar char="•"/>
                        <a:tabLst/>
                        <a:defRPr/>
                      </a:pPr>
                      <a:r>
                        <a:rPr lang="en-US" sz="1400" b="0" kern="1200" dirty="0">
                          <a:solidFill>
                            <a:schemeClr val="dk1"/>
                          </a:solidFill>
                          <a:latin typeface="Calibri" panose="020F0502020204030204" pitchFamily="34" charset="0"/>
                          <a:ea typeface="DengXian" panose="02010600030101010101" pitchFamily="2" charset="-122"/>
                          <a:cs typeface="Calibri" panose="020F0502020204030204" pitchFamily="34" charset="0"/>
                        </a:rPr>
                        <a:t>Technical support and guidance to Government and regulatory bodies for drafting standards</a:t>
                      </a:r>
                    </a:p>
                    <a:p>
                      <a:pPr marL="285750" marR="0" lvl="0" indent="-285750" algn="l" defTabSz="914400" rtl="0" eaLnBrk="1" fontAlgn="auto" latinLnBrk="0" hangingPunct="1">
                        <a:lnSpc>
                          <a:spcPct val="100000"/>
                        </a:lnSpc>
                        <a:spcBef>
                          <a:spcPts val="0"/>
                        </a:spcBef>
                        <a:spcAft>
                          <a:spcPts val="0"/>
                        </a:spcAft>
                        <a:buClr>
                          <a:srgbClr val="FF6646"/>
                        </a:buClr>
                        <a:buSzTx/>
                        <a:buFont typeface="Arial"/>
                        <a:buChar char="•"/>
                        <a:tabLst/>
                        <a:defRPr/>
                      </a:pPr>
                      <a:r>
                        <a:rPr lang="en-US" sz="1400" b="1" dirty="0">
                          <a:solidFill>
                            <a:schemeClr val="accent1"/>
                          </a:solidFill>
                          <a:latin typeface="Calibri" panose="020F0502020204030204" pitchFamily="34" charset="0"/>
                          <a:cs typeface="Calibri" panose="020F0502020204030204" pitchFamily="34" charset="0"/>
                        </a:rPr>
                        <a:t>Working with independent technical experts to create push for research to fill in critical gaps – GMP a criteria in government tenders</a:t>
                      </a:r>
                      <a:endParaRPr lang="en-US" sz="1400" b="1" kern="1200" dirty="0">
                        <a:solidFill>
                          <a:schemeClr val="accent1"/>
                        </a:solidFill>
                        <a:latin typeface="Calibri" panose="020F0502020204030204" pitchFamily="34" charset="0"/>
                        <a:ea typeface="DengXian" panose="02010600030101010101" pitchFamily="2" charset="-122"/>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
                          <a:srgbClr val="FF6646"/>
                        </a:buClr>
                        <a:buSzTx/>
                        <a:buFont typeface="Arial"/>
                        <a:buChar char="•"/>
                        <a:tabLst/>
                        <a:defRPr/>
                      </a:pPr>
                      <a:r>
                        <a:rPr lang="en-US" sz="1400" dirty="0">
                          <a:latin typeface="Calibri" panose="020F0502020204030204" pitchFamily="34" charset="0"/>
                          <a:cs typeface="Calibri" panose="020F0502020204030204" pitchFamily="34" charset="0"/>
                        </a:rPr>
                        <a:t>Media advocacy on impact of pharmaceutical pollution and the need for action</a:t>
                      </a:r>
                    </a:p>
                    <a:p>
                      <a:pPr marL="285750" marR="0" lvl="0" indent="-285750" algn="l" defTabSz="914400" rtl="0" eaLnBrk="1" fontAlgn="auto" latinLnBrk="0" hangingPunct="1">
                        <a:lnSpc>
                          <a:spcPct val="100000"/>
                        </a:lnSpc>
                        <a:spcBef>
                          <a:spcPts val="0"/>
                        </a:spcBef>
                        <a:spcAft>
                          <a:spcPts val="0"/>
                        </a:spcAft>
                        <a:buClr>
                          <a:srgbClr val="FF6646"/>
                        </a:buClr>
                        <a:buSzTx/>
                        <a:buFont typeface="Arial"/>
                        <a:buChar char="•"/>
                        <a:tabLst/>
                        <a:defRPr/>
                      </a:pPr>
                      <a:r>
                        <a:rPr lang="en-US" sz="1400" dirty="0">
                          <a:latin typeface="Calibri" panose="020F0502020204030204" pitchFamily="34" charset="0"/>
                          <a:cs typeface="Calibri" panose="020F0502020204030204" pitchFamily="34" charset="0"/>
                        </a:rPr>
                        <a:t>Promoting sustainable supply chain and improvement</a:t>
                      </a:r>
                      <a:r>
                        <a:rPr lang="en-US" sz="1400" baseline="0" dirty="0">
                          <a:latin typeface="Calibri" panose="020F0502020204030204" pitchFamily="34" charset="0"/>
                          <a:cs typeface="Calibri" panose="020F0502020204030204" pitchFamily="34" charset="0"/>
                        </a:rPr>
                        <a:t> in</a:t>
                      </a:r>
                      <a:r>
                        <a:rPr lang="en-US" sz="1400" dirty="0">
                          <a:latin typeface="Calibri" panose="020F0502020204030204" pitchFamily="34" charset="0"/>
                          <a:cs typeface="Calibri" panose="020F0502020204030204" pitchFamily="34" charset="0"/>
                        </a:rPr>
                        <a:t> quality and regulatory compliance through STEM (Sustainability through excellence in Manufacturing) trainings </a:t>
                      </a:r>
                    </a:p>
                    <a:p>
                      <a:pPr marL="285750" marR="0" lvl="0" indent="-285750" algn="l" defTabSz="914400" rtl="0" eaLnBrk="1" fontAlgn="auto" latinLnBrk="0" hangingPunct="1">
                        <a:lnSpc>
                          <a:spcPct val="100000"/>
                        </a:lnSpc>
                        <a:spcBef>
                          <a:spcPts val="0"/>
                        </a:spcBef>
                        <a:spcAft>
                          <a:spcPts val="0"/>
                        </a:spcAft>
                        <a:buClr>
                          <a:srgbClr val="FF6646"/>
                        </a:buClr>
                        <a:buSzTx/>
                        <a:buFont typeface="Arial"/>
                        <a:buChar char="•"/>
                        <a:tabLst/>
                        <a:defRPr/>
                      </a:pPr>
                      <a:r>
                        <a:rPr lang="en-US" sz="1400" b="0" kern="1200" dirty="0">
                          <a:solidFill>
                            <a:schemeClr val="dk1"/>
                          </a:solidFill>
                          <a:latin typeface="Calibri" panose="020F0502020204030204" pitchFamily="34" charset="0"/>
                          <a:ea typeface="DengXian" panose="02010600030101010101" pitchFamily="2" charset="-122"/>
                          <a:cs typeface="Calibri" panose="020F0502020204030204" pitchFamily="34" charset="0"/>
                        </a:rPr>
                        <a:t>Supporting</a:t>
                      </a:r>
                      <a:r>
                        <a:rPr lang="en-US" sz="1400" b="0" kern="1200" baseline="0" dirty="0">
                          <a:solidFill>
                            <a:schemeClr val="dk1"/>
                          </a:solidFill>
                          <a:latin typeface="Calibri" panose="020F0502020204030204" pitchFamily="34" charset="0"/>
                          <a:ea typeface="DengXian" panose="02010600030101010101" pitchFamily="2" charset="-122"/>
                          <a:cs typeface="Calibri" panose="020F0502020204030204" pitchFamily="34" charset="0"/>
                        </a:rPr>
                        <a:t> initiatives such as Sustainable Health in Procurement Project (SHiPP)</a:t>
                      </a:r>
                      <a:endParaRPr lang="en-US" sz="1400" b="0" kern="1200" dirty="0">
                        <a:solidFill>
                          <a:schemeClr val="dk1"/>
                        </a:solidFill>
                        <a:latin typeface="Calibri" panose="020F0502020204030204" pitchFamily="34" charset="0"/>
                        <a:ea typeface="DengXian" panose="02010600030101010101" pitchFamily="2" charset="-122"/>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2771214085"/>
                  </a:ext>
                </a:extLst>
              </a:tr>
            </a:tbl>
          </a:graphicData>
        </a:graphic>
      </p:graphicFrame>
    </p:spTree>
    <p:extLst>
      <p:ext uri="{BB962C8B-B14F-4D97-AF65-F5344CB8AC3E}">
        <p14:creationId xmlns:p14="http://schemas.microsoft.com/office/powerpoint/2010/main" val="46627359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41" name="think-cell Slide" r:id="rId6" imgW="395" imgH="396" progId="TCLayout.ActiveDocument.1">
                  <p:embed/>
                </p:oleObj>
              </mc:Choice>
              <mc:Fallback>
                <p:oleObj name="think-cell Slide" r:id="rId6"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b="1" dirty="0">
                <a:cs typeface="Arial" panose="020B0604020202020204" pitchFamily="34" charset="0"/>
              </a:rPr>
              <a:t>OUR SUSTAINABILITY LEADERSHIP POSITION</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158</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21" name="TextBox 20">
            <a:extLst>
              <a:ext uri="{FF2B5EF4-FFF2-40B4-BE49-F238E27FC236}">
                <a16:creationId xmlns:a16="http://schemas.microsoft.com/office/drawing/2014/main" id="{96FC9AD5-08F4-44A6-A9D8-B361A074B5BC}"/>
              </a:ext>
            </a:extLst>
          </p:cNvPr>
          <p:cNvSpPr txBox="1"/>
          <p:nvPr/>
        </p:nvSpPr>
        <p:spPr>
          <a:xfrm>
            <a:off x="5624623" y="2971800"/>
            <a:ext cx="914400" cy="914400"/>
          </a:xfrm>
          <a:prstGeom prst="rect">
            <a:avLst/>
          </a:prstGeom>
          <a:noFill/>
        </p:spPr>
        <p:txBody>
          <a:bodyPr wrap="square" rtlCol="0">
            <a:spAutoFit/>
          </a:bodyPr>
          <a:lstStyle/>
          <a:p>
            <a:endParaRPr lang="en-US" dirty="0"/>
          </a:p>
        </p:txBody>
      </p:sp>
      <p:pic>
        <p:nvPicPr>
          <p:cNvPr id="4" name="Content Placeholder 3">
            <a:extLst>
              <a:ext uri="{FF2B5EF4-FFF2-40B4-BE49-F238E27FC236}">
                <a16:creationId xmlns:a16="http://schemas.microsoft.com/office/drawing/2014/main" id="{C3B59193-1F2F-4A83-A65D-FA2AC406CFBB}"/>
              </a:ext>
            </a:extLst>
          </p:cNvPr>
          <p:cNvPicPr>
            <a:picLocks noGrp="1" noChangeAspect="1"/>
          </p:cNvPicPr>
          <p:nvPr>
            <p:ph idx="1"/>
          </p:nvPr>
        </p:nvPicPr>
        <p:blipFill>
          <a:blip r:embed="rId8" cstate="email">
            <a:extLst>
              <a:ext uri="{28A0092B-C50C-407E-A947-70E740481C1C}">
                <a14:useLocalDpi xmlns:a14="http://schemas.microsoft.com/office/drawing/2010/main"/>
              </a:ext>
            </a:extLst>
          </a:blip>
          <a:stretch>
            <a:fillRect/>
          </a:stretch>
        </p:blipFill>
        <p:spPr>
          <a:xfrm>
            <a:off x="5263116" y="1635918"/>
            <a:ext cx="6635824" cy="4210050"/>
          </a:xfrm>
          <a:prstGeom prst="rect">
            <a:avLst/>
          </a:prstGeom>
        </p:spPr>
      </p:pic>
      <p:sp>
        <p:nvSpPr>
          <p:cNvPr id="15" name="Content Placeholder 2">
            <a:extLst>
              <a:ext uri="{FF2B5EF4-FFF2-40B4-BE49-F238E27FC236}">
                <a16:creationId xmlns:a16="http://schemas.microsoft.com/office/drawing/2014/main" id="{E60B2BAE-67CC-4A61-AB94-184F4B4B8D93}"/>
              </a:ext>
            </a:extLst>
          </p:cNvPr>
          <p:cNvSpPr txBox="1">
            <a:spLocks/>
          </p:cNvSpPr>
          <p:nvPr/>
        </p:nvSpPr>
        <p:spPr>
          <a:xfrm>
            <a:off x="450000" y="1374839"/>
            <a:ext cx="4547302" cy="473220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chemeClr val="tx1"/>
                </a:solidFill>
                <a:latin typeface="Calibri" panose="020F0502020204030204" pitchFamily="34" charset="0"/>
                <a:cs typeface="Calibri" panose="020F0502020204030204" pitchFamily="34" charset="0"/>
              </a:rPr>
              <a:t>In 2017, True Price </a:t>
            </a:r>
            <a:r>
              <a:rPr lang="en-US" sz="1800" dirty="0">
                <a:solidFill>
                  <a:schemeClr val="tx1"/>
                </a:solidFill>
                <a:latin typeface="Calibri" panose="020F0502020204030204" pitchFamily="34" charset="0"/>
                <a:cs typeface="Calibri" panose="020F0502020204030204" pitchFamily="34" charset="0"/>
              </a:rPr>
              <a:t>-  a social enterprise evaluated the impact of our activities against Industry benchmark</a:t>
            </a:r>
          </a:p>
          <a:p>
            <a:endParaRPr lang="en-US" sz="1800" dirty="0">
              <a:solidFill>
                <a:schemeClr val="tx1"/>
              </a:solidFill>
              <a:latin typeface="Calibri" panose="020F0502020204030204" pitchFamily="34" charset="0"/>
              <a:cs typeface="Calibri" panose="020F0502020204030204" pitchFamily="34" charset="0"/>
            </a:endParaRPr>
          </a:p>
          <a:p>
            <a:r>
              <a:rPr lang="en-US" sz="1800" dirty="0">
                <a:solidFill>
                  <a:schemeClr val="tx1"/>
                </a:solidFill>
                <a:latin typeface="Calibri" panose="020F0502020204030204" pitchFamily="34" charset="0"/>
                <a:cs typeface="Calibri" panose="020F0502020204030204" pitchFamily="34" charset="0"/>
              </a:rPr>
              <a:t>Analysis indicated that our company creates “considerable value to society” through contributions to human health </a:t>
            </a:r>
          </a:p>
          <a:p>
            <a:endParaRPr lang="en-US" sz="1800" dirty="0">
              <a:solidFill>
                <a:schemeClr val="tx1"/>
              </a:solidFill>
              <a:latin typeface="Calibri" panose="020F0502020204030204" pitchFamily="34" charset="0"/>
              <a:cs typeface="Calibri" panose="020F0502020204030204" pitchFamily="34" charset="0"/>
            </a:endParaRPr>
          </a:p>
          <a:p>
            <a:r>
              <a:rPr lang="en-US" sz="1800" dirty="0">
                <a:solidFill>
                  <a:schemeClr val="tx1"/>
                </a:solidFill>
                <a:latin typeface="Calibri" panose="020F0502020204030204" pitchFamily="34" charset="0"/>
                <a:cs typeface="Calibri" panose="020F0502020204030204" pitchFamily="34" charset="0"/>
              </a:rPr>
              <a:t>It further concluded that Centrient Pharmaceuticals is successful in “</a:t>
            </a:r>
            <a:r>
              <a:rPr lang="en-US" sz="1800" b="1" dirty="0">
                <a:solidFill>
                  <a:schemeClr val="tx1"/>
                </a:solidFill>
                <a:latin typeface="Calibri" panose="020F0502020204030204" pitchFamily="34" charset="0"/>
                <a:cs typeface="Calibri" panose="020F0502020204030204" pitchFamily="34" charset="0"/>
              </a:rPr>
              <a:t>minimizing pharmaceutical pollution and combating the further spread of AMR”</a:t>
            </a:r>
          </a:p>
          <a:p>
            <a:endParaRPr lang="en-US" sz="1800" dirty="0">
              <a:solidFill>
                <a:schemeClr val="tx1"/>
              </a:solidFill>
              <a:latin typeface="Calibri" panose="020F0502020204030204" pitchFamily="34" charset="0"/>
              <a:cs typeface="Calibri" panose="020F0502020204030204" pitchFamily="34" charset="0"/>
            </a:endParaRPr>
          </a:p>
          <a:p>
            <a:r>
              <a:rPr lang="en-US" sz="1800" dirty="0">
                <a:solidFill>
                  <a:schemeClr val="tx1"/>
                </a:solidFill>
                <a:latin typeface="Calibri" panose="020F0502020204030204" pitchFamily="34" charset="0"/>
                <a:cs typeface="Calibri" panose="020F0502020204030204" pitchFamily="34" charset="0"/>
              </a:rPr>
              <a:t>The successful execution of our strategy will help to strengthen our position on sustainability in the coming years </a:t>
            </a:r>
          </a:p>
          <a:p>
            <a:endParaRPr lang="en-US" sz="18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4129190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65"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4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101600" y="412689"/>
            <a:ext cx="10692888" cy="652463"/>
          </a:xfrm>
        </p:spPr>
        <p:txBody>
          <a:bodyPr/>
          <a:lstStyle/>
          <a:p>
            <a:r>
              <a:rPr lang="en-GB" sz="2400" b="1" dirty="0">
                <a:cs typeface="Arial" panose="020B0604020202020204" pitchFamily="34" charset="0"/>
              </a:rPr>
              <a:t>OUR SUSTAINABILITY ECO-FOOTPRINTS: CENTRIENT INDIA</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159</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graphicFrame>
        <p:nvGraphicFramePr>
          <p:cNvPr id="13" name="Chart 12">
            <a:extLst>
              <a:ext uri="{FF2B5EF4-FFF2-40B4-BE49-F238E27FC236}">
                <a16:creationId xmlns:a16="http://schemas.microsoft.com/office/drawing/2014/main" id="{3C688CAA-7198-4125-91BF-15C77C36C0F1}"/>
              </a:ext>
            </a:extLst>
          </p:cNvPr>
          <p:cNvGraphicFramePr>
            <a:graphicFrameLocks/>
          </p:cNvGraphicFramePr>
          <p:nvPr/>
        </p:nvGraphicFramePr>
        <p:xfrm>
          <a:off x="268489" y="4559815"/>
          <a:ext cx="5518209" cy="1727792"/>
        </p:xfrm>
        <a:graphic>
          <a:graphicData uri="http://schemas.openxmlformats.org/drawingml/2006/chart">
            <c:chart xmlns:c="http://schemas.openxmlformats.org/drawingml/2006/chart" xmlns:r="http://schemas.openxmlformats.org/officeDocument/2006/relationships" r:id="rId7"/>
          </a:graphicData>
        </a:graphic>
      </p:graphicFrame>
      <p:sp>
        <p:nvSpPr>
          <p:cNvPr id="18" name="Oval Callout 59">
            <a:extLst>
              <a:ext uri="{FF2B5EF4-FFF2-40B4-BE49-F238E27FC236}">
                <a16:creationId xmlns:a16="http://schemas.microsoft.com/office/drawing/2014/main" id="{BBDBE812-4972-4776-BCFA-BC882F3CB1A7}"/>
              </a:ext>
            </a:extLst>
          </p:cNvPr>
          <p:cNvSpPr/>
          <p:nvPr/>
        </p:nvSpPr>
        <p:spPr>
          <a:xfrm>
            <a:off x="1978380" y="4296131"/>
            <a:ext cx="1300485" cy="652463"/>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Phasing out solvent based processes</a:t>
            </a:r>
          </a:p>
        </p:txBody>
      </p:sp>
      <p:sp>
        <p:nvSpPr>
          <p:cNvPr id="19" name="Oval Callout 57">
            <a:extLst>
              <a:ext uri="{FF2B5EF4-FFF2-40B4-BE49-F238E27FC236}">
                <a16:creationId xmlns:a16="http://schemas.microsoft.com/office/drawing/2014/main" id="{B9AF22CD-02EC-473A-8086-D772FC1F6553}"/>
              </a:ext>
            </a:extLst>
          </p:cNvPr>
          <p:cNvSpPr/>
          <p:nvPr/>
        </p:nvSpPr>
        <p:spPr>
          <a:xfrm>
            <a:off x="4379418" y="4257409"/>
            <a:ext cx="1374434" cy="747344"/>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In 2018, 24% reduction vs 2017</a:t>
            </a:r>
          </a:p>
        </p:txBody>
      </p:sp>
      <p:graphicFrame>
        <p:nvGraphicFramePr>
          <p:cNvPr id="21" name="Chart 20">
            <a:extLst>
              <a:ext uri="{FF2B5EF4-FFF2-40B4-BE49-F238E27FC236}">
                <a16:creationId xmlns:a16="http://schemas.microsoft.com/office/drawing/2014/main" id="{641820E4-1DAC-4363-8E0E-A1EA408CA0AB}"/>
              </a:ext>
            </a:extLst>
          </p:cNvPr>
          <p:cNvGraphicFramePr>
            <a:graphicFrameLocks/>
          </p:cNvGraphicFramePr>
          <p:nvPr/>
        </p:nvGraphicFramePr>
        <p:xfrm>
          <a:off x="6472729" y="4475438"/>
          <a:ext cx="5507811" cy="1784362"/>
        </p:xfrm>
        <a:graphic>
          <a:graphicData uri="http://schemas.openxmlformats.org/drawingml/2006/chart">
            <c:chart xmlns:c="http://schemas.openxmlformats.org/drawingml/2006/chart" xmlns:r="http://schemas.openxmlformats.org/officeDocument/2006/relationships" r:id="rId8"/>
          </a:graphicData>
        </a:graphic>
      </p:graphicFrame>
      <p:sp>
        <p:nvSpPr>
          <p:cNvPr id="22" name="Oval Callout 51">
            <a:extLst>
              <a:ext uri="{FF2B5EF4-FFF2-40B4-BE49-F238E27FC236}">
                <a16:creationId xmlns:a16="http://schemas.microsoft.com/office/drawing/2014/main" id="{23AC2E10-4253-4D6C-AA34-78EDF29A1B89}"/>
              </a:ext>
            </a:extLst>
          </p:cNvPr>
          <p:cNvSpPr/>
          <p:nvPr/>
        </p:nvSpPr>
        <p:spPr>
          <a:xfrm>
            <a:off x="10728251" y="4365073"/>
            <a:ext cx="1252290" cy="627713"/>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In 2018, 11% reduction vs 2017</a:t>
            </a:r>
          </a:p>
        </p:txBody>
      </p:sp>
      <p:sp>
        <p:nvSpPr>
          <p:cNvPr id="23" name="Oval Callout 53">
            <a:extLst>
              <a:ext uri="{FF2B5EF4-FFF2-40B4-BE49-F238E27FC236}">
                <a16:creationId xmlns:a16="http://schemas.microsoft.com/office/drawing/2014/main" id="{7C5D03F9-678D-4072-A742-B40996CFBF47}"/>
              </a:ext>
            </a:extLst>
          </p:cNvPr>
          <p:cNvSpPr/>
          <p:nvPr/>
        </p:nvSpPr>
        <p:spPr>
          <a:xfrm>
            <a:off x="8835656" y="4257408"/>
            <a:ext cx="1717525" cy="747345"/>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rPr>
              <a:t>Low Sulphur fuel</a:t>
            </a:r>
          </a:p>
          <a:p>
            <a:r>
              <a:rPr lang="en-US" sz="1000" b="1" dirty="0">
                <a:solidFill>
                  <a:schemeClr val="tx1"/>
                </a:solidFill>
              </a:rPr>
              <a:t>Solar panels</a:t>
            </a:r>
          </a:p>
          <a:p>
            <a:r>
              <a:rPr lang="en-US" sz="1000" b="1" dirty="0">
                <a:solidFill>
                  <a:schemeClr val="tx1"/>
                </a:solidFill>
              </a:rPr>
              <a:t>Boiler Preheater</a:t>
            </a:r>
          </a:p>
          <a:p>
            <a:r>
              <a:rPr lang="en-US" sz="1000" b="1" dirty="0">
                <a:solidFill>
                  <a:schemeClr val="tx1"/>
                </a:solidFill>
              </a:rPr>
              <a:t>Improved SFR</a:t>
            </a:r>
          </a:p>
        </p:txBody>
      </p:sp>
      <p:graphicFrame>
        <p:nvGraphicFramePr>
          <p:cNvPr id="24" name="Chart 23">
            <a:extLst>
              <a:ext uri="{FF2B5EF4-FFF2-40B4-BE49-F238E27FC236}">
                <a16:creationId xmlns:a16="http://schemas.microsoft.com/office/drawing/2014/main" id="{8ED586AC-1484-4956-B8DF-D4E44B3D466F}"/>
              </a:ext>
            </a:extLst>
          </p:cNvPr>
          <p:cNvGraphicFramePr>
            <a:graphicFrameLocks/>
          </p:cNvGraphicFramePr>
          <p:nvPr/>
        </p:nvGraphicFramePr>
        <p:xfrm>
          <a:off x="278888" y="1963467"/>
          <a:ext cx="5507810" cy="1596940"/>
        </p:xfrm>
        <a:graphic>
          <a:graphicData uri="http://schemas.openxmlformats.org/drawingml/2006/chart">
            <c:chart xmlns:c="http://schemas.openxmlformats.org/drawingml/2006/chart" xmlns:r="http://schemas.openxmlformats.org/officeDocument/2006/relationships" r:id="rId9"/>
          </a:graphicData>
        </a:graphic>
      </p:graphicFrame>
      <p:sp>
        <p:nvSpPr>
          <p:cNvPr id="26" name="Oval Callout 14">
            <a:extLst>
              <a:ext uri="{FF2B5EF4-FFF2-40B4-BE49-F238E27FC236}">
                <a16:creationId xmlns:a16="http://schemas.microsoft.com/office/drawing/2014/main" id="{CB36A347-2E20-4082-B87D-E1F01237DD01}"/>
              </a:ext>
            </a:extLst>
          </p:cNvPr>
          <p:cNvSpPr/>
          <p:nvPr/>
        </p:nvSpPr>
        <p:spPr>
          <a:xfrm>
            <a:off x="4795446" y="1634688"/>
            <a:ext cx="1236921" cy="544977"/>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In 2018, 6.5% reduction vs 2017</a:t>
            </a:r>
          </a:p>
        </p:txBody>
      </p:sp>
      <p:sp>
        <p:nvSpPr>
          <p:cNvPr id="27" name="Oval Callout 17">
            <a:extLst>
              <a:ext uri="{FF2B5EF4-FFF2-40B4-BE49-F238E27FC236}">
                <a16:creationId xmlns:a16="http://schemas.microsoft.com/office/drawing/2014/main" id="{14E93033-11E1-4242-BEBE-54A3731BF789}"/>
              </a:ext>
            </a:extLst>
          </p:cNvPr>
          <p:cNvSpPr/>
          <p:nvPr/>
        </p:nvSpPr>
        <p:spPr>
          <a:xfrm>
            <a:off x="2901167" y="1632196"/>
            <a:ext cx="1363347" cy="581863"/>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 Treated water for cooling towers</a:t>
            </a:r>
          </a:p>
        </p:txBody>
      </p:sp>
      <p:sp>
        <p:nvSpPr>
          <p:cNvPr id="28" name="Oval Callout 16">
            <a:extLst>
              <a:ext uri="{FF2B5EF4-FFF2-40B4-BE49-F238E27FC236}">
                <a16:creationId xmlns:a16="http://schemas.microsoft.com/office/drawing/2014/main" id="{FC88F9A5-B707-47D3-A0B5-D8958A3C210F}"/>
              </a:ext>
            </a:extLst>
          </p:cNvPr>
          <p:cNvSpPr/>
          <p:nvPr/>
        </p:nvSpPr>
        <p:spPr>
          <a:xfrm>
            <a:off x="1329655" y="1576279"/>
            <a:ext cx="1363348" cy="522355"/>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Treated water for horticulture </a:t>
            </a:r>
          </a:p>
        </p:txBody>
      </p:sp>
      <p:graphicFrame>
        <p:nvGraphicFramePr>
          <p:cNvPr id="29" name="Chart 28">
            <a:extLst>
              <a:ext uri="{FF2B5EF4-FFF2-40B4-BE49-F238E27FC236}">
                <a16:creationId xmlns:a16="http://schemas.microsoft.com/office/drawing/2014/main" id="{CEA8F24B-123D-4E31-9122-FAAFB33885E1}"/>
              </a:ext>
            </a:extLst>
          </p:cNvPr>
          <p:cNvGraphicFramePr>
            <a:graphicFrameLocks/>
          </p:cNvGraphicFramePr>
          <p:nvPr/>
        </p:nvGraphicFramePr>
        <p:xfrm>
          <a:off x="6472730" y="1985806"/>
          <a:ext cx="5507810" cy="1596941"/>
        </p:xfrm>
        <a:graphic>
          <a:graphicData uri="http://schemas.openxmlformats.org/drawingml/2006/chart">
            <c:chart xmlns:c="http://schemas.openxmlformats.org/drawingml/2006/chart" xmlns:r="http://schemas.openxmlformats.org/officeDocument/2006/relationships" r:id="rId10"/>
          </a:graphicData>
        </a:graphic>
      </p:graphicFrame>
      <p:sp>
        <p:nvSpPr>
          <p:cNvPr id="30" name="Oval Callout 19">
            <a:extLst>
              <a:ext uri="{FF2B5EF4-FFF2-40B4-BE49-F238E27FC236}">
                <a16:creationId xmlns:a16="http://schemas.microsoft.com/office/drawing/2014/main" id="{38AB15E0-3E3B-4B6B-B0EC-7CE007BBEC75}"/>
              </a:ext>
            </a:extLst>
          </p:cNvPr>
          <p:cNvSpPr/>
          <p:nvPr/>
        </p:nvSpPr>
        <p:spPr>
          <a:xfrm>
            <a:off x="10812989" y="1671141"/>
            <a:ext cx="1167228" cy="564984"/>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In 2018, 4% reduction vs 2017</a:t>
            </a:r>
          </a:p>
        </p:txBody>
      </p:sp>
      <p:sp>
        <p:nvSpPr>
          <p:cNvPr id="31" name="Oval Callout 21">
            <a:extLst>
              <a:ext uri="{FF2B5EF4-FFF2-40B4-BE49-F238E27FC236}">
                <a16:creationId xmlns:a16="http://schemas.microsoft.com/office/drawing/2014/main" id="{FC227FAC-CE88-427B-A3D3-47AFEE9F0667}"/>
              </a:ext>
            </a:extLst>
          </p:cNvPr>
          <p:cNvSpPr/>
          <p:nvPr/>
        </p:nvSpPr>
        <p:spPr>
          <a:xfrm>
            <a:off x="8992986" y="1699844"/>
            <a:ext cx="1648514" cy="633740"/>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Replacement with energy efficient equipment's </a:t>
            </a:r>
          </a:p>
        </p:txBody>
      </p:sp>
      <p:sp>
        <p:nvSpPr>
          <p:cNvPr id="32" name="Oval Callout 18">
            <a:extLst>
              <a:ext uri="{FF2B5EF4-FFF2-40B4-BE49-F238E27FC236}">
                <a16:creationId xmlns:a16="http://schemas.microsoft.com/office/drawing/2014/main" id="{F9975275-0B8B-4639-BBD7-B468B07BDFD4}"/>
              </a:ext>
            </a:extLst>
          </p:cNvPr>
          <p:cNvSpPr/>
          <p:nvPr/>
        </p:nvSpPr>
        <p:spPr>
          <a:xfrm>
            <a:off x="7252138" y="1700551"/>
            <a:ext cx="1300485" cy="514873"/>
          </a:xfrm>
          <a:prstGeom prst="wedgeEllipseCallou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Enzymatic process</a:t>
            </a:r>
          </a:p>
        </p:txBody>
      </p:sp>
      <p:sp>
        <p:nvSpPr>
          <p:cNvPr id="33" name="TextBox 32">
            <a:extLst>
              <a:ext uri="{FF2B5EF4-FFF2-40B4-BE49-F238E27FC236}">
                <a16:creationId xmlns:a16="http://schemas.microsoft.com/office/drawing/2014/main" id="{B9D8CC79-77FB-4170-B15A-4FD5859063C6}"/>
              </a:ext>
            </a:extLst>
          </p:cNvPr>
          <p:cNvSpPr txBox="1"/>
          <p:nvPr/>
        </p:nvSpPr>
        <p:spPr>
          <a:xfrm>
            <a:off x="268813" y="3866003"/>
            <a:ext cx="5517885" cy="338554"/>
          </a:xfrm>
          <a:prstGeom prst="rect">
            <a:avLst/>
          </a:prstGeom>
          <a:noFill/>
        </p:spPr>
        <p:txBody>
          <a:bodyPr wrap="square" rtlCol="0">
            <a:spAutoFit/>
          </a:bodyPr>
          <a:lstStyle/>
          <a:p>
            <a:pPr algn="ctr"/>
            <a:r>
              <a:rPr lang="en-US" sz="1600" b="1" dirty="0">
                <a:solidFill>
                  <a:srgbClr val="1A4AE3"/>
                </a:solidFill>
                <a:latin typeface="Calibri" panose="020F0502020204030204" pitchFamily="34" charset="0"/>
                <a:cs typeface="Calibri" panose="020F0502020204030204" pitchFamily="34" charset="0"/>
              </a:rPr>
              <a:t>VOC Emissions (kg/kg of production)</a:t>
            </a:r>
          </a:p>
        </p:txBody>
      </p:sp>
      <p:sp>
        <p:nvSpPr>
          <p:cNvPr id="34" name="TextBox 33">
            <a:extLst>
              <a:ext uri="{FF2B5EF4-FFF2-40B4-BE49-F238E27FC236}">
                <a16:creationId xmlns:a16="http://schemas.microsoft.com/office/drawing/2014/main" id="{767BF075-7D3D-415B-B7D3-0D0F4D1B8E69}"/>
              </a:ext>
            </a:extLst>
          </p:cNvPr>
          <p:cNvSpPr txBox="1"/>
          <p:nvPr/>
        </p:nvSpPr>
        <p:spPr>
          <a:xfrm>
            <a:off x="6472405" y="3866003"/>
            <a:ext cx="5507812" cy="338554"/>
          </a:xfrm>
          <a:prstGeom prst="rect">
            <a:avLst/>
          </a:prstGeom>
          <a:noFill/>
        </p:spPr>
        <p:txBody>
          <a:bodyPr wrap="square" rtlCol="0">
            <a:spAutoFit/>
          </a:bodyPr>
          <a:lstStyle/>
          <a:p>
            <a:pPr algn="ctr"/>
            <a:r>
              <a:rPr lang="en-US" sz="1600" b="1" dirty="0">
                <a:solidFill>
                  <a:srgbClr val="1A4AE3"/>
                </a:solidFill>
                <a:latin typeface="Calibri" panose="020F0502020204030204" pitchFamily="34" charset="0"/>
                <a:cs typeface="Calibri" panose="020F0502020204030204" pitchFamily="34" charset="0"/>
              </a:rPr>
              <a:t>Sox Emissions (kg/kg of production)</a:t>
            </a:r>
          </a:p>
        </p:txBody>
      </p:sp>
      <p:sp>
        <p:nvSpPr>
          <p:cNvPr id="35" name="TextBox 34">
            <a:extLst>
              <a:ext uri="{FF2B5EF4-FFF2-40B4-BE49-F238E27FC236}">
                <a16:creationId xmlns:a16="http://schemas.microsoft.com/office/drawing/2014/main" id="{746390E2-7A2B-4722-8B43-168BBB91AE9C}"/>
              </a:ext>
            </a:extLst>
          </p:cNvPr>
          <p:cNvSpPr txBox="1"/>
          <p:nvPr/>
        </p:nvSpPr>
        <p:spPr>
          <a:xfrm>
            <a:off x="279212" y="1208133"/>
            <a:ext cx="5507486" cy="338554"/>
          </a:xfrm>
          <a:prstGeom prst="rect">
            <a:avLst/>
          </a:prstGeom>
          <a:noFill/>
        </p:spPr>
        <p:txBody>
          <a:bodyPr wrap="square" rtlCol="0">
            <a:spAutoFit/>
          </a:bodyPr>
          <a:lstStyle/>
          <a:p>
            <a:pPr algn="ctr"/>
            <a:r>
              <a:rPr lang="en-US" sz="1600" b="1" dirty="0">
                <a:solidFill>
                  <a:srgbClr val="1A4AE3"/>
                </a:solidFill>
                <a:latin typeface="Calibri" panose="020F0502020204030204" pitchFamily="34" charset="0"/>
                <a:cs typeface="Calibri" panose="020F0502020204030204" pitchFamily="34" charset="0"/>
              </a:rPr>
              <a:t>Water consumption (liters/kg of production)</a:t>
            </a:r>
          </a:p>
        </p:txBody>
      </p:sp>
      <p:sp>
        <p:nvSpPr>
          <p:cNvPr id="36" name="TextBox 35">
            <a:extLst>
              <a:ext uri="{FF2B5EF4-FFF2-40B4-BE49-F238E27FC236}">
                <a16:creationId xmlns:a16="http://schemas.microsoft.com/office/drawing/2014/main" id="{E6CEED0A-32A4-4E3F-B944-A1011158C729}"/>
              </a:ext>
            </a:extLst>
          </p:cNvPr>
          <p:cNvSpPr txBox="1"/>
          <p:nvPr/>
        </p:nvSpPr>
        <p:spPr>
          <a:xfrm>
            <a:off x="6472407" y="1168322"/>
            <a:ext cx="5507810" cy="338554"/>
          </a:xfrm>
          <a:prstGeom prst="rect">
            <a:avLst/>
          </a:prstGeom>
          <a:noFill/>
        </p:spPr>
        <p:txBody>
          <a:bodyPr wrap="square" rtlCol="0">
            <a:spAutoFit/>
          </a:bodyPr>
          <a:lstStyle/>
          <a:p>
            <a:pPr algn="ctr"/>
            <a:r>
              <a:rPr lang="en-US" sz="1600" b="1" dirty="0">
                <a:solidFill>
                  <a:srgbClr val="1A4AE3"/>
                </a:solidFill>
                <a:latin typeface="Calibri" panose="020F0502020204030204" pitchFamily="34" charset="0"/>
                <a:cs typeface="Calibri" panose="020F0502020204030204" pitchFamily="34" charset="0"/>
              </a:rPr>
              <a:t>Energy consumption (GJ/Ton of production)</a:t>
            </a:r>
          </a:p>
        </p:txBody>
      </p:sp>
      <p:cxnSp>
        <p:nvCxnSpPr>
          <p:cNvPr id="11" name="Straight Connector 10">
            <a:extLst>
              <a:ext uri="{FF2B5EF4-FFF2-40B4-BE49-F238E27FC236}">
                <a16:creationId xmlns:a16="http://schemas.microsoft.com/office/drawing/2014/main" id="{D9E9EFF2-5A56-452C-BF5E-198C0F708314}"/>
              </a:ext>
            </a:extLst>
          </p:cNvPr>
          <p:cNvCxnSpPr>
            <a:cxnSpLocks/>
          </p:cNvCxnSpPr>
          <p:nvPr/>
        </p:nvCxnSpPr>
        <p:spPr>
          <a:xfrm>
            <a:off x="0" y="3784999"/>
            <a:ext cx="12192000" cy="0"/>
          </a:xfrm>
          <a:prstGeom prst="line">
            <a:avLst/>
          </a:prstGeom>
          <a:ln w="158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73944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89"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b="1" dirty="0">
                <a:cs typeface="Arial" panose="020B0604020202020204" pitchFamily="34" charset="0"/>
              </a:rPr>
              <a:t>BUSINESS CASE OF VALUING WATER</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50000" y="1444754"/>
            <a:ext cx="11263464" cy="4732209"/>
          </a:xfrm>
        </p:spPr>
        <p:txBody>
          <a:bodyPr/>
          <a:lstStyle/>
          <a:p>
            <a:pPr>
              <a:buSzPct val="125000"/>
            </a:pPr>
            <a:r>
              <a:rPr lang="en-GB" sz="1800" dirty="0">
                <a:solidFill>
                  <a:schemeClr val="tx1"/>
                </a:solidFill>
                <a:latin typeface="Calibri" panose="020F0502020204030204" pitchFamily="34" charset="0"/>
                <a:cs typeface="Calibri" panose="020F0502020204030204" pitchFamily="34" charset="0"/>
              </a:rPr>
              <a:t>It’s quite evident that there will be massive water scarcity in years to come. India is going to be hugely impacted</a:t>
            </a:r>
          </a:p>
          <a:p>
            <a:pPr>
              <a:buSzPct val="125000"/>
            </a:pPr>
            <a:endParaRPr lang="en-GB" sz="1800" dirty="0">
              <a:solidFill>
                <a:schemeClr val="tx1"/>
              </a:solidFill>
              <a:latin typeface="Calibri" panose="020F0502020204030204" pitchFamily="34" charset="0"/>
              <a:cs typeface="Calibri" panose="020F0502020204030204" pitchFamily="34" charset="0"/>
            </a:endParaRPr>
          </a:p>
          <a:p>
            <a:pPr>
              <a:buSzPct val="125000"/>
            </a:pPr>
            <a:r>
              <a:rPr lang="en-GB" sz="1800" dirty="0">
                <a:solidFill>
                  <a:schemeClr val="tx1"/>
                </a:solidFill>
                <a:latin typeface="Calibri" panose="020F0502020204030204" pitchFamily="34" charset="0"/>
                <a:cs typeface="Calibri" panose="020F0502020204030204" pitchFamily="34" charset="0"/>
              </a:rPr>
              <a:t>Centrient Pharmaceuticals is fully committed towards efficient use of water </a:t>
            </a:r>
          </a:p>
          <a:p>
            <a:pPr>
              <a:buSzPct val="125000"/>
            </a:pPr>
            <a:endParaRPr lang="en-GB" sz="2000" b="1" dirty="0">
              <a:solidFill>
                <a:schemeClr val="tx1"/>
              </a:solidFill>
              <a:latin typeface="Calibri" panose="020F0502020204030204" pitchFamily="34" charset="0"/>
              <a:cs typeface="Calibri" panose="020F0502020204030204" pitchFamily="34" charset="0"/>
            </a:endParaRPr>
          </a:p>
          <a:p>
            <a:pPr>
              <a:buSzPct val="125000"/>
            </a:pPr>
            <a:r>
              <a:rPr lang="en-GB" sz="1800" b="1" dirty="0">
                <a:solidFill>
                  <a:schemeClr val="tx1"/>
                </a:solidFill>
                <a:latin typeface="Calibri" panose="020F0502020204030204" pitchFamily="34" charset="0"/>
                <a:cs typeface="Calibri" panose="020F0502020204030204" pitchFamily="34" charset="0"/>
              </a:rPr>
              <a:t>Why focus on water ?</a:t>
            </a:r>
          </a:p>
          <a:p>
            <a:endParaRPr lang="en-GB" dirty="0">
              <a:solidFill>
                <a:schemeClr val="tx1"/>
              </a:solidFill>
            </a:endParaRP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14" name="Rectangle 178">
            <a:extLst>
              <a:ext uri="{FF2B5EF4-FFF2-40B4-BE49-F238E27FC236}">
                <a16:creationId xmlns:a16="http://schemas.microsoft.com/office/drawing/2014/main" id="{E5321754-AD34-42D6-B29F-130256FC943A}"/>
              </a:ext>
            </a:extLst>
          </p:cNvPr>
          <p:cNvSpPr/>
          <p:nvPr/>
        </p:nvSpPr>
        <p:spPr>
          <a:xfrm>
            <a:off x="800619" y="3535325"/>
            <a:ext cx="4359348" cy="1431674"/>
          </a:xfrm>
          <a:prstGeom prst="rect">
            <a:avLst/>
          </a:prstGeom>
        </p:spPr>
        <p:txBody>
          <a:bodyPr wrap="square" lIns="0" tIns="0" rIns="0" bIns="0">
            <a:spAutoFit/>
          </a:bodyPr>
          <a:lstStyle/>
          <a:p>
            <a:pPr marL="285750" indent="-285750">
              <a:lnSpc>
                <a:spcPct val="150000"/>
              </a:lnSpc>
              <a:buClr>
                <a:schemeClr val="accent1"/>
              </a:buClr>
              <a:buSzPct val="100000"/>
              <a:buFont typeface="Wingdings" panose="05000000000000000000" pitchFamily="2" charset="2"/>
              <a:buChar char="Ø"/>
            </a:pPr>
            <a:r>
              <a:rPr lang="en-US" sz="1600" dirty="0">
                <a:latin typeface="Calibri" panose="020F0502020204030204" pitchFamily="34" charset="0"/>
                <a:cs typeface="Calibri" panose="020F0502020204030204" pitchFamily="34" charset="0"/>
              </a:rPr>
              <a:t>Natural resource conversation</a:t>
            </a:r>
          </a:p>
          <a:p>
            <a:pPr marL="285750" indent="-285750">
              <a:lnSpc>
                <a:spcPct val="150000"/>
              </a:lnSpc>
              <a:buClr>
                <a:schemeClr val="accent1"/>
              </a:buClr>
              <a:buSzPct val="100000"/>
              <a:buFont typeface="Wingdings" panose="05000000000000000000" pitchFamily="2" charset="2"/>
              <a:buChar char="Ø"/>
            </a:pPr>
            <a:r>
              <a:rPr lang="en-US" sz="1600" i="0" spc="0" baseline="0" dirty="0">
                <a:latin typeface="Calibri" panose="020F0502020204030204" pitchFamily="34" charset="0"/>
                <a:cs typeface="Calibri" panose="020F0502020204030204" pitchFamily="34" charset="0"/>
              </a:rPr>
              <a:t>Ensuring availability of life saving drugs</a:t>
            </a:r>
          </a:p>
          <a:p>
            <a:pPr marL="285750" indent="-285750">
              <a:lnSpc>
                <a:spcPct val="150000"/>
              </a:lnSpc>
              <a:buClr>
                <a:schemeClr val="accent1"/>
              </a:buClr>
              <a:buSzPct val="100000"/>
              <a:buFont typeface="Wingdings" panose="05000000000000000000" pitchFamily="2" charset="2"/>
              <a:buChar char="Ø"/>
            </a:pPr>
            <a:r>
              <a:rPr lang="en-US" sz="1600" dirty="0">
                <a:latin typeface="Calibri" panose="020F0502020204030204" pitchFamily="34" charset="0"/>
                <a:cs typeface="Calibri" panose="020F0502020204030204" pitchFamily="34" charset="0"/>
              </a:rPr>
              <a:t>Compliances</a:t>
            </a:r>
            <a:endParaRPr lang="en-US" sz="1600" i="0" spc="0" baseline="0" dirty="0">
              <a:latin typeface="Calibri" panose="020F0502020204030204" pitchFamily="34" charset="0"/>
              <a:cs typeface="Calibri" panose="020F0502020204030204" pitchFamily="34" charset="0"/>
            </a:endParaRPr>
          </a:p>
          <a:p>
            <a:pPr marL="285750" indent="-285750">
              <a:lnSpc>
                <a:spcPct val="150000"/>
              </a:lnSpc>
              <a:buClr>
                <a:schemeClr val="accent1"/>
              </a:buClr>
              <a:buSzPct val="100000"/>
              <a:buFont typeface="Wingdings" panose="05000000000000000000" pitchFamily="2" charset="2"/>
              <a:buChar char="Ø"/>
            </a:pPr>
            <a:r>
              <a:rPr lang="en-US" sz="1600" dirty="0">
                <a:latin typeface="Calibri" panose="020F0502020204030204" pitchFamily="34" charset="0"/>
                <a:cs typeface="Calibri" panose="020F0502020204030204" pitchFamily="34" charset="0"/>
              </a:rPr>
              <a:t>Spare water for our society</a:t>
            </a:r>
          </a:p>
        </p:txBody>
      </p:sp>
      <p:pic>
        <p:nvPicPr>
          <p:cNvPr id="15" name="Picture 14">
            <a:extLst>
              <a:ext uri="{FF2B5EF4-FFF2-40B4-BE49-F238E27FC236}">
                <a16:creationId xmlns:a16="http://schemas.microsoft.com/office/drawing/2014/main" id="{656571D2-0940-4094-A7A0-9C08334AA531}"/>
              </a:ext>
            </a:extLst>
          </p:cNvPr>
          <p:cNvPicPr>
            <a:picLocks noChangeAspect="1"/>
          </p:cNvPicPr>
          <p:nvPr/>
        </p:nvPicPr>
        <p:blipFill>
          <a:blip r:embed="rId7" cstate="email">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a:ext>
            </a:extLst>
          </a:blip>
          <a:stretch>
            <a:fillRect/>
          </a:stretch>
        </p:blipFill>
        <p:spPr>
          <a:xfrm>
            <a:off x="5510585" y="2849526"/>
            <a:ext cx="6231415" cy="3327437"/>
          </a:xfrm>
          <a:prstGeom prst="rect">
            <a:avLst/>
          </a:prstGeom>
          <a:ln w="19050">
            <a:solidFill>
              <a:schemeClr val="accent1"/>
            </a:solidFill>
          </a:ln>
        </p:spPr>
      </p:pic>
    </p:spTree>
    <p:extLst>
      <p:ext uri="{BB962C8B-B14F-4D97-AF65-F5344CB8AC3E}">
        <p14:creationId xmlns:p14="http://schemas.microsoft.com/office/powerpoint/2010/main" val="339016022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313"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b="1" dirty="0">
                <a:cs typeface="Arial" panose="020B0604020202020204" pitchFamily="34" charset="0"/>
              </a:rPr>
              <a:t>OPERATIONAL FLOW   </a:t>
            </a:r>
          </a:p>
        </p:txBody>
      </p:sp>
      <p:graphicFrame>
        <p:nvGraphicFramePr>
          <p:cNvPr id="12" name="Content Placeholder 11">
            <a:extLst>
              <a:ext uri="{FF2B5EF4-FFF2-40B4-BE49-F238E27FC236}">
                <a16:creationId xmlns:a16="http://schemas.microsoft.com/office/drawing/2014/main" id="{E668B903-4C52-4A01-B410-22AFE0FC7B23}"/>
              </a:ext>
            </a:extLst>
          </p:cNvPr>
          <p:cNvGraphicFramePr>
            <a:graphicFrameLocks noGrp="1"/>
          </p:cNvGraphicFramePr>
          <p:nvPr>
            <p:ph idx="1"/>
          </p:nvPr>
        </p:nvGraphicFramePr>
        <p:xfrm>
          <a:off x="407180" y="4225019"/>
          <a:ext cx="2846384" cy="1789368"/>
        </p:xfrm>
        <a:graphic>
          <a:graphicData uri="http://schemas.openxmlformats.org/drawingml/2006/table">
            <a:tbl>
              <a:tblPr firstRow="1" bandRow="1">
                <a:tableStyleId>{5C22544A-7EE6-4342-B048-85BDC9FD1C3A}</a:tableStyleId>
              </a:tblPr>
              <a:tblGrid>
                <a:gridCol w="2846384">
                  <a:extLst>
                    <a:ext uri="{9D8B030D-6E8A-4147-A177-3AD203B41FA5}">
                      <a16:colId xmlns:a16="http://schemas.microsoft.com/office/drawing/2014/main" val="1553772700"/>
                    </a:ext>
                  </a:extLst>
                </a:gridCol>
              </a:tblGrid>
              <a:tr h="333042">
                <a:tc>
                  <a:txBody>
                    <a:bodyPr/>
                    <a:lstStyle/>
                    <a:p>
                      <a:pPr algn="ctr"/>
                      <a:r>
                        <a:rPr lang="en-US" sz="1400" b="1" dirty="0">
                          <a:latin typeface="Calibri" panose="020F0502020204030204" pitchFamily="34" charset="0"/>
                          <a:cs typeface="Calibri" panose="020F0502020204030204" pitchFamily="34" charset="0"/>
                        </a:rPr>
                        <a:t>Responsible Production by:</a:t>
                      </a:r>
                    </a:p>
                  </a:txBody>
                  <a:tcPr anchor="ctr"/>
                </a:tc>
                <a:extLst>
                  <a:ext uri="{0D108BD9-81ED-4DB2-BD59-A6C34878D82A}">
                    <a16:rowId xmlns:a16="http://schemas.microsoft.com/office/drawing/2014/main" val="1419038386"/>
                  </a:ext>
                </a:extLst>
              </a:tr>
              <a:tr h="333042">
                <a:tc>
                  <a:txBody>
                    <a:bodyPr/>
                    <a:lstStyle/>
                    <a:p>
                      <a:pPr marL="285750" marR="0" lvl="0" indent="-285750" algn="l" defTabSz="914400" rtl="0" eaLnBrk="1" fontAlgn="auto" latinLnBrk="0" hangingPunct="1">
                        <a:lnSpc>
                          <a:spcPct val="100000"/>
                        </a:lnSpc>
                        <a:spcBef>
                          <a:spcPts val="0"/>
                        </a:spcBef>
                        <a:spcAft>
                          <a:spcPts val="0"/>
                        </a:spcAft>
                        <a:buClr>
                          <a:srgbClr val="1A4AE3"/>
                        </a:buClr>
                        <a:buSzPct val="100000"/>
                        <a:buFont typeface="Wingdings" panose="05000000000000000000" pitchFamily="2" charset="2"/>
                        <a:buChar char="ü"/>
                        <a:tabLst/>
                        <a:defRPr/>
                      </a:pPr>
                      <a:r>
                        <a:rPr lang="en-US" sz="1200" dirty="0">
                          <a:latin typeface="Calibri" panose="020F0502020204030204" pitchFamily="34" charset="0"/>
                          <a:cs typeface="Calibri" panose="020F0502020204030204" pitchFamily="34" charset="0"/>
                        </a:rPr>
                        <a:t>Enzymatic technology </a:t>
                      </a:r>
                    </a:p>
                  </a:txBody>
                  <a:tcPr anchor="ctr">
                    <a:solidFill>
                      <a:schemeClr val="accent1">
                        <a:lumMod val="20000"/>
                        <a:lumOff val="80000"/>
                      </a:schemeClr>
                    </a:solidFill>
                  </a:tcPr>
                </a:tc>
                <a:extLst>
                  <a:ext uri="{0D108BD9-81ED-4DB2-BD59-A6C34878D82A}">
                    <a16:rowId xmlns:a16="http://schemas.microsoft.com/office/drawing/2014/main" val="3592984965"/>
                  </a:ext>
                </a:extLst>
              </a:tr>
              <a:tr h="333042">
                <a:tc>
                  <a:txBody>
                    <a:bodyPr/>
                    <a:lstStyle/>
                    <a:p>
                      <a:pPr marL="285750" marR="0" lvl="0" indent="-285750" algn="l" defTabSz="914400" rtl="0" eaLnBrk="1" fontAlgn="auto" latinLnBrk="0" hangingPunct="1">
                        <a:lnSpc>
                          <a:spcPct val="100000"/>
                        </a:lnSpc>
                        <a:spcBef>
                          <a:spcPts val="0"/>
                        </a:spcBef>
                        <a:spcAft>
                          <a:spcPts val="0"/>
                        </a:spcAft>
                        <a:buClr>
                          <a:srgbClr val="1A4AE3"/>
                        </a:buClr>
                        <a:buSzPct val="100000"/>
                        <a:buFont typeface="Wingdings" panose="05000000000000000000" pitchFamily="2" charset="2"/>
                        <a:buChar char="ü"/>
                        <a:tabLst/>
                        <a:defRPr/>
                      </a:pPr>
                      <a:r>
                        <a:rPr lang="en-US" sz="1200" dirty="0">
                          <a:latin typeface="Calibri" panose="020F0502020204030204" pitchFamily="34" charset="0"/>
                          <a:cs typeface="Calibri" panose="020F0502020204030204" pitchFamily="34" charset="0"/>
                        </a:rPr>
                        <a:t>In-process product and intermediates recovery </a:t>
                      </a:r>
                    </a:p>
                  </a:txBody>
                  <a:tcPr anchor="ctr">
                    <a:solidFill>
                      <a:schemeClr val="accent1">
                        <a:lumMod val="20000"/>
                        <a:lumOff val="80000"/>
                      </a:schemeClr>
                    </a:solidFill>
                  </a:tcPr>
                </a:tc>
                <a:extLst>
                  <a:ext uri="{0D108BD9-81ED-4DB2-BD59-A6C34878D82A}">
                    <a16:rowId xmlns:a16="http://schemas.microsoft.com/office/drawing/2014/main" val="595458470"/>
                  </a:ext>
                </a:extLst>
              </a:tr>
              <a:tr h="333042">
                <a:tc>
                  <a:txBody>
                    <a:bodyPr/>
                    <a:lstStyle/>
                    <a:p>
                      <a:pPr marL="171450" marR="0" lvl="0" indent="-171450" algn="l" defTabSz="914400" rtl="0" eaLnBrk="1" fontAlgn="auto" latinLnBrk="0" hangingPunct="1">
                        <a:lnSpc>
                          <a:spcPct val="100000"/>
                        </a:lnSpc>
                        <a:spcBef>
                          <a:spcPts val="0"/>
                        </a:spcBef>
                        <a:spcAft>
                          <a:spcPts val="0"/>
                        </a:spcAft>
                        <a:buClr>
                          <a:srgbClr val="1A4AE3"/>
                        </a:buClr>
                        <a:buSzPct val="100000"/>
                        <a:buFont typeface="Wingdings" panose="05000000000000000000" pitchFamily="2" charset="2"/>
                        <a:buChar char="ü"/>
                        <a:tabLst/>
                        <a:defRPr/>
                      </a:pPr>
                      <a:r>
                        <a:rPr lang="en-US" sz="1200" dirty="0">
                          <a:latin typeface="Calibri" panose="020F0502020204030204" pitchFamily="34" charset="0"/>
                          <a:cs typeface="Calibri" panose="020F0502020204030204" pitchFamily="34" charset="0"/>
                        </a:rPr>
                        <a:t>   Process water recycle</a:t>
                      </a:r>
                    </a:p>
                  </a:txBody>
                  <a:tcPr anchor="ctr">
                    <a:solidFill>
                      <a:schemeClr val="accent1">
                        <a:lumMod val="20000"/>
                        <a:lumOff val="80000"/>
                      </a:schemeClr>
                    </a:solidFill>
                  </a:tcPr>
                </a:tc>
                <a:extLst>
                  <a:ext uri="{0D108BD9-81ED-4DB2-BD59-A6C34878D82A}">
                    <a16:rowId xmlns:a16="http://schemas.microsoft.com/office/drawing/2014/main" val="3775839587"/>
                  </a:ext>
                </a:extLst>
              </a:tr>
              <a:tr h="333042">
                <a:tc>
                  <a:txBody>
                    <a:bodyPr/>
                    <a:lstStyle/>
                    <a:p>
                      <a:pPr marL="285750" marR="0" lvl="0" indent="-285750" algn="l" defTabSz="914400" rtl="0" eaLnBrk="1" fontAlgn="auto" latinLnBrk="0" hangingPunct="1">
                        <a:lnSpc>
                          <a:spcPct val="100000"/>
                        </a:lnSpc>
                        <a:spcBef>
                          <a:spcPts val="0"/>
                        </a:spcBef>
                        <a:spcAft>
                          <a:spcPts val="0"/>
                        </a:spcAft>
                        <a:buClr>
                          <a:srgbClr val="1A4AE3"/>
                        </a:buClr>
                        <a:buSzPct val="100000"/>
                        <a:buFont typeface="Wingdings" panose="05000000000000000000" pitchFamily="2" charset="2"/>
                        <a:buChar char="ü"/>
                        <a:tabLst/>
                        <a:defRPr/>
                      </a:pPr>
                      <a:r>
                        <a:rPr lang="en-US" sz="1200" dirty="0">
                          <a:latin typeface="Calibri" panose="020F0502020204030204" pitchFamily="34" charset="0"/>
                          <a:cs typeface="Calibri" panose="020F0502020204030204" pitchFamily="34" charset="0"/>
                        </a:rPr>
                        <a:t>Use of solar energy</a:t>
                      </a:r>
                    </a:p>
                  </a:txBody>
                  <a:tcPr anchor="ctr">
                    <a:solidFill>
                      <a:schemeClr val="accent1">
                        <a:lumMod val="20000"/>
                        <a:lumOff val="80000"/>
                      </a:schemeClr>
                    </a:solidFill>
                  </a:tcPr>
                </a:tc>
                <a:extLst>
                  <a:ext uri="{0D108BD9-81ED-4DB2-BD59-A6C34878D82A}">
                    <a16:rowId xmlns:a16="http://schemas.microsoft.com/office/drawing/2014/main" val="2849905342"/>
                  </a:ext>
                </a:extLst>
              </a:tr>
            </a:tbl>
          </a:graphicData>
        </a:graphic>
      </p:graphicFrame>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161</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8" name="Rectangle 7">
            <a:extLst>
              <a:ext uri="{FF2B5EF4-FFF2-40B4-BE49-F238E27FC236}">
                <a16:creationId xmlns:a16="http://schemas.microsoft.com/office/drawing/2014/main" id="{28D71C26-C6DD-45FE-8E8E-B1BE9523C206}"/>
              </a:ext>
            </a:extLst>
          </p:cNvPr>
          <p:cNvSpPr/>
          <p:nvPr/>
        </p:nvSpPr>
        <p:spPr>
          <a:xfrm>
            <a:off x="1051261" y="1916044"/>
            <a:ext cx="1558221" cy="4977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Calibri" panose="020F0502020204030204" pitchFamily="34" charset="0"/>
                <a:cs typeface="Calibri" panose="020F0502020204030204" pitchFamily="34" charset="0"/>
              </a:rPr>
              <a:t>Production Plants</a:t>
            </a:r>
          </a:p>
        </p:txBody>
      </p:sp>
      <p:sp>
        <p:nvSpPr>
          <p:cNvPr id="14" name="Rectangle 13">
            <a:extLst>
              <a:ext uri="{FF2B5EF4-FFF2-40B4-BE49-F238E27FC236}">
                <a16:creationId xmlns:a16="http://schemas.microsoft.com/office/drawing/2014/main" id="{B686D02C-3DF6-4FF4-8E9E-09467311FF8D}"/>
              </a:ext>
            </a:extLst>
          </p:cNvPr>
          <p:cNvSpPr/>
          <p:nvPr/>
        </p:nvSpPr>
        <p:spPr>
          <a:xfrm>
            <a:off x="9833118" y="1896695"/>
            <a:ext cx="1455637" cy="5189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Calibri" panose="020F0502020204030204" pitchFamily="34" charset="0"/>
                <a:cs typeface="Calibri" panose="020F0502020204030204" pitchFamily="34" charset="0"/>
              </a:rPr>
              <a:t>Treated water</a:t>
            </a:r>
          </a:p>
        </p:txBody>
      </p:sp>
      <p:graphicFrame>
        <p:nvGraphicFramePr>
          <p:cNvPr id="15" name="Content Placeholder 11">
            <a:extLst>
              <a:ext uri="{FF2B5EF4-FFF2-40B4-BE49-F238E27FC236}">
                <a16:creationId xmlns:a16="http://schemas.microsoft.com/office/drawing/2014/main" id="{0D509D42-D34E-4A4F-8263-9FFA0481BC02}"/>
              </a:ext>
            </a:extLst>
          </p:cNvPr>
          <p:cNvGraphicFramePr>
            <a:graphicFrameLocks/>
          </p:cNvGraphicFramePr>
          <p:nvPr/>
        </p:nvGraphicFramePr>
        <p:xfrm>
          <a:off x="9204956" y="4225019"/>
          <a:ext cx="2670694" cy="1998253"/>
        </p:xfrm>
        <a:graphic>
          <a:graphicData uri="http://schemas.openxmlformats.org/drawingml/2006/table">
            <a:tbl>
              <a:tblPr firstRow="1" bandRow="1">
                <a:tableStyleId>{5C22544A-7EE6-4342-B048-85BDC9FD1C3A}</a:tableStyleId>
              </a:tblPr>
              <a:tblGrid>
                <a:gridCol w="2670694">
                  <a:extLst>
                    <a:ext uri="{9D8B030D-6E8A-4147-A177-3AD203B41FA5}">
                      <a16:colId xmlns:a16="http://schemas.microsoft.com/office/drawing/2014/main" val="1553772700"/>
                    </a:ext>
                  </a:extLst>
                </a:gridCol>
              </a:tblGrid>
              <a:tr h="376667">
                <a:tc>
                  <a:txBody>
                    <a:bodyPr/>
                    <a:lstStyle/>
                    <a:p>
                      <a:pPr algn="ctr"/>
                      <a:r>
                        <a:rPr lang="en-US" sz="1400" b="1" dirty="0">
                          <a:latin typeface="Calibri" panose="020F0502020204030204" pitchFamily="34" charset="0"/>
                          <a:cs typeface="Calibri" panose="020F0502020204030204" pitchFamily="34" charset="0"/>
                        </a:rPr>
                        <a:t>Treated water: Key attributes </a:t>
                      </a:r>
                    </a:p>
                  </a:txBody>
                  <a:tcPr anchor="ctr"/>
                </a:tc>
                <a:extLst>
                  <a:ext uri="{0D108BD9-81ED-4DB2-BD59-A6C34878D82A}">
                    <a16:rowId xmlns:a16="http://schemas.microsoft.com/office/drawing/2014/main" val="1419038386"/>
                  </a:ext>
                </a:extLst>
              </a:tr>
              <a:tr h="1621586">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u="none" dirty="0">
                          <a:latin typeface="Calibri" panose="020F0502020204030204" pitchFamily="34" charset="0"/>
                          <a:cs typeface="Calibri" panose="020F0502020204030204" pitchFamily="34" charset="0"/>
                        </a:rPr>
                        <a:t>Use of treated water: </a:t>
                      </a:r>
                    </a:p>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endParaRPr lang="en-US" sz="1200" b="0" u="none" dirty="0">
                        <a:latin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200" b="0" u="none" dirty="0">
                          <a:latin typeface="Calibri" panose="020F0502020204030204" pitchFamily="34" charset="0"/>
                          <a:cs typeface="Calibri" panose="020F0502020204030204" pitchFamily="34" charset="0"/>
                        </a:rPr>
                        <a:t>In coo</a:t>
                      </a:r>
                      <a:r>
                        <a:rPr lang="en-US" sz="1200" dirty="0">
                          <a:latin typeface="Calibri" panose="020F0502020204030204" pitchFamily="34" charset="0"/>
                          <a:cs typeface="Calibri" panose="020F0502020204030204" pitchFamily="34" charset="0"/>
                        </a:rPr>
                        <a:t>ling towers</a:t>
                      </a:r>
                    </a:p>
                    <a:p>
                      <a:pPr marL="0" marR="0" lvl="0" indent="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None/>
                        <a:tabLst/>
                        <a:defRPr/>
                      </a:pPr>
                      <a:endParaRPr lang="en-US" sz="1200" dirty="0">
                        <a:latin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200" dirty="0">
                          <a:latin typeface="Calibri" panose="020F0502020204030204" pitchFamily="34" charset="0"/>
                          <a:cs typeface="Calibri" panose="020F0502020204030204" pitchFamily="34" charset="0"/>
                        </a:rPr>
                        <a:t>Green belt development</a:t>
                      </a:r>
                    </a:p>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endParaRPr lang="en-US" sz="1200" dirty="0">
                        <a:latin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200" b="0" dirty="0">
                          <a:latin typeface="Calibri" panose="020F0502020204030204" pitchFamily="34" charset="0"/>
                          <a:cs typeface="Calibri" panose="020F0502020204030204" pitchFamily="34" charset="0"/>
                        </a:rPr>
                        <a:t>We check </a:t>
                      </a:r>
                      <a:r>
                        <a:rPr lang="en-US" sz="1200" dirty="0">
                          <a:latin typeface="Calibri" panose="020F0502020204030204" pitchFamily="34" charset="0"/>
                          <a:cs typeface="Calibri" panose="020F0502020204030204" pitchFamily="34" charset="0"/>
                        </a:rPr>
                        <a:t>residual antibiotics at defined frequency</a:t>
                      </a:r>
                    </a:p>
                  </a:txBody>
                  <a:tcPr anchor="ctr">
                    <a:solidFill>
                      <a:schemeClr val="accent1">
                        <a:lumMod val="20000"/>
                        <a:lumOff val="80000"/>
                      </a:schemeClr>
                    </a:solidFill>
                  </a:tcPr>
                </a:tc>
                <a:extLst>
                  <a:ext uri="{0D108BD9-81ED-4DB2-BD59-A6C34878D82A}">
                    <a16:rowId xmlns:a16="http://schemas.microsoft.com/office/drawing/2014/main" val="4162756571"/>
                  </a:ext>
                </a:extLst>
              </a:tr>
            </a:tbl>
          </a:graphicData>
        </a:graphic>
      </p:graphicFrame>
      <p:sp>
        <p:nvSpPr>
          <p:cNvPr id="17" name="Rectangle 16">
            <a:extLst>
              <a:ext uri="{FF2B5EF4-FFF2-40B4-BE49-F238E27FC236}">
                <a16:creationId xmlns:a16="http://schemas.microsoft.com/office/drawing/2014/main" id="{DC49A79F-2C3D-4042-A013-093A3EF6B576}"/>
              </a:ext>
            </a:extLst>
          </p:cNvPr>
          <p:cNvSpPr/>
          <p:nvPr/>
        </p:nvSpPr>
        <p:spPr>
          <a:xfrm>
            <a:off x="4788320" y="1916044"/>
            <a:ext cx="1320577" cy="5251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Calibri" panose="020F0502020204030204" pitchFamily="34" charset="0"/>
                <a:cs typeface="Calibri" panose="020F0502020204030204" pitchFamily="34" charset="0"/>
              </a:rPr>
              <a:t>Waste water (High TDS)</a:t>
            </a:r>
          </a:p>
        </p:txBody>
      </p:sp>
      <p:graphicFrame>
        <p:nvGraphicFramePr>
          <p:cNvPr id="18" name="Content Placeholder 11">
            <a:extLst>
              <a:ext uri="{FF2B5EF4-FFF2-40B4-BE49-F238E27FC236}">
                <a16:creationId xmlns:a16="http://schemas.microsoft.com/office/drawing/2014/main" id="{84DDE0D2-0480-4617-9D41-BD2C24E958C0}"/>
              </a:ext>
            </a:extLst>
          </p:cNvPr>
          <p:cNvGraphicFramePr>
            <a:graphicFrameLocks/>
          </p:cNvGraphicFramePr>
          <p:nvPr/>
        </p:nvGraphicFramePr>
        <p:xfrm>
          <a:off x="4426771" y="4225019"/>
          <a:ext cx="3692610" cy="1053902"/>
        </p:xfrm>
        <a:graphic>
          <a:graphicData uri="http://schemas.openxmlformats.org/drawingml/2006/table">
            <a:tbl>
              <a:tblPr firstRow="1" bandRow="1">
                <a:tableStyleId>{5C22544A-7EE6-4342-B048-85BDC9FD1C3A}</a:tableStyleId>
              </a:tblPr>
              <a:tblGrid>
                <a:gridCol w="3692610">
                  <a:extLst>
                    <a:ext uri="{9D8B030D-6E8A-4147-A177-3AD203B41FA5}">
                      <a16:colId xmlns:a16="http://schemas.microsoft.com/office/drawing/2014/main" val="1553772700"/>
                    </a:ext>
                  </a:extLst>
                </a:gridCol>
              </a:tblGrid>
              <a:tr h="343907">
                <a:tc>
                  <a:txBody>
                    <a:bodyPr/>
                    <a:lstStyle/>
                    <a:p>
                      <a:pPr algn="ctr"/>
                      <a:r>
                        <a:rPr lang="en-US" sz="1400" b="1" dirty="0">
                          <a:latin typeface="Calibri" panose="020F0502020204030204" pitchFamily="34" charset="0"/>
                          <a:cs typeface="Calibri" panose="020F0502020204030204" pitchFamily="34" charset="0"/>
                        </a:rPr>
                        <a:t>Waste Water Treatment : Key attributes</a:t>
                      </a:r>
                    </a:p>
                  </a:txBody>
                  <a:tcPr anchor="ctr"/>
                </a:tc>
                <a:extLst>
                  <a:ext uri="{0D108BD9-81ED-4DB2-BD59-A6C34878D82A}">
                    <a16:rowId xmlns:a16="http://schemas.microsoft.com/office/drawing/2014/main" val="1419038386"/>
                  </a:ext>
                </a:extLst>
              </a:tr>
              <a:tr h="343907">
                <a:tc>
                  <a:txBody>
                    <a:bodyPr/>
                    <a:lstStyle/>
                    <a:p>
                      <a:pPr marL="285750" indent="-285750">
                        <a:buClr>
                          <a:srgbClr val="1A4AE3"/>
                        </a:buClr>
                        <a:buFont typeface="Wingdings" panose="05000000000000000000" pitchFamily="2" charset="2"/>
                        <a:buChar char="ü"/>
                      </a:pPr>
                      <a:r>
                        <a:rPr lang="en-US" sz="1200" b="1" dirty="0">
                          <a:latin typeface="Calibri" panose="020F0502020204030204" pitchFamily="34" charset="0"/>
                          <a:cs typeface="Calibri" panose="020F0502020204030204" pitchFamily="34" charset="0"/>
                        </a:rPr>
                        <a:t>High TDS water: </a:t>
                      </a:r>
                      <a:r>
                        <a:rPr lang="en-US" sz="1200" dirty="0">
                          <a:latin typeface="Calibri" panose="020F0502020204030204" pitchFamily="34" charset="0"/>
                          <a:cs typeface="Calibri" panose="020F0502020204030204" pitchFamily="34" charset="0"/>
                        </a:rPr>
                        <a:t>Multi stage evaporation</a:t>
                      </a:r>
                    </a:p>
                  </a:txBody>
                  <a:tcPr anchor="ctr">
                    <a:solidFill>
                      <a:schemeClr val="accent1">
                        <a:lumMod val="20000"/>
                        <a:lumOff val="80000"/>
                      </a:schemeClr>
                    </a:solidFill>
                  </a:tcPr>
                </a:tc>
                <a:extLst>
                  <a:ext uri="{0D108BD9-81ED-4DB2-BD59-A6C34878D82A}">
                    <a16:rowId xmlns:a16="http://schemas.microsoft.com/office/drawing/2014/main" val="3592984965"/>
                  </a:ext>
                </a:extLst>
              </a:tr>
              <a:tr h="366088">
                <a:tc>
                  <a:txBody>
                    <a:bodyPr/>
                    <a:lstStyle/>
                    <a:p>
                      <a:pPr marL="285750" indent="-285750">
                        <a:buClr>
                          <a:srgbClr val="1A4AE3"/>
                        </a:buClr>
                        <a:buFont typeface="Wingdings" panose="05000000000000000000" pitchFamily="2" charset="2"/>
                        <a:buChar char="ü"/>
                      </a:pPr>
                      <a:r>
                        <a:rPr lang="en-US" sz="1200" b="1" dirty="0">
                          <a:latin typeface="Calibri" panose="020F0502020204030204" pitchFamily="34" charset="0"/>
                          <a:cs typeface="Calibri" panose="020F0502020204030204" pitchFamily="34" charset="0"/>
                        </a:rPr>
                        <a:t>Low TDS water:</a:t>
                      </a:r>
                      <a:r>
                        <a:rPr lang="en-US" sz="1200" dirty="0">
                          <a:latin typeface="Calibri" panose="020F0502020204030204" pitchFamily="34" charset="0"/>
                          <a:cs typeface="Calibri" panose="020F0502020204030204" pitchFamily="34" charset="0"/>
                        </a:rPr>
                        <a:t> Aerobic biological treatment  </a:t>
                      </a:r>
                    </a:p>
                  </a:txBody>
                  <a:tcPr anchor="ctr">
                    <a:solidFill>
                      <a:schemeClr val="accent1">
                        <a:lumMod val="20000"/>
                        <a:lumOff val="80000"/>
                      </a:schemeClr>
                    </a:solidFill>
                  </a:tcPr>
                </a:tc>
                <a:extLst>
                  <a:ext uri="{0D108BD9-81ED-4DB2-BD59-A6C34878D82A}">
                    <a16:rowId xmlns:a16="http://schemas.microsoft.com/office/drawing/2014/main" val="1637381521"/>
                  </a:ext>
                </a:extLst>
              </a:tr>
            </a:tbl>
          </a:graphicData>
        </a:graphic>
      </p:graphicFrame>
      <p:sp>
        <p:nvSpPr>
          <p:cNvPr id="20" name="TextBox 19">
            <a:extLst>
              <a:ext uri="{FF2B5EF4-FFF2-40B4-BE49-F238E27FC236}">
                <a16:creationId xmlns:a16="http://schemas.microsoft.com/office/drawing/2014/main" id="{D3689DC2-809C-4FC2-B68B-FD06B7F766E7}"/>
              </a:ext>
            </a:extLst>
          </p:cNvPr>
          <p:cNvSpPr txBox="1"/>
          <p:nvPr/>
        </p:nvSpPr>
        <p:spPr>
          <a:xfrm>
            <a:off x="407180" y="1222518"/>
            <a:ext cx="8321713" cy="584775"/>
          </a:xfrm>
          <a:prstGeom prst="rect">
            <a:avLst/>
          </a:prstGeom>
          <a:solidFill>
            <a:srgbClr val="1A4AE3"/>
          </a:solidFill>
        </p:spPr>
        <p:txBody>
          <a:bodyPr wrap="square" rtlCol="0">
            <a:spAutoFit/>
          </a:bodyPr>
          <a:lstStyle/>
          <a:p>
            <a:pPr algn="ctr"/>
            <a:r>
              <a:rPr lang="en-US" sz="1600" b="1" dirty="0">
                <a:solidFill>
                  <a:schemeClr val="bg1"/>
                </a:solidFill>
                <a:latin typeface="Calibri" panose="020F0502020204030204" pitchFamily="34" charset="0"/>
                <a:cs typeface="Calibri" panose="020F0502020204030204" pitchFamily="34" charset="0"/>
              </a:rPr>
              <a:t>Over 99.5% antimicrobial content is removed by effective process practices, best in class waste water handling technology at Centrient India</a:t>
            </a:r>
          </a:p>
        </p:txBody>
      </p:sp>
      <p:sp>
        <p:nvSpPr>
          <p:cNvPr id="21" name="TextBox 20">
            <a:extLst>
              <a:ext uri="{FF2B5EF4-FFF2-40B4-BE49-F238E27FC236}">
                <a16:creationId xmlns:a16="http://schemas.microsoft.com/office/drawing/2014/main" id="{DFBC8402-BD2F-403C-9C1C-C86240DDF83D}"/>
              </a:ext>
            </a:extLst>
          </p:cNvPr>
          <p:cNvSpPr txBox="1"/>
          <p:nvPr/>
        </p:nvSpPr>
        <p:spPr>
          <a:xfrm>
            <a:off x="9243203" y="1222518"/>
            <a:ext cx="2629425" cy="584775"/>
          </a:xfrm>
          <a:prstGeom prst="rect">
            <a:avLst/>
          </a:prstGeom>
          <a:solidFill>
            <a:srgbClr val="1A4AE3"/>
          </a:solidFill>
        </p:spPr>
        <p:txBody>
          <a:bodyPr wrap="square" rtlCol="0">
            <a:spAutoFit/>
          </a:bodyPr>
          <a:lstStyle/>
          <a:p>
            <a:pPr algn="ctr"/>
            <a:r>
              <a:rPr lang="en-US" sz="1600" b="1" dirty="0">
                <a:solidFill>
                  <a:schemeClr val="bg1"/>
                </a:solidFill>
                <a:latin typeface="Calibri" panose="020F0502020204030204" pitchFamily="34" charset="0"/>
                <a:cs typeface="Calibri" panose="020F0502020204030204" pitchFamily="34" charset="0"/>
              </a:rPr>
              <a:t>Antimicrobial content            &lt; PNEC (0.25 ppb)</a:t>
            </a:r>
          </a:p>
        </p:txBody>
      </p:sp>
      <p:sp>
        <p:nvSpPr>
          <p:cNvPr id="22" name="Rectangle 21">
            <a:extLst>
              <a:ext uri="{FF2B5EF4-FFF2-40B4-BE49-F238E27FC236}">
                <a16:creationId xmlns:a16="http://schemas.microsoft.com/office/drawing/2014/main" id="{41409E16-377B-4512-96B3-C423197AB85E}"/>
              </a:ext>
            </a:extLst>
          </p:cNvPr>
          <p:cNvSpPr/>
          <p:nvPr/>
        </p:nvSpPr>
        <p:spPr>
          <a:xfrm>
            <a:off x="6311373" y="1916186"/>
            <a:ext cx="1455637" cy="5219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Calibri" panose="020F0502020204030204" pitchFamily="34" charset="0"/>
                <a:cs typeface="Calibri" panose="020F0502020204030204" pitchFamily="34" charset="0"/>
              </a:rPr>
              <a:t>Waste water (Low TDS)</a:t>
            </a:r>
          </a:p>
        </p:txBody>
      </p:sp>
      <p:graphicFrame>
        <p:nvGraphicFramePr>
          <p:cNvPr id="34" name="Content Placeholder 11">
            <a:extLst>
              <a:ext uri="{FF2B5EF4-FFF2-40B4-BE49-F238E27FC236}">
                <a16:creationId xmlns:a16="http://schemas.microsoft.com/office/drawing/2014/main" id="{E2763425-8C0F-44F7-9EE4-437A80856168}"/>
              </a:ext>
            </a:extLst>
          </p:cNvPr>
          <p:cNvGraphicFramePr>
            <a:graphicFrameLocks/>
          </p:cNvGraphicFramePr>
          <p:nvPr/>
        </p:nvGraphicFramePr>
        <p:xfrm>
          <a:off x="4426771" y="5649868"/>
          <a:ext cx="3692610" cy="576520"/>
        </p:xfrm>
        <a:graphic>
          <a:graphicData uri="http://schemas.openxmlformats.org/drawingml/2006/table">
            <a:tbl>
              <a:tblPr firstRow="1" bandRow="1">
                <a:tableStyleId>{5C22544A-7EE6-4342-B048-85BDC9FD1C3A}</a:tableStyleId>
              </a:tblPr>
              <a:tblGrid>
                <a:gridCol w="3692610">
                  <a:extLst>
                    <a:ext uri="{9D8B030D-6E8A-4147-A177-3AD203B41FA5}">
                      <a16:colId xmlns:a16="http://schemas.microsoft.com/office/drawing/2014/main" val="1553772700"/>
                    </a:ext>
                  </a:extLst>
                </a:gridCol>
              </a:tblGrid>
              <a:tr h="288260">
                <a:tc>
                  <a:txBody>
                    <a:bodyPr/>
                    <a:lstStyle/>
                    <a:p>
                      <a:pPr marL="171450" indent="-171450">
                        <a:buClr>
                          <a:srgbClr val="1A4AE3"/>
                        </a:buClr>
                        <a:buFont typeface="Wingdings" panose="05000000000000000000" pitchFamily="2" charset="2"/>
                        <a:buChar char="ü"/>
                      </a:pPr>
                      <a:r>
                        <a:rPr lang="en-US" sz="1200" b="1" dirty="0">
                          <a:solidFill>
                            <a:schemeClr val="tx1"/>
                          </a:solidFill>
                          <a:latin typeface="Calibri" panose="020F0502020204030204" pitchFamily="34" charset="0"/>
                          <a:cs typeface="Calibri" panose="020F0502020204030204" pitchFamily="34" charset="0"/>
                        </a:rPr>
                        <a:t>Dried solids:</a:t>
                      </a:r>
                      <a:r>
                        <a:rPr lang="en-US" sz="1200" dirty="0">
                          <a:solidFill>
                            <a:schemeClr val="tx1"/>
                          </a:solidFill>
                          <a:latin typeface="Calibri" panose="020F0502020204030204" pitchFamily="34" charset="0"/>
                          <a:cs typeface="Calibri" panose="020F0502020204030204" pitchFamily="34" charset="0"/>
                        </a:rPr>
                        <a:t> </a:t>
                      </a:r>
                      <a:r>
                        <a:rPr lang="en-US" sz="1200" b="0" dirty="0">
                          <a:solidFill>
                            <a:schemeClr val="tx1"/>
                          </a:solidFill>
                          <a:latin typeface="Calibri" panose="020F0502020204030204" pitchFamily="34" charset="0"/>
                          <a:cs typeface="Calibri" panose="020F0502020204030204" pitchFamily="34" charset="0"/>
                        </a:rPr>
                        <a:t>Sent to authorized disposal sites  </a:t>
                      </a:r>
                    </a:p>
                  </a:txBody>
                  <a:tcPr anchor="ctr">
                    <a:solidFill>
                      <a:schemeClr val="accent1">
                        <a:lumMod val="20000"/>
                        <a:lumOff val="80000"/>
                      </a:schemeClr>
                    </a:solidFill>
                  </a:tcPr>
                </a:tc>
                <a:extLst>
                  <a:ext uri="{0D108BD9-81ED-4DB2-BD59-A6C34878D82A}">
                    <a16:rowId xmlns:a16="http://schemas.microsoft.com/office/drawing/2014/main" val="3559271528"/>
                  </a:ext>
                </a:extLst>
              </a:tr>
              <a:tr h="288260">
                <a:tc>
                  <a:txBody>
                    <a:bodyPr/>
                    <a:lstStyle/>
                    <a:p>
                      <a:pPr marL="171450" marR="0" lvl="0" indent="-1714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200" b="1" dirty="0">
                          <a:solidFill>
                            <a:schemeClr val="tx1"/>
                          </a:solidFill>
                          <a:latin typeface="Calibri" panose="020F0502020204030204" pitchFamily="34" charset="0"/>
                          <a:cs typeface="Calibri" panose="020F0502020204030204" pitchFamily="34" charset="0"/>
                        </a:rPr>
                        <a:t>Sludge:</a:t>
                      </a:r>
                      <a:r>
                        <a:rPr lang="en-US" sz="1200" dirty="0">
                          <a:solidFill>
                            <a:schemeClr val="tx1"/>
                          </a:solidFill>
                          <a:latin typeface="Calibri" panose="020F0502020204030204" pitchFamily="34" charset="0"/>
                          <a:cs typeface="Calibri" panose="020F0502020204030204" pitchFamily="34" charset="0"/>
                        </a:rPr>
                        <a:t> </a:t>
                      </a:r>
                      <a:r>
                        <a:rPr lang="en-US" sz="1200" b="0" dirty="0">
                          <a:solidFill>
                            <a:schemeClr val="tx1"/>
                          </a:solidFill>
                          <a:latin typeface="Calibri" panose="020F0502020204030204" pitchFamily="34" charset="0"/>
                          <a:cs typeface="Calibri" panose="020F0502020204030204" pitchFamily="34" charset="0"/>
                        </a:rPr>
                        <a:t>Bio gas generated by its decomposition </a:t>
                      </a:r>
                    </a:p>
                  </a:txBody>
                  <a:tcPr anchor="ctr">
                    <a:solidFill>
                      <a:schemeClr val="accent1">
                        <a:lumMod val="20000"/>
                        <a:lumOff val="80000"/>
                      </a:schemeClr>
                    </a:solidFill>
                  </a:tcPr>
                </a:tc>
                <a:extLst>
                  <a:ext uri="{0D108BD9-81ED-4DB2-BD59-A6C34878D82A}">
                    <a16:rowId xmlns:a16="http://schemas.microsoft.com/office/drawing/2014/main" val="4245634006"/>
                  </a:ext>
                </a:extLst>
              </a:tr>
            </a:tbl>
          </a:graphicData>
        </a:graphic>
      </p:graphicFrame>
      <p:sp>
        <p:nvSpPr>
          <p:cNvPr id="35" name="Arrow: Down 34">
            <a:extLst>
              <a:ext uri="{FF2B5EF4-FFF2-40B4-BE49-F238E27FC236}">
                <a16:creationId xmlns:a16="http://schemas.microsoft.com/office/drawing/2014/main" id="{4BEA5054-D3DC-4F38-AA0E-FB6505FB0D34}"/>
              </a:ext>
            </a:extLst>
          </p:cNvPr>
          <p:cNvSpPr/>
          <p:nvPr/>
        </p:nvSpPr>
        <p:spPr>
          <a:xfrm>
            <a:off x="6108897" y="5294055"/>
            <a:ext cx="281580" cy="355813"/>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50"/>
              </a:solidFill>
            </a:endParaRPr>
          </a:p>
        </p:txBody>
      </p:sp>
      <p:sp>
        <p:nvSpPr>
          <p:cNvPr id="36" name="Arrow: Right 35">
            <a:extLst>
              <a:ext uri="{FF2B5EF4-FFF2-40B4-BE49-F238E27FC236}">
                <a16:creationId xmlns:a16="http://schemas.microsoft.com/office/drawing/2014/main" id="{14BB15D9-87DB-4138-86C3-41CB82F12265}"/>
              </a:ext>
            </a:extLst>
          </p:cNvPr>
          <p:cNvSpPr/>
          <p:nvPr/>
        </p:nvSpPr>
        <p:spPr>
          <a:xfrm>
            <a:off x="8461726" y="1990293"/>
            <a:ext cx="929605" cy="307778"/>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50"/>
              </a:solidFill>
            </a:endParaRPr>
          </a:p>
        </p:txBody>
      </p:sp>
      <p:pic>
        <p:nvPicPr>
          <p:cNvPr id="38" name="Picture 37">
            <a:extLst>
              <a:ext uri="{FF2B5EF4-FFF2-40B4-BE49-F238E27FC236}">
                <a16:creationId xmlns:a16="http://schemas.microsoft.com/office/drawing/2014/main" id="{926C2CC2-C75F-4D60-811B-7C50094B8F05}"/>
              </a:ext>
            </a:extLst>
          </p:cNvPr>
          <p:cNvPicPr>
            <a:picLocks noChangeAspect="1"/>
          </p:cNvPicPr>
          <p:nvPr/>
        </p:nvPicPr>
        <p:blipFill>
          <a:blip r:embed="rId7" cstate="email">
            <a:extLst>
              <a:ext uri="{BEBA8EAE-BF5A-486C-A8C5-ECC9F3942E4B}">
                <a14:imgProps xmlns:a14="http://schemas.microsoft.com/office/drawing/2010/main">
                  <a14:imgLayer r:embed="rId8">
                    <a14:imgEffect>
                      <a14:brightnessContrast contrast="20000"/>
                    </a14:imgEffect>
                  </a14:imgLayer>
                </a14:imgProps>
              </a:ext>
              <a:ext uri="{28A0092B-C50C-407E-A947-70E740481C1C}">
                <a14:useLocalDpi xmlns:a14="http://schemas.microsoft.com/office/drawing/2010/main"/>
              </a:ext>
            </a:extLst>
          </a:blip>
          <a:stretch>
            <a:fillRect/>
          </a:stretch>
        </p:blipFill>
        <p:spPr>
          <a:xfrm>
            <a:off x="4914340" y="2548111"/>
            <a:ext cx="2670694" cy="1516329"/>
          </a:xfrm>
          <a:prstGeom prst="rect">
            <a:avLst/>
          </a:prstGeom>
          <a:ln w="15875">
            <a:solidFill>
              <a:srgbClr val="1A4AE3"/>
            </a:solidFill>
          </a:ln>
        </p:spPr>
      </p:pic>
      <p:pic>
        <p:nvPicPr>
          <p:cNvPr id="39" name="Picture 38">
            <a:extLst>
              <a:ext uri="{FF2B5EF4-FFF2-40B4-BE49-F238E27FC236}">
                <a16:creationId xmlns:a16="http://schemas.microsoft.com/office/drawing/2014/main" id="{0927D7A3-C012-48DE-BA23-ADE3C4BA1C4C}"/>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18883" y="2548112"/>
            <a:ext cx="2846384" cy="1516329"/>
          </a:xfrm>
          <a:prstGeom prst="rect">
            <a:avLst/>
          </a:prstGeom>
          <a:ln w="15875">
            <a:solidFill>
              <a:srgbClr val="1A4AE3"/>
            </a:solidFill>
          </a:ln>
        </p:spPr>
      </p:pic>
      <p:pic>
        <p:nvPicPr>
          <p:cNvPr id="41" name="Picture 40" descr="A drawing of a cartoon character&#10;&#10;Description automatically generated">
            <a:extLst>
              <a:ext uri="{FF2B5EF4-FFF2-40B4-BE49-F238E27FC236}">
                <a16:creationId xmlns:a16="http://schemas.microsoft.com/office/drawing/2014/main" id="{9E4244D5-A741-4192-9E47-56B0D98DFD6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157982" y="5646752"/>
            <a:ext cx="732001" cy="576520"/>
          </a:xfrm>
          <a:prstGeom prst="rect">
            <a:avLst/>
          </a:prstGeom>
        </p:spPr>
      </p:pic>
      <p:sp>
        <p:nvSpPr>
          <p:cNvPr id="44" name="Arrow: Right 43">
            <a:extLst>
              <a:ext uri="{FF2B5EF4-FFF2-40B4-BE49-F238E27FC236}">
                <a16:creationId xmlns:a16="http://schemas.microsoft.com/office/drawing/2014/main" id="{6781BAF7-0015-4F4D-9195-E09B9B7B6C6E}"/>
              </a:ext>
            </a:extLst>
          </p:cNvPr>
          <p:cNvSpPr/>
          <p:nvPr/>
        </p:nvSpPr>
        <p:spPr>
          <a:xfrm>
            <a:off x="3265267" y="2026306"/>
            <a:ext cx="929605" cy="307778"/>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50"/>
              </a:solidFill>
            </a:endParaRPr>
          </a:p>
        </p:txBody>
      </p:sp>
      <p:pic>
        <p:nvPicPr>
          <p:cNvPr id="25" name="Picture 24">
            <a:extLst>
              <a:ext uri="{FF2B5EF4-FFF2-40B4-BE49-F238E27FC236}">
                <a16:creationId xmlns:a16="http://schemas.microsoft.com/office/drawing/2014/main" id="{82B4FD8E-E472-4125-8EB9-00B034391346}"/>
              </a:ext>
            </a:extLst>
          </p:cNvPr>
          <p:cNvPicPr>
            <a:picLocks/>
          </p:cNvPicPr>
          <p:nvPr/>
        </p:nvPicPr>
        <p:blipFill>
          <a:blip r:embed="rId11" cstate="email">
            <a:extLst>
              <a:ext uri="{BEBA8EAE-BF5A-486C-A8C5-ECC9F3942E4B}">
                <a14:imgProps xmlns:a14="http://schemas.microsoft.com/office/drawing/2010/main">
                  <a14:imgLayer r:embed="rId12">
                    <a14:imgEffect>
                      <a14:brightnessContrast bright="20000"/>
                    </a14:imgEffect>
                  </a14:imgLayer>
                </a14:imgProps>
              </a:ext>
              <a:ext uri="{28A0092B-C50C-407E-A947-70E740481C1C}">
                <a14:useLocalDpi xmlns:a14="http://schemas.microsoft.com/office/drawing/2010/main"/>
              </a:ext>
            </a:extLst>
          </a:blip>
          <a:stretch>
            <a:fillRect/>
          </a:stretch>
        </p:blipFill>
        <p:spPr>
          <a:xfrm>
            <a:off x="9204956" y="2542626"/>
            <a:ext cx="2667672" cy="1516330"/>
          </a:xfrm>
          <a:prstGeom prst="rect">
            <a:avLst/>
          </a:prstGeom>
          <a:ln w="15875">
            <a:solidFill>
              <a:srgbClr val="1A4AE3"/>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854213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3337" name="think-cell Slide" r:id="rId6" imgW="395" imgH="396" progId="TCLayout.ActiveDocument.1">
                  <p:embed/>
                </p:oleObj>
              </mc:Choice>
              <mc:Fallback>
                <p:oleObj name="think-cell Slide" r:id="rId6"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b="1" dirty="0">
                <a:cs typeface="Arial" panose="020B0604020202020204" pitchFamily="34" charset="0"/>
              </a:rPr>
              <a:t>WASTE WATER TREATMENT PROCESS   </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162</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16" name="Rectangle 15">
            <a:extLst>
              <a:ext uri="{FF2B5EF4-FFF2-40B4-BE49-F238E27FC236}">
                <a16:creationId xmlns:a16="http://schemas.microsoft.com/office/drawing/2014/main" id="{5D2BCC61-112F-4428-B9D1-8C212144742C}"/>
              </a:ext>
            </a:extLst>
          </p:cNvPr>
          <p:cNvSpPr/>
          <p:nvPr/>
        </p:nvSpPr>
        <p:spPr bwMode="auto">
          <a:xfrm>
            <a:off x="2564554" y="1591685"/>
            <a:ext cx="1280216" cy="652463"/>
          </a:xfrm>
          <a:prstGeom prst="rect">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Multi Effect Evaporator         (A)</a:t>
            </a:r>
          </a:p>
        </p:txBody>
      </p:sp>
      <p:sp>
        <p:nvSpPr>
          <p:cNvPr id="29" name="TextBox 28">
            <a:extLst>
              <a:ext uri="{FF2B5EF4-FFF2-40B4-BE49-F238E27FC236}">
                <a16:creationId xmlns:a16="http://schemas.microsoft.com/office/drawing/2014/main" id="{5C67B040-F0AC-4588-AD19-6FF6E978E236}"/>
              </a:ext>
            </a:extLst>
          </p:cNvPr>
          <p:cNvSpPr txBox="1"/>
          <p:nvPr/>
        </p:nvSpPr>
        <p:spPr>
          <a:xfrm>
            <a:off x="8781200" y="1783753"/>
            <a:ext cx="3200095" cy="307777"/>
          </a:xfrm>
          <a:prstGeom prst="rect">
            <a:avLst/>
          </a:prstGeom>
          <a:blipFill>
            <a:blip r:embed="rId8">
              <a:extLst>
                <a:ext uri="{28A0092B-C50C-407E-A947-70E740481C1C}">
                  <a14:useLocalDpi xmlns:a14="http://schemas.microsoft.com/office/drawing/2010/main"/>
                </a:ext>
              </a:extLst>
            </a:blip>
            <a:tile tx="0" ty="0" sx="100000" sy="100000" flip="none" algn="tl"/>
          </a:blipFill>
          <a:effectLst>
            <a:glow rad="50800">
              <a:schemeClr val="accent3">
                <a:satMod val="175000"/>
                <a:alpha val="60000"/>
              </a:schemeClr>
            </a:glow>
          </a:effectLst>
        </p:spPr>
        <p:txBody>
          <a:bodyPr wrap="square" rtlCol="0">
            <a:spAutoFit/>
          </a:bodyPr>
          <a:lstStyle/>
          <a:p>
            <a:pPr algn="ctr"/>
            <a:r>
              <a:rPr lang="en-US" sz="1400" b="1" dirty="0">
                <a:latin typeface="Calibri" panose="020F0502020204030204" pitchFamily="34" charset="0"/>
                <a:cs typeface="Calibri" panose="020F0502020204030204" pitchFamily="34" charset="0"/>
              </a:rPr>
              <a:t>Dried Solids to Authorized disposal sites </a:t>
            </a:r>
          </a:p>
        </p:txBody>
      </p:sp>
      <p:sp>
        <p:nvSpPr>
          <p:cNvPr id="38" name="TextBox 37">
            <a:extLst>
              <a:ext uri="{FF2B5EF4-FFF2-40B4-BE49-F238E27FC236}">
                <a16:creationId xmlns:a16="http://schemas.microsoft.com/office/drawing/2014/main" id="{438A7F48-07E2-4572-976B-3690CEC6EE96}"/>
              </a:ext>
            </a:extLst>
          </p:cNvPr>
          <p:cNvSpPr txBox="1"/>
          <p:nvPr/>
        </p:nvSpPr>
        <p:spPr>
          <a:xfrm>
            <a:off x="676612" y="1647316"/>
            <a:ext cx="1004552" cy="523220"/>
          </a:xfrm>
          <a:prstGeom prst="rect">
            <a:avLst/>
          </a:prstGeom>
          <a:solidFill>
            <a:schemeClr val="accent1"/>
          </a:solidFill>
          <a:ln>
            <a:noFill/>
          </a:ln>
          <a:effectLst/>
        </p:spPr>
        <p:txBody>
          <a:bodyPr wrap="square" rtlCol="0">
            <a:spAutoFit/>
          </a:bodyPr>
          <a:lstStyle/>
          <a:p>
            <a:pPr algn="ctr"/>
            <a:r>
              <a:rPr lang="en-US" sz="1400" b="1" dirty="0">
                <a:solidFill>
                  <a:schemeClr val="bg1"/>
                </a:solidFill>
                <a:latin typeface="Calibri" panose="020F0502020204030204" pitchFamily="34" charset="0"/>
                <a:cs typeface="Calibri" panose="020F0502020204030204" pitchFamily="34" charset="0"/>
              </a:rPr>
              <a:t>High TDS Effluent</a:t>
            </a:r>
          </a:p>
        </p:txBody>
      </p:sp>
      <p:pic>
        <p:nvPicPr>
          <p:cNvPr id="40" name="Picture 39" descr="A drawing of a cartoon character&#10;&#10;Description automatically generated">
            <a:extLst>
              <a:ext uri="{FF2B5EF4-FFF2-40B4-BE49-F238E27FC236}">
                <a16:creationId xmlns:a16="http://schemas.microsoft.com/office/drawing/2014/main" id="{482B3B84-0E35-4689-B85A-73E1683E459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809223" y="4571397"/>
            <a:ext cx="1596178" cy="936813"/>
          </a:xfrm>
          <a:prstGeom prst="rect">
            <a:avLst/>
          </a:prstGeom>
          <a:effectLst>
            <a:glow rad="127000">
              <a:srgbClr val="92D050">
                <a:alpha val="60000"/>
              </a:srgbClr>
            </a:glow>
          </a:effectLst>
        </p:spPr>
      </p:pic>
      <p:sp>
        <p:nvSpPr>
          <p:cNvPr id="43" name="Rectangle 42">
            <a:extLst>
              <a:ext uri="{FF2B5EF4-FFF2-40B4-BE49-F238E27FC236}">
                <a16:creationId xmlns:a16="http://schemas.microsoft.com/office/drawing/2014/main" id="{4919698F-4B96-47F7-B848-2F39DC0DEAC3}"/>
              </a:ext>
            </a:extLst>
          </p:cNvPr>
          <p:cNvSpPr/>
          <p:nvPr/>
        </p:nvSpPr>
        <p:spPr bwMode="auto">
          <a:xfrm>
            <a:off x="4728160" y="1591685"/>
            <a:ext cx="1280216" cy="652463"/>
          </a:xfrm>
          <a:prstGeom prst="rect">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Multi Effect Evaporator          (B)</a:t>
            </a:r>
          </a:p>
        </p:txBody>
      </p:sp>
      <p:sp>
        <p:nvSpPr>
          <p:cNvPr id="44" name="Rectangle 43">
            <a:extLst>
              <a:ext uri="{FF2B5EF4-FFF2-40B4-BE49-F238E27FC236}">
                <a16:creationId xmlns:a16="http://schemas.microsoft.com/office/drawing/2014/main" id="{6F1A1F36-F0AB-4AF3-9595-2DB0626795B5}"/>
              </a:ext>
            </a:extLst>
          </p:cNvPr>
          <p:cNvSpPr/>
          <p:nvPr/>
        </p:nvSpPr>
        <p:spPr bwMode="auto">
          <a:xfrm>
            <a:off x="6891766" y="1591685"/>
            <a:ext cx="1280216" cy="652463"/>
          </a:xfrm>
          <a:prstGeom prst="rect">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Agitated Thin Film Dryer</a:t>
            </a:r>
          </a:p>
        </p:txBody>
      </p:sp>
      <p:cxnSp>
        <p:nvCxnSpPr>
          <p:cNvPr id="11" name="Straight Arrow Connector 10">
            <a:extLst>
              <a:ext uri="{FF2B5EF4-FFF2-40B4-BE49-F238E27FC236}">
                <a16:creationId xmlns:a16="http://schemas.microsoft.com/office/drawing/2014/main" id="{AA474E5A-FD25-488F-B8D7-34BB4F15D024}"/>
              </a:ext>
            </a:extLst>
          </p:cNvPr>
          <p:cNvCxnSpPr>
            <a:stCxn id="38" idx="3"/>
            <a:endCxn id="16" idx="1"/>
          </p:cNvCxnSpPr>
          <p:nvPr/>
        </p:nvCxnSpPr>
        <p:spPr>
          <a:xfrm>
            <a:off x="1681164" y="1908926"/>
            <a:ext cx="883390" cy="899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D8AE7C7C-DB84-4CE4-83BA-49F395BE3EA6}"/>
              </a:ext>
            </a:extLst>
          </p:cNvPr>
          <p:cNvCxnSpPr/>
          <p:nvPr/>
        </p:nvCxnSpPr>
        <p:spPr>
          <a:xfrm>
            <a:off x="3854111" y="1913421"/>
            <a:ext cx="864708" cy="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CD053CA4-C840-42E3-94F2-F3D4E4214186}"/>
              </a:ext>
            </a:extLst>
          </p:cNvPr>
          <p:cNvCxnSpPr/>
          <p:nvPr/>
        </p:nvCxnSpPr>
        <p:spPr>
          <a:xfrm>
            <a:off x="6017717" y="1913421"/>
            <a:ext cx="864708" cy="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F5F05F1D-0D91-403E-AEF3-1B801A9E7E04}"/>
              </a:ext>
            </a:extLst>
          </p:cNvPr>
          <p:cNvCxnSpPr>
            <a:cxnSpLocks/>
          </p:cNvCxnSpPr>
          <p:nvPr/>
        </p:nvCxnSpPr>
        <p:spPr>
          <a:xfrm>
            <a:off x="8185424" y="1908926"/>
            <a:ext cx="599877" cy="4495"/>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980554AE-E58F-4D8B-AD55-AF4537E4DFAA}"/>
              </a:ext>
            </a:extLst>
          </p:cNvPr>
          <p:cNvSpPr/>
          <p:nvPr/>
        </p:nvSpPr>
        <p:spPr bwMode="auto">
          <a:xfrm>
            <a:off x="2564554" y="3153447"/>
            <a:ext cx="1280216" cy="791229"/>
          </a:xfrm>
          <a:prstGeom prst="rect">
            <a:avLst/>
          </a:prstGeom>
          <a:solidFill>
            <a:srgbClr val="0070C0"/>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Biological Treatment Unit</a:t>
            </a:r>
          </a:p>
        </p:txBody>
      </p:sp>
      <p:sp>
        <p:nvSpPr>
          <p:cNvPr id="59" name="TextBox 58">
            <a:extLst>
              <a:ext uri="{FF2B5EF4-FFF2-40B4-BE49-F238E27FC236}">
                <a16:creationId xmlns:a16="http://schemas.microsoft.com/office/drawing/2014/main" id="{D0BEB65D-42FE-4E24-A94D-BA280A45B2FD}"/>
              </a:ext>
            </a:extLst>
          </p:cNvPr>
          <p:cNvSpPr txBox="1"/>
          <p:nvPr/>
        </p:nvSpPr>
        <p:spPr>
          <a:xfrm>
            <a:off x="8781199" y="3205328"/>
            <a:ext cx="3200095" cy="738664"/>
          </a:xfrm>
          <a:prstGeom prst="rect">
            <a:avLst/>
          </a:prstGeom>
          <a:blipFill>
            <a:blip r:embed="rId10">
              <a:extLst>
                <a:ext uri="{28A0092B-C50C-407E-A947-70E740481C1C}">
                  <a14:useLocalDpi xmlns:a14="http://schemas.microsoft.com/office/drawing/2010/main"/>
                </a:ext>
              </a:extLst>
            </a:blip>
            <a:tile tx="0" ty="0" sx="100000" sy="100000" flip="none" algn="tl"/>
          </a:blipFill>
          <a:effectLst>
            <a:glow rad="101600">
              <a:srgbClr val="1A4AE3">
                <a:alpha val="60000"/>
              </a:srgbClr>
            </a:glow>
          </a:effectLst>
        </p:spPr>
        <p:txBody>
          <a:bodyPr wrap="square" rtlCol="0">
            <a:spAutoFit/>
          </a:bodyPr>
          <a:lstStyle>
            <a:defPPr>
              <a:defRPr lang="en-US"/>
            </a:defPPr>
            <a:lvl1pPr algn="ctr">
              <a:defRPr sz="1100" b="1">
                <a:solidFill>
                  <a:schemeClr val="accent6"/>
                </a:solidFill>
                <a:latin typeface="Arial" panose="020B0604020202020204" pitchFamily="34" charset="0"/>
                <a:cs typeface="Arial" panose="020B0604020202020204" pitchFamily="34" charset="0"/>
              </a:defRPr>
            </a:lvl1pPr>
          </a:lstStyle>
          <a:p>
            <a:r>
              <a:rPr lang="en-US" sz="1400" dirty="0">
                <a:latin typeface="Calibri" panose="020F0502020204030204" pitchFamily="34" charset="0"/>
                <a:cs typeface="Calibri" panose="020F0502020204030204" pitchFamily="34" charset="0"/>
              </a:rPr>
              <a:t>Treated Water generated is used in</a:t>
            </a:r>
          </a:p>
          <a:p>
            <a:r>
              <a:rPr lang="en-US" sz="1400" dirty="0">
                <a:latin typeface="Calibri" panose="020F0502020204030204" pitchFamily="34" charset="0"/>
                <a:cs typeface="Calibri" panose="020F0502020204030204" pitchFamily="34" charset="0"/>
              </a:rPr>
              <a:t>Colling towers and Green Belt development   </a:t>
            </a:r>
          </a:p>
        </p:txBody>
      </p:sp>
      <p:sp>
        <p:nvSpPr>
          <p:cNvPr id="60" name="TextBox 59">
            <a:extLst>
              <a:ext uri="{FF2B5EF4-FFF2-40B4-BE49-F238E27FC236}">
                <a16:creationId xmlns:a16="http://schemas.microsoft.com/office/drawing/2014/main" id="{7752BDEC-5DBF-4020-B425-BE32D8F83886}"/>
              </a:ext>
            </a:extLst>
          </p:cNvPr>
          <p:cNvSpPr txBox="1"/>
          <p:nvPr/>
        </p:nvSpPr>
        <p:spPr>
          <a:xfrm>
            <a:off x="676612" y="3318229"/>
            <a:ext cx="1004552" cy="523220"/>
          </a:xfrm>
          <a:prstGeom prst="rect">
            <a:avLst/>
          </a:prstGeom>
          <a:solidFill>
            <a:srgbClr val="0070C0"/>
          </a:solidFill>
          <a:ln>
            <a:noFill/>
          </a:ln>
          <a:effectLst/>
        </p:spPr>
        <p:txBody>
          <a:bodyPr wrap="square" rtlCol="0">
            <a:spAutoFit/>
          </a:bodyPr>
          <a:lstStyle/>
          <a:p>
            <a:pPr algn="ctr"/>
            <a:r>
              <a:rPr lang="en-US" sz="1400" b="1" dirty="0">
                <a:solidFill>
                  <a:schemeClr val="bg1"/>
                </a:solidFill>
                <a:latin typeface="Calibri" panose="020F0502020204030204" pitchFamily="34" charset="0"/>
                <a:cs typeface="Calibri" panose="020F0502020204030204" pitchFamily="34" charset="0"/>
              </a:rPr>
              <a:t>Low TDS Effluent</a:t>
            </a:r>
          </a:p>
        </p:txBody>
      </p:sp>
      <p:sp>
        <p:nvSpPr>
          <p:cNvPr id="61" name="Rectangle 60">
            <a:extLst>
              <a:ext uri="{FF2B5EF4-FFF2-40B4-BE49-F238E27FC236}">
                <a16:creationId xmlns:a16="http://schemas.microsoft.com/office/drawing/2014/main" id="{A68387B8-CED4-402C-B87D-9C276D02BC96}"/>
              </a:ext>
            </a:extLst>
          </p:cNvPr>
          <p:cNvSpPr/>
          <p:nvPr/>
        </p:nvSpPr>
        <p:spPr bwMode="auto">
          <a:xfrm>
            <a:off x="4728160" y="3153447"/>
            <a:ext cx="1280216" cy="791231"/>
          </a:xfrm>
          <a:prstGeom prst="rect">
            <a:avLst/>
          </a:prstGeom>
          <a:solidFill>
            <a:srgbClr val="0070C0"/>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Ultra Filtration Unit</a:t>
            </a:r>
          </a:p>
        </p:txBody>
      </p:sp>
      <p:sp>
        <p:nvSpPr>
          <p:cNvPr id="62" name="Rectangle 61">
            <a:extLst>
              <a:ext uri="{FF2B5EF4-FFF2-40B4-BE49-F238E27FC236}">
                <a16:creationId xmlns:a16="http://schemas.microsoft.com/office/drawing/2014/main" id="{47801DD4-2207-414E-B1B8-187F1B6B1731}"/>
              </a:ext>
            </a:extLst>
          </p:cNvPr>
          <p:cNvSpPr/>
          <p:nvPr/>
        </p:nvSpPr>
        <p:spPr bwMode="auto">
          <a:xfrm>
            <a:off x="6891766" y="3153447"/>
            <a:ext cx="1280216" cy="800121"/>
          </a:xfrm>
          <a:prstGeom prst="rect">
            <a:avLst/>
          </a:prstGeom>
          <a:solidFill>
            <a:srgbClr val="0070C0"/>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Reverse Osmosis Unit</a:t>
            </a:r>
          </a:p>
        </p:txBody>
      </p:sp>
      <p:cxnSp>
        <p:nvCxnSpPr>
          <p:cNvPr id="63" name="Straight Arrow Connector 62">
            <a:extLst>
              <a:ext uri="{FF2B5EF4-FFF2-40B4-BE49-F238E27FC236}">
                <a16:creationId xmlns:a16="http://schemas.microsoft.com/office/drawing/2014/main" id="{CD3BDC83-EEB6-4CF0-AB57-F860C0F48B5F}"/>
              </a:ext>
            </a:extLst>
          </p:cNvPr>
          <p:cNvCxnSpPr>
            <a:cxnSpLocks/>
          </p:cNvCxnSpPr>
          <p:nvPr/>
        </p:nvCxnSpPr>
        <p:spPr>
          <a:xfrm>
            <a:off x="1681164" y="3536346"/>
            <a:ext cx="883390" cy="0"/>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65D157C4-F5F7-41BA-BA94-EFF3D2071F40}"/>
              </a:ext>
            </a:extLst>
          </p:cNvPr>
          <p:cNvCxnSpPr/>
          <p:nvPr/>
        </p:nvCxnSpPr>
        <p:spPr>
          <a:xfrm>
            <a:off x="3854111" y="3536346"/>
            <a:ext cx="864708" cy="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id="{031661D8-0271-4B09-99B1-C2C9C88B799F}"/>
              </a:ext>
            </a:extLst>
          </p:cNvPr>
          <p:cNvCxnSpPr/>
          <p:nvPr/>
        </p:nvCxnSpPr>
        <p:spPr>
          <a:xfrm>
            <a:off x="6017717" y="3534098"/>
            <a:ext cx="864708" cy="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479D7978-244F-4956-A960-10F5794ABF59}"/>
              </a:ext>
            </a:extLst>
          </p:cNvPr>
          <p:cNvCxnSpPr>
            <a:cxnSpLocks/>
          </p:cNvCxnSpPr>
          <p:nvPr/>
        </p:nvCxnSpPr>
        <p:spPr>
          <a:xfrm>
            <a:off x="8171982" y="3534099"/>
            <a:ext cx="599877" cy="4495"/>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8" name="Connector: Elbow 67">
            <a:extLst>
              <a:ext uri="{FF2B5EF4-FFF2-40B4-BE49-F238E27FC236}">
                <a16:creationId xmlns:a16="http://schemas.microsoft.com/office/drawing/2014/main" id="{3279FDFD-AD13-4EC6-8070-8576B1F44D56}"/>
              </a:ext>
            </a:extLst>
          </p:cNvPr>
          <p:cNvCxnSpPr>
            <a:cxnSpLocks/>
            <a:stCxn id="44" idx="2"/>
          </p:cNvCxnSpPr>
          <p:nvPr/>
        </p:nvCxnSpPr>
        <p:spPr>
          <a:xfrm rot="5400000">
            <a:off x="5146357" y="302453"/>
            <a:ext cx="443822" cy="4327213"/>
          </a:xfrm>
          <a:prstGeom prst="bentConnector2">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94DC8820-DDC5-468C-B160-C4333D4D2316}"/>
              </a:ext>
            </a:extLst>
          </p:cNvPr>
          <p:cNvCxnSpPr>
            <a:cxnSpLocks/>
            <a:stCxn id="16" idx="2"/>
            <a:endCxn id="58" idx="0"/>
          </p:cNvCxnSpPr>
          <p:nvPr/>
        </p:nvCxnSpPr>
        <p:spPr>
          <a:xfrm>
            <a:off x="3204662" y="2244148"/>
            <a:ext cx="0" cy="909299"/>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B13ADE57-B1F4-4E8D-BFEB-60F3F2A5C60B}"/>
              </a:ext>
            </a:extLst>
          </p:cNvPr>
          <p:cNvCxnSpPr>
            <a:stCxn id="43" idx="2"/>
          </p:cNvCxnSpPr>
          <p:nvPr/>
        </p:nvCxnSpPr>
        <p:spPr>
          <a:xfrm>
            <a:off x="5368268" y="2244148"/>
            <a:ext cx="0" cy="443924"/>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4975209F-2B87-4618-A5B1-3B6B3A6FE532}"/>
              </a:ext>
            </a:extLst>
          </p:cNvPr>
          <p:cNvSpPr txBox="1"/>
          <p:nvPr/>
        </p:nvSpPr>
        <p:spPr>
          <a:xfrm>
            <a:off x="3709465" y="2395174"/>
            <a:ext cx="1154001" cy="276999"/>
          </a:xfrm>
          <a:prstGeom prst="rect">
            <a:avLst/>
          </a:prstGeom>
          <a:noFill/>
        </p:spPr>
        <p:txBody>
          <a:bodyPr wrap="square" rtlCol="0">
            <a:spAutoFit/>
          </a:bodyPr>
          <a:lstStyle/>
          <a:p>
            <a:pPr algn="ctr"/>
            <a:r>
              <a:rPr lang="en-US" sz="1200" b="1" dirty="0">
                <a:latin typeface="Calibri" panose="020F0502020204030204" pitchFamily="34" charset="0"/>
                <a:cs typeface="Calibri" panose="020F0502020204030204" pitchFamily="34" charset="0"/>
              </a:rPr>
              <a:t>Condensate</a:t>
            </a:r>
          </a:p>
        </p:txBody>
      </p:sp>
      <p:sp>
        <p:nvSpPr>
          <p:cNvPr id="86" name="Rectangle 85">
            <a:extLst>
              <a:ext uri="{FF2B5EF4-FFF2-40B4-BE49-F238E27FC236}">
                <a16:creationId xmlns:a16="http://schemas.microsoft.com/office/drawing/2014/main" id="{1C356FD1-F5AC-458A-BD77-3F1BD52D59C9}"/>
              </a:ext>
            </a:extLst>
          </p:cNvPr>
          <p:cNvSpPr/>
          <p:nvPr/>
        </p:nvSpPr>
        <p:spPr bwMode="auto">
          <a:xfrm>
            <a:off x="4718819" y="4719226"/>
            <a:ext cx="1280216" cy="714032"/>
          </a:xfrm>
          <a:prstGeom prst="rect">
            <a:avLst/>
          </a:prstGeom>
          <a:solidFill>
            <a:schemeClr val="bg1">
              <a:lumMod val="50000"/>
            </a:schemeClr>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Decanter </a:t>
            </a:r>
          </a:p>
        </p:txBody>
      </p:sp>
      <p:sp>
        <p:nvSpPr>
          <p:cNvPr id="87" name="Rectangle 86">
            <a:extLst>
              <a:ext uri="{FF2B5EF4-FFF2-40B4-BE49-F238E27FC236}">
                <a16:creationId xmlns:a16="http://schemas.microsoft.com/office/drawing/2014/main" id="{73832CC7-537D-4C95-A4DA-5D3A04B00467}"/>
              </a:ext>
            </a:extLst>
          </p:cNvPr>
          <p:cNvSpPr/>
          <p:nvPr/>
        </p:nvSpPr>
        <p:spPr bwMode="auto">
          <a:xfrm>
            <a:off x="6891766" y="4719226"/>
            <a:ext cx="1298898" cy="714032"/>
          </a:xfrm>
          <a:prstGeom prst="rect">
            <a:avLst/>
          </a:prstGeom>
          <a:solidFill>
            <a:srgbClr val="00B050"/>
          </a:solidFill>
          <a:ln w="9525" cap="flat" cmpd="sng" algn="ctr">
            <a:noFill/>
            <a:prstDash val="solid"/>
            <a:round/>
            <a:headEnd type="none" w="med" len="med"/>
            <a:tailEnd type="none" w="med" len="med"/>
          </a:ln>
          <a:effectLst>
            <a:glow rad="76200">
              <a:srgbClr val="00B050">
                <a:alpha val="60000"/>
              </a:srgbClr>
            </a:glow>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spcBef>
                <a:spcPct val="0"/>
              </a:spcBef>
              <a:spcAft>
                <a:spcPct val="0"/>
              </a:spcAft>
              <a:buClrTx/>
              <a:buSzTx/>
              <a:buFontTx/>
              <a:buNone/>
              <a:tabLst/>
            </a:pPr>
            <a:r>
              <a:rPr lang="en-US" sz="1400" b="1" dirty="0">
                <a:solidFill>
                  <a:schemeClr val="bg1"/>
                </a:solidFill>
                <a:latin typeface="Calibri" panose="020F0502020204030204" pitchFamily="34" charset="0"/>
                <a:cs typeface="Calibri" panose="020F0502020204030204" pitchFamily="34" charset="0"/>
              </a:rPr>
              <a:t>Biogas Generator (2 stage decomposition)</a:t>
            </a:r>
          </a:p>
        </p:txBody>
      </p:sp>
      <p:sp>
        <p:nvSpPr>
          <p:cNvPr id="91" name="TextBox 90">
            <a:extLst>
              <a:ext uri="{FF2B5EF4-FFF2-40B4-BE49-F238E27FC236}">
                <a16:creationId xmlns:a16="http://schemas.microsoft.com/office/drawing/2014/main" id="{E6776520-A810-4869-AF05-8D024E42D6CB}"/>
              </a:ext>
            </a:extLst>
          </p:cNvPr>
          <p:cNvSpPr txBox="1"/>
          <p:nvPr/>
        </p:nvSpPr>
        <p:spPr>
          <a:xfrm>
            <a:off x="3719926" y="5127815"/>
            <a:ext cx="1154001" cy="276999"/>
          </a:xfrm>
          <a:prstGeom prst="rect">
            <a:avLst/>
          </a:prstGeom>
          <a:noFill/>
        </p:spPr>
        <p:txBody>
          <a:bodyPr wrap="square" rtlCol="0">
            <a:spAutoFit/>
          </a:bodyPr>
          <a:lstStyle/>
          <a:p>
            <a:pPr algn="ctr"/>
            <a:r>
              <a:rPr lang="en-US" sz="1200" b="1" dirty="0">
                <a:latin typeface="Calibri" panose="020F0502020204030204" pitchFamily="34" charset="0"/>
                <a:cs typeface="Calibri" panose="020F0502020204030204" pitchFamily="34" charset="0"/>
              </a:rPr>
              <a:t>Sludge</a:t>
            </a:r>
          </a:p>
        </p:txBody>
      </p:sp>
      <p:cxnSp>
        <p:nvCxnSpPr>
          <p:cNvPr id="92" name="Straight Arrow Connector 91">
            <a:extLst>
              <a:ext uri="{FF2B5EF4-FFF2-40B4-BE49-F238E27FC236}">
                <a16:creationId xmlns:a16="http://schemas.microsoft.com/office/drawing/2014/main" id="{315F5BC9-8B14-472C-BE8E-2020734375FF}"/>
              </a:ext>
            </a:extLst>
          </p:cNvPr>
          <p:cNvCxnSpPr/>
          <p:nvPr/>
        </p:nvCxnSpPr>
        <p:spPr>
          <a:xfrm>
            <a:off x="6008376" y="5017763"/>
            <a:ext cx="864708" cy="1"/>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4" name="Connector: Elbow 93">
            <a:extLst>
              <a:ext uri="{FF2B5EF4-FFF2-40B4-BE49-F238E27FC236}">
                <a16:creationId xmlns:a16="http://schemas.microsoft.com/office/drawing/2014/main" id="{27626307-293A-4940-B0E6-EA552545F5D5}"/>
              </a:ext>
            </a:extLst>
          </p:cNvPr>
          <p:cNvCxnSpPr>
            <a:cxnSpLocks/>
            <a:stCxn id="58" idx="2"/>
            <a:endCxn id="86" idx="1"/>
          </p:cNvCxnSpPr>
          <p:nvPr/>
        </p:nvCxnSpPr>
        <p:spPr>
          <a:xfrm rot="16200000" flipH="1">
            <a:off x="3395957" y="3753380"/>
            <a:ext cx="1131566" cy="1514157"/>
          </a:xfrm>
          <a:prstGeom prst="bentConnector2">
            <a:avLst/>
          </a:prstGeom>
          <a:ln w="19050">
            <a:solidFill>
              <a:schemeClr val="bg1">
                <a:lumMod val="50000"/>
              </a:schemeClr>
            </a:solidFill>
            <a:tailEnd type="triangle"/>
          </a:ln>
          <a:effectLst>
            <a:innerShdw blurRad="63500" dist="50800" dir="13500000">
              <a:prstClr val="black">
                <a:alpha val="50000"/>
              </a:prstClr>
            </a:innerShdw>
          </a:effectLst>
        </p:spPr>
        <p:style>
          <a:lnRef idx="1">
            <a:schemeClr val="accent1"/>
          </a:lnRef>
          <a:fillRef idx="0">
            <a:schemeClr val="accent1"/>
          </a:fillRef>
          <a:effectRef idx="0">
            <a:schemeClr val="accent1"/>
          </a:effectRef>
          <a:fontRef idx="minor">
            <a:schemeClr val="tx1"/>
          </a:fontRef>
        </p:style>
      </p:cxnSp>
      <p:cxnSp>
        <p:nvCxnSpPr>
          <p:cNvPr id="95" name="Straight Arrow Connector 94">
            <a:extLst>
              <a:ext uri="{FF2B5EF4-FFF2-40B4-BE49-F238E27FC236}">
                <a16:creationId xmlns:a16="http://schemas.microsoft.com/office/drawing/2014/main" id="{D5D8C227-93CE-438E-BFB2-91DBD448583C}"/>
              </a:ext>
            </a:extLst>
          </p:cNvPr>
          <p:cNvCxnSpPr>
            <a:cxnSpLocks/>
          </p:cNvCxnSpPr>
          <p:nvPr/>
        </p:nvCxnSpPr>
        <p:spPr>
          <a:xfrm>
            <a:off x="8209346" y="5039804"/>
            <a:ext cx="599877" cy="4495"/>
          </a:xfrm>
          <a:prstGeom prst="straightConnector1">
            <a:avLst/>
          </a:prstGeom>
          <a:ln w="190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6" name="TextBox 95">
            <a:extLst>
              <a:ext uri="{FF2B5EF4-FFF2-40B4-BE49-F238E27FC236}">
                <a16:creationId xmlns:a16="http://schemas.microsoft.com/office/drawing/2014/main" id="{F6C891C1-01D3-41AE-A3F7-4B91C26C8395}"/>
              </a:ext>
            </a:extLst>
          </p:cNvPr>
          <p:cNvSpPr txBox="1"/>
          <p:nvPr/>
        </p:nvSpPr>
        <p:spPr>
          <a:xfrm>
            <a:off x="10827293" y="4602264"/>
            <a:ext cx="1154001" cy="954107"/>
          </a:xfrm>
          <a:prstGeom prst="rect">
            <a:avLst/>
          </a:prstGeom>
          <a:noFill/>
          <a:ln>
            <a:solidFill>
              <a:srgbClr val="92D050"/>
            </a:solidFill>
          </a:ln>
          <a:effectLst>
            <a:glow rad="50800">
              <a:srgbClr val="92D050">
                <a:alpha val="60000"/>
              </a:srgbClr>
            </a:glow>
          </a:effectLst>
        </p:spPr>
        <p:txBody>
          <a:bodyPr wrap="square" rtlCol="0">
            <a:spAutoFit/>
          </a:bodyPr>
          <a:lstStyle/>
          <a:p>
            <a:pPr algn="ctr"/>
            <a:r>
              <a:rPr lang="en-US" sz="1400" b="1" dirty="0">
                <a:latin typeface="Calibri" panose="020F0502020204030204" pitchFamily="34" charset="0"/>
                <a:cs typeface="Calibri" panose="020F0502020204030204" pitchFamily="34" charset="0"/>
              </a:rPr>
              <a:t>Future Plans of Power Generation from Bio-gas</a:t>
            </a:r>
          </a:p>
        </p:txBody>
      </p:sp>
      <p:sp>
        <p:nvSpPr>
          <p:cNvPr id="97" name="TextBox 96">
            <a:extLst>
              <a:ext uri="{FF2B5EF4-FFF2-40B4-BE49-F238E27FC236}">
                <a16:creationId xmlns:a16="http://schemas.microsoft.com/office/drawing/2014/main" id="{4FF354D9-0038-4D2D-94E7-BE7F163BB476}"/>
              </a:ext>
            </a:extLst>
          </p:cNvPr>
          <p:cNvSpPr txBox="1"/>
          <p:nvPr/>
        </p:nvSpPr>
        <p:spPr>
          <a:xfrm>
            <a:off x="3646357" y="3989287"/>
            <a:ext cx="1280216" cy="276999"/>
          </a:xfrm>
          <a:prstGeom prst="rect">
            <a:avLst/>
          </a:prstGeom>
          <a:noFill/>
        </p:spPr>
        <p:txBody>
          <a:bodyPr wrap="square" rtlCol="0">
            <a:spAutoFit/>
          </a:bodyPr>
          <a:lstStyle/>
          <a:p>
            <a:pPr algn="ctr"/>
            <a:r>
              <a:rPr lang="en-US" sz="1200" b="1" dirty="0">
                <a:latin typeface="Calibri" panose="020F0502020204030204" pitchFamily="34" charset="0"/>
                <a:cs typeface="Calibri" panose="020F0502020204030204" pitchFamily="34" charset="0"/>
              </a:rPr>
              <a:t>Treated Water</a:t>
            </a:r>
          </a:p>
        </p:txBody>
      </p:sp>
    </p:spTree>
    <p:extLst>
      <p:ext uri="{BB962C8B-B14F-4D97-AF65-F5344CB8AC3E}">
        <p14:creationId xmlns:p14="http://schemas.microsoft.com/office/powerpoint/2010/main" val="179613184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61"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defRPr/>
            </a:pP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0852409" cy="652463"/>
          </a:xfrm>
        </p:spPr>
        <p:txBody>
          <a:bodyPr/>
          <a:lstStyle/>
          <a:p>
            <a:r>
              <a:rPr lang="en-GB" sz="2800" b="1" dirty="0">
                <a:cs typeface="Arial" panose="020B0604020202020204" pitchFamily="34" charset="0"/>
              </a:rPr>
              <a:t>COMBATING ANTIMICROBIAL RESISTANCE  </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50000" y="1326435"/>
            <a:ext cx="11263464" cy="4732209"/>
          </a:xfrm>
        </p:spPr>
        <p:txBody>
          <a:bodyPr>
            <a:normAutofit/>
          </a:bodyPr>
          <a:lstStyle/>
          <a:p>
            <a:r>
              <a:rPr lang="en-US" sz="2000" b="1" dirty="0">
                <a:solidFill>
                  <a:srgbClr val="1A4AE3"/>
                </a:solidFill>
                <a:latin typeface="Calibri" panose="020F0502020204030204" pitchFamily="34" charset="0"/>
                <a:cs typeface="Calibri" panose="020F0502020204030204" pitchFamily="34" charset="0"/>
              </a:rPr>
              <a:t>Waste Water Treatment Technology: Equipment's involved in removal of Antibiotic contents (ensuring less than PNEC value in Treated water)</a:t>
            </a:r>
            <a:endParaRPr lang="en-GB" sz="2000" b="1" dirty="0">
              <a:solidFill>
                <a:srgbClr val="1A4AE3"/>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163</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12" name="TextBox 11">
            <a:extLst>
              <a:ext uri="{FF2B5EF4-FFF2-40B4-BE49-F238E27FC236}">
                <a16:creationId xmlns:a16="http://schemas.microsoft.com/office/drawing/2014/main" id="{CE67EBD4-DD2C-44B0-9D85-4DAE6E55A81D}"/>
              </a:ext>
            </a:extLst>
          </p:cNvPr>
          <p:cNvSpPr txBox="1"/>
          <p:nvPr/>
        </p:nvSpPr>
        <p:spPr>
          <a:xfrm>
            <a:off x="1442803" y="5334556"/>
            <a:ext cx="3216675" cy="584775"/>
          </a:xfrm>
          <a:prstGeom prst="rect">
            <a:avLst/>
          </a:prstGeom>
          <a:noFill/>
        </p:spPr>
        <p:txBody>
          <a:bodyPr wrap="square" rtlCol="0">
            <a:spAutoFit/>
          </a:bodyPr>
          <a:lstStyle/>
          <a:p>
            <a:r>
              <a:rPr lang="en-US" sz="1600" b="1" dirty="0">
                <a:solidFill>
                  <a:srgbClr val="1A4AE3"/>
                </a:solidFill>
                <a:latin typeface="Calibri" panose="020F0502020204030204" pitchFamily="34" charset="0"/>
                <a:cs typeface="Calibri" panose="020F0502020204030204" pitchFamily="34" charset="0"/>
              </a:rPr>
              <a:t>Water management driven by Our Proud and Dedicated team </a:t>
            </a:r>
          </a:p>
        </p:txBody>
      </p:sp>
      <p:sp>
        <p:nvSpPr>
          <p:cNvPr id="15" name="Arrow: Right 14">
            <a:extLst>
              <a:ext uri="{FF2B5EF4-FFF2-40B4-BE49-F238E27FC236}">
                <a16:creationId xmlns:a16="http://schemas.microsoft.com/office/drawing/2014/main" id="{1E98E133-5DBA-4849-903F-3A38C176FBEC}"/>
              </a:ext>
            </a:extLst>
          </p:cNvPr>
          <p:cNvSpPr/>
          <p:nvPr/>
        </p:nvSpPr>
        <p:spPr>
          <a:xfrm>
            <a:off x="9681032" y="2742547"/>
            <a:ext cx="352690" cy="240306"/>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EA74FFAE-3B43-40A1-B1BB-DD9BA55CAC9B}"/>
              </a:ext>
            </a:extLst>
          </p:cNvPr>
          <p:cNvPicPr>
            <a:picLocks noChangeAspect="1"/>
          </p:cNvPicPr>
          <p:nvPr/>
        </p:nvPicPr>
        <p:blipFill>
          <a:blip r:embed="rId7" cstate="email">
            <a:extLst>
              <a:ext uri="{BEBA8EAE-BF5A-486C-A8C5-ECC9F3942E4B}">
                <a14:imgProps xmlns:a14="http://schemas.microsoft.com/office/drawing/2010/main">
                  <a14:imgLayer r:embed="rId8">
                    <a14:imgEffect>
                      <a14:brightnessContrast bright="40000"/>
                    </a14:imgEffect>
                  </a14:imgLayer>
                </a14:imgProps>
              </a:ext>
              <a:ext uri="{28A0092B-C50C-407E-A947-70E740481C1C}">
                <a14:useLocalDpi xmlns:a14="http://schemas.microsoft.com/office/drawing/2010/main"/>
              </a:ext>
            </a:extLst>
          </a:blip>
          <a:stretch>
            <a:fillRect/>
          </a:stretch>
        </p:blipFill>
        <p:spPr>
          <a:xfrm>
            <a:off x="4793907" y="4871154"/>
            <a:ext cx="2714493" cy="1488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A98B8795-4C6F-4D12-8709-59FA6087EFBC}"/>
              </a:ext>
            </a:extLst>
          </p:cNvPr>
          <p:cNvPicPr>
            <a:picLocks/>
          </p:cNvPicPr>
          <p:nvPr/>
        </p:nvPicPr>
        <p:blipFill>
          <a:blip r:embed="rId9" cstate="email">
            <a:extLst>
              <a:ext uri="{BEBA8EAE-BF5A-486C-A8C5-ECC9F3942E4B}">
                <a14:imgProps xmlns:a14="http://schemas.microsoft.com/office/drawing/2010/main">
                  <a14:imgLayer r:embed="rId10">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109827" y="2106527"/>
            <a:ext cx="2082233" cy="1671535"/>
          </a:xfrm>
          <a:prstGeom prst="rect">
            <a:avLst/>
          </a:prstGeom>
          <a:ln>
            <a:noFill/>
          </a:ln>
          <a:effectLst>
            <a:outerShdw blurRad="190500" algn="tl" rotWithShape="0">
              <a:srgbClr val="000000">
                <a:alpha val="70000"/>
              </a:srgbClr>
            </a:outerShdw>
          </a:effectLst>
        </p:spPr>
      </p:pic>
      <p:pic>
        <p:nvPicPr>
          <p:cNvPr id="19" name="Picture 18">
            <a:extLst>
              <a:ext uri="{FF2B5EF4-FFF2-40B4-BE49-F238E27FC236}">
                <a16:creationId xmlns:a16="http://schemas.microsoft.com/office/drawing/2014/main" id="{C7DE5B14-FF86-444C-9300-359D2A4F21E4}"/>
              </a:ext>
            </a:extLst>
          </p:cNvPr>
          <p:cNvPicPr>
            <a:picLocks/>
          </p:cNvPicPr>
          <p:nvPr/>
        </p:nvPicPr>
        <p:blipFill>
          <a:blip r:embed="rId11" cstate="email">
            <a:extLst>
              <a:ext uri="{BEBA8EAE-BF5A-486C-A8C5-ECC9F3942E4B}">
                <a14:imgProps xmlns:a14="http://schemas.microsoft.com/office/drawing/2010/main">
                  <a14:imgLayer r:embed="rId12">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5098863" y="2103865"/>
            <a:ext cx="2002326" cy="1674197"/>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81FCBFEB-95EB-42CD-AAF0-655FA3FF5A13}"/>
              </a:ext>
            </a:extLst>
          </p:cNvPr>
          <p:cNvPicPr>
            <a:picLocks/>
          </p:cNvPicPr>
          <p:nvPr/>
        </p:nvPicPr>
        <p:blipFill>
          <a:blip r:embed="rId13" cstate="email">
            <a:extLst>
              <a:ext uri="{BEBA8EAE-BF5A-486C-A8C5-ECC9F3942E4B}">
                <a14:imgProps xmlns:a14="http://schemas.microsoft.com/office/drawing/2010/main">
                  <a14:imgLayer r:embed="rId14">
                    <a14:imgEffect>
                      <a14:brightnessContrast bright="40000"/>
                    </a14:imgEffect>
                  </a14:imgLayer>
                </a14:imgProps>
              </a:ext>
              <a:ext uri="{28A0092B-C50C-407E-A947-70E740481C1C}">
                <a14:useLocalDpi xmlns:a14="http://schemas.microsoft.com/office/drawing/2010/main"/>
              </a:ext>
            </a:extLst>
          </a:blip>
          <a:stretch>
            <a:fillRect/>
          </a:stretch>
        </p:blipFill>
        <p:spPr>
          <a:xfrm rot="5400000">
            <a:off x="7797009" y="1854871"/>
            <a:ext cx="1588676" cy="2082233"/>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B4240C66-B2FA-4B5B-AD44-CA0D1D555294}"/>
              </a:ext>
            </a:extLst>
          </p:cNvPr>
          <p:cNvPicPr>
            <a:picLocks/>
          </p:cNvPicPr>
          <p:nvPr/>
        </p:nvPicPr>
        <p:blipFill>
          <a:blip r:embed="rId15" cstate="email">
            <a:extLst>
              <a:ext uri="{BEBA8EAE-BF5A-486C-A8C5-ECC9F3942E4B}">
                <a14:imgProps xmlns:a14="http://schemas.microsoft.com/office/drawing/2010/main">
                  <a14:imgLayer r:embed="rId16">
                    <a14:imgEffect>
                      <a14:brightnessContrast bright="20000"/>
                    </a14:imgEffect>
                  </a14:imgLayer>
                </a14:imgProps>
              </a:ext>
              <a:ext uri="{28A0092B-C50C-407E-A947-70E740481C1C}">
                <a14:useLocalDpi xmlns:a14="http://schemas.microsoft.com/office/drawing/2010/main"/>
              </a:ext>
            </a:extLst>
          </a:blip>
          <a:stretch>
            <a:fillRect/>
          </a:stretch>
        </p:blipFill>
        <p:spPr>
          <a:xfrm>
            <a:off x="2608699" y="2101663"/>
            <a:ext cx="2082233" cy="1676399"/>
          </a:xfrm>
          <a:prstGeom prst="rect">
            <a:avLst/>
          </a:prstGeom>
          <a:ln>
            <a:noFill/>
          </a:ln>
          <a:effectLst>
            <a:outerShdw blurRad="292100" dist="139700" dir="2700000" algn="tl" rotWithShape="0">
              <a:srgbClr val="333333">
                <a:alpha val="65000"/>
              </a:srgbClr>
            </a:outerShdw>
          </a:effectLst>
        </p:spPr>
      </p:pic>
      <p:sp>
        <p:nvSpPr>
          <p:cNvPr id="22" name="Arrow: Right 21">
            <a:extLst>
              <a:ext uri="{FF2B5EF4-FFF2-40B4-BE49-F238E27FC236}">
                <a16:creationId xmlns:a16="http://schemas.microsoft.com/office/drawing/2014/main" id="{2F20F063-92DE-41F2-B8AF-EF9C3DF40D51}"/>
              </a:ext>
            </a:extLst>
          </p:cNvPr>
          <p:cNvSpPr/>
          <p:nvPr/>
        </p:nvSpPr>
        <p:spPr>
          <a:xfrm>
            <a:off x="7155710" y="2742547"/>
            <a:ext cx="352690" cy="240306"/>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Arrow: Right 22">
            <a:extLst>
              <a:ext uri="{FF2B5EF4-FFF2-40B4-BE49-F238E27FC236}">
                <a16:creationId xmlns:a16="http://schemas.microsoft.com/office/drawing/2014/main" id="{C9760055-9CFC-4411-9234-21ABE489DAFA}"/>
              </a:ext>
            </a:extLst>
          </p:cNvPr>
          <p:cNvSpPr/>
          <p:nvPr/>
        </p:nvSpPr>
        <p:spPr>
          <a:xfrm>
            <a:off x="4734226" y="2742547"/>
            <a:ext cx="352690" cy="240306"/>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Arrow: Right 23">
            <a:extLst>
              <a:ext uri="{FF2B5EF4-FFF2-40B4-BE49-F238E27FC236}">
                <a16:creationId xmlns:a16="http://schemas.microsoft.com/office/drawing/2014/main" id="{32F090CC-4E23-44AE-AB2B-D13767E052A6}"/>
              </a:ext>
            </a:extLst>
          </p:cNvPr>
          <p:cNvSpPr/>
          <p:nvPr/>
        </p:nvSpPr>
        <p:spPr>
          <a:xfrm>
            <a:off x="2228112" y="2742547"/>
            <a:ext cx="352690" cy="240306"/>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5" name="Content Placeholder 11">
            <a:extLst>
              <a:ext uri="{FF2B5EF4-FFF2-40B4-BE49-F238E27FC236}">
                <a16:creationId xmlns:a16="http://schemas.microsoft.com/office/drawing/2014/main" id="{5B258796-A830-41A4-8474-A19513DFB7B8}"/>
              </a:ext>
            </a:extLst>
          </p:cNvPr>
          <p:cNvGraphicFramePr>
            <a:graphicFrameLocks/>
          </p:cNvGraphicFramePr>
          <p:nvPr/>
        </p:nvGraphicFramePr>
        <p:xfrm>
          <a:off x="120529" y="3985626"/>
          <a:ext cx="2082233" cy="762000"/>
        </p:xfrm>
        <a:graphic>
          <a:graphicData uri="http://schemas.openxmlformats.org/drawingml/2006/table">
            <a:tbl>
              <a:tblPr firstRow="1" bandRow="1">
                <a:tableStyleId>{5C22544A-7EE6-4342-B048-85BDC9FD1C3A}</a:tableStyleId>
              </a:tblPr>
              <a:tblGrid>
                <a:gridCol w="2082233">
                  <a:extLst>
                    <a:ext uri="{9D8B030D-6E8A-4147-A177-3AD203B41FA5}">
                      <a16:colId xmlns:a16="http://schemas.microsoft.com/office/drawing/2014/main" val="1553772700"/>
                    </a:ext>
                  </a:extLst>
                </a:gridCol>
              </a:tblGrid>
              <a:tr h="2222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cs typeface="Calibri" panose="020F0502020204030204" pitchFamily="34" charset="0"/>
                        </a:rPr>
                        <a:t>Multi Effect Evaporator</a:t>
                      </a:r>
                    </a:p>
                  </a:txBody>
                  <a:tcPr/>
                </a:tc>
                <a:extLst>
                  <a:ext uri="{0D108BD9-81ED-4DB2-BD59-A6C34878D82A}">
                    <a16:rowId xmlns:a16="http://schemas.microsoft.com/office/drawing/2014/main" val="1419038386"/>
                  </a:ext>
                </a:extLst>
              </a:tr>
              <a:tr h="0">
                <a:tc>
                  <a:txBody>
                    <a:bodyPr/>
                    <a:lstStyle/>
                    <a:p>
                      <a:pPr marL="0" marR="0" lvl="0" indent="0" algn="l" defTabSz="914400" rtl="0" eaLnBrk="1" fontAlgn="auto" latinLnBrk="0" hangingPunct="1">
                        <a:lnSpc>
                          <a:spcPct val="100000"/>
                        </a:lnSpc>
                        <a:spcBef>
                          <a:spcPts val="0"/>
                        </a:spcBef>
                        <a:spcAft>
                          <a:spcPts val="0"/>
                        </a:spcAft>
                        <a:buClr>
                          <a:srgbClr val="1A4AE3"/>
                        </a:buClr>
                        <a:buSzPct val="125000"/>
                        <a:buFont typeface="Arial" panose="020B0604020202020204" pitchFamily="34" charset="0"/>
                        <a:buNone/>
                        <a:tabLst/>
                        <a:defRPr/>
                      </a:pPr>
                      <a:r>
                        <a:rPr lang="en-US" sz="1200" dirty="0">
                          <a:latin typeface="Calibri" panose="020F0502020204030204" pitchFamily="34" charset="0"/>
                          <a:cs typeface="Calibri" panose="020F0502020204030204" pitchFamily="34" charset="0"/>
                        </a:rPr>
                        <a:t>Separation of non volatile contents</a:t>
                      </a:r>
                    </a:p>
                  </a:txBody>
                  <a:tcPr>
                    <a:solidFill>
                      <a:schemeClr val="accent1">
                        <a:lumMod val="20000"/>
                        <a:lumOff val="80000"/>
                      </a:schemeClr>
                    </a:solidFill>
                  </a:tcPr>
                </a:tc>
                <a:extLst>
                  <a:ext uri="{0D108BD9-81ED-4DB2-BD59-A6C34878D82A}">
                    <a16:rowId xmlns:a16="http://schemas.microsoft.com/office/drawing/2014/main" val="595458470"/>
                  </a:ext>
                </a:extLst>
              </a:tr>
            </a:tbl>
          </a:graphicData>
        </a:graphic>
      </p:graphicFrame>
      <p:graphicFrame>
        <p:nvGraphicFramePr>
          <p:cNvPr id="26" name="Content Placeholder 11">
            <a:extLst>
              <a:ext uri="{FF2B5EF4-FFF2-40B4-BE49-F238E27FC236}">
                <a16:creationId xmlns:a16="http://schemas.microsoft.com/office/drawing/2014/main" id="{EC322B2B-4CCD-4CC3-BCC5-D5FCB212E44D}"/>
              </a:ext>
            </a:extLst>
          </p:cNvPr>
          <p:cNvGraphicFramePr>
            <a:graphicFrameLocks/>
          </p:cNvGraphicFramePr>
          <p:nvPr/>
        </p:nvGraphicFramePr>
        <p:xfrm>
          <a:off x="2608699" y="3985626"/>
          <a:ext cx="2085508" cy="664990"/>
        </p:xfrm>
        <a:graphic>
          <a:graphicData uri="http://schemas.openxmlformats.org/drawingml/2006/table">
            <a:tbl>
              <a:tblPr firstRow="1" bandRow="1">
                <a:tableStyleId>{5C22544A-7EE6-4342-B048-85BDC9FD1C3A}</a:tableStyleId>
              </a:tblPr>
              <a:tblGrid>
                <a:gridCol w="2085508">
                  <a:extLst>
                    <a:ext uri="{9D8B030D-6E8A-4147-A177-3AD203B41FA5}">
                      <a16:colId xmlns:a16="http://schemas.microsoft.com/office/drawing/2014/main" val="1553772700"/>
                    </a:ext>
                  </a:extLst>
                </a:gridCol>
              </a:tblGrid>
              <a:tr h="2736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cs typeface="Calibri" panose="020F0502020204030204" pitchFamily="34" charset="0"/>
                        </a:rPr>
                        <a:t>Thin Film Dryer</a:t>
                      </a:r>
                    </a:p>
                  </a:txBody>
                  <a:tcPr/>
                </a:tc>
                <a:extLst>
                  <a:ext uri="{0D108BD9-81ED-4DB2-BD59-A6C34878D82A}">
                    <a16:rowId xmlns:a16="http://schemas.microsoft.com/office/drawing/2014/main" val="1419038386"/>
                  </a:ext>
                </a:extLst>
              </a:tr>
              <a:tr h="360190">
                <a:tc>
                  <a:txBody>
                    <a:bodyPr/>
                    <a:lstStyle/>
                    <a:p>
                      <a:pPr marL="0" marR="0" lvl="0" indent="0" algn="l" defTabSz="914400" rtl="0" eaLnBrk="1" fontAlgn="auto" latinLnBrk="0" hangingPunct="1">
                        <a:lnSpc>
                          <a:spcPct val="100000"/>
                        </a:lnSpc>
                        <a:spcBef>
                          <a:spcPts val="0"/>
                        </a:spcBef>
                        <a:spcAft>
                          <a:spcPts val="0"/>
                        </a:spcAft>
                        <a:buClr>
                          <a:srgbClr val="1A4AE3"/>
                        </a:buClr>
                        <a:buSzPct val="125000"/>
                        <a:buFont typeface="Arial" panose="020B0604020202020204" pitchFamily="34" charset="0"/>
                        <a:buNone/>
                        <a:tabLst/>
                        <a:defRPr/>
                      </a:pPr>
                      <a:r>
                        <a:rPr lang="en-US" sz="1200" dirty="0">
                          <a:latin typeface="Calibri" panose="020F0502020204030204" pitchFamily="34" charset="0"/>
                          <a:cs typeface="Calibri" panose="020F0502020204030204" pitchFamily="34" charset="0"/>
                        </a:rPr>
                        <a:t>Drying of non volatile contents</a:t>
                      </a:r>
                    </a:p>
                  </a:txBody>
                  <a:tcPr>
                    <a:solidFill>
                      <a:schemeClr val="accent1">
                        <a:lumMod val="20000"/>
                        <a:lumOff val="80000"/>
                      </a:schemeClr>
                    </a:solidFill>
                  </a:tcPr>
                </a:tc>
                <a:extLst>
                  <a:ext uri="{0D108BD9-81ED-4DB2-BD59-A6C34878D82A}">
                    <a16:rowId xmlns:a16="http://schemas.microsoft.com/office/drawing/2014/main" val="595458470"/>
                  </a:ext>
                </a:extLst>
              </a:tr>
            </a:tbl>
          </a:graphicData>
        </a:graphic>
      </p:graphicFrame>
      <p:graphicFrame>
        <p:nvGraphicFramePr>
          <p:cNvPr id="27" name="Content Placeholder 11">
            <a:extLst>
              <a:ext uri="{FF2B5EF4-FFF2-40B4-BE49-F238E27FC236}">
                <a16:creationId xmlns:a16="http://schemas.microsoft.com/office/drawing/2014/main" id="{7C525B51-9284-40D0-86E0-379A169C20DC}"/>
              </a:ext>
            </a:extLst>
          </p:cNvPr>
          <p:cNvGraphicFramePr>
            <a:graphicFrameLocks/>
          </p:cNvGraphicFramePr>
          <p:nvPr/>
        </p:nvGraphicFramePr>
        <p:xfrm>
          <a:off x="5070202" y="3985626"/>
          <a:ext cx="2085508" cy="762000"/>
        </p:xfrm>
        <a:graphic>
          <a:graphicData uri="http://schemas.openxmlformats.org/drawingml/2006/table">
            <a:tbl>
              <a:tblPr firstRow="1" bandRow="1">
                <a:tableStyleId>{5C22544A-7EE6-4342-B048-85BDC9FD1C3A}</a:tableStyleId>
              </a:tblPr>
              <a:tblGrid>
                <a:gridCol w="2085508">
                  <a:extLst>
                    <a:ext uri="{9D8B030D-6E8A-4147-A177-3AD203B41FA5}">
                      <a16:colId xmlns:a16="http://schemas.microsoft.com/office/drawing/2014/main" val="1553772700"/>
                    </a:ext>
                  </a:extLst>
                </a:gridCol>
              </a:tblGrid>
              <a:tr h="2222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cs typeface="Calibri" panose="020F0502020204030204" pitchFamily="34" charset="0"/>
                        </a:rPr>
                        <a:t>Biological Treatment unit</a:t>
                      </a:r>
                    </a:p>
                  </a:txBody>
                  <a:tcPr/>
                </a:tc>
                <a:extLst>
                  <a:ext uri="{0D108BD9-81ED-4DB2-BD59-A6C34878D82A}">
                    <a16:rowId xmlns:a16="http://schemas.microsoft.com/office/drawing/2014/main" val="1419038386"/>
                  </a:ext>
                </a:extLst>
              </a:tr>
              <a:tr h="0">
                <a:tc>
                  <a:txBody>
                    <a:bodyPr/>
                    <a:lstStyle/>
                    <a:p>
                      <a:pPr marL="0" indent="0">
                        <a:buClr>
                          <a:srgbClr val="1A4AE3"/>
                        </a:buClr>
                        <a:buSzPct val="125000"/>
                        <a:buFont typeface="Arial" panose="020B0604020202020204" pitchFamily="34" charset="0"/>
                        <a:buNone/>
                      </a:pPr>
                      <a:r>
                        <a:rPr lang="en-US" sz="1200" dirty="0">
                          <a:latin typeface="Calibri" panose="020F0502020204030204" pitchFamily="34" charset="0"/>
                          <a:cs typeface="Calibri" panose="020F0502020204030204" pitchFamily="34" charset="0"/>
                        </a:rPr>
                        <a:t>COD / BOD &amp; Ammonical nitrogen removal</a:t>
                      </a:r>
                    </a:p>
                  </a:txBody>
                  <a:tcPr>
                    <a:solidFill>
                      <a:schemeClr val="accent1">
                        <a:lumMod val="20000"/>
                        <a:lumOff val="80000"/>
                      </a:schemeClr>
                    </a:solidFill>
                  </a:tcPr>
                </a:tc>
                <a:extLst>
                  <a:ext uri="{0D108BD9-81ED-4DB2-BD59-A6C34878D82A}">
                    <a16:rowId xmlns:a16="http://schemas.microsoft.com/office/drawing/2014/main" val="595458470"/>
                  </a:ext>
                </a:extLst>
              </a:tr>
            </a:tbl>
          </a:graphicData>
        </a:graphic>
      </p:graphicFrame>
      <p:graphicFrame>
        <p:nvGraphicFramePr>
          <p:cNvPr id="28" name="Content Placeholder 11">
            <a:extLst>
              <a:ext uri="{FF2B5EF4-FFF2-40B4-BE49-F238E27FC236}">
                <a16:creationId xmlns:a16="http://schemas.microsoft.com/office/drawing/2014/main" id="{536A1876-0952-4A14-93AC-DAE3E956A0C0}"/>
              </a:ext>
            </a:extLst>
          </p:cNvPr>
          <p:cNvGraphicFramePr>
            <a:graphicFrameLocks/>
          </p:cNvGraphicFramePr>
          <p:nvPr/>
        </p:nvGraphicFramePr>
        <p:xfrm>
          <a:off x="7548136" y="3985626"/>
          <a:ext cx="2082233" cy="579120"/>
        </p:xfrm>
        <a:graphic>
          <a:graphicData uri="http://schemas.openxmlformats.org/drawingml/2006/table">
            <a:tbl>
              <a:tblPr firstRow="1" bandRow="1">
                <a:tableStyleId>{5C22544A-7EE6-4342-B048-85BDC9FD1C3A}</a:tableStyleId>
              </a:tblPr>
              <a:tblGrid>
                <a:gridCol w="2082233">
                  <a:extLst>
                    <a:ext uri="{9D8B030D-6E8A-4147-A177-3AD203B41FA5}">
                      <a16:colId xmlns:a16="http://schemas.microsoft.com/office/drawing/2014/main" val="1553772700"/>
                    </a:ext>
                  </a:extLst>
                </a:gridCol>
              </a:tblGrid>
              <a:tr h="2222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cs typeface="Calibri" panose="020F0502020204030204" pitchFamily="34" charset="0"/>
                        </a:rPr>
                        <a:t>Ultra Filtration unit</a:t>
                      </a:r>
                    </a:p>
                  </a:txBody>
                  <a:tcPr/>
                </a:tc>
                <a:extLst>
                  <a:ext uri="{0D108BD9-81ED-4DB2-BD59-A6C34878D82A}">
                    <a16:rowId xmlns:a16="http://schemas.microsoft.com/office/drawing/2014/main" val="1419038386"/>
                  </a:ext>
                </a:extLst>
              </a:tr>
              <a:tr h="0">
                <a:tc>
                  <a:txBody>
                    <a:bodyPr/>
                    <a:lstStyle/>
                    <a:p>
                      <a:pPr marL="0" indent="0">
                        <a:buClr>
                          <a:srgbClr val="1A4AE3"/>
                        </a:buClr>
                        <a:buSzPct val="125000"/>
                        <a:buFont typeface="Arial" panose="020B0604020202020204" pitchFamily="34" charset="0"/>
                        <a:buNone/>
                      </a:pPr>
                      <a:r>
                        <a:rPr lang="en-US" sz="1200" dirty="0">
                          <a:latin typeface="Calibri" panose="020F0502020204030204" pitchFamily="34" charset="0"/>
                          <a:cs typeface="Calibri" panose="020F0502020204030204" pitchFamily="34" charset="0"/>
                        </a:rPr>
                        <a:t>Removal of suspended solids</a:t>
                      </a:r>
                    </a:p>
                  </a:txBody>
                  <a:tcPr>
                    <a:solidFill>
                      <a:schemeClr val="accent1">
                        <a:lumMod val="20000"/>
                        <a:lumOff val="80000"/>
                      </a:schemeClr>
                    </a:solidFill>
                  </a:tcPr>
                </a:tc>
                <a:extLst>
                  <a:ext uri="{0D108BD9-81ED-4DB2-BD59-A6C34878D82A}">
                    <a16:rowId xmlns:a16="http://schemas.microsoft.com/office/drawing/2014/main" val="595458470"/>
                  </a:ext>
                </a:extLst>
              </a:tr>
            </a:tbl>
          </a:graphicData>
        </a:graphic>
      </p:graphicFrame>
      <p:graphicFrame>
        <p:nvGraphicFramePr>
          <p:cNvPr id="29" name="Content Placeholder 11">
            <a:extLst>
              <a:ext uri="{FF2B5EF4-FFF2-40B4-BE49-F238E27FC236}">
                <a16:creationId xmlns:a16="http://schemas.microsoft.com/office/drawing/2014/main" id="{1F32CBF6-32D4-4CBF-9DA4-375D6B08CD25}"/>
              </a:ext>
            </a:extLst>
          </p:cNvPr>
          <p:cNvGraphicFramePr>
            <a:graphicFrameLocks/>
          </p:cNvGraphicFramePr>
          <p:nvPr/>
        </p:nvGraphicFramePr>
        <p:xfrm>
          <a:off x="10097143" y="3987297"/>
          <a:ext cx="1974328" cy="579120"/>
        </p:xfrm>
        <a:graphic>
          <a:graphicData uri="http://schemas.openxmlformats.org/drawingml/2006/table">
            <a:tbl>
              <a:tblPr firstRow="1" bandRow="1">
                <a:tableStyleId>{5C22544A-7EE6-4342-B048-85BDC9FD1C3A}</a:tableStyleId>
              </a:tblPr>
              <a:tblGrid>
                <a:gridCol w="1974328">
                  <a:extLst>
                    <a:ext uri="{9D8B030D-6E8A-4147-A177-3AD203B41FA5}">
                      <a16:colId xmlns:a16="http://schemas.microsoft.com/office/drawing/2014/main" val="1553772700"/>
                    </a:ext>
                  </a:extLst>
                </a:gridCol>
              </a:tblGrid>
              <a:tr h="2222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cs typeface="Calibri" panose="020F0502020204030204" pitchFamily="34" charset="0"/>
                        </a:rPr>
                        <a:t>Reverse Osmosis unit</a:t>
                      </a:r>
                    </a:p>
                  </a:txBody>
                  <a:tcPr/>
                </a:tc>
                <a:extLst>
                  <a:ext uri="{0D108BD9-81ED-4DB2-BD59-A6C34878D82A}">
                    <a16:rowId xmlns:a16="http://schemas.microsoft.com/office/drawing/2014/main" val="1419038386"/>
                  </a:ext>
                </a:extLst>
              </a:tr>
              <a:tr h="0">
                <a:tc>
                  <a:txBody>
                    <a:bodyPr/>
                    <a:lstStyle/>
                    <a:p>
                      <a:pPr marL="0" indent="0">
                        <a:buClr>
                          <a:srgbClr val="1A4AE3"/>
                        </a:buClr>
                        <a:buSzPct val="125000"/>
                        <a:buFont typeface="Arial" panose="020B0604020202020204" pitchFamily="34" charset="0"/>
                        <a:buNone/>
                      </a:pPr>
                      <a:r>
                        <a:rPr lang="en-US" sz="1200" dirty="0">
                          <a:latin typeface="Calibri" panose="020F0502020204030204" pitchFamily="34" charset="0"/>
                          <a:cs typeface="Calibri" panose="020F0502020204030204" pitchFamily="34" charset="0"/>
                        </a:rPr>
                        <a:t>Removal of dissolved solids</a:t>
                      </a:r>
                    </a:p>
                  </a:txBody>
                  <a:tcPr>
                    <a:solidFill>
                      <a:schemeClr val="accent1">
                        <a:lumMod val="20000"/>
                        <a:lumOff val="80000"/>
                      </a:schemeClr>
                    </a:solidFill>
                  </a:tcPr>
                </a:tc>
                <a:extLst>
                  <a:ext uri="{0D108BD9-81ED-4DB2-BD59-A6C34878D82A}">
                    <a16:rowId xmlns:a16="http://schemas.microsoft.com/office/drawing/2014/main" val="595458470"/>
                  </a:ext>
                </a:extLst>
              </a:tr>
            </a:tbl>
          </a:graphicData>
        </a:graphic>
      </p:graphicFrame>
      <p:pic>
        <p:nvPicPr>
          <p:cNvPr id="31" name="Picture 30">
            <a:extLst>
              <a:ext uri="{FF2B5EF4-FFF2-40B4-BE49-F238E27FC236}">
                <a16:creationId xmlns:a16="http://schemas.microsoft.com/office/drawing/2014/main" id="{B672C048-5E37-4DAE-BB19-943C418526EC}"/>
              </a:ext>
            </a:extLst>
          </p:cNvPr>
          <p:cNvPicPr>
            <a:picLocks/>
          </p:cNvPicPr>
          <p:nvPr/>
        </p:nvPicPr>
        <p:blipFill>
          <a:blip r:embed="rId17" cstate="email">
            <a:extLst>
              <a:ext uri="{BEBA8EAE-BF5A-486C-A8C5-ECC9F3942E4B}">
                <a14:imgProps xmlns:a14="http://schemas.microsoft.com/office/drawing/2010/main">
                  <a14:imgLayer r:embed="rId18">
                    <a14:imgEffect>
                      <a14:brightnessContrast bright="20000"/>
                    </a14:imgEffect>
                  </a14:imgLayer>
                </a14:imgProps>
              </a:ext>
              <a:ext uri="{28A0092B-C50C-407E-A947-70E740481C1C}">
                <a14:useLocalDpi xmlns:a14="http://schemas.microsoft.com/office/drawing/2010/main"/>
              </a:ext>
            </a:extLst>
          </a:blip>
          <a:stretch>
            <a:fillRect/>
          </a:stretch>
        </p:blipFill>
        <p:spPr>
          <a:xfrm rot="5400000">
            <a:off x="10317756" y="1854873"/>
            <a:ext cx="1588674" cy="208223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2730600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5385" name="think-cell Slide" r:id="rId6" imgW="395" imgH="396" progId="TCLayout.ActiveDocument.1">
                  <p:embed/>
                </p:oleObj>
              </mc:Choice>
              <mc:Fallback>
                <p:oleObj name="think-cell Slide" r:id="rId6"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b="1" u="none" strike="noStrike" kern="1200" cap="none" spc="0" normalizeH="0" noProof="0" dirty="0">
              <a:ln>
                <a:noFill/>
              </a:ln>
              <a:solidFill>
                <a:prstClr val="white"/>
              </a:solidFill>
              <a:effectLst/>
              <a:uLnTx/>
              <a:uFillTx/>
              <a:latin typeface="Ubuntu Bold" panose="020B0604020202020204" charset="0"/>
              <a:ea typeface="+mj-ea"/>
              <a:cs typeface="Arial" panose="020B0604020202020204" pitchFamily="34" charset="0"/>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sz="2800" b="1" dirty="0">
                <a:cs typeface="Arial" panose="020B0604020202020204" pitchFamily="34" charset="0"/>
              </a:rPr>
              <a:t>WASTE WATER CHARACTERSTICS  </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164</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graphicFrame>
        <p:nvGraphicFramePr>
          <p:cNvPr id="15" name="Content Placeholder 11">
            <a:extLst>
              <a:ext uri="{FF2B5EF4-FFF2-40B4-BE49-F238E27FC236}">
                <a16:creationId xmlns:a16="http://schemas.microsoft.com/office/drawing/2014/main" id="{0D509D42-D34E-4A4F-8263-9FFA0481BC02}"/>
              </a:ext>
            </a:extLst>
          </p:cNvPr>
          <p:cNvGraphicFramePr>
            <a:graphicFrameLocks/>
          </p:cNvGraphicFramePr>
          <p:nvPr/>
        </p:nvGraphicFramePr>
        <p:xfrm>
          <a:off x="7953153" y="1919899"/>
          <a:ext cx="3960743" cy="2468938"/>
        </p:xfrm>
        <a:graphic>
          <a:graphicData uri="http://schemas.openxmlformats.org/drawingml/2006/table">
            <a:tbl>
              <a:tblPr firstRow="1" bandRow="1">
                <a:tableStyleId>{5C22544A-7EE6-4342-B048-85BDC9FD1C3A}</a:tableStyleId>
              </a:tblPr>
              <a:tblGrid>
                <a:gridCol w="3960743">
                  <a:extLst>
                    <a:ext uri="{9D8B030D-6E8A-4147-A177-3AD203B41FA5}">
                      <a16:colId xmlns:a16="http://schemas.microsoft.com/office/drawing/2014/main" val="1553772700"/>
                    </a:ext>
                  </a:extLst>
                </a:gridCol>
              </a:tblGrid>
              <a:tr h="344836">
                <a:tc>
                  <a:txBody>
                    <a:bodyPr/>
                    <a:lstStyle/>
                    <a:p>
                      <a:pPr algn="ctr"/>
                      <a:r>
                        <a:rPr lang="en-US" sz="1600" b="1" dirty="0">
                          <a:latin typeface="Calibri" panose="020F0502020204030204" pitchFamily="34" charset="0"/>
                          <a:cs typeface="Calibri" panose="020F0502020204030204" pitchFamily="34" charset="0"/>
                        </a:rPr>
                        <a:t>Treated water Characteristics </a:t>
                      </a:r>
                    </a:p>
                  </a:txBody>
                  <a:tcPr anchor="ctr"/>
                </a:tc>
                <a:extLst>
                  <a:ext uri="{0D108BD9-81ED-4DB2-BD59-A6C34878D82A}">
                    <a16:rowId xmlns:a16="http://schemas.microsoft.com/office/drawing/2014/main" val="1419038386"/>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Daily Treatment Capacity : </a:t>
                      </a:r>
                      <a:r>
                        <a:rPr lang="en-US" sz="1400" dirty="0">
                          <a:solidFill>
                            <a:prstClr val="black"/>
                          </a:solidFill>
                          <a:latin typeface="Calibri" panose="020F0502020204030204" pitchFamily="34" charset="0"/>
                          <a:cs typeface="Calibri" panose="020F0502020204030204" pitchFamily="34" charset="0"/>
                        </a:rPr>
                        <a:t>400 KL/day</a:t>
                      </a:r>
                    </a:p>
                  </a:txBody>
                  <a:tcPr anchor="ctr">
                    <a:solidFill>
                      <a:schemeClr val="accent1">
                        <a:lumMod val="20000"/>
                        <a:lumOff val="80000"/>
                      </a:schemeClr>
                    </a:solidFill>
                  </a:tcPr>
                </a:tc>
                <a:extLst>
                  <a:ext uri="{0D108BD9-81ED-4DB2-BD59-A6C34878D82A}">
                    <a16:rowId xmlns:a16="http://schemas.microsoft.com/office/drawing/2014/main" val="4162756571"/>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COD</a:t>
                      </a:r>
                      <a:r>
                        <a:rPr lang="en-US" sz="1400" dirty="0">
                          <a:solidFill>
                            <a:prstClr val="black"/>
                          </a:solidFill>
                          <a:latin typeface="Calibri" panose="020F0502020204030204" pitchFamily="34" charset="0"/>
                          <a:cs typeface="Calibri" panose="020F0502020204030204" pitchFamily="34" charset="0"/>
                        </a:rPr>
                        <a:t> : &lt; 50 ppm</a:t>
                      </a:r>
                    </a:p>
                  </a:txBody>
                  <a:tcPr anchor="ctr">
                    <a:solidFill>
                      <a:schemeClr val="accent1">
                        <a:lumMod val="20000"/>
                        <a:lumOff val="80000"/>
                      </a:schemeClr>
                    </a:solidFill>
                  </a:tcPr>
                </a:tc>
                <a:extLst>
                  <a:ext uri="{0D108BD9-81ED-4DB2-BD59-A6C34878D82A}">
                    <a16:rowId xmlns:a16="http://schemas.microsoft.com/office/drawing/2014/main" val="3592984965"/>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TSS</a:t>
                      </a:r>
                      <a:r>
                        <a:rPr lang="en-US" sz="1400" dirty="0">
                          <a:solidFill>
                            <a:prstClr val="black"/>
                          </a:solidFill>
                          <a:latin typeface="Calibri" panose="020F0502020204030204" pitchFamily="34" charset="0"/>
                          <a:cs typeface="Calibri" panose="020F0502020204030204" pitchFamily="34" charset="0"/>
                        </a:rPr>
                        <a:t> : &lt; 10 ppm</a:t>
                      </a:r>
                    </a:p>
                  </a:txBody>
                  <a:tcPr anchor="ctr">
                    <a:solidFill>
                      <a:schemeClr val="accent1">
                        <a:lumMod val="20000"/>
                        <a:lumOff val="80000"/>
                      </a:schemeClr>
                    </a:solidFill>
                  </a:tcPr>
                </a:tc>
                <a:extLst>
                  <a:ext uri="{0D108BD9-81ED-4DB2-BD59-A6C34878D82A}">
                    <a16:rowId xmlns:a16="http://schemas.microsoft.com/office/drawing/2014/main" val="317373101"/>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TDS</a:t>
                      </a:r>
                      <a:r>
                        <a:rPr lang="en-US" sz="1400" dirty="0">
                          <a:solidFill>
                            <a:prstClr val="black"/>
                          </a:solidFill>
                          <a:latin typeface="Calibri" panose="020F0502020204030204" pitchFamily="34" charset="0"/>
                          <a:cs typeface="Calibri" panose="020F0502020204030204" pitchFamily="34" charset="0"/>
                        </a:rPr>
                        <a:t> : &lt; 500 ppm</a:t>
                      </a:r>
                    </a:p>
                  </a:txBody>
                  <a:tcPr anchor="ctr">
                    <a:solidFill>
                      <a:schemeClr val="accent1">
                        <a:lumMod val="20000"/>
                        <a:lumOff val="80000"/>
                      </a:schemeClr>
                    </a:solidFill>
                  </a:tcPr>
                </a:tc>
                <a:extLst>
                  <a:ext uri="{0D108BD9-81ED-4DB2-BD59-A6C34878D82A}">
                    <a16:rowId xmlns:a16="http://schemas.microsoft.com/office/drawing/2014/main" val="1815467083"/>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pH</a:t>
                      </a:r>
                      <a:r>
                        <a:rPr lang="en-US" sz="1400" dirty="0">
                          <a:solidFill>
                            <a:prstClr val="black"/>
                          </a:solidFill>
                          <a:latin typeface="Calibri" panose="020F0502020204030204" pitchFamily="34" charset="0"/>
                          <a:cs typeface="Calibri" panose="020F0502020204030204" pitchFamily="34" charset="0"/>
                        </a:rPr>
                        <a:t> : 6.0-8.0</a:t>
                      </a:r>
                    </a:p>
                  </a:txBody>
                  <a:tcPr anchor="ctr">
                    <a:solidFill>
                      <a:schemeClr val="accent1">
                        <a:lumMod val="20000"/>
                        <a:lumOff val="80000"/>
                      </a:schemeClr>
                    </a:solidFill>
                  </a:tcPr>
                </a:tc>
                <a:extLst>
                  <a:ext uri="{0D108BD9-81ED-4DB2-BD59-A6C34878D82A}">
                    <a16:rowId xmlns:a16="http://schemas.microsoft.com/office/drawing/2014/main" val="1368505607"/>
                  </a:ext>
                </a:extLst>
              </a:tr>
              <a:tr h="35401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Antimicrobial content</a:t>
                      </a:r>
                      <a:r>
                        <a:rPr lang="en-US" sz="1400" dirty="0">
                          <a:solidFill>
                            <a:prstClr val="black"/>
                          </a:solidFill>
                          <a:latin typeface="Calibri" panose="020F0502020204030204" pitchFamily="34" charset="0"/>
                          <a:cs typeface="Calibri" panose="020F0502020204030204" pitchFamily="34" charset="0"/>
                        </a:rPr>
                        <a:t> : &lt; 0.25 ppb</a:t>
                      </a:r>
                    </a:p>
                  </a:txBody>
                  <a:tcPr anchor="ctr">
                    <a:solidFill>
                      <a:schemeClr val="accent1">
                        <a:lumMod val="20000"/>
                        <a:lumOff val="80000"/>
                      </a:schemeClr>
                    </a:solidFill>
                  </a:tcPr>
                </a:tc>
                <a:extLst>
                  <a:ext uri="{0D108BD9-81ED-4DB2-BD59-A6C34878D82A}">
                    <a16:rowId xmlns:a16="http://schemas.microsoft.com/office/drawing/2014/main" val="2046387964"/>
                  </a:ext>
                </a:extLst>
              </a:tr>
            </a:tbl>
          </a:graphicData>
        </a:graphic>
      </p:graphicFrame>
      <p:graphicFrame>
        <p:nvGraphicFramePr>
          <p:cNvPr id="18" name="Content Placeholder 11">
            <a:extLst>
              <a:ext uri="{FF2B5EF4-FFF2-40B4-BE49-F238E27FC236}">
                <a16:creationId xmlns:a16="http://schemas.microsoft.com/office/drawing/2014/main" id="{84DDE0D2-0480-4617-9D41-BD2C24E958C0}"/>
              </a:ext>
            </a:extLst>
          </p:cNvPr>
          <p:cNvGraphicFramePr>
            <a:graphicFrameLocks/>
          </p:cNvGraphicFramePr>
          <p:nvPr/>
        </p:nvGraphicFramePr>
        <p:xfrm>
          <a:off x="581458" y="1919899"/>
          <a:ext cx="6085156" cy="2468937"/>
        </p:xfrm>
        <a:graphic>
          <a:graphicData uri="http://schemas.openxmlformats.org/drawingml/2006/table">
            <a:tbl>
              <a:tblPr firstRow="1" bandRow="1">
                <a:tableStyleId>{5C22544A-7EE6-4342-B048-85BDC9FD1C3A}</a:tableStyleId>
              </a:tblPr>
              <a:tblGrid>
                <a:gridCol w="3042578">
                  <a:extLst>
                    <a:ext uri="{9D8B030D-6E8A-4147-A177-3AD203B41FA5}">
                      <a16:colId xmlns:a16="http://schemas.microsoft.com/office/drawing/2014/main" val="1553772700"/>
                    </a:ext>
                  </a:extLst>
                </a:gridCol>
                <a:gridCol w="3042578">
                  <a:extLst>
                    <a:ext uri="{9D8B030D-6E8A-4147-A177-3AD203B41FA5}">
                      <a16:colId xmlns:a16="http://schemas.microsoft.com/office/drawing/2014/main" val="2346958536"/>
                    </a:ext>
                  </a:extLst>
                </a:gridCol>
              </a:tblGrid>
              <a:tr h="486949">
                <a:tc>
                  <a:txBody>
                    <a:bodyPr/>
                    <a:lstStyle/>
                    <a:p>
                      <a:pPr algn="ctr"/>
                      <a:r>
                        <a:rPr lang="en-US" sz="1600" b="1" dirty="0">
                          <a:latin typeface="Calibri" panose="020F0502020204030204" pitchFamily="34" charset="0"/>
                          <a:cs typeface="Calibri" panose="020F0502020204030204" pitchFamily="34" charset="0"/>
                        </a:rPr>
                        <a:t>High TDS water characteristics</a:t>
                      </a:r>
                    </a:p>
                  </a:txBody>
                  <a:tcPr anchor="ctr"/>
                </a:tc>
                <a:tc>
                  <a:txBody>
                    <a:bodyPr/>
                    <a:lstStyle/>
                    <a:p>
                      <a:pPr algn="ctr"/>
                      <a:r>
                        <a:rPr lang="en-US" sz="1600" b="1" dirty="0">
                          <a:latin typeface="Calibri" panose="020F0502020204030204" pitchFamily="34" charset="0"/>
                          <a:cs typeface="Calibri" panose="020F0502020204030204" pitchFamily="34" charset="0"/>
                        </a:rPr>
                        <a:t>Low TDS water characteristics</a:t>
                      </a:r>
                    </a:p>
                  </a:txBody>
                  <a:tcPr anchor="ctr"/>
                </a:tc>
                <a:extLst>
                  <a:ext uri="{0D108BD9-81ED-4DB2-BD59-A6C34878D82A}">
                    <a16:rowId xmlns:a16="http://schemas.microsoft.com/office/drawing/2014/main" val="1419038386"/>
                  </a:ext>
                </a:extLst>
              </a:tr>
              <a:tr h="49549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latin typeface="Calibri" panose="020F0502020204030204" pitchFamily="34" charset="0"/>
                          <a:cs typeface="Calibri" panose="020F0502020204030204" pitchFamily="34" charset="0"/>
                        </a:rPr>
                        <a:t>Daily Inflow : </a:t>
                      </a:r>
                      <a:r>
                        <a:rPr lang="en-US" sz="1400" dirty="0">
                          <a:latin typeface="Calibri" panose="020F0502020204030204" pitchFamily="34" charset="0"/>
                          <a:cs typeface="Calibri" panose="020F0502020204030204" pitchFamily="34" charset="0"/>
                        </a:rPr>
                        <a:t>150 KL/day</a:t>
                      </a:r>
                    </a:p>
                  </a:txBody>
                  <a:tcPr anchor="ct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Daily Inflow : </a:t>
                      </a:r>
                      <a:r>
                        <a:rPr lang="en-US" sz="1400" dirty="0">
                          <a:solidFill>
                            <a:prstClr val="black"/>
                          </a:solidFill>
                          <a:latin typeface="Calibri" panose="020F0502020204030204" pitchFamily="34" charset="0"/>
                          <a:cs typeface="Calibri" panose="020F0502020204030204" pitchFamily="34" charset="0"/>
                        </a:rPr>
                        <a:t>175 KL/day</a:t>
                      </a:r>
                    </a:p>
                  </a:txBody>
                  <a:tcPr anchor="ctr">
                    <a:solidFill>
                      <a:schemeClr val="accent1">
                        <a:lumMod val="20000"/>
                        <a:lumOff val="80000"/>
                      </a:schemeClr>
                    </a:solidFill>
                  </a:tcPr>
                </a:tc>
                <a:extLst>
                  <a:ext uri="{0D108BD9-81ED-4DB2-BD59-A6C34878D82A}">
                    <a16:rowId xmlns:a16="http://schemas.microsoft.com/office/drawing/2014/main" val="3592984965"/>
                  </a:ext>
                </a:extLst>
              </a:tr>
              <a:tr h="49549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latin typeface="Calibri" panose="020F0502020204030204" pitchFamily="34" charset="0"/>
                          <a:cs typeface="Calibri" panose="020F0502020204030204" pitchFamily="34" charset="0"/>
                        </a:rPr>
                        <a:t>COD</a:t>
                      </a:r>
                      <a:r>
                        <a:rPr lang="en-US" sz="1400" dirty="0">
                          <a:latin typeface="Calibri" panose="020F0502020204030204" pitchFamily="34" charset="0"/>
                          <a:cs typeface="Calibri" panose="020F0502020204030204" pitchFamily="34" charset="0"/>
                        </a:rPr>
                        <a:t> : ~ 2.5%</a:t>
                      </a:r>
                    </a:p>
                  </a:txBody>
                  <a:tcPr anchor="ct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COD </a:t>
                      </a:r>
                      <a:r>
                        <a:rPr lang="en-US" sz="1400" dirty="0">
                          <a:solidFill>
                            <a:prstClr val="black"/>
                          </a:solidFill>
                          <a:latin typeface="Calibri" panose="020F0502020204030204" pitchFamily="34" charset="0"/>
                          <a:cs typeface="Calibri" panose="020F0502020204030204" pitchFamily="34" charset="0"/>
                        </a:rPr>
                        <a:t>: ~ 0.1%</a:t>
                      </a:r>
                    </a:p>
                  </a:txBody>
                  <a:tcPr anchor="ctr">
                    <a:solidFill>
                      <a:schemeClr val="accent1">
                        <a:lumMod val="20000"/>
                        <a:lumOff val="80000"/>
                      </a:schemeClr>
                    </a:solidFill>
                  </a:tcPr>
                </a:tc>
                <a:extLst>
                  <a:ext uri="{0D108BD9-81ED-4DB2-BD59-A6C34878D82A}">
                    <a16:rowId xmlns:a16="http://schemas.microsoft.com/office/drawing/2014/main" val="1637381521"/>
                  </a:ext>
                </a:extLst>
              </a:tr>
              <a:tr h="49549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latin typeface="Calibri" panose="020F0502020204030204" pitchFamily="34" charset="0"/>
                          <a:cs typeface="Calibri" panose="020F0502020204030204" pitchFamily="34" charset="0"/>
                        </a:rPr>
                        <a:t>TDS</a:t>
                      </a:r>
                      <a:r>
                        <a:rPr lang="en-US" sz="1400" dirty="0">
                          <a:latin typeface="Calibri" panose="020F0502020204030204" pitchFamily="34" charset="0"/>
                          <a:cs typeface="Calibri" panose="020F0502020204030204" pitchFamily="34" charset="0"/>
                        </a:rPr>
                        <a:t> : ~ 4.0%</a:t>
                      </a:r>
                    </a:p>
                  </a:txBody>
                  <a:tcPr anchor="ct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solidFill>
                            <a:prstClr val="black"/>
                          </a:solidFill>
                          <a:latin typeface="Calibri" panose="020F0502020204030204" pitchFamily="34" charset="0"/>
                          <a:cs typeface="Calibri" panose="020F0502020204030204" pitchFamily="34" charset="0"/>
                        </a:rPr>
                        <a:t>TDS </a:t>
                      </a:r>
                      <a:r>
                        <a:rPr lang="en-US" sz="1400" dirty="0">
                          <a:solidFill>
                            <a:prstClr val="black"/>
                          </a:solidFill>
                          <a:latin typeface="Calibri" panose="020F0502020204030204" pitchFamily="34" charset="0"/>
                          <a:cs typeface="Calibri" panose="020F0502020204030204" pitchFamily="34" charset="0"/>
                        </a:rPr>
                        <a:t>: ~ 0.2%</a:t>
                      </a:r>
                    </a:p>
                  </a:txBody>
                  <a:tcPr anchor="ctr">
                    <a:solidFill>
                      <a:schemeClr val="accent1">
                        <a:lumMod val="20000"/>
                        <a:lumOff val="80000"/>
                      </a:schemeClr>
                    </a:solidFill>
                  </a:tcPr>
                </a:tc>
                <a:extLst>
                  <a:ext uri="{0D108BD9-81ED-4DB2-BD59-A6C34878D82A}">
                    <a16:rowId xmlns:a16="http://schemas.microsoft.com/office/drawing/2014/main" val="3378348554"/>
                  </a:ext>
                </a:extLst>
              </a:tr>
              <a:tr h="495497">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latin typeface="Calibri" panose="020F0502020204030204" pitchFamily="34" charset="0"/>
                          <a:cs typeface="Calibri" panose="020F0502020204030204" pitchFamily="34" charset="0"/>
                        </a:rPr>
                        <a:t>Antimicrobial content </a:t>
                      </a:r>
                      <a:r>
                        <a:rPr lang="en-US" sz="1400" dirty="0">
                          <a:latin typeface="Calibri" panose="020F0502020204030204" pitchFamily="34" charset="0"/>
                          <a:cs typeface="Calibri" panose="020F0502020204030204" pitchFamily="34" charset="0"/>
                        </a:rPr>
                        <a:t>&gt; 50 ppb</a:t>
                      </a:r>
                    </a:p>
                  </a:txBody>
                  <a:tcPr anchor="ct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
                          <a:srgbClr val="1A4AE3"/>
                        </a:buClr>
                        <a:buSzTx/>
                        <a:buFont typeface="Wingdings" panose="05000000000000000000" pitchFamily="2" charset="2"/>
                        <a:buChar char="ü"/>
                        <a:tabLst/>
                        <a:defRPr/>
                      </a:pPr>
                      <a:r>
                        <a:rPr lang="en-US" sz="1400" b="1" dirty="0">
                          <a:latin typeface="Calibri" panose="020F0502020204030204" pitchFamily="34" charset="0"/>
                          <a:cs typeface="Calibri" panose="020F0502020204030204" pitchFamily="34" charset="0"/>
                        </a:rPr>
                        <a:t>Antimicrobial content </a:t>
                      </a:r>
                      <a:r>
                        <a:rPr lang="en-US" sz="1400" dirty="0">
                          <a:latin typeface="Calibri" panose="020F0502020204030204" pitchFamily="34" charset="0"/>
                          <a:cs typeface="Calibri" panose="020F0502020204030204" pitchFamily="34" charset="0"/>
                        </a:rPr>
                        <a:t>&gt; 50 ppb</a:t>
                      </a:r>
                    </a:p>
                  </a:txBody>
                  <a:tcPr anchor="ctr">
                    <a:solidFill>
                      <a:schemeClr val="accent1">
                        <a:lumMod val="20000"/>
                        <a:lumOff val="80000"/>
                      </a:schemeClr>
                    </a:solidFill>
                  </a:tcPr>
                </a:tc>
                <a:extLst>
                  <a:ext uri="{0D108BD9-81ED-4DB2-BD59-A6C34878D82A}">
                    <a16:rowId xmlns:a16="http://schemas.microsoft.com/office/drawing/2014/main" val="2582006300"/>
                  </a:ext>
                </a:extLst>
              </a:tr>
            </a:tbl>
          </a:graphicData>
        </a:graphic>
      </p:graphicFrame>
      <p:sp>
        <p:nvSpPr>
          <p:cNvPr id="20" name="TextBox 19">
            <a:extLst>
              <a:ext uri="{FF2B5EF4-FFF2-40B4-BE49-F238E27FC236}">
                <a16:creationId xmlns:a16="http://schemas.microsoft.com/office/drawing/2014/main" id="{D3689DC2-809C-4FC2-B68B-FD06B7F766E7}"/>
              </a:ext>
            </a:extLst>
          </p:cNvPr>
          <p:cNvSpPr txBox="1"/>
          <p:nvPr/>
        </p:nvSpPr>
        <p:spPr>
          <a:xfrm>
            <a:off x="581461" y="1272221"/>
            <a:ext cx="6085153" cy="584775"/>
          </a:xfrm>
          <a:prstGeom prst="rect">
            <a:avLst/>
          </a:prstGeom>
          <a:solidFill>
            <a:srgbClr val="1A4AE3"/>
          </a:solidFill>
        </p:spPr>
        <p:txBody>
          <a:bodyPr wrap="square" rtlCol="0">
            <a:spAutoFit/>
          </a:bodyPr>
          <a:lstStyle/>
          <a:p>
            <a:r>
              <a:rPr lang="en-US" sz="1600" b="1" dirty="0">
                <a:solidFill>
                  <a:schemeClr val="bg1"/>
                </a:solidFill>
                <a:latin typeface="Calibri" panose="020F0502020204030204" pitchFamily="34" charset="0"/>
                <a:cs typeface="Calibri" panose="020F0502020204030204" pitchFamily="34" charset="0"/>
              </a:rPr>
              <a:t>Effluent from production plants are segregated as High TDS and Low TDS waste water streams</a:t>
            </a:r>
          </a:p>
        </p:txBody>
      </p:sp>
      <p:sp>
        <p:nvSpPr>
          <p:cNvPr id="21" name="TextBox 20">
            <a:extLst>
              <a:ext uri="{FF2B5EF4-FFF2-40B4-BE49-F238E27FC236}">
                <a16:creationId xmlns:a16="http://schemas.microsoft.com/office/drawing/2014/main" id="{DFBC8402-BD2F-403C-9C1C-C86240DDF83D}"/>
              </a:ext>
            </a:extLst>
          </p:cNvPr>
          <p:cNvSpPr txBox="1"/>
          <p:nvPr/>
        </p:nvSpPr>
        <p:spPr>
          <a:xfrm>
            <a:off x="7953153" y="1272221"/>
            <a:ext cx="3911014" cy="584775"/>
          </a:xfrm>
          <a:prstGeom prst="rect">
            <a:avLst/>
          </a:prstGeom>
          <a:solidFill>
            <a:srgbClr val="1A4AE3"/>
          </a:solidFill>
        </p:spPr>
        <p:txBody>
          <a:bodyPr wrap="square" rtlCol="0">
            <a:spAutoFit/>
          </a:bodyPr>
          <a:lstStyle/>
          <a:p>
            <a:pPr algn="ctr"/>
            <a:r>
              <a:rPr lang="en-US" sz="1600" b="1" dirty="0">
                <a:solidFill>
                  <a:schemeClr val="bg1"/>
                </a:solidFill>
                <a:latin typeface="Calibri" panose="020F0502020204030204" pitchFamily="34" charset="0"/>
                <a:cs typeface="Calibri" panose="020F0502020204030204" pitchFamily="34" charset="0"/>
              </a:rPr>
              <a:t>Treated water is online tested at defined frequency on PCB defined parameters </a:t>
            </a:r>
          </a:p>
        </p:txBody>
      </p:sp>
      <p:pic>
        <p:nvPicPr>
          <p:cNvPr id="30" name="Picture 29">
            <a:extLst>
              <a:ext uri="{FF2B5EF4-FFF2-40B4-BE49-F238E27FC236}">
                <a16:creationId xmlns:a16="http://schemas.microsoft.com/office/drawing/2014/main" id="{648C0917-2D43-4B22-8271-9DA05B0F7339}"/>
              </a:ext>
            </a:extLst>
          </p:cNvPr>
          <p:cNvPicPr>
            <a:picLocks noChangeAspect="1"/>
          </p:cNvPicPr>
          <p:nvPr/>
        </p:nvPicPr>
        <p:blipFill>
          <a:blip r:embed="rId8" cstate="email">
            <a:extLst>
              <a:ext uri="{BEBA8EAE-BF5A-486C-A8C5-ECC9F3942E4B}">
                <a14:imgProps xmlns:a14="http://schemas.microsoft.com/office/drawing/2010/main">
                  <a14:imgLayer r:embed="rId9">
                    <a14:imgEffect>
                      <a14:brightnessContrast bright="20000"/>
                    </a14:imgEffect>
                  </a14:imgLayer>
                </a14:imgProps>
              </a:ext>
              <a:ext uri="{28A0092B-C50C-407E-A947-70E740481C1C}">
                <a14:useLocalDpi xmlns:a14="http://schemas.microsoft.com/office/drawing/2010/main"/>
              </a:ext>
            </a:extLst>
          </a:blip>
          <a:stretch>
            <a:fillRect/>
          </a:stretch>
        </p:blipFill>
        <p:spPr>
          <a:xfrm>
            <a:off x="2256329" y="4499702"/>
            <a:ext cx="2958698" cy="1730976"/>
          </a:xfrm>
          <a:prstGeom prst="rect">
            <a:avLst/>
          </a:prstGeom>
          <a:ln w="19050">
            <a:solidFill>
              <a:srgbClr val="1A4AE3"/>
            </a:solidFill>
          </a:ln>
        </p:spPr>
      </p:pic>
      <p:pic>
        <p:nvPicPr>
          <p:cNvPr id="10" name="Picture 9" descr="A picture containing sky, outdoor, building&#10;&#10;Description automatically generated">
            <a:extLst>
              <a:ext uri="{FF2B5EF4-FFF2-40B4-BE49-F238E27FC236}">
                <a16:creationId xmlns:a16="http://schemas.microsoft.com/office/drawing/2014/main" id="{49C64A13-76BD-45D1-A527-3FC684553413}"/>
              </a:ext>
            </a:extLst>
          </p:cNvPr>
          <p:cNvPicPr>
            <a:picLocks noChangeAspect="1"/>
          </p:cNvPicPr>
          <p:nvPr/>
        </p:nvPicPr>
        <p:blipFill>
          <a:blip r:embed="rId10" cstate="email">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tretch>
            <a:fillRect/>
          </a:stretch>
        </p:blipFill>
        <p:spPr>
          <a:xfrm>
            <a:off x="8453181" y="4499701"/>
            <a:ext cx="2910958" cy="1730977"/>
          </a:xfrm>
          <a:prstGeom prst="rect">
            <a:avLst/>
          </a:prstGeom>
          <a:ln w="15875">
            <a:solidFill>
              <a:srgbClr val="1A4AE3"/>
            </a:solidFill>
          </a:ln>
        </p:spPr>
      </p:pic>
      <p:sp>
        <p:nvSpPr>
          <p:cNvPr id="13" name="Arrow: Notched Right 12">
            <a:extLst>
              <a:ext uri="{FF2B5EF4-FFF2-40B4-BE49-F238E27FC236}">
                <a16:creationId xmlns:a16="http://schemas.microsoft.com/office/drawing/2014/main" id="{A1A4BA19-77F7-4AC0-882F-5CE863E296A9}"/>
              </a:ext>
            </a:extLst>
          </p:cNvPr>
          <p:cNvSpPr/>
          <p:nvPr/>
        </p:nvSpPr>
        <p:spPr>
          <a:xfrm>
            <a:off x="6820679" y="2912051"/>
            <a:ext cx="978408" cy="484632"/>
          </a:xfrm>
          <a:prstGeom prst="notched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4222868"/>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165</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Tree>
    <p:extLst>
      <p:ext uri="{BB962C8B-B14F-4D97-AF65-F5344CB8AC3E}">
        <p14:creationId xmlns:p14="http://schemas.microsoft.com/office/powerpoint/2010/main" val="3024727452"/>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4473F4-A5C0-4DC3-B7D9-685EA35EADD9}"/>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166</a:t>
            </a:fld>
            <a:endParaRPr lang="en-GB" dirty="0"/>
          </a:p>
        </p:txBody>
      </p:sp>
      <p:sp>
        <p:nvSpPr>
          <p:cNvPr id="6" name="Title 1">
            <a:extLst>
              <a:ext uri="{FF2B5EF4-FFF2-40B4-BE49-F238E27FC236}">
                <a16:creationId xmlns:a16="http://schemas.microsoft.com/office/drawing/2014/main" id="{76295734-265C-4CBD-A355-5A2A055A6FD9}"/>
              </a:ext>
            </a:extLst>
          </p:cNvPr>
          <p:cNvSpPr txBox="1">
            <a:spLocks/>
          </p:cNvSpPr>
          <p:nvPr/>
        </p:nvSpPr>
        <p:spPr>
          <a:xfrm>
            <a:off x="4037806" y="2480628"/>
            <a:ext cx="5238274" cy="1420812"/>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en-US" sz="5400" dirty="0"/>
              <a:t>Thank you</a:t>
            </a:r>
          </a:p>
        </p:txBody>
      </p:sp>
    </p:spTree>
    <p:extLst>
      <p:ext uri="{BB962C8B-B14F-4D97-AF65-F5344CB8AC3E}">
        <p14:creationId xmlns:p14="http://schemas.microsoft.com/office/powerpoint/2010/main" val="2164215546"/>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4473F4-A5C0-4DC3-B7D9-685EA35EADD9}"/>
              </a:ext>
            </a:extLst>
          </p:cNvPr>
          <p:cNvSpPr>
            <a:spLocks noGrp="1"/>
          </p:cNvSpPr>
          <p:nvPr>
            <p:ph type="sldNum" sz="quarter" idx="12"/>
          </p:nvPr>
        </p:nvSpPr>
        <p:spPr>
          <a:xfrm>
            <a:off x="8610600" y="6356350"/>
            <a:ext cx="2743200" cy="365125"/>
          </a:xfrm>
        </p:spPr>
        <p:txBody>
          <a:bodyPr>
            <a:normAutofit/>
          </a:bodyPr>
          <a:lstStyle/>
          <a:p>
            <a:pPr>
              <a:spcAft>
                <a:spcPts val="600"/>
              </a:spcAft>
            </a:pPr>
            <a:fld id="{1A91ABBD-BE70-492B-BBD8-7AF5442A9E89}" type="slidenum">
              <a:rPr lang="en-GB" smtClean="0"/>
              <a:pPr>
                <a:spcAft>
                  <a:spcPts val="600"/>
                </a:spcAft>
              </a:pPr>
              <a:t>167</a:t>
            </a:fld>
            <a:endParaRPr lang="en-GB" dirty="0"/>
          </a:p>
        </p:txBody>
      </p:sp>
      <p:sp>
        <p:nvSpPr>
          <p:cNvPr id="6" name="Title 1">
            <a:extLst>
              <a:ext uri="{FF2B5EF4-FFF2-40B4-BE49-F238E27FC236}">
                <a16:creationId xmlns:a16="http://schemas.microsoft.com/office/drawing/2014/main" id="{76295734-265C-4CBD-A355-5A2A055A6FD9}"/>
              </a:ext>
            </a:extLst>
          </p:cNvPr>
          <p:cNvSpPr txBox="1">
            <a:spLocks/>
          </p:cNvSpPr>
          <p:nvPr/>
        </p:nvSpPr>
        <p:spPr>
          <a:xfrm>
            <a:off x="278606" y="2531428"/>
            <a:ext cx="3995682" cy="608012"/>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en-US" dirty="0"/>
              <a:t>Backup Slides</a:t>
            </a:r>
          </a:p>
        </p:txBody>
      </p:sp>
    </p:spTree>
    <p:extLst>
      <p:ext uri="{BB962C8B-B14F-4D97-AF65-F5344CB8AC3E}">
        <p14:creationId xmlns:p14="http://schemas.microsoft.com/office/powerpoint/2010/main" val="228865204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6409"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50000" y="495300"/>
            <a:ext cx="10515600" cy="652463"/>
          </a:xfrm>
        </p:spPr>
        <p:txBody>
          <a:bodyPr/>
          <a:lstStyle/>
          <a:p>
            <a:r>
              <a:rPr lang="en-GB" sz="2800" dirty="0"/>
              <a:t>IMPROVING WATER EFFICIENCY: CENTRIENT GLOBAL </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168</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graphicFrame>
        <p:nvGraphicFramePr>
          <p:cNvPr id="17" name="Chart 16">
            <a:extLst>
              <a:ext uri="{FF2B5EF4-FFF2-40B4-BE49-F238E27FC236}">
                <a16:creationId xmlns:a16="http://schemas.microsoft.com/office/drawing/2014/main" id="{1AFB25EE-B3EE-491B-AA0A-9B3E155E0023}"/>
              </a:ext>
            </a:extLst>
          </p:cNvPr>
          <p:cNvGraphicFramePr>
            <a:graphicFrameLocks/>
          </p:cNvGraphicFramePr>
          <p:nvPr/>
        </p:nvGraphicFramePr>
        <p:xfrm>
          <a:off x="657447" y="1594998"/>
          <a:ext cx="10748438" cy="4284807"/>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046727672"/>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7433"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defRPr/>
            </a:pP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0852409" cy="652463"/>
          </a:xfrm>
        </p:spPr>
        <p:txBody>
          <a:bodyPr/>
          <a:lstStyle/>
          <a:p>
            <a:r>
              <a:rPr lang="en-GB" sz="2800" dirty="0"/>
              <a:t>WASTE WATER MANAGEMENT AT CENTRIENT INDIA  </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169</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31" name="Content Placeholder 2">
            <a:extLst>
              <a:ext uri="{FF2B5EF4-FFF2-40B4-BE49-F238E27FC236}">
                <a16:creationId xmlns:a16="http://schemas.microsoft.com/office/drawing/2014/main" id="{E5DC7C7C-4100-42E2-BE35-71968A71A2C3}"/>
              </a:ext>
            </a:extLst>
          </p:cNvPr>
          <p:cNvSpPr txBox="1">
            <a:spLocks/>
          </p:cNvSpPr>
          <p:nvPr/>
        </p:nvSpPr>
        <p:spPr>
          <a:xfrm>
            <a:off x="450000" y="1326435"/>
            <a:ext cx="11263464" cy="4732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b="1" dirty="0">
              <a:solidFill>
                <a:srgbClr val="1A4AE3"/>
              </a:solidFill>
            </a:endParaRPr>
          </a:p>
        </p:txBody>
      </p:sp>
      <p:pic>
        <p:nvPicPr>
          <p:cNvPr id="11" name="Picture 10">
            <a:extLst>
              <a:ext uri="{FF2B5EF4-FFF2-40B4-BE49-F238E27FC236}">
                <a16:creationId xmlns:a16="http://schemas.microsoft.com/office/drawing/2014/main" id="{533281EB-80AD-4669-AFCC-D8C41C03F300}"/>
              </a:ext>
            </a:extLst>
          </p:cNvPr>
          <p:cNvPicPr>
            <a:picLocks/>
          </p:cNvPicPr>
          <p:nvPr/>
        </p:nvPicPr>
        <p:blipFill>
          <a:blip r:embed="rId7" cstate="email">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a:ext>
            </a:extLst>
          </a:blip>
          <a:stretch>
            <a:fillRect/>
          </a:stretch>
        </p:blipFill>
        <p:spPr>
          <a:xfrm>
            <a:off x="4302707" y="1373752"/>
            <a:ext cx="3388182" cy="1973160"/>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AD48BB71-EB36-44EA-8F8C-64EDECE012E2}"/>
              </a:ext>
            </a:extLst>
          </p:cNvPr>
          <p:cNvPicPr>
            <a:picLocks/>
          </p:cNvPicPr>
          <p:nvPr/>
        </p:nvPicPr>
        <p:blipFill>
          <a:blip r:embed="rId9" cstate="email">
            <a:extLst>
              <a:ext uri="{BEBA8EAE-BF5A-486C-A8C5-ECC9F3942E4B}">
                <a14:imgProps xmlns:a14="http://schemas.microsoft.com/office/drawing/2010/main">
                  <a14:imgLayer r:embed="rId10">
                    <a14:imgEffect>
                      <a14:brightnessContrast bright="40000"/>
                    </a14:imgEffect>
                  </a14:imgLayer>
                </a14:imgProps>
              </a:ext>
              <a:ext uri="{28A0092B-C50C-407E-A947-70E740481C1C}">
                <a14:useLocalDpi xmlns:a14="http://schemas.microsoft.com/office/drawing/2010/main"/>
              </a:ext>
            </a:extLst>
          </a:blip>
          <a:stretch>
            <a:fillRect/>
          </a:stretch>
        </p:blipFill>
        <p:spPr>
          <a:xfrm>
            <a:off x="8126878" y="1373752"/>
            <a:ext cx="3388182" cy="1994456"/>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F8AD450F-E9CA-47D1-B920-E3997D85B040}"/>
              </a:ext>
            </a:extLst>
          </p:cNvPr>
          <p:cNvPicPr>
            <a:picLocks/>
          </p:cNvPicPr>
          <p:nvPr/>
        </p:nvPicPr>
        <p:blipFill>
          <a:blip r:embed="rId11" cstate="email">
            <a:extLst>
              <a:ext uri="{BEBA8EAE-BF5A-486C-A8C5-ECC9F3942E4B}">
                <a14:imgProps xmlns:a14="http://schemas.microsoft.com/office/drawing/2010/main">
                  <a14:imgLayer r:embed="rId12">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340242" y="1373752"/>
            <a:ext cx="3388182" cy="1973159"/>
          </a:xfrm>
          <a:prstGeom prst="rect">
            <a:avLst/>
          </a:prstGeom>
          <a:ln>
            <a:noFill/>
          </a:ln>
          <a:effectLst>
            <a:outerShdw blurRad="292100" dist="139700" dir="2700000" algn="tl" rotWithShape="0">
              <a:srgbClr val="333333">
                <a:alpha val="65000"/>
              </a:srgbClr>
            </a:outerShdw>
          </a:effectLst>
        </p:spPr>
      </p:pic>
      <p:sp>
        <p:nvSpPr>
          <p:cNvPr id="15" name="TextBox 14">
            <a:extLst>
              <a:ext uri="{FF2B5EF4-FFF2-40B4-BE49-F238E27FC236}">
                <a16:creationId xmlns:a16="http://schemas.microsoft.com/office/drawing/2014/main" id="{BF189B6B-FB5F-4753-BF66-C1BD02DCC428}"/>
              </a:ext>
            </a:extLst>
          </p:cNvPr>
          <p:cNvSpPr txBox="1"/>
          <p:nvPr/>
        </p:nvSpPr>
        <p:spPr>
          <a:xfrm>
            <a:off x="4302707" y="3692539"/>
            <a:ext cx="3427163" cy="1567032"/>
          </a:xfrm>
          <a:prstGeom prst="rect">
            <a:avLst/>
          </a:prstGeom>
          <a:noFill/>
        </p:spPr>
        <p:txBody>
          <a:bodyPr wrap="square" rtlCol="0">
            <a:spAutoFit/>
          </a:bodyPr>
          <a:lstStyle/>
          <a:p>
            <a:pPr algn="ctr"/>
            <a:r>
              <a:rPr lang="en-US" sz="1400" b="1" u="sng" dirty="0">
                <a:solidFill>
                  <a:srgbClr val="1A4AE3"/>
                </a:solidFill>
                <a:latin typeface="Calibri" panose="020F0502020204030204" pitchFamily="34" charset="0"/>
                <a:cs typeface="Calibri" panose="020F0502020204030204" pitchFamily="34" charset="0"/>
              </a:rPr>
              <a:t>Effluent Storage Tank</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Quantity</a:t>
            </a:r>
            <a:r>
              <a:rPr lang="en-US" sz="1400" dirty="0">
                <a:solidFill>
                  <a:srgbClr val="1A4AE3"/>
                </a:solidFill>
                <a:latin typeface="Calibri" panose="020F0502020204030204" pitchFamily="34" charset="0"/>
                <a:cs typeface="Calibri" panose="020F0502020204030204" pitchFamily="34" charset="0"/>
              </a:rPr>
              <a:t> : 2</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MOC  </a:t>
            </a:r>
            <a:r>
              <a:rPr lang="en-US" sz="1400" dirty="0">
                <a:solidFill>
                  <a:srgbClr val="1A4AE3"/>
                </a:solidFill>
                <a:latin typeface="Calibri" panose="020F0502020204030204" pitchFamily="34" charset="0"/>
                <a:cs typeface="Calibri" panose="020F0502020204030204" pitchFamily="34" charset="0"/>
              </a:rPr>
              <a:t>    : RCC </a:t>
            </a:r>
          </a:p>
          <a:p>
            <a:pPr>
              <a:lnSpc>
                <a:spcPct val="150000"/>
              </a:lnSpc>
              <a:buClr>
                <a:srgbClr val="1A4AE3"/>
              </a:buClr>
              <a:buSzPct val="125000"/>
            </a:pPr>
            <a:r>
              <a:rPr lang="en-US" sz="1400" dirty="0">
                <a:solidFill>
                  <a:srgbClr val="1A4AE3"/>
                </a:solidFill>
                <a:latin typeface="Calibri" panose="020F0502020204030204" pitchFamily="34" charset="0"/>
                <a:cs typeface="Calibri" panose="020F0502020204030204" pitchFamily="34" charset="0"/>
              </a:rPr>
              <a:t>    (lined with chemical resistant tiles)</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 100 KL each</a:t>
            </a:r>
          </a:p>
        </p:txBody>
      </p:sp>
      <p:sp>
        <p:nvSpPr>
          <p:cNvPr id="16" name="TextBox 15">
            <a:extLst>
              <a:ext uri="{FF2B5EF4-FFF2-40B4-BE49-F238E27FC236}">
                <a16:creationId xmlns:a16="http://schemas.microsoft.com/office/drawing/2014/main" id="{66158782-DC54-48A7-ACB6-BDDEEB53A0D3}"/>
              </a:ext>
            </a:extLst>
          </p:cNvPr>
          <p:cNvSpPr txBox="1"/>
          <p:nvPr/>
        </p:nvSpPr>
        <p:spPr>
          <a:xfrm>
            <a:off x="8087897" y="3692539"/>
            <a:ext cx="3427163" cy="1890197"/>
          </a:xfrm>
          <a:prstGeom prst="rect">
            <a:avLst/>
          </a:prstGeom>
          <a:noFill/>
        </p:spPr>
        <p:txBody>
          <a:bodyPr wrap="square" rtlCol="0">
            <a:spAutoFit/>
          </a:bodyPr>
          <a:lstStyle/>
          <a:p>
            <a:pPr algn="ctr"/>
            <a:r>
              <a:rPr lang="en-US" sz="1400" b="1" u="sng" dirty="0">
                <a:solidFill>
                  <a:srgbClr val="1A4AE3"/>
                </a:solidFill>
                <a:latin typeface="Calibri" panose="020F0502020204030204" pitchFamily="34" charset="0"/>
                <a:cs typeface="Calibri" panose="020F0502020204030204" pitchFamily="34" charset="0"/>
              </a:rPr>
              <a:t>Biological Treatment Unit</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Quantity </a:t>
            </a:r>
            <a:r>
              <a:rPr lang="en-US" sz="1400" dirty="0">
                <a:solidFill>
                  <a:srgbClr val="1A4AE3"/>
                </a:solidFill>
                <a:latin typeface="Calibri" panose="020F0502020204030204" pitchFamily="34" charset="0"/>
                <a:cs typeface="Calibri" panose="020F0502020204030204" pitchFamily="34" charset="0"/>
              </a:rPr>
              <a:t>: 1</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MOC</a:t>
            </a:r>
            <a:r>
              <a:rPr lang="en-US" sz="1400" dirty="0">
                <a:solidFill>
                  <a:srgbClr val="1A4AE3"/>
                </a:solidFill>
                <a:latin typeface="Calibri" panose="020F0502020204030204" pitchFamily="34" charset="0"/>
                <a:cs typeface="Calibri" panose="020F0502020204030204" pitchFamily="34" charset="0"/>
              </a:rPr>
              <a:t>      : RCC </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 Hydraulic load 470 KL per day, </a:t>
            </a:r>
          </a:p>
          <a:p>
            <a:pPr>
              <a:lnSpc>
                <a:spcPct val="150000"/>
              </a:lnSpc>
              <a:buClr>
                <a:srgbClr val="1A4AE3"/>
              </a:buClr>
              <a:buSzPct val="125000"/>
            </a:pPr>
            <a:r>
              <a:rPr lang="en-US" sz="1400" dirty="0">
                <a:solidFill>
                  <a:srgbClr val="1A4AE3"/>
                </a:solidFill>
                <a:latin typeface="Calibri" panose="020F0502020204030204" pitchFamily="34" charset="0"/>
                <a:cs typeface="Calibri" panose="020F0502020204030204" pitchFamily="34" charset="0"/>
              </a:rPr>
              <a:t>    (COD 2.8 MT per day)</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Power consumption</a:t>
            </a:r>
            <a:r>
              <a:rPr lang="en-US" sz="1400" dirty="0">
                <a:solidFill>
                  <a:srgbClr val="1A4AE3"/>
                </a:solidFill>
                <a:latin typeface="Calibri" panose="020F0502020204030204" pitchFamily="34" charset="0"/>
                <a:cs typeface="Calibri" panose="020F0502020204030204" pitchFamily="34" charset="0"/>
              </a:rPr>
              <a:t> : 4.0 kWh per KL</a:t>
            </a:r>
          </a:p>
        </p:txBody>
      </p:sp>
      <p:sp>
        <p:nvSpPr>
          <p:cNvPr id="17" name="TextBox 16">
            <a:extLst>
              <a:ext uri="{FF2B5EF4-FFF2-40B4-BE49-F238E27FC236}">
                <a16:creationId xmlns:a16="http://schemas.microsoft.com/office/drawing/2014/main" id="{CF578FED-C95F-4754-836D-9E9C0CBFD1C7}"/>
              </a:ext>
            </a:extLst>
          </p:cNvPr>
          <p:cNvSpPr txBox="1"/>
          <p:nvPr/>
        </p:nvSpPr>
        <p:spPr>
          <a:xfrm>
            <a:off x="340241" y="3692539"/>
            <a:ext cx="3708141" cy="1890197"/>
          </a:xfrm>
          <a:prstGeom prst="rect">
            <a:avLst/>
          </a:prstGeom>
          <a:noFill/>
        </p:spPr>
        <p:txBody>
          <a:bodyPr wrap="square" rtlCol="0">
            <a:spAutoFit/>
          </a:bodyPr>
          <a:lstStyle/>
          <a:p>
            <a:pPr algn="ctr"/>
            <a:r>
              <a:rPr lang="en-US" sz="1400" b="1" u="sng" dirty="0">
                <a:solidFill>
                  <a:srgbClr val="1A4AE3"/>
                </a:solidFill>
                <a:latin typeface="Calibri" panose="020F0502020204030204" pitchFamily="34" charset="0"/>
                <a:cs typeface="Calibri" panose="020F0502020204030204" pitchFamily="34" charset="0"/>
              </a:rPr>
              <a:t>Multi Effect Evaporator</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Quantity </a:t>
            </a:r>
            <a:r>
              <a:rPr lang="en-US" sz="1400" dirty="0">
                <a:solidFill>
                  <a:srgbClr val="1A4AE3"/>
                </a:solidFill>
                <a:latin typeface="Calibri" panose="020F0502020204030204" pitchFamily="34" charset="0"/>
                <a:cs typeface="Calibri" panose="020F0502020204030204" pitchFamily="34" charset="0"/>
              </a:rPr>
              <a:t>: 2</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MOC</a:t>
            </a:r>
            <a:r>
              <a:rPr lang="en-US" sz="1400" dirty="0">
                <a:solidFill>
                  <a:srgbClr val="1A4AE3"/>
                </a:solidFill>
                <a:latin typeface="Calibri" panose="020F0502020204030204" pitchFamily="34" charset="0"/>
                <a:cs typeface="Calibri" panose="020F0502020204030204" pitchFamily="34" charset="0"/>
              </a:rPr>
              <a:t>      : SS 304 &amp; Ti</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:80 and 140 KL per day</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Power consumption</a:t>
            </a:r>
            <a:r>
              <a:rPr lang="en-US" sz="1400" dirty="0">
                <a:solidFill>
                  <a:srgbClr val="1A4AE3"/>
                </a:solidFill>
                <a:latin typeface="Calibri" panose="020F0502020204030204" pitchFamily="34" charset="0"/>
                <a:cs typeface="Calibri" panose="020F0502020204030204" pitchFamily="34" charset="0"/>
              </a:rPr>
              <a:t> : 22 &amp; 12 kWh per KL</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Steam consumption</a:t>
            </a:r>
            <a:r>
              <a:rPr lang="en-US" sz="1400" dirty="0">
                <a:solidFill>
                  <a:srgbClr val="1A4AE3"/>
                </a:solidFill>
                <a:latin typeface="Calibri" panose="020F0502020204030204" pitchFamily="34" charset="0"/>
                <a:cs typeface="Calibri" panose="020F0502020204030204" pitchFamily="34" charset="0"/>
              </a:rPr>
              <a:t> : 0.35 &amp; 0.45 MT per KL</a:t>
            </a:r>
          </a:p>
        </p:txBody>
      </p:sp>
    </p:spTree>
    <p:extLst>
      <p:ext uri="{BB962C8B-B14F-4D97-AF65-F5344CB8AC3E}">
        <p14:creationId xmlns:p14="http://schemas.microsoft.com/office/powerpoint/2010/main" val="295941214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2C8804F-EE0B-47D1-BEA3-EAE6D0AEC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8457" name="think-cell Slide" r:id="rId5" imgW="395" imgH="396" progId="TCLayout.ActiveDocument.1">
                  <p:embed/>
                </p:oleObj>
              </mc:Choice>
              <mc:Fallback>
                <p:oleObj name="think-cell Slide" r:id="rId5" imgW="395" imgH="396" progId="TCLayout.ActiveDocument.1">
                  <p:embed/>
                  <p:pic>
                    <p:nvPicPr>
                      <p:cNvPr id="6" name="Object 5" hidden="1">
                        <a:extLst>
                          <a:ext uri="{FF2B5EF4-FFF2-40B4-BE49-F238E27FC236}">
                            <a16:creationId xmlns:a16="http://schemas.microsoft.com/office/drawing/2014/main" id="{E2C8804F-EE0B-47D1-BEA3-EAE6D0AEC4D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FC1A73C3-1AA5-489D-A57B-9664C8FE9E5C}"/>
              </a:ext>
            </a:extLst>
          </p:cNvPr>
          <p:cNvSpPr/>
          <p:nvPr>
            <p:custDataLst>
              <p:tags r:id="rId3"/>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defRPr/>
            </a:pPr>
            <a:endParaRPr kumimoji="0" lang="en-GB" sz="2800" u="none" strike="noStrike" kern="1200" cap="none" spc="0" normalizeH="0" noProof="0" dirty="0">
              <a:ln>
                <a:noFill/>
              </a:ln>
              <a:solidFill>
                <a:prstClr val="white"/>
              </a:solidFill>
              <a:effectLst/>
              <a:uLnTx/>
              <a:uFillTx/>
              <a:latin typeface="Ubuntu Bold" panose="020B0604020202020204" charset="0"/>
              <a:ea typeface="+mj-ea"/>
              <a:cs typeface="+mj-cs"/>
              <a:sym typeface="Ubuntu Bold" panose="020B0604020202020204" charset="0"/>
            </a:endParaRPr>
          </a:p>
        </p:txBody>
      </p:sp>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0852409" cy="652463"/>
          </a:xfrm>
        </p:spPr>
        <p:txBody>
          <a:bodyPr/>
          <a:lstStyle/>
          <a:p>
            <a:r>
              <a:rPr lang="en-GB" sz="2800" dirty="0"/>
              <a:t>WASTE WATER MANAGEMENT AT CENTRIENT INDIA</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170</a:t>
            </a:fld>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15" name="TextBox 14">
            <a:extLst>
              <a:ext uri="{FF2B5EF4-FFF2-40B4-BE49-F238E27FC236}">
                <a16:creationId xmlns:a16="http://schemas.microsoft.com/office/drawing/2014/main" id="{BF189B6B-FB5F-4753-BF66-C1BD02DCC428}"/>
              </a:ext>
            </a:extLst>
          </p:cNvPr>
          <p:cNvSpPr txBox="1"/>
          <p:nvPr/>
        </p:nvSpPr>
        <p:spPr>
          <a:xfrm>
            <a:off x="8353816" y="3692539"/>
            <a:ext cx="3496312" cy="1597810"/>
          </a:xfrm>
          <a:prstGeom prst="rect">
            <a:avLst/>
          </a:prstGeom>
          <a:noFill/>
        </p:spPr>
        <p:txBody>
          <a:bodyPr wrap="square" rtlCol="0">
            <a:spAutoFit/>
          </a:bodyPr>
          <a:lstStyle/>
          <a:p>
            <a:pPr algn="ctr"/>
            <a:r>
              <a:rPr lang="en-US" sz="1600" b="1" u="sng" dirty="0">
                <a:solidFill>
                  <a:srgbClr val="1A4AE3"/>
                </a:solidFill>
                <a:latin typeface="Calibri" panose="020F0502020204030204" pitchFamily="34" charset="0"/>
                <a:cs typeface="Calibri" panose="020F0502020204030204" pitchFamily="34" charset="0"/>
              </a:rPr>
              <a:t>Reverse Osmosis Unit</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Quantity</a:t>
            </a:r>
            <a:r>
              <a:rPr lang="en-US" sz="1400" dirty="0">
                <a:solidFill>
                  <a:srgbClr val="1A4AE3"/>
                </a:solidFill>
                <a:latin typeface="Calibri" panose="020F0502020204030204" pitchFamily="34" charset="0"/>
                <a:cs typeface="Calibri" panose="020F0502020204030204" pitchFamily="34" charset="0"/>
              </a:rPr>
              <a:t> : 1</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MOC  </a:t>
            </a:r>
            <a:r>
              <a:rPr lang="en-US" sz="1400" dirty="0">
                <a:solidFill>
                  <a:srgbClr val="1A4AE3"/>
                </a:solidFill>
                <a:latin typeface="Calibri" panose="020F0502020204030204" pitchFamily="34" charset="0"/>
                <a:cs typeface="Calibri" panose="020F0502020204030204" pitchFamily="34" charset="0"/>
              </a:rPr>
              <a:t>    : SS 304 </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 415 KL per day</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Power consumption</a:t>
            </a:r>
            <a:r>
              <a:rPr lang="en-US" sz="1400" dirty="0">
                <a:solidFill>
                  <a:srgbClr val="1A4AE3"/>
                </a:solidFill>
                <a:latin typeface="Calibri" panose="020F0502020204030204" pitchFamily="34" charset="0"/>
                <a:cs typeface="Calibri" panose="020F0502020204030204" pitchFamily="34" charset="0"/>
              </a:rPr>
              <a:t> : 4.25 kWh per KL</a:t>
            </a:r>
          </a:p>
        </p:txBody>
      </p:sp>
      <p:sp>
        <p:nvSpPr>
          <p:cNvPr id="17" name="TextBox 16">
            <a:extLst>
              <a:ext uri="{FF2B5EF4-FFF2-40B4-BE49-F238E27FC236}">
                <a16:creationId xmlns:a16="http://schemas.microsoft.com/office/drawing/2014/main" id="{CF578FED-C95F-4754-836D-9E9C0CBFD1C7}"/>
              </a:ext>
            </a:extLst>
          </p:cNvPr>
          <p:cNvSpPr txBox="1"/>
          <p:nvPr/>
        </p:nvSpPr>
        <p:spPr>
          <a:xfrm>
            <a:off x="340242" y="3716845"/>
            <a:ext cx="3388182" cy="1920975"/>
          </a:xfrm>
          <a:prstGeom prst="rect">
            <a:avLst/>
          </a:prstGeom>
          <a:noFill/>
        </p:spPr>
        <p:txBody>
          <a:bodyPr wrap="square" rtlCol="0">
            <a:spAutoFit/>
          </a:bodyPr>
          <a:lstStyle/>
          <a:p>
            <a:pPr algn="ctr"/>
            <a:r>
              <a:rPr lang="en-US" sz="1600" b="1" u="sng" dirty="0">
                <a:solidFill>
                  <a:srgbClr val="1A4AE3"/>
                </a:solidFill>
                <a:latin typeface="Calibri" panose="020F0502020204030204" pitchFamily="34" charset="0"/>
                <a:cs typeface="Calibri" panose="020F0502020204030204" pitchFamily="34" charset="0"/>
              </a:rPr>
              <a:t>Thin Film Dryer</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Quantity </a:t>
            </a:r>
            <a:r>
              <a:rPr lang="en-US" sz="1400" dirty="0">
                <a:solidFill>
                  <a:srgbClr val="1A4AE3"/>
                </a:solidFill>
                <a:latin typeface="Calibri" panose="020F0502020204030204" pitchFamily="34" charset="0"/>
                <a:cs typeface="Calibri" panose="020F0502020204030204" pitchFamily="34" charset="0"/>
              </a:rPr>
              <a:t>: 2</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MOC</a:t>
            </a:r>
            <a:r>
              <a:rPr lang="en-US" sz="1400" dirty="0">
                <a:solidFill>
                  <a:srgbClr val="1A4AE3"/>
                </a:solidFill>
                <a:latin typeface="Calibri" panose="020F0502020204030204" pitchFamily="34" charset="0"/>
                <a:cs typeface="Calibri" panose="020F0502020204030204" pitchFamily="34" charset="0"/>
              </a:rPr>
              <a:t>      : SS 304</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 36 KL per day</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Power consumption</a:t>
            </a:r>
            <a:r>
              <a:rPr lang="en-US" sz="1400" dirty="0">
                <a:solidFill>
                  <a:srgbClr val="1A4AE3"/>
                </a:solidFill>
                <a:latin typeface="Calibri" panose="020F0502020204030204" pitchFamily="34" charset="0"/>
                <a:cs typeface="Calibri" panose="020F0502020204030204" pitchFamily="34" charset="0"/>
              </a:rPr>
              <a:t> : 40 kWh per KL</a:t>
            </a:r>
          </a:p>
          <a:p>
            <a:pPr marL="171450" indent="-171450">
              <a:lnSpc>
                <a:spcPct val="150000"/>
              </a:lnSpc>
              <a:buClr>
                <a:srgbClr val="1A4AE3"/>
              </a:buClr>
              <a:buSzPct val="125000"/>
              <a:buFont typeface="Wingdings" panose="05000000000000000000" pitchFamily="2" charset="2"/>
              <a:buChar char="§"/>
            </a:pPr>
            <a:r>
              <a:rPr lang="en-US" sz="1400" b="1" dirty="0">
                <a:solidFill>
                  <a:srgbClr val="1A4AE3"/>
                </a:solidFill>
                <a:latin typeface="Calibri" panose="020F0502020204030204" pitchFamily="34" charset="0"/>
                <a:cs typeface="Calibri" panose="020F0502020204030204" pitchFamily="34" charset="0"/>
              </a:rPr>
              <a:t>Steam consumption</a:t>
            </a:r>
            <a:r>
              <a:rPr lang="en-US" sz="1400" dirty="0">
                <a:solidFill>
                  <a:srgbClr val="1A4AE3"/>
                </a:solidFill>
                <a:latin typeface="Calibri" panose="020F0502020204030204" pitchFamily="34" charset="0"/>
                <a:cs typeface="Calibri" panose="020F0502020204030204" pitchFamily="34" charset="0"/>
              </a:rPr>
              <a:t> : 1.2 MT per KL</a:t>
            </a:r>
          </a:p>
        </p:txBody>
      </p:sp>
      <p:pic>
        <p:nvPicPr>
          <p:cNvPr id="14" name="Picture 13">
            <a:extLst>
              <a:ext uri="{FF2B5EF4-FFF2-40B4-BE49-F238E27FC236}">
                <a16:creationId xmlns:a16="http://schemas.microsoft.com/office/drawing/2014/main" id="{2EF1E71A-F5D4-4E62-B2AC-A4547510E0FF}"/>
              </a:ext>
            </a:extLst>
          </p:cNvPr>
          <p:cNvPicPr>
            <a:picLocks/>
          </p:cNvPicPr>
          <p:nvPr/>
        </p:nvPicPr>
        <p:blipFill>
          <a:blip r:embed="rId7" cstate="email">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a:ext>
            </a:extLst>
          </a:blip>
          <a:stretch>
            <a:fillRect/>
          </a:stretch>
        </p:blipFill>
        <p:spPr>
          <a:xfrm>
            <a:off x="340242" y="1373752"/>
            <a:ext cx="3388182" cy="1973159"/>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7EC691B3-B939-442C-94BF-E74A10359DA0}"/>
              </a:ext>
            </a:extLst>
          </p:cNvPr>
          <p:cNvPicPr>
            <a:picLocks/>
          </p:cNvPicPr>
          <p:nvPr/>
        </p:nvPicPr>
        <p:blipFill>
          <a:blip r:embed="rId9" cstate="email">
            <a:extLst>
              <a:ext uri="{BEBA8EAE-BF5A-486C-A8C5-ECC9F3942E4B}">
                <a14:imgProps xmlns:a14="http://schemas.microsoft.com/office/drawing/2010/main">
                  <a14:imgLayer r:embed="rId10">
                    <a14:imgEffect>
                      <a14:brightnessContrast bright="40000"/>
                    </a14:imgEffect>
                  </a14:imgLayer>
                </a14:imgProps>
              </a:ext>
              <a:ext uri="{28A0092B-C50C-407E-A947-70E740481C1C}">
                <a14:useLocalDpi xmlns:a14="http://schemas.microsoft.com/office/drawing/2010/main"/>
              </a:ext>
            </a:extLst>
          </a:blip>
          <a:stretch>
            <a:fillRect/>
          </a:stretch>
        </p:blipFill>
        <p:spPr>
          <a:xfrm rot="5400000">
            <a:off x="4941070" y="666241"/>
            <a:ext cx="1973159" cy="3388182"/>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E0EFABEF-E8F8-47D0-834B-80F953098524}"/>
              </a:ext>
            </a:extLst>
          </p:cNvPr>
          <p:cNvPicPr>
            <a:picLocks/>
          </p:cNvPicPr>
          <p:nvPr/>
        </p:nvPicPr>
        <p:blipFill>
          <a:blip r:embed="rId11" cstate="email">
            <a:extLst>
              <a:ext uri="{BEBA8EAE-BF5A-486C-A8C5-ECC9F3942E4B}">
                <a14:imgProps xmlns:a14="http://schemas.microsoft.com/office/drawing/2010/main">
                  <a14:imgLayer r:embed="rId12">
                    <a14:imgEffect>
                      <a14:brightnessContrast bright="20000"/>
                    </a14:imgEffect>
                  </a14:imgLayer>
                </a14:imgProps>
              </a:ext>
              <a:ext uri="{28A0092B-C50C-407E-A947-70E740481C1C}">
                <a14:useLocalDpi xmlns:a14="http://schemas.microsoft.com/office/drawing/2010/main"/>
              </a:ext>
            </a:extLst>
          </a:blip>
          <a:stretch>
            <a:fillRect/>
          </a:stretch>
        </p:blipFill>
        <p:spPr>
          <a:xfrm rot="5400000">
            <a:off x="9061329" y="666239"/>
            <a:ext cx="1973158" cy="3388184"/>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682B7D1D-0947-46CD-A447-C613C02BED45}"/>
              </a:ext>
            </a:extLst>
          </p:cNvPr>
          <p:cNvSpPr txBox="1"/>
          <p:nvPr/>
        </p:nvSpPr>
        <p:spPr>
          <a:xfrm>
            <a:off x="4179492" y="3692539"/>
            <a:ext cx="3496313" cy="1597810"/>
          </a:xfrm>
          <a:prstGeom prst="rect">
            <a:avLst/>
          </a:prstGeom>
          <a:noFill/>
        </p:spPr>
        <p:txBody>
          <a:bodyPr wrap="square" rtlCol="0">
            <a:spAutoFit/>
          </a:bodyPr>
          <a:lstStyle/>
          <a:p>
            <a:pPr algn="ctr"/>
            <a:r>
              <a:rPr lang="en-US" sz="1600" b="1" u="sng" dirty="0">
                <a:solidFill>
                  <a:srgbClr val="1A4AE3"/>
                </a:solidFill>
                <a:latin typeface="Calibri" panose="020F0502020204030204" pitchFamily="34" charset="0"/>
                <a:cs typeface="Calibri" panose="020F0502020204030204" pitchFamily="34" charset="0"/>
              </a:rPr>
              <a:t>Ultra Filtration Unit</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Quantity</a:t>
            </a:r>
            <a:r>
              <a:rPr lang="en-US" sz="1400" dirty="0">
                <a:solidFill>
                  <a:srgbClr val="1A4AE3"/>
                </a:solidFill>
                <a:latin typeface="Calibri" panose="020F0502020204030204" pitchFamily="34" charset="0"/>
                <a:cs typeface="Calibri" panose="020F0502020204030204" pitchFamily="34" charset="0"/>
              </a:rPr>
              <a:t> : 1</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MOC  </a:t>
            </a:r>
            <a:r>
              <a:rPr lang="en-US" sz="1400" dirty="0">
                <a:solidFill>
                  <a:srgbClr val="1A4AE3"/>
                </a:solidFill>
                <a:latin typeface="Calibri" panose="020F0502020204030204" pitchFamily="34" charset="0"/>
                <a:cs typeface="Calibri" panose="020F0502020204030204" pitchFamily="34" charset="0"/>
              </a:rPr>
              <a:t>    : SS 304 </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Capacity</a:t>
            </a:r>
            <a:r>
              <a:rPr lang="en-US" sz="1400" dirty="0">
                <a:solidFill>
                  <a:srgbClr val="1A4AE3"/>
                </a:solidFill>
                <a:latin typeface="Calibri" panose="020F0502020204030204" pitchFamily="34" charset="0"/>
                <a:cs typeface="Calibri" panose="020F0502020204030204" pitchFamily="34" charset="0"/>
              </a:rPr>
              <a:t> : 500 KL per day</a:t>
            </a:r>
          </a:p>
          <a:p>
            <a:pPr marL="171450" indent="-171450">
              <a:lnSpc>
                <a:spcPct val="150000"/>
              </a:lnSpc>
              <a:buClr>
                <a:srgbClr val="1A4AE3"/>
              </a:buClr>
              <a:buSzPct val="125000"/>
              <a:buFont typeface="Arial" panose="020B0604020202020204" pitchFamily="34" charset="0"/>
              <a:buChar char="•"/>
            </a:pPr>
            <a:r>
              <a:rPr lang="en-US" sz="1400" b="1" dirty="0">
                <a:solidFill>
                  <a:srgbClr val="1A4AE3"/>
                </a:solidFill>
                <a:latin typeface="Calibri" panose="020F0502020204030204" pitchFamily="34" charset="0"/>
                <a:cs typeface="Calibri" panose="020F0502020204030204" pitchFamily="34" charset="0"/>
              </a:rPr>
              <a:t>Power consumption</a:t>
            </a:r>
            <a:r>
              <a:rPr lang="en-US" sz="1400" dirty="0">
                <a:solidFill>
                  <a:srgbClr val="1A4AE3"/>
                </a:solidFill>
                <a:latin typeface="Calibri" panose="020F0502020204030204" pitchFamily="34" charset="0"/>
                <a:cs typeface="Calibri" panose="020F0502020204030204" pitchFamily="34" charset="0"/>
              </a:rPr>
              <a:t> : Considered with RO</a:t>
            </a:r>
          </a:p>
        </p:txBody>
      </p:sp>
    </p:spTree>
    <p:extLst>
      <p:ext uri="{BB962C8B-B14F-4D97-AF65-F5344CB8AC3E}">
        <p14:creationId xmlns:p14="http://schemas.microsoft.com/office/powerpoint/2010/main" val="85959847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10248900" cy="6973166"/>
          </a:xfrm>
          <a:prstGeom prst="rect">
            <a:avLst/>
          </a:prstGeom>
        </p:spPr>
      </p:pic>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94384"/>
            <a:ext cx="9144000" cy="7067550"/>
          </a:xfrm>
          <a:prstGeom prst="rect">
            <a:avLst/>
          </a:prstGeom>
        </p:spPr>
      </p:pic>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4B5CC-7720-49BF-8E3C-16EA3B43E1E5}"/>
              </a:ext>
            </a:extLst>
          </p:cNvPr>
          <p:cNvSpPr>
            <a:spLocks noGrp="1"/>
          </p:cNvSpPr>
          <p:nvPr>
            <p:ph type="title"/>
          </p:nvPr>
        </p:nvSpPr>
        <p:spPr/>
        <p:txBody>
          <a:bodyPr/>
          <a:lstStyle/>
          <a:p>
            <a:r>
              <a:rPr lang="en-IN" dirty="0"/>
              <a:t>PANEL DISCUSSION</a:t>
            </a:r>
          </a:p>
        </p:txBody>
      </p:sp>
      <p:sp>
        <p:nvSpPr>
          <p:cNvPr id="4" name="Footer Placeholder 3">
            <a:extLst>
              <a:ext uri="{FF2B5EF4-FFF2-40B4-BE49-F238E27FC236}">
                <a16:creationId xmlns:a16="http://schemas.microsoft.com/office/drawing/2014/main" id="{EDD15A9C-D323-4741-9E65-3A6D56B481CC}"/>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443C03C4-DF9E-42AC-BDCC-1E5792859BDF}"/>
              </a:ext>
            </a:extLst>
          </p:cNvPr>
          <p:cNvSpPr>
            <a:spLocks noGrp="1"/>
          </p:cNvSpPr>
          <p:nvPr>
            <p:ph type="sldNum" sz="quarter" idx="12"/>
          </p:nvPr>
        </p:nvSpPr>
        <p:spPr/>
        <p:txBody>
          <a:bodyPr/>
          <a:lstStyle/>
          <a:p>
            <a:fld id="{1A91ABBD-BE70-492B-BBD8-7AF5442A9E89}" type="slidenum">
              <a:rPr lang="en-GB" smtClean="0"/>
              <a:t>200</a:t>
            </a:fld>
            <a:endParaRPr lang="en-GB"/>
          </a:p>
        </p:txBody>
      </p:sp>
      <p:pic>
        <p:nvPicPr>
          <p:cNvPr id="6" name="Content Placeholder 5">
            <a:extLst>
              <a:ext uri="{FF2B5EF4-FFF2-40B4-BE49-F238E27FC236}">
                <a16:creationId xmlns:a16="http://schemas.microsoft.com/office/drawing/2014/main" id="{A0E3DC5E-1B8F-4920-BA6A-7182DE88DCA2}"/>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578404" y="1585736"/>
            <a:ext cx="6258791" cy="4164941"/>
          </a:xfrm>
          <a:prstGeom prst="rect">
            <a:avLst/>
          </a:prstGeom>
        </p:spPr>
      </p:pic>
    </p:spTree>
    <p:extLst>
      <p:ext uri="{BB962C8B-B14F-4D97-AF65-F5344CB8AC3E}">
        <p14:creationId xmlns:p14="http://schemas.microsoft.com/office/powerpoint/2010/main" val="4148546636"/>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015E2-132E-4975-883E-6423EFE3EAEE}"/>
              </a:ext>
            </a:extLst>
          </p:cNvPr>
          <p:cNvSpPr>
            <a:spLocks noGrp="1"/>
          </p:cNvSpPr>
          <p:nvPr>
            <p:ph type="title"/>
          </p:nvPr>
        </p:nvSpPr>
        <p:spPr>
          <a:xfrm>
            <a:off x="1197864" y="3352800"/>
            <a:ext cx="10515600" cy="652463"/>
          </a:xfrm>
        </p:spPr>
        <p:txBody>
          <a:bodyPr/>
          <a:lstStyle/>
          <a:p>
            <a:pPr algn="ctr"/>
            <a:r>
              <a:rPr lang="en-IN"/>
              <a:t>END OF CONFERENCE – DAY 1</a:t>
            </a:r>
          </a:p>
        </p:txBody>
      </p:sp>
      <p:sp>
        <p:nvSpPr>
          <p:cNvPr id="4" name="Footer Placeholder 3">
            <a:extLst>
              <a:ext uri="{FF2B5EF4-FFF2-40B4-BE49-F238E27FC236}">
                <a16:creationId xmlns:a16="http://schemas.microsoft.com/office/drawing/2014/main" id="{DCAB94C5-8FD3-4590-92A8-FD8EE1ABF5C0}"/>
              </a:ext>
            </a:extLst>
          </p:cNvPr>
          <p:cNvSpPr>
            <a:spLocks noGrp="1"/>
          </p:cNvSpPr>
          <p:nvPr>
            <p:ph type="ftr" sz="quarter" idx="11"/>
          </p:nvPr>
        </p:nvSpPr>
        <p:spPr/>
        <p:txBody>
          <a:bodyPr/>
          <a:lstStyle/>
          <a:p>
            <a:r>
              <a:rPr lang="en-GB"/>
              <a:t>Test title</a:t>
            </a:r>
          </a:p>
        </p:txBody>
      </p:sp>
      <p:sp>
        <p:nvSpPr>
          <p:cNvPr id="5" name="Slide Number Placeholder 4">
            <a:extLst>
              <a:ext uri="{FF2B5EF4-FFF2-40B4-BE49-F238E27FC236}">
                <a16:creationId xmlns:a16="http://schemas.microsoft.com/office/drawing/2014/main" id="{08A9A260-2617-4207-98F9-7533B35807AE}"/>
              </a:ext>
            </a:extLst>
          </p:cNvPr>
          <p:cNvSpPr>
            <a:spLocks noGrp="1"/>
          </p:cNvSpPr>
          <p:nvPr>
            <p:ph type="sldNum" sz="quarter" idx="12"/>
          </p:nvPr>
        </p:nvSpPr>
        <p:spPr/>
        <p:txBody>
          <a:bodyPr/>
          <a:lstStyle/>
          <a:p>
            <a:fld id="{1A91ABBD-BE70-492B-BBD8-7AF5442A9E89}" type="slidenum">
              <a:rPr lang="en-GB" smtClean="0"/>
              <a:t>201</a:t>
            </a:fld>
            <a:endParaRPr lang="en-GB"/>
          </a:p>
        </p:txBody>
      </p:sp>
    </p:spTree>
    <p:extLst>
      <p:ext uri="{BB962C8B-B14F-4D97-AF65-F5344CB8AC3E}">
        <p14:creationId xmlns:p14="http://schemas.microsoft.com/office/powerpoint/2010/main" val="117157601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_y718yGFYtjU0kch0hfbkw"/>
</p:tagLst>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7DC4B4661300145AFD3DBBBFA4E83DE" ma:contentTypeVersion="10" ma:contentTypeDescription="Create a new document." ma:contentTypeScope="" ma:versionID="bc12ed0feec1cf739ba708c754af13ea">
  <xsd:schema xmlns:xsd="http://www.w3.org/2001/XMLSchema" xmlns:xs="http://www.w3.org/2001/XMLSchema" xmlns:p="http://schemas.microsoft.com/office/2006/metadata/properties" xmlns:ns3="db2ae4f1-37fe-4738-9545-b02e4ad57909" targetNamespace="http://schemas.microsoft.com/office/2006/metadata/properties" ma:root="true" ma:fieldsID="ea30e8491657d66860a83a5fb3f43196" ns3:_="">
    <xsd:import namespace="db2ae4f1-37fe-4738-9545-b02e4ad57909"/>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2ae4f1-37fe-4738-9545-b02e4ad579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2.xml><?xml version="1.0" encoding="utf-8"?>
<ds:datastoreItem xmlns:ds="http://schemas.openxmlformats.org/officeDocument/2006/customXml" ds:itemID="{8C5A678A-ED49-4940-9DAF-1E0B5C1532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2ae4f1-37fe-4738-9545-b02e4ad579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0756BAB-7CA6-43B8-91A2-B879F527BDA2}">
  <ds:schemaRefs>
    <ds:schemaRef ds:uri="http://schemas.microsoft.com/office/2006/metadata/properties"/>
    <ds:schemaRef ds:uri="http://purl.org/dc/terms/"/>
    <ds:schemaRef ds:uri="http://purl.org/dc/elements/1.1/"/>
    <ds:schemaRef ds:uri="http://www.w3.org/XML/1998/namespace"/>
    <ds:schemaRef ds:uri="http://schemas.microsoft.com/office/2006/documentManagement/types"/>
    <ds:schemaRef ds:uri="db2ae4f1-37fe-4738-9545-b02e4ad57909"/>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1488</TotalTime>
  <Words>13473</Words>
  <Application>Microsoft Office PowerPoint</Application>
  <PresentationFormat>Widescreen</PresentationFormat>
  <Paragraphs>1615</Paragraphs>
  <Slides>201</Slides>
  <Notes>38</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201</vt:i4>
      </vt:variant>
    </vt:vector>
  </HeadingPairs>
  <TitlesOfParts>
    <vt:vector size="211" baseType="lpstr">
      <vt:lpstr>Ubuntu Bold</vt:lpstr>
      <vt:lpstr>Symbol</vt:lpstr>
      <vt:lpstr>Calibri</vt:lpstr>
      <vt:lpstr>Wingdings</vt:lpstr>
      <vt:lpstr>Arial Narrow</vt:lpstr>
      <vt:lpstr>Calibri Light</vt:lpstr>
      <vt:lpstr>Arial</vt:lpstr>
      <vt:lpstr>Office Theme</vt:lpstr>
      <vt:lpstr>think-cell Slide</vt:lpstr>
      <vt:lpstr>Worksheet</vt:lpstr>
      <vt:lpstr>Safety Briefing Novartis Facility Management team</vt:lpstr>
      <vt:lpstr>Introductory remarks</vt:lpstr>
      <vt:lpstr>Deep Dive Session</vt:lpstr>
      <vt:lpstr>Antimicrobial Resistance</vt:lpstr>
      <vt:lpstr>Biography</vt:lpstr>
      <vt:lpstr>Antimicrobial Resistanmce (AMR)</vt:lpstr>
      <vt:lpstr>Understanding Antimicrobial Resistance (AMR): </vt:lpstr>
      <vt:lpstr>Development of Bacterial Resistance</vt:lpstr>
      <vt:lpstr>Causes of AMR</vt:lpstr>
      <vt:lpstr>Call to Action</vt:lpstr>
      <vt:lpstr>…and calls for governments to act</vt:lpstr>
      <vt:lpstr>AMR Industry Alliance</vt:lpstr>
      <vt:lpstr>Manufacturing Environmental Matters</vt:lpstr>
      <vt:lpstr>India Focus - global antibiotic supply chain </vt:lpstr>
      <vt:lpstr>Summary and time for action</vt:lpstr>
      <vt:lpstr>Dilution Factors and Next Steps</vt:lpstr>
      <vt:lpstr>PowerPoint Presentation</vt:lpstr>
      <vt:lpstr>UK Research and Innovation</vt:lpstr>
      <vt:lpstr>Biography</vt:lpstr>
      <vt:lpstr>Background</vt:lpstr>
      <vt:lpstr>Aims and Objectives</vt:lpstr>
      <vt:lpstr>Theme 1 – Understanding the Context</vt:lpstr>
      <vt:lpstr>Theme 2: - Developing the Tool Box</vt:lpstr>
      <vt:lpstr>Theme 3 – Impact Assessment</vt:lpstr>
      <vt:lpstr>Timetable</vt:lpstr>
      <vt:lpstr>For more information</vt:lpstr>
      <vt:lpstr>PowerPoint Presentation</vt:lpstr>
      <vt:lpstr>Defining Protection Goals</vt:lpstr>
      <vt:lpstr>Kelly Kappler</vt:lpstr>
      <vt:lpstr>Defining Protection Goals</vt:lpstr>
      <vt:lpstr>Pharmaceuticals in the environment</vt:lpstr>
      <vt:lpstr>Pharmaceuticals in the environment</vt:lpstr>
      <vt:lpstr>Pharmaceuticals in the Environment</vt:lpstr>
      <vt:lpstr>Pharmaceuticals in the Environment</vt:lpstr>
      <vt:lpstr>Setting protection goals</vt:lpstr>
      <vt:lpstr>Setting protection goals</vt:lpstr>
      <vt:lpstr>Setting Protection Goals – Case Study</vt:lpstr>
      <vt:lpstr>Setting Protection Goals – Case Study</vt:lpstr>
      <vt:lpstr>Setting Protection Goals</vt:lpstr>
      <vt:lpstr>Setting Protection Goals</vt:lpstr>
      <vt:lpstr>Setting Protection Goals</vt:lpstr>
      <vt:lpstr>Role and Responsibilities</vt:lpstr>
      <vt:lpstr>Concluding remarks</vt:lpstr>
      <vt:lpstr>PowerPoint Presentation</vt:lpstr>
      <vt:lpstr>PowerPoint Presentation</vt:lpstr>
      <vt:lpstr>PIE: Water Hydraulics</vt:lpstr>
      <vt:lpstr>Biography</vt:lpstr>
      <vt:lpstr>Presentation Outline</vt:lpstr>
      <vt:lpstr>Overview: Points of Impact</vt:lpstr>
      <vt:lpstr>Overview: Points of Impact</vt:lpstr>
      <vt:lpstr>Terminology</vt:lpstr>
      <vt:lpstr>Terminology</vt:lpstr>
      <vt:lpstr>Terminology</vt:lpstr>
      <vt:lpstr>Terminology</vt:lpstr>
      <vt:lpstr>Data Calculation Examples</vt:lpstr>
      <vt:lpstr>Example 1: Good Stream Flow Data</vt:lpstr>
      <vt:lpstr>Example 1: Good Stream Flow Data</vt:lpstr>
      <vt:lpstr>Example 1: Good Stream Flow Data</vt:lpstr>
      <vt:lpstr>Example 2: Limited Stream Flow Data</vt:lpstr>
      <vt:lpstr>Example 2: Limited Stream Flow Data</vt:lpstr>
      <vt:lpstr>Example 2: Limited Stream Flow Data</vt:lpstr>
      <vt:lpstr>Considerations in Choosing Flow Values</vt:lpstr>
      <vt:lpstr>Considerations in Choosing Flow Values</vt:lpstr>
      <vt:lpstr>PEC_PNEC Calculator Tool Demonstration</vt:lpstr>
      <vt:lpstr>PEC_PNEC Calculator Tool Demonstration</vt:lpstr>
      <vt:lpstr>PEC_PNEC Calculator Tool Demonstration</vt:lpstr>
      <vt:lpstr>PEC_PNEC Calculator Tool Demonstration</vt:lpstr>
      <vt:lpstr>PEC_PNEC Calculator Tool Demonstration</vt:lpstr>
      <vt:lpstr>PEC_PNEC Calculator Tool Demonstration</vt:lpstr>
      <vt:lpstr>PEC_PNEC Calculator Tool Demonstration</vt:lpstr>
      <vt:lpstr>PowerPoint Presentation</vt:lpstr>
      <vt:lpstr>PIE: Mass Balance Calculations</vt:lpstr>
      <vt:lpstr>Biography</vt:lpstr>
      <vt:lpstr>Presentation Outline</vt:lpstr>
      <vt:lpstr>Overview: Principles of using Mass Balance Calculations </vt:lpstr>
      <vt:lpstr>Basic Principle – Know your API Mass Load to the Environment so you can calculate PECs</vt:lpstr>
      <vt:lpstr>Terminology</vt:lpstr>
      <vt:lpstr>Terminology</vt:lpstr>
      <vt:lpstr>Terminology</vt:lpstr>
      <vt:lpstr>Terminology</vt:lpstr>
      <vt:lpstr>Terminology</vt:lpstr>
      <vt:lpstr>Mass Balance Case Study Examples</vt:lpstr>
      <vt:lpstr>Case 1a - Simple Capsule Finishing Mass Balance Example</vt:lpstr>
      <vt:lpstr>PowerPoint Presentation</vt:lpstr>
      <vt:lpstr>Case 1b – Improved Statistical Evaluation of Tablet Finishing Example</vt:lpstr>
      <vt:lpstr>Case 2 – Tablet Manufacturing Mass Balance Example </vt:lpstr>
      <vt:lpstr>Case 3 - Bulk Synthetic Plant Example </vt:lpstr>
      <vt:lpstr>Case 3 - Bulk Synthetic Plant Example </vt:lpstr>
      <vt:lpstr>Class Exercise</vt:lpstr>
      <vt:lpstr>Class Exercise</vt:lpstr>
      <vt:lpstr>Class Exercise</vt:lpstr>
      <vt:lpstr>Class Exercise</vt:lpstr>
      <vt:lpstr>Class Exercise</vt:lpstr>
      <vt:lpstr>Class Exercise using PSCI Calculator Tool </vt:lpstr>
      <vt:lpstr>PowerPoint Presentation</vt:lpstr>
      <vt:lpstr>PowerPoint Presentation</vt:lpstr>
      <vt:lpstr>PIE: Sampling Plan</vt:lpstr>
      <vt:lpstr>Biography</vt:lpstr>
      <vt:lpstr>Presentation Outline</vt:lpstr>
      <vt:lpstr>Purpose and Scope</vt:lpstr>
      <vt:lpstr>Purpose and Scope</vt:lpstr>
      <vt:lpstr>Preparing the Sampling Plan</vt:lpstr>
      <vt:lpstr>1.0 Introduction and Background</vt:lpstr>
      <vt:lpstr>2.0 Quality Objectives</vt:lpstr>
      <vt:lpstr>2.0 Quality Objectives</vt:lpstr>
      <vt:lpstr>3.0 Analytical Methods</vt:lpstr>
      <vt:lpstr>4.0 Field Sampling and Procedures</vt:lpstr>
      <vt:lpstr>4.0 Field Sampling and Procedures</vt:lpstr>
      <vt:lpstr>5.0 Field Health and Safety</vt:lpstr>
      <vt:lpstr>6.0 Data Reporting and Documentation</vt:lpstr>
      <vt:lpstr>Potential Analytical Methods  for APIs</vt:lpstr>
      <vt:lpstr>Potential Analytical Methods</vt:lpstr>
      <vt:lpstr>Potential Analytical Methods</vt:lpstr>
      <vt:lpstr>Potential Analytical Methods</vt:lpstr>
      <vt:lpstr>Potential Analytical Methods</vt:lpstr>
      <vt:lpstr>Potential Analytical Methods</vt:lpstr>
      <vt:lpstr>PowerPoint Presentation</vt:lpstr>
      <vt:lpstr>Environmental Management of Antibiotic Manufacturing </vt:lpstr>
      <vt:lpstr>Bio</vt:lpstr>
      <vt:lpstr>Setting Standards for Environmental Management</vt:lpstr>
      <vt:lpstr>Containment of Antibiotic at Source</vt:lpstr>
      <vt:lpstr>Case Study : Total Containment at Source</vt:lpstr>
      <vt:lpstr>Case Study : Total Containment at Source</vt:lpstr>
      <vt:lpstr>Examples: Containment of Antibiotic at Source</vt:lpstr>
      <vt:lpstr>Antibiotic Quantification</vt:lpstr>
      <vt:lpstr>Example: Analytical Verification</vt:lpstr>
      <vt:lpstr>Solid Waste Management</vt:lpstr>
      <vt:lpstr>Examples: Solid Waste Management</vt:lpstr>
      <vt:lpstr>Permit Compliance</vt:lpstr>
      <vt:lpstr>Manufacturing &amp; Warehouse Facility/Process Design</vt:lpstr>
      <vt:lpstr>Risk Assessment and Mitigation</vt:lpstr>
      <vt:lpstr>Maintenance</vt:lpstr>
      <vt:lpstr>Examples: Maintenance</vt:lpstr>
      <vt:lpstr>Spillage Response</vt:lpstr>
      <vt:lpstr>Example: Spillage Response</vt:lpstr>
      <vt:lpstr>Wastewater Characterisation</vt:lpstr>
      <vt:lpstr>Summary</vt:lpstr>
      <vt:lpstr>PowerPoint Presentation</vt:lpstr>
      <vt:lpstr>PowerPoint Presentation</vt:lpstr>
      <vt:lpstr>Environmental Management of Antibiotic Manufacture </vt:lpstr>
      <vt:lpstr>Bio</vt:lpstr>
      <vt:lpstr>WWTP Technologies</vt:lpstr>
      <vt:lpstr>WWTP Technologies</vt:lpstr>
      <vt:lpstr>Biological Processes</vt:lpstr>
      <vt:lpstr>Biological Processes</vt:lpstr>
      <vt:lpstr>Example: Wastewater Treatment</vt:lpstr>
      <vt:lpstr>PowerPoint Presentation</vt:lpstr>
      <vt:lpstr>PowerPoint Presentation</vt:lpstr>
      <vt:lpstr>Bio</vt:lpstr>
      <vt:lpstr>CONTENTS</vt:lpstr>
      <vt:lpstr>ABOUT CENTRIENT PHARMACEUTICALS</vt:lpstr>
      <vt:lpstr>ABOUT CENTRIENT PHARMACEUTICALS</vt:lpstr>
      <vt:lpstr>CENTRIENT PRODUCT PORTFOLIO</vt:lpstr>
      <vt:lpstr>SUSTAINABILITY IS CORE TO OUR STRATEGY</vt:lpstr>
      <vt:lpstr>PowerPoint Presentation</vt:lpstr>
      <vt:lpstr>COMBATING ANTIMICROBIAL RESISTANCE  </vt:lpstr>
      <vt:lpstr>PowerPoint Presentation</vt:lpstr>
      <vt:lpstr>OUR SUSTAINABILITY LEADERSHIP POSITION</vt:lpstr>
      <vt:lpstr>OUR SUSTAINABILITY ECO-FOOTPRINTS: CENTRIENT INDIA</vt:lpstr>
      <vt:lpstr>BUSINESS CASE OF VALUING WATER</vt:lpstr>
      <vt:lpstr>OPERATIONAL FLOW   </vt:lpstr>
      <vt:lpstr>WASTE WATER TREATMENT PROCESS   </vt:lpstr>
      <vt:lpstr>COMBATING ANTIMICROBIAL RESISTANCE  </vt:lpstr>
      <vt:lpstr>WASTE WATER CHARACTERSTICS  </vt:lpstr>
      <vt:lpstr>PowerPoint Presentation</vt:lpstr>
      <vt:lpstr>PowerPoint Presentation</vt:lpstr>
      <vt:lpstr>PowerPoint Presentation</vt:lpstr>
      <vt:lpstr>IMPROVING WATER EFFICIENCY: CENTRIENT GLOBAL </vt:lpstr>
      <vt:lpstr>WASTE WATER MANAGEMENT AT CENTRIENT INDIA  </vt:lpstr>
      <vt:lpstr>WASTE WATER MANAGEMENT AT CENTRIENT INDIA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PANEL DISCUSSION</vt:lpstr>
      <vt:lpstr>END OF CONFERENCE – DAY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Annabel Buchan</cp:lastModifiedBy>
  <cp:revision>60</cp:revision>
  <dcterms:created xsi:type="dcterms:W3CDTF">2019-06-14T13:12:19Z</dcterms:created>
  <dcterms:modified xsi:type="dcterms:W3CDTF">2020-01-16T19:16:21Z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0x01010007DC4B4661300145AFD3DBBBFA4E83DE</vt:lpwstr>
  </property>
  <property fmtid="{D5CDD505-2E9C-101B-9397-08002B2CF9AE}" pid="3" name="TaxKeyword">
    <vt:lpwstr/>
  </property>
</Properties>
</file>