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318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irgit Isabelle Skuballa" initials="BSk" lastIdx="1" clrIdx="0"/>
  <p:cmAuthor id="1" name="Kappler, Kelly [JJCUS]" initials="KK[" lastIdx="1" clrIdx="1">
    <p:extLst>
      <p:ext uri="{19B8F6BF-5375-455C-9EA6-DF929625EA0E}">
        <p15:presenceInfo xmlns:p15="http://schemas.microsoft.com/office/powerpoint/2012/main" userId="S-1-5-21-1614895754-2146847981-1606980848-52000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CDCD"/>
    <a:srgbClr val="F86524"/>
    <a:srgbClr val="72C1B0"/>
    <a:srgbClr val="DA3919"/>
    <a:srgbClr val="2E9AB7"/>
    <a:srgbClr val="FBBD1A"/>
    <a:srgbClr val="CC006A"/>
    <a:srgbClr val="E5E5E5"/>
    <a:srgbClr val="D9D9D9"/>
    <a:srgbClr val="EEEE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EB3A81-6BFC-5461-2B3E-B9C213EF8612}" v="2" dt="2025-05-16T08:34:26.680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162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CDA9A4-BC13-D544-B94D-B5C5C17E0982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8F210-F654-7C4E-B8E4-B77D783FD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96705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A6B3A-3945-0D4D-81A3-F66969B96F05}" type="datetimeFigureOut">
              <a:rPr lang="en-US" smtClean="0"/>
              <a:t>5/16/2025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98DC8E-831F-4F4F-AA07-8C6ED19D89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79209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98DC8E-831F-4F4F-AA07-8C6ED19D89E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679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0000" y="1260000"/>
            <a:ext cx="7772400" cy="1102519"/>
          </a:xfrm>
          <a:noFill/>
        </p:spPr>
        <p:txBody>
          <a:bodyPr>
            <a:normAutofit/>
          </a:bodyPr>
          <a:lstStyle>
            <a:lvl1pPr algn="l">
              <a:lnSpc>
                <a:spcPct val="90000"/>
              </a:lnSpc>
              <a:defRPr sz="3200" b="1" spc="0">
                <a:solidFill>
                  <a:srgbClr val="F86524"/>
                </a:solidFill>
                <a:latin typeface="Ubuntu" panose="020B0504030602030204" pitchFamily="34" charset="0"/>
              </a:defRPr>
            </a:lvl1pPr>
          </a:lstStyle>
          <a:p>
            <a:r>
              <a:rPr lang="en-US"/>
              <a:t>The Pharmaceutical </a:t>
            </a:r>
            <a:br>
              <a:rPr lang="en-US"/>
            </a:br>
            <a:r>
              <a:rPr lang="en-US"/>
              <a:t>Supply Chain Initiative (PSCI):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0000" y="2520000"/>
            <a:ext cx="6400800" cy="761035"/>
          </a:xfrm>
        </p:spPr>
        <p:txBody>
          <a:bodyPr>
            <a:normAutofit/>
          </a:bodyPr>
          <a:lstStyle>
            <a:lvl1pPr marL="0" indent="0" algn="l">
              <a:buNone/>
              <a:defRPr sz="2000" spc="300" baseline="0">
                <a:solidFill>
                  <a:srgbClr val="84848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8A4E6-14EE-3648-AEF8-2B252C21E46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21999" y="395999"/>
            <a:ext cx="2520000" cy="347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152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1800" b="1">
                <a:latin typeface="Ubuntu" panose="020B0504030602030204" pitchFamily="34" charset="0"/>
              </a:defRPr>
            </a:lvl1pPr>
          </a:lstStyle>
          <a:p>
            <a:r>
              <a:rPr lang="en-US" sz="2000" spc="300"/>
              <a:t>CLICK TO EDIT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000"/>
            </a:lvl1pPr>
          </a:lstStyle>
          <a:p>
            <a:fld id="{6B78A4E6-14EE-3648-AEF8-2B252C21E46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0" y="4757819"/>
            <a:ext cx="9144000" cy="0"/>
          </a:xfrm>
          <a:prstGeom prst="line">
            <a:avLst/>
          </a:prstGeom>
          <a:ln w="12700" cmpd="sng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 userDrawn="1"/>
        </p:nvCxnSpPr>
        <p:spPr>
          <a:xfrm rot="5400000">
            <a:off x="958057" y="4878373"/>
            <a:ext cx="225341" cy="0"/>
          </a:xfrm>
          <a:prstGeom prst="line">
            <a:avLst/>
          </a:prstGeom>
          <a:ln w="12700" cmpd="sng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56E2AA78-C43F-DB35-BEA0-64C874781C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21162" y="392785"/>
            <a:ext cx="2354693" cy="589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421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8A4E6-14EE-3648-AEF8-2B252C21E4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088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00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000" spc="300"/>
              <a:t>CLICK TO EDIT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00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7761" y="4767263"/>
            <a:ext cx="714448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APR 18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2209" y="4767263"/>
            <a:ext cx="673474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PSCI SPRING MEETING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67382" y="4767263"/>
            <a:ext cx="708858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8A4E6-14EE-3648-AEF8-2B252C21E46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40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1800" b="0" i="0" kern="1200" spc="200">
          <a:solidFill>
            <a:srgbClr val="F86524"/>
          </a:solidFill>
          <a:latin typeface="Calibri"/>
          <a:ea typeface="+mj-ea"/>
          <a:cs typeface="Calibri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rgbClr val="F86524"/>
        </a:buClr>
        <a:buSzPct val="100000"/>
        <a:buFont typeface="Wingdings" charset="2"/>
        <a:buChar char="§"/>
        <a:defRPr sz="1600" kern="1200">
          <a:solidFill>
            <a:srgbClr val="848489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600" kern="1200">
          <a:solidFill>
            <a:srgbClr val="848489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600" kern="1200">
          <a:solidFill>
            <a:srgbClr val="848489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scinitiative.org/resource?resource=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scinitiative.org/approvedAuditFirm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Ubuntu"/>
              </a:rPr>
              <a:t>2025 Audit Uploading Target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0000" y="994981"/>
            <a:ext cx="8229600" cy="3567112"/>
          </a:xfrm>
        </p:spPr>
        <p:txBody>
          <a:bodyPr>
            <a:noAutofit/>
          </a:bodyPr>
          <a:lstStyle/>
          <a:p>
            <a:r>
              <a:rPr lang="en-US" sz="900" b="1"/>
              <a:t>Each PSCI Full member has a target of ≥5 uploaded audits per year. Sharing of </a:t>
            </a:r>
            <a:r>
              <a:rPr lang="en-GB" sz="900" b="1"/>
              <a:t>the</a:t>
            </a:r>
            <a:r>
              <a:rPr lang="zh-CN" altLang="en-US" sz="900" b="1"/>
              <a:t> </a:t>
            </a:r>
            <a:r>
              <a:rPr lang="en-GB" altLang="zh-CN" sz="900" b="1"/>
              <a:t>uploaded</a:t>
            </a:r>
            <a:r>
              <a:rPr lang="zh-CN" altLang="en-US" sz="900" b="1"/>
              <a:t> </a:t>
            </a:r>
            <a:r>
              <a:rPr lang="en-US" sz="900" b="1"/>
              <a:t>audits is strongly encouraged.</a:t>
            </a:r>
            <a:endParaRPr lang="en-US" sz="900" b="1">
              <a:solidFill>
                <a:srgbClr val="F86524"/>
              </a:solidFill>
            </a:endParaRPr>
          </a:p>
          <a:p>
            <a:r>
              <a:rPr lang="en-US" sz="900"/>
              <a:t>≥5 means</a:t>
            </a:r>
          </a:p>
          <a:p>
            <a:pPr lvl="1"/>
            <a:r>
              <a:rPr lang="en-US" sz="900"/>
              <a:t>5 is the minimum and we strive to upload &gt;5; with a preference for suppliers unique to Pharma industry (type B/C suppliers), as such type A suppliers are weighted as half an audit each towards the uploading goal</a:t>
            </a:r>
          </a:p>
          <a:p>
            <a:pPr lvl="1"/>
            <a:r>
              <a:rPr lang="en-US" sz="900"/>
              <a:t>Supplier type B and C audits = one each</a:t>
            </a:r>
          </a:p>
          <a:p>
            <a:pPr lvl="1"/>
            <a:r>
              <a:rPr lang="en-US" sz="900"/>
              <a:t>Supplier type A audits = half audit report each (two type A supplier reports = one uploaded audit) </a:t>
            </a:r>
          </a:p>
          <a:p>
            <a:pPr lvl="1"/>
            <a:r>
              <a:rPr lang="en-US" sz="900"/>
              <a:t>Audited supplier can also be a PSCI Member site that supplies materials to ≥1 other PSCI member</a:t>
            </a:r>
          </a:p>
          <a:p>
            <a:pPr lvl="1"/>
            <a:r>
              <a:rPr lang="en-US" sz="900"/>
              <a:t>Self-Assessment Questionnaires (SAQs) do not count towards the target</a:t>
            </a:r>
          </a:p>
          <a:p>
            <a:r>
              <a:rPr lang="en-US" sz="900"/>
              <a:t>Uploaded audit means:</a:t>
            </a:r>
          </a:p>
          <a:p>
            <a:pPr lvl="1"/>
            <a:r>
              <a:rPr lang="en-US" sz="900"/>
              <a:t>Audit report is available on the platform. Provision of CAP (Corrective Action Plans), either in the Audit report or as a separate document is strongly advised.</a:t>
            </a:r>
          </a:p>
          <a:p>
            <a:pPr lvl="1"/>
            <a:r>
              <a:rPr lang="en-US" sz="900"/>
              <a:t>Audit carried out according to the </a:t>
            </a:r>
            <a:r>
              <a:rPr lang="en-US" sz="90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 Audit guidance </a:t>
            </a:r>
            <a:r>
              <a:rPr lang="en-US" sz="900"/>
              <a:t>by:</a:t>
            </a:r>
          </a:p>
          <a:p>
            <a:pPr lvl="2"/>
            <a:r>
              <a:rPr lang="en-US" sz="900"/>
              <a:t>PSCI member company auditors, or</a:t>
            </a:r>
          </a:p>
          <a:p>
            <a:pPr lvl="2"/>
            <a:r>
              <a:rPr lang="en-US" sz="900">
                <a:hlinkClick r:id="rId4"/>
              </a:rPr>
              <a:t>PSCI qualified 3</a:t>
            </a:r>
            <a:r>
              <a:rPr lang="en-US" sz="900" baseline="30000">
                <a:hlinkClick r:id="rId4"/>
              </a:rPr>
              <a:t>rd</a:t>
            </a:r>
            <a:r>
              <a:rPr lang="en-US" sz="900">
                <a:hlinkClick r:id="rId4"/>
              </a:rPr>
              <a:t> party audit firms</a:t>
            </a:r>
            <a:endParaRPr lang="en-US" sz="900"/>
          </a:p>
          <a:p>
            <a:pPr lvl="1"/>
            <a:r>
              <a:rPr lang="en-US" sz="900"/>
              <a:t>Acceptable scopes:</a:t>
            </a:r>
          </a:p>
          <a:p>
            <a:pPr lvl="2"/>
            <a:r>
              <a:rPr lang="en-US" sz="900"/>
              <a:t>Audit covers all 5 sections of the protocol</a:t>
            </a:r>
          </a:p>
          <a:p>
            <a:pPr lvl="2"/>
            <a:r>
              <a:rPr lang="en-US" sz="900"/>
              <a:t>Audit covers HSE &amp; Management Systems</a:t>
            </a:r>
          </a:p>
          <a:p>
            <a:pPr lvl="2"/>
            <a:r>
              <a:rPr lang="en-US" sz="900"/>
              <a:t>Audit covers Ethics, Labor &amp; Management Systems</a:t>
            </a:r>
          </a:p>
          <a:p>
            <a:pPr lvl="2"/>
            <a:r>
              <a:rPr lang="en-US" sz="900"/>
              <a:t>Equivalent protocol*</a:t>
            </a:r>
          </a:p>
          <a:p>
            <a:r>
              <a:rPr lang="en-US" sz="900"/>
              <a:t>Per year means</a:t>
            </a:r>
          </a:p>
          <a:p>
            <a:pPr lvl="1"/>
            <a:r>
              <a:rPr lang="en-US" sz="900"/>
              <a:t>Year counted according to the date the audit was submitted to the platform (and not necessarily the year the audit was performed)</a:t>
            </a:r>
          </a:p>
          <a:p>
            <a:pPr lvl="1"/>
            <a:r>
              <a:rPr lang="en-US" sz="900"/>
              <a:t>Tracked per calendar year January 1</a:t>
            </a:r>
            <a:r>
              <a:rPr lang="en-US" sz="900" baseline="30000"/>
              <a:t>st</a:t>
            </a:r>
            <a:r>
              <a:rPr lang="en-US" sz="900"/>
              <a:t> </a:t>
            </a:r>
            <a:r>
              <a:rPr lang="en-US" sz="900">
                <a:sym typeface="Wingdings" panose="05000000000000000000" pitchFamily="2" charset="2"/>
              </a:rPr>
              <a:t> December 31</a:t>
            </a:r>
            <a:r>
              <a:rPr lang="en-US" sz="900" baseline="30000">
                <a:sym typeface="Wingdings" panose="05000000000000000000" pitchFamily="2" charset="2"/>
              </a:rPr>
              <a:t>st</a:t>
            </a:r>
            <a:r>
              <a:rPr lang="en-US" sz="900">
                <a:sym typeface="Wingdings" panose="05000000000000000000" pitchFamily="2" charset="2"/>
              </a:rPr>
              <a:t> </a:t>
            </a:r>
            <a:endParaRPr lang="en-US" sz="90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8A4E6-14EE-3648-AEF8-2B252C21E46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664062-4383-470E-85E9-9B641EC3F6BA}"/>
              </a:ext>
            </a:extLst>
          </p:cNvPr>
          <p:cNvSpPr txBox="1"/>
          <p:nvPr/>
        </p:nvSpPr>
        <p:spPr>
          <a:xfrm>
            <a:off x="4598051" y="2671191"/>
            <a:ext cx="4191420" cy="1338828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900">
                <a:solidFill>
                  <a:srgbClr val="848489"/>
                </a:solidFill>
              </a:rPr>
              <a:t>*Equivalent protocol covering relevant topics in comparable manner to PSCI protocol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rgbClr val="848489"/>
                </a:solidFill>
              </a:rPr>
              <a:t>PSCI member company internal audit protocol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rgbClr val="848489"/>
                </a:solidFill>
              </a:rPr>
              <a:t>Other supplier audit schemes such as </a:t>
            </a:r>
            <a:endParaRPr lang="en-US" sz="900">
              <a:solidFill>
                <a:srgbClr val="848489"/>
              </a:solidFill>
              <a:cs typeface="Calibri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rgbClr val="848489"/>
                </a:solidFill>
              </a:rPr>
              <a:t>SMETA 4 Pillar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rgbClr val="848489"/>
                </a:solidFill>
              </a:rPr>
              <a:t>BSCI audits 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rgbClr val="848489"/>
                </a:solidFill>
              </a:rPr>
              <a:t>Together for Sustainability (</a:t>
            </a:r>
            <a:r>
              <a:rPr lang="en-US" sz="900" err="1">
                <a:solidFill>
                  <a:srgbClr val="848489"/>
                </a:solidFill>
              </a:rPr>
              <a:t>TfS</a:t>
            </a:r>
            <a:r>
              <a:rPr lang="en-US" sz="900">
                <a:solidFill>
                  <a:srgbClr val="848489"/>
                </a:solidFill>
              </a:rPr>
              <a:t>) </a:t>
            </a:r>
            <a:r>
              <a:rPr lang="en-US" altLang="zh-CN" sz="900">
                <a:solidFill>
                  <a:srgbClr val="848489"/>
                </a:solidFill>
                <a:ea typeface="宋体"/>
              </a:rPr>
              <a:t>audits</a:t>
            </a:r>
            <a:endParaRPr lang="en-US" altLang="zh-CN" sz="900">
              <a:solidFill>
                <a:srgbClr val="848489"/>
              </a:solidFill>
              <a:ea typeface="宋体"/>
              <a:cs typeface="Calibri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90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Calibri"/>
                <a:cs typeface="Calibri"/>
              </a:rPr>
              <a:t>Responsible Business Alliance (RBA), formerly EICC audits</a:t>
            </a:r>
            <a:r>
              <a:rPr lang="en-US" sz="90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  <a:ea typeface="Calibri"/>
                <a:cs typeface="Calibri"/>
              </a:rPr>
              <a:t>, </a:t>
            </a:r>
            <a:r>
              <a:rPr lang="en-US" sz="900">
                <a:solidFill>
                  <a:schemeClr val="tx1">
                    <a:lumMod val="50000"/>
                    <a:lumOff val="50000"/>
                  </a:schemeClr>
                </a:solidFill>
              </a:rPr>
              <a:t>if supplier </a:t>
            </a:r>
            <a:r>
              <a:rPr lang="en-US" sz="900">
                <a:solidFill>
                  <a:srgbClr val="848489"/>
                </a:solidFill>
              </a:rPr>
              <a:t>is electronics supplier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900">
                <a:solidFill>
                  <a:srgbClr val="848489"/>
                </a:solidFill>
                <a:ea typeface="Calibri"/>
                <a:cs typeface="Calibri"/>
              </a:rPr>
              <a:t>WCA of Intertek</a:t>
            </a:r>
          </a:p>
        </p:txBody>
      </p:sp>
    </p:spTree>
    <p:extLst>
      <p:ext uri="{BB962C8B-B14F-4D97-AF65-F5344CB8AC3E}">
        <p14:creationId xmlns:p14="http://schemas.microsoft.com/office/powerpoint/2010/main" val="39940466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72264788233443B01F37504B103F57" ma:contentTypeVersion="4" ma:contentTypeDescription="Create a new document." ma:contentTypeScope="" ma:versionID="8c1569b59784428657649dc5ede23ad0">
  <xsd:schema xmlns:xsd="http://www.w3.org/2001/XMLSchema" xmlns:xs="http://www.w3.org/2001/XMLSchema" xmlns:p="http://schemas.microsoft.com/office/2006/metadata/properties" xmlns:ns2="d32fd3c1-a9d2-4671-b626-c319eff835f4" xmlns:ns3="f9762f0b-dbab-4e0d-8164-1983497044fa" xmlns:ns4="486220cb-0981-4047-9209-010083c77ce1" xmlns:ns5="7d08dd8c-5428-48df-9836-d5edad74246b" targetNamespace="http://schemas.microsoft.com/office/2006/metadata/properties" ma:root="true" ma:fieldsID="3c98f25e255f35cc24cf705b448f690a" ns2:_="" ns3:_="" ns4:_="" ns5:_="">
    <xsd:import namespace="d32fd3c1-a9d2-4671-b626-c319eff835f4"/>
    <xsd:import namespace="f9762f0b-dbab-4e0d-8164-1983497044fa"/>
    <xsd:import namespace="486220cb-0981-4047-9209-010083c77ce1"/>
    <xsd:import namespace="7d08dd8c-5428-48df-9836-d5edad7424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4:lcf76f155ced4ddcb4097134ff3c332f" minOccurs="0"/>
                <xsd:element ref="ns5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2fd3c1-a9d2-4671-b626-c319eff835f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762f0b-dbab-4e0d-8164-1983497044f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6220cb-0981-4047-9209-010083c77ce1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c2499140-3370-47ba-a799-a18fa0be8ba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08dd8c-5428-48df-9836-d5edad74246b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41fdee9b-892d-4611-a47a-ea0f1ec19c7e}" ma:internalName="TaxCatchAll" ma:showField="CatchAllData" ma:web="7d08dd8c-5428-48df-9836-d5edad7424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86220cb-0981-4047-9209-010083c77ce1">
      <Terms xmlns="http://schemas.microsoft.com/office/infopath/2007/PartnerControls"/>
    </lcf76f155ced4ddcb4097134ff3c332f>
    <TaxCatchAll xmlns="7d08dd8c-5428-48df-9836-d5edad74246b" xsi:nil="true"/>
  </documentManagement>
</p:properties>
</file>

<file path=customXml/itemProps1.xml><?xml version="1.0" encoding="utf-8"?>
<ds:datastoreItem xmlns:ds="http://schemas.openxmlformats.org/officeDocument/2006/customXml" ds:itemID="{3590C8FA-6375-4261-91B0-EA63C098503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66E43C-52B2-402F-AD97-E0A4557659B4}">
  <ds:schemaRefs>
    <ds:schemaRef ds:uri="486220cb-0981-4047-9209-010083c77ce1"/>
    <ds:schemaRef ds:uri="7d08dd8c-5428-48df-9836-d5edad74246b"/>
    <ds:schemaRef ds:uri="d32fd3c1-a9d2-4671-b626-c319eff835f4"/>
    <ds:schemaRef ds:uri="f9762f0b-dbab-4e0d-8164-1983497044f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5D4E0F79-77D8-4449-A021-08A4F734ED67}">
  <ds:schemaRefs>
    <ds:schemaRef ds:uri="486220cb-0981-4047-9209-010083c77ce1"/>
    <ds:schemaRef ds:uri="7d08dd8c-5428-48df-9836-d5edad74246b"/>
    <ds:schemaRef ds:uri="d32fd3c1-a9d2-4671-b626-c319eff835f4"/>
    <ds:schemaRef ds:uri="f9762f0b-dbab-4e0d-8164-1983497044fa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On-screen Show (16:9)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2025 Audit Uploading Target</vt:lpstr>
    </vt:vector>
  </TitlesOfParts>
  <Company>NineteenSeventyOne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Pharmaceutical Supply Chain Initiative (PSCI):</dc:title>
  <dc:creator>allan langley</dc:creator>
  <cp:revision>2</cp:revision>
  <dcterms:created xsi:type="dcterms:W3CDTF">2017-07-13T12:05:51Z</dcterms:created>
  <dcterms:modified xsi:type="dcterms:W3CDTF">2025-05-16T08:34:27Z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0x010100BB72264788233443B01F37504B103F57</vt:lpwstr>
  </property>
  <property fmtid="{D5CDD505-2E9C-101B-9397-08002B2CF9AE}" pid="3" name="TaxKeyword">
    <vt:lpwstr/>
  </property>
  <property fmtid="{D5CDD505-2E9C-101B-9397-08002B2CF9AE}" pid="4" name="MediaServiceImageTags">
    <vt:lpwstr/>
  </property>
  <property fmtid="{D5CDD505-2E9C-101B-9397-08002B2CF9AE}" pid="5" name="Order">
    <vt:r8>18291400</vt:r8>
  </property>
</Properties>
</file>