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 id="2147483662" r:id="rId5"/>
    <p:sldMasterId id="2147483672" r:id="rId6"/>
  </p:sldMasterIdLst>
  <p:notesMasterIdLst>
    <p:notesMasterId r:id="rId52"/>
  </p:notesMasterIdLst>
  <p:sldIdLst>
    <p:sldId id="256" r:id="rId7"/>
    <p:sldId id="7717" r:id="rId8"/>
    <p:sldId id="320" r:id="rId9"/>
    <p:sldId id="400" r:id="rId10"/>
    <p:sldId id="387" r:id="rId11"/>
    <p:sldId id="402" r:id="rId12"/>
    <p:sldId id="378" r:id="rId13"/>
    <p:sldId id="368" r:id="rId14"/>
    <p:sldId id="389" r:id="rId15"/>
    <p:sldId id="390" r:id="rId16"/>
    <p:sldId id="369" r:id="rId17"/>
    <p:sldId id="391" r:id="rId18"/>
    <p:sldId id="392" r:id="rId19"/>
    <p:sldId id="372" r:id="rId20"/>
    <p:sldId id="393" r:id="rId21"/>
    <p:sldId id="375" r:id="rId22"/>
    <p:sldId id="394" r:id="rId23"/>
    <p:sldId id="395" r:id="rId24"/>
    <p:sldId id="7836" r:id="rId25"/>
    <p:sldId id="338" r:id="rId26"/>
    <p:sldId id="358" r:id="rId27"/>
    <p:sldId id="343" r:id="rId28"/>
    <p:sldId id="360" r:id="rId29"/>
    <p:sldId id="345" r:id="rId30"/>
    <p:sldId id="396" r:id="rId31"/>
    <p:sldId id="347" r:id="rId32"/>
    <p:sldId id="361" r:id="rId33"/>
    <p:sldId id="350" r:id="rId34"/>
    <p:sldId id="362" r:id="rId35"/>
    <p:sldId id="352" r:id="rId36"/>
    <p:sldId id="399" r:id="rId37"/>
    <p:sldId id="397" r:id="rId38"/>
    <p:sldId id="398" r:id="rId39"/>
    <p:sldId id="353" r:id="rId40"/>
    <p:sldId id="366" r:id="rId41"/>
    <p:sldId id="364" r:id="rId42"/>
    <p:sldId id="382" r:id="rId43"/>
    <p:sldId id="383" r:id="rId44"/>
    <p:sldId id="384" r:id="rId45"/>
    <p:sldId id="386" r:id="rId46"/>
    <p:sldId id="385" r:id="rId47"/>
    <p:sldId id="355" r:id="rId48"/>
    <p:sldId id="356" r:id="rId49"/>
    <p:sldId id="7835" r:id="rId50"/>
    <p:sldId id="257" r:id="rId51"/>
  </p:sldIdLst>
  <p:sldSz cx="12192000" cy="6858000"/>
  <p:notesSz cx="6858000" cy="9144000"/>
  <p:embeddedFontLst>
    <p:embeddedFont>
      <p:font typeface="Calibri" panose="020F0502020204030204" pitchFamily="34" charset="0"/>
      <p:regular r:id="rId53"/>
      <p:bold r:id="rId54"/>
      <p:italic r:id="rId55"/>
      <p:boldItalic r:id="rId56"/>
    </p:embeddedFont>
    <p:embeddedFont>
      <p:font typeface="Calibri Light" panose="020F0302020204030204" pitchFamily="34" charset="0"/>
      <p:regular r:id="rId57"/>
      <p:italic r:id="rId58"/>
    </p:embeddedFont>
    <p:embeddedFont>
      <p:font typeface="Ubuntu Bold" panose="020B0604020202020204" charset="0"/>
      <p:bold r:id="rId5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hase, Nolan" initials="CN" lastIdx="48" clrIdx="0">
    <p:extLst>
      <p:ext uri="{19B8F6BF-5375-455C-9EA6-DF929625EA0E}">
        <p15:presenceInfo xmlns:p15="http://schemas.microsoft.com/office/powerpoint/2012/main" userId="S::Nolan.Chase@arcadis-us.com::91154718-9eae-4979-996c-7dbd3a4cd8e5" providerId="AD"/>
      </p:ext>
    </p:extLst>
  </p:cmAuthor>
  <p:cmAuthor id="2" name="Riedel, David" initials="RD" lastIdx="22" clrIdx="1">
    <p:extLst>
      <p:ext uri="{19B8F6BF-5375-455C-9EA6-DF929625EA0E}">
        <p15:presenceInfo xmlns:p15="http://schemas.microsoft.com/office/powerpoint/2012/main" userId="S::David.Riedel@arcadis-us.com::a805e226-4983-4ca0-9860-23e5c2f650f5" providerId="AD"/>
      </p:ext>
    </p:extLst>
  </p:cmAuthor>
  <p:cmAuthor id="3" name="Jason Rushing" initials="JR" lastIdx="8" clrIdx="2">
    <p:extLst>
      <p:ext uri="{19B8F6BF-5375-455C-9EA6-DF929625EA0E}">
        <p15:presenceInfo xmlns:p15="http://schemas.microsoft.com/office/powerpoint/2012/main" userId="S::Jason.Rushing@arcadis-us.com::04f1467b-570a-42b3-b947-8e8a5eebd308"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DA642"/>
    <a:srgbClr val="0D97FF"/>
    <a:srgbClr val="F8652E"/>
    <a:srgbClr val="8EE2FF"/>
    <a:srgbClr val="848484"/>
    <a:srgbClr val="F9A27F"/>
    <a:srgbClr val="56D3FF"/>
    <a:srgbClr val="00A9E4"/>
    <a:srgbClr val="E41F13"/>
    <a:srgbClr val="0A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B4D9441-9809-4862-829A-EEF8990CD17C}" v="15" dt="2021-10-13T15:42:29.3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71" autoAdjust="0"/>
    <p:restoredTop sz="94660"/>
  </p:normalViewPr>
  <p:slideViewPr>
    <p:cSldViewPr snapToGrid="0">
      <p:cViewPr varScale="1">
        <p:scale>
          <a:sx n="108" d="100"/>
          <a:sy n="108" d="100"/>
        </p:scale>
        <p:origin x="612"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font" Target="fonts/font3.fntdata"/><Relationship Id="rId63" Type="http://schemas.openxmlformats.org/officeDocument/2006/relationships/theme" Target="theme/theme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font" Target="fonts/font2.fntdata"/><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1.fntdata"/><Relationship Id="rId58" Type="http://schemas.openxmlformats.org/officeDocument/2006/relationships/font" Target="fonts/font6.fntdata"/><Relationship Id="rId66"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font" Target="fonts/font5.fntdata"/><Relationship Id="rId61" Type="http://schemas.openxmlformats.org/officeDocument/2006/relationships/presProps" Target="pres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notesMaster" Target="notesMasters/notesMaster1.xml"/><Relationship Id="rId60" Type="http://schemas.openxmlformats.org/officeDocument/2006/relationships/commentAuthors" Target="commentAuthors.xml"/><Relationship Id="rId65"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font" Target="fonts/font4.fntdata"/><Relationship Id="rId64" Type="http://schemas.openxmlformats.org/officeDocument/2006/relationships/tableStyles" Target="tableStyle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7.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se, Nolan" userId="91154718-9eae-4979-996c-7dbd3a4cd8e5" providerId="ADAL" clId="{2B4D9441-9809-4862-829A-EEF8990CD17C}"/>
    <pc:docChg chg="custSel addSld modSld">
      <pc:chgData name="Chase, Nolan" userId="91154718-9eae-4979-996c-7dbd3a4cd8e5" providerId="ADAL" clId="{2B4D9441-9809-4862-829A-EEF8990CD17C}" dt="2021-10-13T15:53:38.707" v="282" actId="1076"/>
      <pc:docMkLst>
        <pc:docMk/>
      </pc:docMkLst>
      <pc:sldChg chg="modSp mod">
        <pc:chgData name="Chase, Nolan" userId="91154718-9eae-4979-996c-7dbd3a4cd8e5" providerId="ADAL" clId="{2B4D9441-9809-4862-829A-EEF8990CD17C}" dt="2021-10-13T15:52:00.771" v="228" actId="12"/>
        <pc:sldMkLst>
          <pc:docMk/>
          <pc:sldMk cId="2056441015" sldId="358"/>
        </pc:sldMkLst>
        <pc:spChg chg="mod">
          <ac:chgData name="Chase, Nolan" userId="91154718-9eae-4979-996c-7dbd3a4cd8e5" providerId="ADAL" clId="{2B4D9441-9809-4862-829A-EEF8990CD17C}" dt="2021-10-13T15:52:00.771" v="228" actId="12"/>
          <ac:spMkLst>
            <pc:docMk/>
            <pc:sldMk cId="2056441015" sldId="358"/>
            <ac:spMk id="48" creationId="{8CA18640-B984-4659-8138-678E890CD2E1}"/>
          </ac:spMkLst>
        </pc:spChg>
      </pc:sldChg>
      <pc:sldChg chg="modSp mod">
        <pc:chgData name="Chase, Nolan" userId="91154718-9eae-4979-996c-7dbd3a4cd8e5" providerId="ADAL" clId="{2B4D9441-9809-4862-829A-EEF8990CD17C}" dt="2021-10-13T15:53:32.617" v="281" actId="20577"/>
        <pc:sldMkLst>
          <pc:docMk/>
          <pc:sldMk cId="503627984" sldId="368"/>
        </pc:sldMkLst>
        <pc:spChg chg="mod">
          <ac:chgData name="Chase, Nolan" userId="91154718-9eae-4979-996c-7dbd3a4cd8e5" providerId="ADAL" clId="{2B4D9441-9809-4862-829A-EEF8990CD17C}" dt="2021-10-13T15:53:32.617" v="281" actId="20577"/>
          <ac:spMkLst>
            <pc:docMk/>
            <pc:sldMk cId="503627984" sldId="368"/>
            <ac:spMk id="2" creationId="{C48FDA7C-06BE-430B-BDE2-59F0FD580E5B}"/>
          </ac:spMkLst>
        </pc:spChg>
      </pc:sldChg>
      <pc:sldChg chg="addSp delSp modSp mod">
        <pc:chgData name="Chase, Nolan" userId="91154718-9eae-4979-996c-7dbd3a4cd8e5" providerId="ADAL" clId="{2B4D9441-9809-4862-829A-EEF8990CD17C}" dt="2021-10-13T15:53:19.060" v="264" actId="20577"/>
        <pc:sldMkLst>
          <pc:docMk/>
          <pc:sldMk cId="4123013699" sldId="369"/>
        </pc:sldMkLst>
        <pc:spChg chg="del">
          <ac:chgData name="Chase, Nolan" userId="91154718-9eae-4979-996c-7dbd3a4cd8e5" providerId="ADAL" clId="{2B4D9441-9809-4862-829A-EEF8990CD17C}" dt="2021-10-13T15:28:51.694" v="47" actId="478"/>
          <ac:spMkLst>
            <pc:docMk/>
            <pc:sldMk cId="4123013699" sldId="369"/>
            <ac:spMk id="2" creationId="{C48FDA7C-06BE-430B-BDE2-59F0FD580E5B}"/>
          </ac:spMkLst>
        </pc:spChg>
        <pc:spChg chg="add del mod">
          <ac:chgData name="Chase, Nolan" userId="91154718-9eae-4979-996c-7dbd3a4cd8e5" providerId="ADAL" clId="{2B4D9441-9809-4862-829A-EEF8990CD17C}" dt="2021-10-13T15:28:53.474" v="48" actId="478"/>
          <ac:spMkLst>
            <pc:docMk/>
            <pc:sldMk cId="4123013699" sldId="369"/>
            <ac:spMk id="6" creationId="{840D5AE5-5B18-40FB-9600-746FABAC0233}"/>
          </ac:spMkLst>
        </pc:spChg>
        <pc:spChg chg="add mod">
          <ac:chgData name="Chase, Nolan" userId="91154718-9eae-4979-996c-7dbd3a4cd8e5" providerId="ADAL" clId="{2B4D9441-9809-4862-829A-EEF8990CD17C}" dt="2021-10-13T15:53:19.060" v="264" actId="20577"/>
          <ac:spMkLst>
            <pc:docMk/>
            <pc:sldMk cId="4123013699" sldId="369"/>
            <ac:spMk id="17" creationId="{8E4D538A-365C-45AC-9F43-2A1CFC948D37}"/>
          </ac:spMkLst>
        </pc:spChg>
        <pc:spChg chg="mod">
          <ac:chgData name="Chase, Nolan" userId="91154718-9eae-4979-996c-7dbd3a4cd8e5" providerId="ADAL" clId="{2B4D9441-9809-4862-829A-EEF8990CD17C}" dt="2021-10-13T15:29:00.530" v="52" actId="1038"/>
          <ac:spMkLst>
            <pc:docMk/>
            <pc:sldMk cId="4123013699" sldId="369"/>
            <ac:spMk id="29" creationId="{7219D2F3-7BDF-40B3-886F-06DE1BC7545E}"/>
          </ac:spMkLst>
        </pc:spChg>
      </pc:sldChg>
      <pc:sldChg chg="addSp delSp modSp mod">
        <pc:chgData name="Chase, Nolan" userId="91154718-9eae-4979-996c-7dbd3a4cd8e5" providerId="ADAL" clId="{2B4D9441-9809-4862-829A-EEF8990CD17C}" dt="2021-10-13T15:52:35.562" v="233" actId="20577"/>
        <pc:sldMkLst>
          <pc:docMk/>
          <pc:sldMk cId="862391910" sldId="372"/>
        </pc:sldMkLst>
        <pc:spChg chg="del">
          <ac:chgData name="Chase, Nolan" userId="91154718-9eae-4979-996c-7dbd3a4cd8e5" providerId="ADAL" clId="{2B4D9441-9809-4862-829A-EEF8990CD17C}" dt="2021-10-13T15:33:46.399" v="85" actId="478"/>
          <ac:spMkLst>
            <pc:docMk/>
            <pc:sldMk cId="862391910" sldId="372"/>
            <ac:spMk id="2" creationId="{C48FDA7C-06BE-430B-BDE2-59F0FD580E5B}"/>
          </ac:spMkLst>
        </pc:spChg>
        <pc:spChg chg="add del mod">
          <ac:chgData name="Chase, Nolan" userId="91154718-9eae-4979-996c-7dbd3a4cd8e5" providerId="ADAL" clId="{2B4D9441-9809-4862-829A-EEF8990CD17C}" dt="2021-10-13T15:33:47.117" v="86" actId="478"/>
          <ac:spMkLst>
            <pc:docMk/>
            <pc:sldMk cId="862391910" sldId="372"/>
            <ac:spMk id="6" creationId="{97DDEA69-C3BC-4151-B7F2-7DFC0F7CC790}"/>
          </ac:spMkLst>
        </pc:spChg>
        <pc:spChg chg="add mod">
          <ac:chgData name="Chase, Nolan" userId="91154718-9eae-4979-996c-7dbd3a4cd8e5" providerId="ADAL" clId="{2B4D9441-9809-4862-829A-EEF8990CD17C}" dt="2021-10-13T15:52:35.562" v="233" actId="20577"/>
          <ac:spMkLst>
            <pc:docMk/>
            <pc:sldMk cId="862391910" sldId="372"/>
            <ac:spMk id="17" creationId="{C0F903F2-9FE8-4C99-8E3D-420FEDEEB40D}"/>
          </ac:spMkLst>
        </pc:spChg>
      </pc:sldChg>
      <pc:sldChg chg="addSp delSp modSp mod">
        <pc:chgData name="Chase, Nolan" userId="91154718-9eae-4979-996c-7dbd3a4cd8e5" providerId="ADAL" clId="{2B4D9441-9809-4862-829A-EEF8990CD17C}" dt="2021-10-13T15:52:48.228" v="237" actId="20577"/>
        <pc:sldMkLst>
          <pc:docMk/>
          <pc:sldMk cId="893619034" sldId="375"/>
        </pc:sldMkLst>
        <pc:spChg chg="del">
          <ac:chgData name="Chase, Nolan" userId="91154718-9eae-4979-996c-7dbd3a4cd8e5" providerId="ADAL" clId="{2B4D9441-9809-4862-829A-EEF8990CD17C}" dt="2021-10-13T15:34:15.244" v="111" actId="478"/>
          <ac:spMkLst>
            <pc:docMk/>
            <pc:sldMk cId="893619034" sldId="375"/>
            <ac:spMk id="2" creationId="{C48FDA7C-06BE-430B-BDE2-59F0FD580E5B}"/>
          </ac:spMkLst>
        </pc:spChg>
        <pc:spChg chg="add del mod">
          <ac:chgData name="Chase, Nolan" userId="91154718-9eae-4979-996c-7dbd3a4cd8e5" providerId="ADAL" clId="{2B4D9441-9809-4862-829A-EEF8990CD17C}" dt="2021-10-13T15:34:17.011" v="112" actId="478"/>
          <ac:spMkLst>
            <pc:docMk/>
            <pc:sldMk cId="893619034" sldId="375"/>
            <ac:spMk id="7" creationId="{13870C33-9F70-4BA5-9AB9-84C73DD9F792}"/>
          </ac:spMkLst>
        </pc:spChg>
        <pc:spChg chg="add mod">
          <ac:chgData name="Chase, Nolan" userId="91154718-9eae-4979-996c-7dbd3a4cd8e5" providerId="ADAL" clId="{2B4D9441-9809-4862-829A-EEF8990CD17C}" dt="2021-10-13T15:52:48.228" v="237" actId="20577"/>
          <ac:spMkLst>
            <pc:docMk/>
            <pc:sldMk cId="893619034" sldId="375"/>
            <ac:spMk id="21" creationId="{ED65B937-F738-4C1D-A7FE-611FE6D3BEDA}"/>
          </ac:spMkLst>
        </pc:spChg>
      </pc:sldChg>
      <pc:sldChg chg="modSp mod">
        <pc:chgData name="Chase, Nolan" userId="91154718-9eae-4979-996c-7dbd3a4cd8e5" providerId="ADAL" clId="{2B4D9441-9809-4862-829A-EEF8990CD17C}" dt="2021-10-13T15:48:48.585" v="227" actId="20577"/>
        <pc:sldMkLst>
          <pc:docMk/>
          <pc:sldMk cId="876520503" sldId="384"/>
        </pc:sldMkLst>
        <pc:spChg chg="mod">
          <ac:chgData name="Chase, Nolan" userId="91154718-9eae-4979-996c-7dbd3a4cd8e5" providerId="ADAL" clId="{2B4D9441-9809-4862-829A-EEF8990CD17C}" dt="2021-10-13T15:48:43.202" v="224" actId="20577"/>
          <ac:spMkLst>
            <pc:docMk/>
            <pc:sldMk cId="876520503" sldId="384"/>
            <ac:spMk id="27" creationId="{F77B6ED7-3163-401C-A9EE-3994D60C7208}"/>
          </ac:spMkLst>
        </pc:spChg>
        <pc:spChg chg="mod">
          <ac:chgData name="Chase, Nolan" userId="91154718-9eae-4979-996c-7dbd3a4cd8e5" providerId="ADAL" clId="{2B4D9441-9809-4862-829A-EEF8990CD17C}" dt="2021-10-13T15:48:48.585" v="227" actId="20577"/>
          <ac:spMkLst>
            <pc:docMk/>
            <pc:sldMk cId="876520503" sldId="384"/>
            <ac:spMk id="42" creationId="{0815E1EA-0C59-4A4A-9F43-E2A6FFD7298A}"/>
          </ac:spMkLst>
        </pc:spChg>
      </pc:sldChg>
      <pc:sldChg chg="modSp mod">
        <pc:chgData name="Chase, Nolan" userId="91154718-9eae-4979-996c-7dbd3a4cd8e5" providerId="ADAL" clId="{2B4D9441-9809-4862-829A-EEF8990CD17C}" dt="2021-10-13T15:47:42.354" v="213" actId="13926"/>
        <pc:sldMkLst>
          <pc:docMk/>
          <pc:sldMk cId="1759490672" sldId="385"/>
        </pc:sldMkLst>
        <pc:spChg chg="mod">
          <ac:chgData name="Chase, Nolan" userId="91154718-9eae-4979-996c-7dbd3a4cd8e5" providerId="ADAL" clId="{2B4D9441-9809-4862-829A-EEF8990CD17C}" dt="2021-10-13T15:46:28.373" v="196" actId="20577"/>
          <ac:spMkLst>
            <pc:docMk/>
            <pc:sldMk cId="1759490672" sldId="385"/>
            <ac:spMk id="27" creationId="{F77B6ED7-3163-401C-A9EE-3994D60C7208}"/>
          </ac:spMkLst>
        </pc:spChg>
        <pc:spChg chg="mod">
          <ac:chgData name="Chase, Nolan" userId="91154718-9eae-4979-996c-7dbd3a4cd8e5" providerId="ADAL" clId="{2B4D9441-9809-4862-829A-EEF8990CD17C}" dt="2021-10-13T15:47:32.798" v="206" actId="20577"/>
          <ac:spMkLst>
            <pc:docMk/>
            <pc:sldMk cId="1759490672" sldId="385"/>
            <ac:spMk id="42" creationId="{0815E1EA-0C59-4A4A-9F43-E2A6FFD7298A}"/>
          </ac:spMkLst>
        </pc:spChg>
        <pc:spChg chg="mod">
          <ac:chgData name="Chase, Nolan" userId="91154718-9eae-4979-996c-7dbd3a4cd8e5" providerId="ADAL" clId="{2B4D9441-9809-4862-829A-EEF8990CD17C}" dt="2021-10-13T15:46:56.399" v="203" actId="1076"/>
          <ac:spMkLst>
            <pc:docMk/>
            <pc:sldMk cId="1759490672" sldId="385"/>
            <ac:spMk id="48" creationId="{E51A0A83-7D07-4C3F-923D-F92EACB21A15}"/>
          </ac:spMkLst>
        </pc:spChg>
        <pc:spChg chg="mod">
          <ac:chgData name="Chase, Nolan" userId="91154718-9eae-4979-996c-7dbd3a4cd8e5" providerId="ADAL" clId="{2B4D9441-9809-4862-829A-EEF8990CD17C}" dt="2021-10-13T15:47:42.354" v="213" actId="13926"/>
          <ac:spMkLst>
            <pc:docMk/>
            <pc:sldMk cId="1759490672" sldId="385"/>
            <ac:spMk id="52" creationId="{2017683C-82A4-44A8-8AD6-01C2D5A76915}"/>
          </ac:spMkLst>
        </pc:spChg>
      </pc:sldChg>
      <pc:sldChg chg="modSp mod">
        <pc:chgData name="Chase, Nolan" userId="91154718-9eae-4979-996c-7dbd3a4cd8e5" providerId="ADAL" clId="{2B4D9441-9809-4862-829A-EEF8990CD17C}" dt="2021-10-13T15:48:23.906" v="221" actId="20577"/>
        <pc:sldMkLst>
          <pc:docMk/>
          <pc:sldMk cId="385366543" sldId="386"/>
        </pc:sldMkLst>
        <pc:spChg chg="mod">
          <ac:chgData name="Chase, Nolan" userId="91154718-9eae-4979-996c-7dbd3a4cd8e5" providerId="ADAL" clId="{2B4D9441-9809-4862-829A-EEF8990CD17C}" dt="2021-10-13T15:48:12.484" v="218" actId="20577"/>
          <ac:spMkLst>
            <pc:docMk/>
            <pc:sldMk cId="385366543" sldId="386"/>
            <ac:spMk id="27" creationId="{F77B6ED7-3163-401C-A9EE-3994D60C7208}"/>
          </ac:spMkLst>
        </pc:spChg>
        <pc:spChg chg="mod">
          <ac:chgData name="Chase, Nolan" userId="91154718-9eae-4979-996c-7dbd3a4cd8e5" providerId="ADAL" clId="{2B4D9441-9809-4862-829A-EEF8990CD17C}" dt="2021-10-13T15:48:23.906" v="221" actId="20577"/>
          <ac:spMkLst>
            <pc:docMk/>
            <pc:sldMk cId="385366543" sldId="386"/>
            <ac:spMk id="42" creationId="{0815E1EA-0C59-4A4A-9F43-E2A6FFD7298A}"/>
          </ac:spMkLst>
        </pc:spChg>
      </pc:sldChg>
      <pc:sldChg chg="addSp delSp modSp mod">
        <pc:chgData name="Chase, Nolan" userId="91154718-9eae-4979-996c-7dbd3a4cd8e5" providerId="ADAL" clId="{2B4D9441-9809-4862-829A-EEF8990CD17C}" dt="2021-10-13T15:53:27.626" v="268" actId="20577"/>
        <pc:sldMkLst>
          <pc:docMk/>
          <pc:sldMk cId="709390976" sldId="389"/>
        </pc:sldMkLst>
        <pc:spChg chg="del">
          <ac:chgData name="Chase, Nolan" userId="91154718-9eae-4979-996c-7dbd3a4cd8e5" providerId="ADAL" clId="{2B4D9441-9809-4862-829A-EEF8990CD17C}" dt="2021-10-13T15:28:29.242" v="41" actId="478"/>
          <ac:spMkLst>
            <pc:docMk/>
            <pc:sldMk cId="709390976" sldId="389"/>
            <ac:spMk id="2" creationId="{C48FDA7C-06BE-430B-BDE2-59F0FD580E5B}"/>
          </ac:spMkLst>
        </pc:spChg>
        <pc:spChg chg="add del mod">
          <ac:chgData name="Chase, Nolan" userId="91154718-9eae-4979-996c-7dbd3a4cd8e5" providerId="ADAL" clId="{2B4D9441-9809-4862-829A-EEF8990CD17C}" dt="2021-10-13T15:28:30.624" v="42" actId="478"/>
          <ac:spMkLst>
            <pc:docMk/>
            <pc:sldMk cId="709390976" sldId="389"/>
            <ac:spMk id="7" creationId="{0ED609E2-F929-44AA-A3F6-79DA718C352D}"/>
          </ac:spMkLst>
        </pc:spChg>
        <pc:spChg chg="add del mod">
          <ac:chgData name="Chase, Nolan" userId="91154718-9eae-4979-996c-7dbd3a4cd8e5" providerId="ADAL" clId="{2B4D9441-9809-4862-829A-EEF8990CD17C}" dt="2021-10-13T15:28:27.886" v="40"/>
          <ac:spMkLst>
            <pc:docMk/>
            <pc:sldMk cId="709390976" sldId="389"/>
            <ac:spMk id="15" creationId="{4B11D777-2129-4701-9D39-4C74470C4F71}"/>
          </ac:spMkLst>
        </pc:spChg>
        <pc:spChg chg="add mod">
          <ac:chgData name="Chase, Nolan" userId="91154718-9eae-4979-996c-7dbd3a4cd8e5" providerId="ADAL" clId="{2B4D9441-9809-4862-829A-EEF8990CD17C}" dt="2021-10-13T15:53:27.626" v="268" actId="20577"/>
          <ac:spMkLst>
            <pc:docMk/>
            <pc:sldMk cId="709390976" sldId="389"/>
            <ac:spMk id="22" creationId="{845F1B5F-7730-4000-A3D0-F78F086622BD}"/>
          </ac:spMkLst>
        </pc:spChg>
      </pc:sldChg>
      <pc:sldChg chg="addSp delSp modSp mod">
        <pc:chgData name="Chase, Nolan" userId="91154718-9eae-4979-996c-7dbd3a4cd8e5" providerId="ADAL" clId="{2B4D9441-9809-4862-829A-EEF8990CD17C}" dt="2021-10-13T15:53:24.921" v="267" actId="20577"/>
        <pc:sldMkLst>
          <pc:docMk/>
          <pc:sldMk cId="2044667467" sldId="390"/>
        </pc:sldMkLst>
        <pc:spChg chg="del">
          <ac:chgData name="Chase, Nolan" userId="91154718-9eae-4979-996c-7dbd3a4cd8e5" providerId="ADAL" clId="{2B4D9441-9809-4862-829A-EEF8990CD17C}" dt="2021-10-13T15:28:39.927" v="44" actId="478"/>
          <ac:spMkLst>
            <pc:docMk/>
            <pc:sldMk cId="2044667467" sldId="390"/>
            <ac:spMk id="2" creationId="{C48FDA7C-06BE-430B-BDE2-59F0FD580E5B}"/>
          </ac:spMkLst>
        </pc:spChg>
        <pc:spChg chg="add del mod">
          <ac:chgData name="Chase, Nolan" userId="91154718-9eae-4979-996c-7dbd3a4cd8e5" providerId="ADAL" clId="{2B4D9441-9809-4862-829A-EEF8990CD17C}" dt="2021-10-13T15:28:40.529" v="45" actId="478"/>
          <ac:spMkLst>
            <pc:docMk/>
            <pc:sldMk cId="2044667467" sldId="390"/>
            <ac:spMk id="7" creationId="{EB621529-7D93-4AB3-8280-1BFB086A31A6}"/>
          </ac:spMkLst>
        </pc:spChg>
        <pc:spChg chg="add mod">
          <ac:chgData name="Chase, Nolan" userId="91154718-9eae-4979-996c-7dbd3a4cd8e5" providerId="ADAL" clId="{2B4D9441-9809-4862-829A-EEF8990CD17C}" dt="2021-10-13T15:53:24.921" v="267" actId="20577"/>
          <ac:spMkLst>
            <pc:docMk/>
            <pc:sldMk cId="2044667467" sldId="390"/>
            <ac:spMk id="15" creationId="{DBA50BFA-E8D9-46F5-8F5C-B653C767929F}"/>
          </ac:spMkLst>
        </pc:spChg>
      </pc:sldChg>
      <pc:sldChg chg="addSp delSp modSp mod">
        <pc:chgData name="Chase, Nolan" userId="91154718-9eae-4979-996c-7dbd3a4cd8e5" providerId="ADAL" clId="{2B4D9441-9809-4862-829A-EEF8990CD17C}" dt="2021-10-13T15:53:11.660" v="254" actId="20577"/>
        <pc:sldMkLst>
          <pc:docMk/>
          <pc:sldMk cId="3643383111" sldId="391"/>
        </pc:sldMkLst>
        <pc:spChg chg="del">
          <ac:chgData name="Chase, Nolan" userId="91154718-9eae-4979-996c-7dbd3a4cd8e5" providerId="ADAL" clId="{2B4D9441-9809-4862-829A-EEF8990CD17C}" dt="2021-10-13T15:29:32.344" v="79" actId="478"/>
          <ac:spMkLst>
            <pc:docMk/>
            <pc:sldMk cId="3643383111" sldId="391"/>
            <ac:spMk id="2" creationId="{C48FDA7C-06BE-430B-BDE2-59F0FD580E5B}"/>
          </ac:spMkLst>
        </pc:spChg>
        <pc:spChg chg="add del mod">
          <ac:chgData name="Chase, Nolan" userId="91154718-9eae-4979-996c-7dbd3a4cd8e5" providerId="ADAL" clId="{2B4D9441-9809-4862-829A-EEF8990CD17C}" dt="2021-10-13T15:29:33.083" v="80" actId="478"/>
          <ac:spMkLst>
            <pc:docMk/>
            <pc:sldMk cId="3643383111" sldId="391"/>
            <ac:spMk id="6" creationId="{06C74B99-2EEB-45D7-A829-8B92055D8351}"/>
          </ac:spMkLst>
        </pc:spChg>
        <pc:spChg chg="add mod">
          <ac:chgData name="Chase, Nolan" userId="91154718-9eae-4979-996c-7dbd3a4cd8e5" providerId="ADAL" clId="{2B4D9441-9809-4862-829A-EEF8990CD17C}" dt="2021-10-13T15:53:11.660" v="254" actId="20577"/>
          <ac:spMkLst>
            <pc:docMk/>
            <pc:sldMk cId="3643383111" sldId="391"/>
            <ac:spMk id="15" creationId="{A0090A94-982E-4729-920B-7C88FE2CF530}"/>
          </ac:spMkLst>
        </pc:spChg>
      </pc:sldChg>
      <pc:sldChg chg="addSp delSp modSp mod">
        <pc:chgData name="Chase, Nolan" userId="91154718-9eae-4979-996c-7dbd3a4cd8e5" providerId="ADAL" clId="{2B4D9441-9809-4862-829A-EEF8990CD17C}" dt="2021-10-13T15:53:07.683" v="244" actId="20577"/>
        <pc:sldMkLst>
          <pc:docMk/>
          <pc:sldMk cId="2589267320" sldId="392"/>
        </pc:sldMkLst>
        <pc:spChg chg="del">
          <ac:chgData name="Chase, Nolan" userId="91154718-9eae-4979-996c-7dbd3a4cd8e5" providerId="ADAL" clId="{2B4D9441-9809-4862-829A-EEF8990CD17C}" dt="2021-10-13T15:29:39.196" v="82" actId="478"/>
          <ac:spMkLst>
            <pc:docMk/>
            <pc:sldMk cId="2589267320" sldId="392"/>
            <ac:spMk id="2" creationId="{C48FDA7C-06BE-430B-BDE2-59F0FD580E5B}"/>
          </ac:spMkLst>
        </pc:spChg>
        <pc:spChg chg="add del mod">
          <ac:chgData name="Chase, Nolan" userId="91154718-9eae-4979-996c-7dbd3a4cd8e5" providerId="ADAL" clId="{2B4D9441-9809-4862-829A-EEF8990CD17C}" dt="2021-10-13T15:29:40.562" v="83" actId="478"/>
          <ac:spMkLst>
            <pc:docMk/>
            <pc:sldMk cId="2589267320" sldId="392"/>
            <ac:spMk id="6" creationId="{BB6ECB0F-8BA3-4409-9BEF-ABF27AF2ABC5}"/>
          </ac:spMkLst>
        </pc:spChg>
        <pc:spChg chg="add mod">
          <ac:chgData name="Chase, Nolan" userId="91154718-9eae-4979-996c-7dbd3a4cd8e5" providerId="ADAL" clId="{2B4D9441-9809-4862-829A-EEF8990CD17C}" dt="2021-10-13T15:53:07.683" v="244" actId="20577"/>
          <ac:spMkLst>
            <pc:docMk/>
            <pc:sldMk cId="2589267320" sldId="392"/>
            <ac:spMk id="13" creationId="{E28235F5-F28F-4EF0-85BB-EE7DBE757AA5}"/>
          </ac:spMkLst>
        </pc:spChg>
      </pc:sldChg>
      <pc:sldChg chg="addSp delSp modSp mod">
        <pc:chgData name="Chase, Nolan" userId="91154718-9eae-4979-996c-7dbd3a4cd8e5" providerId="ADAL" clId="{2B4D9441-9809-4862-829A-EEF8990CD17C}" dt="2021-10-13T15:52:44.821" v="235" actId="20577"/>
        <pc:sldMkLst>
          <pc:docMk/>
          <pc:sldMk cId="197376328" sldId="393"/>
        </pc:sldMkLst>
        <pc:spChg chg="del">
          <ac:chgData name="Chase, Nolan" userId="91154718-9eae-4979-996c-7dbd3a4cd8e5" providerId="ADAL" clId="{2B4D9441-9809-4862-829A-EEF8990CD17C}" dt="2021-10-13T15:34:04.291" v="108" actId="478"/>
          <ac:spMkLst>
            <pc:docMk/>
            <pc:sldMk cId="197376328" sldId="393"/>
            <ac:spMk id="2" creationId="{C48FDA7C-06BE-430B-BDE2-59F0FD580E5B}"/>
          </ac:spMkLst>
        </pc:spChg>
        <pc:spChg chg="add del mod">
          <ac:chgData name="Chase, Nolan" userId="91154718-9eae-4979-996c-7dbd3a4cd8e5" providerId="ADAL" clId="{2B4D9441-9809-4862-829A-EEF8990CD17C}" dt="2021-10-13T15:34:05.228" v="109" actId="478"/>
          <ac:spMkLst>
            <pc:docMk/>
            <pc:sldMk cId="197376328" sldId="393"/>
            <ac:spMk id="6" creationId="{6B8A4B3B-4955-45AC-88A6-44C358FFA666}"/>
          </ac:spMkLst>
        </pc:spChg>
        <pc:spChg chg="add mod">
          <ac:chgData name="Chase, Nolan" userId="91154718-9eae-4979-996c-7dbd3a4cd8e5" providerId="ADAL" clId="{2B4D9441-9809-4862-829A-EEF8990CD17C}" dt="2021-10-13T15:52:44.821" v="235" actId="20577"/>
          <ac:spMkLst>
            <pc:docMk/>
            <pc:sldMk cId="197376328" sldId="393"/>
            <ac:spMk id="14" creationId="{E50EB738-7E86-4153-AC11-7B9FD82B98A5}"/>
          </ac:spMkLst>
        </pc:spChg>
      </pc:sldChg>
      <pc:sldChg chg="addSp delSp modSp mod">
        <pc:chgData name="Chase, Nolan" userId="91154718-9eae-4979-996c-7dbd3a4cd8e5" providerId="ADAL" clId="{2B4D9441-9809-4862-829A-EEF8990CD17C}" dt="2021-10-13T15:52:53.702" v="239" actId="20577"/>
        <pc:sldMkLst>
          <pc:docMk/>
          <pc:sldMk cId="3991991211" sldId="394"/>
        </pc:sldMkLst>
        <pc:spChg chg="del">
          <ac:chgData name="Chase, Nolan" userId="91154718-9eae-4979-996c-7dbd3a4cd8e5" providerId="ADAL" clId="{2B4D9441-9809-4862-829A-EEF8990CD17C}" dt="2021-10-13T15:35:06.040" v="115" actId="478"/>
          <ac:spMkLst>
            <pc:docMk/>
            <pc:sldMk cId="3991991211" sldId="394"/>
            <ac:spMk id="2" creationId="{C48FDA7C-06BE-430B-BDE2-59F0FD580E5B}"/>
          </ac:spMkLst>
        </pc:spChg>
        <pc:spChg chg="add del mod">
          <ac:chgData name="Chase, Nolan" userId="91154718-9eae-4979-996c-7dbd3a4cd8e5" providerId="ADAL" clId="{2B4D9441-9809-4862-829A-EEF8990CD17C}" dt="2021-10-13T15:35:06.657" v="116" actId="478"/>
          <ac:spMkLst>
            <pc:docMk/>
            <pc:sldMk cId="3991991211" sldId="394"/>
            <ac:spMk id="7" creationId="{F9824AA1-F529-43BF-A4C3-8B0927158D46}"/>
          </ac:spMkLst>
        </pc:spChg>
        <pc:spChg chg="mod">
          <ac:chgData name="Chase, Nolan" userId="91154718-9eae-4979-996c-7dbd3a4cd8e5" providerId="ADAL" clId="{2B4D9441-9809-4862-829A-EEF8990CD17C}" dt="2021-10-13T15:40:50.069" v="164"/>
          <ac:spMkLst>
            <pc:docMk/>
            <pc:sldMk cId="3991991211" sldId="394"/>
            <ac:spMk id="14" creationId="{4099071B-D661-416B-B28E-2FB794ED7FC5}"/>
          </ac:spMkLst>
        </pc:spChg>
        <pc:spChg chg="add mod">
          <ac:chgData name="Chase, Nolan" userId="91154718-9eae-4979-996c-7dbd3a4cd8e5" providerId="ADAL" clId="{2B4D9441-9809-4862-829A-EEF8990CD17C}" dt="2021-10-13T15:52:53.702" v="239" actId="20577"/>
          <ac:spMkLst>
            <pc:docMk/>
            <pc:sldMk cId="3991991211" sldId="394"/>
            <ac:spMk id="17" creationId="{5DD41B38-7271-49F9-B140-427A0CBD394D}"/>
          </ac:spMkLst>
        </pc:spChg>
      </pc:sldChg>
      <pc:sldChg chg="addSp delSp modSp mod">
        <pc:chgData name="Chase, Nolan" userId="91154718-9eae-4979-996c-7dbd3a4cd8e5" providerId="ADAL" clId="{2B4D9441-9809-4862-829A-EEF8990CD17C}" dt="2021-10-13T15:52:58.133" v="241" actId="20577"/>
        <pc:sldMkLst>
          <pc:docMk/>
          <pc:sldMk cId="2240730183" sldId="395"/>
        </pc:sldMkLst>
        <pc:spChg chg="del">
          <ac:chgData name="Chase, Nolan" userId="91154718-9eae-4979-996c-7dbd3a4cd8e5" providerId="ADAL" clId="{2B4D9441-9809-4862-829A-EEF8990CD17C}" dt="2021-10-13T15:35:13.413" v="118" actId="478"/>
          <ac:spMkLst>
            <pc:docMk/>
            <pc:sldMk cId="2240730183" sldId="395"/>
            <ac:spMk id="2" creationId="{C48FDA7C-06BE-430B-BDE2-59F0FD580E5B}"/>
          </ac:spMkLst>
        </pc:spChg>
        <pc:spChg chg="add del mod">
          <ac:chgData name="Chase, Nolan" userId="91154718-9eae-4979-996c-7dbd3a4cd8e5" providerId="ADAL" clId="{2B4D9441-9809-4862-829A-EEF8990CD17C}" dt="2021-10-13T15:35:13.998" v="119" actId="478"/>
          <ac:spMkLst>
            <pc:docMk/>
            <pc:sldMk cId="2240730183" sldId="395"/>
            <ac:spMk id="7" creationId="{7FB1BA79-0C32-4C0C-8A42-DD1E0A63F582}"/>
          </ac:spMkLst>
        </pc:spChg>
        <pc:spChg chg="add mod">
          <ac:chgData name="Chase, Nolan" userId="91154718-9eae-4979-996c-7dbd3a4cd8e5" providerId="ADAL" clId="{2B4D9441-9809-4862-829A-EEF8990CD17C}" dt="2021-10-13T15:52:58.133" v="241" actId="20577"/>
          <ac:spMkLst>
            <pc:docMk/>
            <pc:sldMk cId="2240730183" sldId="395"/>
            <ac:spMk id="12" creationId="{33832CEA-BD39-4900-867C-8BA6A829C671}"/>
          </ac:spMkLst>
        </pc:spChg>
        <pc:spChg chg="mod">
          <ac:chgData name="Chase, Nolan" userId="91154718-9eae-4979-996c-7dbd3a4cd8e5" providerId="ADAL" clId="{2B4D9441-9809-4862-829A-EEF8990CD17C}" dt="2021-10-13T15:38:31.342" v="162" actId="20577"/>
          <ac:spMkLst>
            <pc:docMk/>
            <pc:sldMk cId="2240730183" sldId="395"/>
            <ac:spMk id="14" creationId="{4099071B-D661-416B-B28E-2FB794ED7FC5}"/>
          </ac:spMkLst>
        </pc:spChg>
      </pc:sldChg>
      <pc:sldChg chg="modSp mod">
        <pc:chgData name="Chase, Nolan" userId="91154718-9eae-4979-996c-7dbd3a4cd8e5" providerId="ADAL" clId="{2B4D9441-9809-4862-829A-EEF8990CD17C}" dt="2021-10-13T15:42:14.234" v="177" actId="1076"/>
        <pc:sldMkLst>
          <pc:docMk/>
          <pc:sldMk cId="1373346560" sldId="397"/>
        </pc:sldMkLst>
        <pc:spChg chg="mod">
          <ac:chgData name="Chase, Nolan" userId="91154718-9eae-4979-996c-7dbd3a4cd8e5" providerId="ADAL" clId="{2B4D9441-9809-4862-829A-EEF8990CD17C}" dt="2021-10-13T15:42:14.234" v="177" actId="1076"/>
          <ac:spMkLst>
            <pc:docMk/>
            <pc:sldMk cId="1373346560" sldId="397"/>
            <ac:spMk id="46" creationId="{8C84456D-862D-49FA-AD82-17C9AE2F789D}"/>
          </ac:spMkLst>
        </pc:spChg>
      </pc:sldChg>
      <pc:sldChg chg="addSp delSp modSp mod">
        <pc:chgData name="Chase, Nolan" userId="91154718-9eae-4979-996c-7dbd3a4cd8e5" providerId="ADAL" clId="{2B4D9441-9809-4862-829A-EEF8990CD17C}" dt="2021-10-13T15:43:05.881" v="191" actId="1036"/>
        <pc:sldMkLst>
          <pc:docMk/>
          <pc:sldMk cId="172484282" sldId="398"/>
        </pc:sldMkLst>
        <pc:spChg chg="add del mod">
          <ac:chgData name="Chase, Nolan" userId="91154718-9eae-4979-996c-7dbd3a4cd8e5" providerId="ADAL" clId="{2B4D9441-9809-4862-829A-EEF8990CD17C}" dt="2021-10-13T15:42:26.891" v="181" actId="478"/>
          <ac:spMkLst>
            <pc:docMk/>
            <pc:sldMk cId="172484282" sldId="398"/>
            <ac:spMk id="39" creationId="{B6CF08D0-5CF4-45D0-9643-F3949969C40E}"/>
          </ac:spMkLst>
        </pc:spChg>
        <pc:spChg chg="del">
          <ac:chgData name="Chase, Nolan" userId="91154718-9eae-4979-996c-7dbd3a4cd8e5" providerId="ADAL" clId="{2B4D9441-9809-4862-829A-EEF8990CD17C}" dt="2021-10-13T15:42:25.620" v="180" actId="478"/>
          <ac:spMkLst>
            <pc:docMk/>
            <pc:sldMk cId="172484282" sldId="398"/>
            <ac:spMk id="46" creationId="{8C84456D-862D-49FA-AD82-17C9AE2F789D}"/>
          </ac:spMkLst>
        </pc:spChg>
        <pc:spChg chg="add mod">
          <ac:chgData name="Chase, Nolan" userId="91154718-9eae-4979-996c-7dbd3a4cd8e5" providerId="ADAL" clId="{2B4D9441-9809-4862-829A-EEF8990CD17C}" dt="2021-10-13T15:42:31.763" v="183" actId="113"/>
          <ac:spMkLst>
            <pc:docMk/>
            <pc:sldMk cId="172484282" sldId="398"/>
            <ac:spMk id="52" creationId="{01CFF8EF-AA9E-46BB-B80E-095E14C6B3C7}"/>
          </ac:spMkLst>
        </pc:spChg>
        <pc:spChg chg="mod">
          <ac:chgData name="Chase, Nolan" userId="91154718-9eae-4979-996c-7dbd3a4cd8e5" providerId="ADAL" clId="{2B4D9441-9809-4862-829A-EEF8990CD17C}" dt="2021-10-13T15:43:05.881" v="191" actId="1036"/>
          <ac:spMkLst>
            <pc:docMk/>
            <pc:sldMk cId="172484282" sldId="398"/>
            <ac:spMk id="56" creationId="{AA540F30-25CF-4067-98D9-FF09585DB899}"/>
          </ac:spMkLst>
        </pc:spChg>
      </pc:sldChg>
      <pc:sldChg chg="modSp mod">
        <pc:chgData name="Chase, Nolan" userId="91154718-9eae-4979-996c-7dbd3a4cd8e5" providerId="ADAL" clId="{2B4D9441-9809-4862-829A-EEF8990CD17C}" dt="2021-10-13T15:53:38.707" v="282" actId="1076"/>
        <pc:sldMkLst>
          <pc:docMk/>
          <pc:sldMk cId="1973519015" sldId="402"/>
        </pc:sldMkLst>
        <pc:spChg chg="mod">
          <ac:chgData name="Chase, Nolan" userId="91154718-9eae-4979-996c-7dbd3a4cd8e5" providerId="ADAL" clId="{2B4D9441-9809-4862-829A-EEF8990CD17C}" dt="2021-10-13T15:53:38.707" v="282" actId="1076"/>
          <ac:spMkLst>
            <pc:docMk/>
            <pc:sldMk cId="1973519015" sldId="402"/>
            <ac:spMk id="3" creationId="{86A61E70-06C0-4736-AC57-A49A25138462}"/>
          </ac:spMkLst>
        </pc:spChg>
      </pc:sldChg>
      <pc:sldChg chg="add">
        <pc:chgData name="Chase, Nolan" userId="91154718-9eae-4979-996c-7dbd3a4cd8e5" providerId="ADAL" clId="{2B4D9441-9809-4862-829A-EEF8990CD17C}" dt="2021-10-13T15:38:59.569" v="163"/>
        <pc:sldMkLst>
          <pc:docMk/>
          <pc:sldMk cId="4141348799" sldId="783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28C856-5224-4568-A190-56A6B352CD24}" type="datetimeFigureOut">
              <a:rPr lang="en-GB" smtClean="0"/>
              <a:t>13/10/2021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674FFDB-E6E7-494C-8DA1-5857F3259ADF}" type="slidenum">
              <a:rPr lang="en-GB" smtClean="0"/>
              <a:t>‹#›</a:t>
            </a:fld>
            <a:endParaRPr lang="en-GB"/>
          </a:p>
        </p:txBody>
      </p:sp>
    </p:spTree>
    <p:extLst>
      <p:ext uri="{BB962C8B-B14F-4D97-AF65-F5344CB8AC3E}">
        <p14:creationId xmlns:p14="http://schemas.microsoft.com/office/powerpoint/2010/main" val="27252581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9.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5.png"/><Relationship Id="rId7" Type="http://schemas.openxmlformats.org/officeDocument/2006/relationships/image" Target="../media/image8.png"/><Relationship Id="rId12" Type="http://schemas.openxmlformats.org/officeDocument/2006/relationships/image" Target="../media/image13.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1.xml"/><Relationship Id="rId6" Type="http://schemas.openxmlformats.org/officeDocument/2006/relationships/hyperlink" Target="https://pscinitiative.org/home" TargetMode="External"/><Relationship Id="rId11" Type="http://schemas.openxmlformats.org/officeDocument/2006/relationships/image" Target="../media/image12.png"/><Relationship Id="rId5" Type="http://schemas.openxmlformats.org/officeDocument/2006/relationships/image" Target="../media/image7.svg"/><Relationship Id="rId15" Type="http://schemas.openxmlformats.org/officeDocument/2006/relationships/image" Target="../media/image14.svg"/><Relationship Id="rId10" Type="http://schemas.openxmlformats.org/officeDocument/2006/relationships/image" Target="../media/image11.svg"/><Relationship Id="rId4" Type="http://schemas.openxmlformats.org/officeDocument/2006/relationships/image" Target="../media/image6.png"/><Relationship Id="rId9" Type="http://schemas.openxmlformats.org/officeDocument/2006/relationships/image" Target="../media/image10.png"/><Relationship Id="rId1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18.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2.xml"/><Relationship Id="rId6" Type="http://schemas.openxmlformats.org/officeDocument/2006/relationships/hyperlink" Target="https://pscinitiative.org/home" TargetMode="External"/><Relationship Id="rId11" Type="http://schemas.openxmlformats.org/officeDocument/2006/relationships/image" Target="../media/image25.png"/><Relationship Id="rId5" Type="http://schemas.openxmlformats.org/officeDocument/2006/relationships/image" Target="../media/image20.svg"/><Relationship Id="rId15" Type="http://schemas.openxmlformats.org/officeDocument/2006/relationships/image" Target="../media/image17.svg"/><Relationship Id="rId10" Type="http://schemas.openxmlformats.org/officeDocument/2006/relationships/image" Target="../media/image24.svg"/><Relationship Id="rId4" Type="http://schemas.openxmlformats.org/officeDocument/2006/relationships/image" Target="../media/image19.png"/><Relationship Id="rId9" Type="http://schemas.openxmlformats.org/officeDocument/2006/relationships/image" Target="../media/image23.png"/><Relationship Id="rId14" Type="http://schemas.openxmlformats.org/officeDocument/2006/relationships/image" Target="../media/image16.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8" Type="http://schemas.openxmlformats.org/officeDocument/2006/relationships/image" Target="../media/image22.svg"/><Relationship Id="rId13" Type="http://schemas.openxmlformats.org/officeDocument/2006/relationships/hyperlink" Target="https://www.linkedin.com/company/pharmaceutical-supply-chain-initiative-psci-/" TargetMode="External"/><Relationship Id="rId3" Type="http://schemas.openxmlformats.org/officeDocument/2006/relationships/image" Target="../media/image18.png"/><Relationship Id="rId7" Type="http://schemas.openxmlformats.org/officeDocument/2006/relationships/image" Target="../media/image21.png"/><Relationship Id="rId12" Type="http://schemas.openxmlformats.org/officeDocument/2006/relationships/image" Target="../media/image26.svg"/><Relationship Id="rId2" Type="http://schemas.openxmlformats.org/officeDocument/2006/relationships/hyperlink" Target="mailto:info@pscinitiative.org" TargetMode="External"/><Relationship Id="rId16" Type="http://schemas.openxmlformats.org/officeDocument/2006/relationships/hyperlink" Target="https://twitter.com/pscinitiative?lang=en" TargetMode="External"/><Relationship Id="rId1" Type="http://schemas.openxmlformats.org/officeDocument/2006/relationships/slideMaster" Target="../slideMasters/slideMaster3.xml"/><Relationship Id="rId6" Type="http://schemas.openxmlformats.org/officeDocument/2006/relationships/hyperlink" Target="https://pscinitiative.org/home" TargetMode="External"/><Relationship Id="rId11" Type="http://schemas.openxmlformats.org/officeDocument/2006/relationships/image" Target="../media/image25.png"/><Relationship Id="rId5" Type="http://schemas.openxmlformats.org/officeDocument/2006/relationships/image" Target="../media/image20.svg"/><Relationship Id="rId15" Type="http://schemas.openxmlformats.org/officeDocument/2006/relationships/image" Target="../media/image17.svg"/><Relationship Id="rId10" Type="http://schemas.openxmlformats.org/officeDocument/2006/relationships/image" Target="../media/image24.svg"/><Relationship Id="rId4" Type="http://schemas.openxmlformats.org/officeDocument/2006/relationships/image" Target="../media/image19.png"/><Relationship Id="rId9" Type="http://schemas.openxmlformats.org/officeDocument/2006/relationships/image" Target="../media/image23.png"/><Relationship Id="rId14" Type="http://schemas.openxmlformats.org/officeDocument/2006/relationships/image" Target="../media/image16.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13841" y="336478"/>
            <a:ext cx="3139591" cy="785885"/>
          </a:xfrm>
          <a:prstGeom prst="rect">
            <a:avLst/>
          </a:prstGeom>
        </p:spPr>
      </p:pic>
    </p:spTree>
    <p:extLst>
      <p:ext uri="{BB962C8B-B14F-4D97-AF65-F5344CB8AC3E}">
        <p14:creationId xmlns:p14="http://schemas.microsoft.com/office/powerpoint/2010/main" val="30644122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287314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GB"/>
              <a:t>Test title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099270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6939294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Test title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41237479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42576728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16829547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21477099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cstate="screen">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668678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1" y="1600200"/>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4" y="3602038"/>
            <a:ext cx="10029825" cy="1655762"/>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1" y="336478"/>
            <a:ext cx="3139591" cy="785885"/>
          </a:xfrm>
          <a:prstGeom prst="rect">
            <a:avLst/>
          </a:prstGeom>
        </p:spPr>
      </p:pic>
    </p:spTree>
    <p:extLst>
      <p:ext uri="{BB962C8B-B14F-4D97-AF65-F5344CB8AC3E}">
        <p14:creationId xmlns:p14="http://schemas.microsoft.com/office/powerpoint/2010/main" val="18385216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p>
            <a:r>
              <a:rPr lang="en-GB" dirty="0"/>
              <a:t>Test title</a:t>
            </a:r>
            <a:r>
              <a:rPr lang="en-US" dirty="0">
                <a:solidFill>
                  <a:srgbClr val="000066"/>
                </a:solidFill>
              </a:rPr>
              <a:t>©Maharshi Mehta</a:t>
            </a:r>
          </a:p>
          <a:p>
            <a:endParaRPr lang="en-GB" dirty="0"/>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3" y="2859088"/>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27" y="2886122"/>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5"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0"/>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33893160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0"/>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4"/>
            <a:ext cx="4114800" cy="365125"/>
          </a:xfrm>
        </p:spPr>
        <p:txBody>
          <a:bodyPr/>
          <a:lstStyle/>
          <a:p>
            <a:r>
              <a:rPr lang="en-US">
                <a:solidFill>
                  <a:srgbClr val="000066"/>
                </a:solidFill>
              </a:rPr>
              <a:t>©Maharshi Mehta</a:t>
            </a:r>
            <a:endParaRPr lang="en-US" dirty="0">
              <a:solidFill>
                <a:srgbClr val="000066"/>
              </a:solidFill>
            </a:endParaRP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7440699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1"/>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0" y="395136"/>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49" y="1845698"/>
            <a:ext cx="6016625" cy="400050"/>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50" y="302798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50" y="4210278"/>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50" y="4801424"/>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50" y="243684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50" y="3619133"/>
            <a:ext cx="5911850" cy="400050"/>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4227479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2" y="485775"/>
            <a:ext cx="10515600" cy="672306"/>
          </a:xfrm>
          <a:prstGeom prst="rect">
            <a:avLst/>
          </a:prstGeom>
        </p:spPr>
        <p:txBody>
          <a:bodyPr/>
          <a:lstStyle>
            <a:lvl1pPr algn="l" defTabSz="914400"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2" y="1572828"/>
            <a:ext cx="536628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0" y="1581546"/>
            <a:ext cx="5543550" cy="435133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10143892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5"/>
            <a:ext cx="5314213" cy="1000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1" y="1438275"/>
            <a:ext cx="5314213" cy="1000125"/>
          </a:xfrm>
          <a:solidFill>
            <a:srgbClr val="F5F5F5"/>
          </a:solidFill>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1"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826109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299"/>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3"/>
            <a:ext cx="4114800" cy="365125"/>
          </a:xfrm>
        </p:spPr>
        <p:txBody>
          <a:bodyPr/>
          <a:lstStyle/>
          <a:p>
            <a:r>
              <a:rPr lang="en-GB"/>
              <a:t>Test title</a:t>
            </a:r>
          </a:p>
        </p:txBody>
      </p:sp>
    </p:spTree>
    <p:extLst>
      <p:ext uri="{BB962C8B-B14F-4D97-AF65-F5344CB8AC3E}">
        <p14:creationId xmlns:p14="http://schemas.microsoft.com/office/powerpoint/2010/main" val="7363794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3"/>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7" y="6447452"/>
            <a:ext cx="182302" cy="148046"/>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353114211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5" y="4215255"/>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7" y="5626176"/>
            <a:ext cx="1864639" cy="409810"/>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4"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78535"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5499"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258"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097017"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7776" y="1340550"/>
            <a:ext cx="1997965" cy="193087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47183" y="1773228"/>
            <a:ext cx="467318" cy="390196"/>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827626" y="2415238"/>
            <a:ext cx="129977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530629" y="1773228"/>
            <a:ext cx="512257" cy="390196"/>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923892" y="2415238"/>
            <a:ext cx="1725729"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900901" y="1773228"/>
            <a:ext cx="390196" cy="390196"/>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370481" y="2415238"/>
            <a:ext cx="1451038" cy="461665"/>
          </a:xfrm>
          <a:prstGeom prst="rect">
            <a:avLst/>
          </a:prstGeom>
          <a:noFill/>
        </p:spPr>
        <p:txBody>
          <a:bodyPr wrap="none" rtlCol="0">
            <a:spAutoFit/>
          </a:bodyPr>
          <a:lstStyle/>
          <a:p>
            <a:pPr algn="ctr"/>
            <a:r>
              <a:rPr lang="en-GB" sz="1200" b="0" u="none" baseline="0">
                <a:solidFill>
                  <a:srgbClr val="5A5A5A"/>
                </a:solidFill>
                <a:uFill>
                  <a:solidFill>
                    <a:srgbClr val="F8652E"/>
                  </a:solidFill>
                </a:uFill>
              </a:rPr>
              <a:t>Annabel Buchan:</a:t>
            </a:r>
          </a:p>
          <a:p>
            <a:pPr marL="0" marR="0" lvl="0" indent="0" algn="ctr" defTabSz="914400" rtl="0" eaLnBrk="1" fontAlgn="auto" latinLnBrk="0" hangingPunct="1">
              <a:lnSpc>
                <a:spcPct val="100000"/>
              </a:lnSpc>
              <a:spcBef>
                <a:spcPts val="0"/>
              </a:spcBef>
              <a:spcAft>
                <a:spcPts val="0"/>
              </a:spcAft>
              <a:buClrTx/>
              <a:buSzTx/>
              <a:buFontTx/>
              <a:buNone/>
              <a:tabLst/>
              <a:defRPr/>
            </a:pPr>
            <a:r>
              <a:rPr lang="is-IS" sz="1200" b="1">
                <a:solidFill>
                  <a:srgbClr val="5A5A5A"/>
                </a:solidFill>
              </a:rPr>
              <a:t>+44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207778" y="1785950"/>
            <a:ext cx="394924" cy="377474"/>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159018" y="2415238"/>
            <a:ext cx="492443"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8708" y="1768023"/>
            <a:ext cx="486892" cy="395401"/>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73280" y="2409644"/>
            <a:ext cx="1215141" cy="307777"/>
          </a:xfrm>
          <a:prstGeom prst="rect">
            <a:avLst/>
          </a:prstGeom>
          <a:noFill/>
        </p:spPr>
        <p:txBody>
          <a:bodyPr wrap="non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0"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5586725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907E948-0CEE-4B77-8253-3A5ABBF478E0}"/>
              </a:ext>
            </a:extLst>
          </p:cNvPr>
          <p:cNvSpPr/>
          <p:nvPr userDrawn="1"/>
        </p:nvSpPr>
        <p:spPr>
          <a:xfrm>
            <a:off x="0" y="3429000"/>
            <a:ext cx="12192000" cy="3429000"/>
          </a:xfrm>
          <a:prstGeom prst="rect">
            <a:avLst/>
          </a:prstGeom>
          <a:gradFill flip="none" rotWithShape="1">
            <a:gsLst>
              <a:gs pos="60000">
                <a:srgbClr val="F8652E">
                  <a:lumMod val="100000"/>
                </a:srgbClr>
              </a:gs>
              <a:gs pos="100000">
                <a:srgbClr val="CC006A"/>
              </a:gs>
            </a:gsLst>
            <a:lin ang="0" scaled="1"/>
            <a:tileRect/>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1351"/>
          </a:p>
        </p:txBody>
      </p:sp>
      <p:sp>
        <p:nvSpPr>
          <p:cNvPr id="2" name="Title 1">
            <a:extLst>
              <a:ext uri="{FF2B5EF4-FFF2-40B4-BE49-F238E27FC236}">
                <a16:creationId xmlns:a16="http://schemas.microsoft.com/office/drawing/2014/main" id="{C040CE1F-6D74-47AF-B1EA-5A442AFFF044}"/>
              </a:ext>
            </a:extLst>
          </p:cNvPr>
          <p:cNvSpPr>
            <a:spLocks noGrp="1"/>
          </p:cNvSpPr>
          <p:nvPr>
            <p:ph type="ctrTitle" hasCustomPrompt="1"/>
          </p:nvPr>
        </p:nvSpPr>
        <p:spPr>
          <a:xfrm>
            <a:off x="513844" y="1600201"/>
            <a:ext cx="10029825" cy="1812132"/>
          </a:xfrm>
          <a:prstGeom prst="rect">
            <a:avLst/>
          </a:prstGeom>
        </p:spPr>
        <p:txBody>
          <a:bodyPr anchor="b"/>
          <a:lstStyle>
            <a:lvl1pPr algn="l">
              <a:defRPr sz="6000"/>
            </a:lvl1pPr>
          </a:lstStyle>
          <a:p>
            <a:r>
              <a:rPr lang="en-US"/>
              <a:t>CLICK TO EDIT TITLE</a:t>
            </a:r>
            <a:endParaRPr lang="en-GB"/>
          </a:p>
        </p:txBody>
      </p:sp>
      <p:sp>
        <p:nvSpPr>
          <p:cNvPr id="3" name="Subtitle 2">
            <a:extLst>
              <a:ext uri="{FF2B5EF4-FFF2-40B4-BE49-F238E27FC236}">
                <a16:creationId xmlns:a16="http://schemas.microsoft.com/office/drawing/2014/main" id="{9E95C81D-524F-4E3F-B2CC-152C1250FA79}"/>
              </a:ext>
            </a:extLst>
          </p:cNvPr>
          <p:cNvSpPr>
            <a:spLocks noGrp="1"/>
          </p:cNvSpPr>
          <p:nvPr>
            <p:ph type="subTitle" idx="1"/>
          </p:nvPr>
        </p:nvSpPr>
        <p:spPr>
          <a:xfrm>
            <a:off x="504317" y="3602039"/>
            <a:ext cx="10029825" cy="1655763"/>
          </a:xfrm>
        </p:spPr>
        <p:txBody>
          <a:bodyPr/>
          <a:lstStyle>
            <a:lvl1pPr marL="0" indent="0" algn="l">
              <a:buNone/>
              <a:defRPr sz="2400">
                <a:solidFill>
                  <a:schemeClr val="bg1"/>
                </a:solidFill>
                <a:latin typeface="Calibri" panose="020F0502020204030204" pitchFamily="34" charset="0"/>
                <a:cs typeface="Calibri" panose="020F0502020204030204" pitchFamily="34" charset="0"/>
              </a:defRPr>
            </a:lvl1pPr>
            <a:lvl2pPr marL="457178" indent="0" algn="ctr">
              <a:buNone/>
              <a:defRPr sz="2000"/>
            </a:lvl2pPr>
            <a:lvl3pPr marL="914354" indent="0" algn="ctr">
              <a:buNone/>
              <a:defRPr sz="1800"/>
            </a:lvl3pPr>
            <a:lvl4pPr marL="1371532" indent="0" algn="ctr">
              <a:buNone/>
              <a:defRPr sz="1600"/>
            </a:lvl4pPr>
            <a:lvl5pPr marL="1828709" indent="0" algn="ctr">
              <a:buNone/>
              <a:defRPr sz="1600"/>
            </a:lvl5pPr>
            <a:lvl6pPr marL="2285886" indent="0" algn="ctr">
              <a:buNone/>
              <a:defRPr sz="1600"/>
            </a:lvl6pPr>
            <a:lvl7pPr marL="2743062" indent="0" algn="ctr">
              <a:buNone/>
              <a:defRPr sz="1600"/>
            </a:lvl7pPr>
            <a:lvl8pPr marL="3200240" indent="0" algn="ctr">
              <a:buNone/>
              <a:defRPr sz="1600"/>
            </a:lvl8pPr>
            <a:lvl9pPr marL="3657418" indent="0" algn="ctr">
              <a:buNone/>
              <a:defRPr sz="1600"/>
            </a:lvl9pPr>
          </a:lstStyle>
          <a:p>
            <a:r>
              <a:rPr lang="en-US"/>
              <a:t>Click to edit Master subtitle style</a:t>
            </a:r>
            <a:endParaRPr lang="en-GB"/>
          </a:p>
        </p:txBody>
      </p:sp>
      <p:pic>
        <p:nvPicPr>
          <p:cNvPr id="8" name="Picture 7">
            <a:extLst>
              <a:ext uri="{FF2B5EF4-FFF2-40B4-BE49-F238E27FC236}">
                <a16:creationId xmlns:a16="http://schemas.microsoft.com/office/drawing/2014/main" id="{01C72E7E-2FCE-4DB3-8F28-3DE34716BD27}"/>
              </a:ext>
            </a:extLst>
          </p:cNvPr>
          <p:cNvPicPr>
            <a:picLocks noChangeAspect="1"/>
          </p:cNvPicPr>
          <p:nvPr userDrawn="1"/>
        </p:nvPicPr>
        <p:blipFill>
          <a:blip r:embed="rId2"/>
          <a:stretch>
            <a:fillRect/>
          </a:stretch>
        </p:blipFill>
        <p:spPr>
          <a:xfrm>
            <a:off x="513843" y="336481"/>
            <a:ext cx="3139591" cy="785885"/>
          </a:xfrm>
          <a:prstGeom prst="rect">
            <a:avLst/>
          </a:prstGeom>
        </p:spPr>
      </p:pic>
    </p:spTree>
    <p:extLst>
      <p:ext uri="{BB962C8B-B14F-4D97-AF65-F5344CB8AC3E}">
        <p14:creationId xmlns:p14="http://schemas.microsoft.com/office/powerpoint/2010/main" val="17615142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Speakers">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47536BF-C09B-4F75-B90F-B0558AD3A2F1}"/>
              </a:ext>
            </a:extLst>
          </p:cNvPr>
          <p:cNvSpPr>
            <a:spLocks noGrp="1"/>
          </p:cNvSpPr>
          <p:nvPr>
            <p:ph type="ftr" sz="quarter" idx="10"/>
          </p:nvPr>
        </p:nvSpPr>
        <p:spPr/>
        <p:txBody>
          <a:bodyPr/>
          <a:lstStyle>
            <a:lvl1pPr>
              <a:defRPr/>
            </a:lvl1pPr>
          </a:lstStyle>
          <a:p>
            <a:r>
              <a:rPr lang="en-GB" altLang="zh-CN"/>
              <a:t>Virtual S</a:t>
            </a:r>
            <a:r>
              <a:rPr lang="en-US" altLang="zh-CN" err="1"/>
              <a:t>upplier</a:t>
            </a:r>
            <a:r>
              <a:rPr lang="en-US" altLang="zh-CN"/>
              <a:t> Conference 2020</a:t>
            </a:r>
            <a:endParaRPr lang="en-GB" altLang="zh-CN"/>
          </a:p>
        </p:txBody>
      </p:sp>
      <p:sp>
        <p:nvSpPr>
          <p:cNvPr id="4" name="Slide Number Placeholder 3">
            <a:extLst>
              <a:ext uri="{FF2B5EF4-FFF2-40B4-BE49-F238E27FC236}">
                <a16:creationId xmlns:a16="http://schemas.microsoft.com/office/drawing/2014/main" id="{91D80610-9258-447D-931D-CD3B03CA9433}"/>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Content Placeholder 2">
            <a:extLst>
              <a:ext uri="{FF2B5EF4-FFF2-40B4-BE49-F238E27FC236}">
                <a16:creationId xmlns:a16="http://schemas.microsoft.com/office/drawing/2014/main" id="{632A3812-B6B4-447A-83EB-C1A24195E88C}"/>
              </a:ext>
            </a:extLst>
          </p:cNvPr>
          <p:cNvSpPr>
            <a:spLocks noGrp="1"/>
          </p:cNvSpPr>
          <p:nvPr>
            <p:ph idx="1" hasCustomPrompt="1"/>
          </p:nvPr>
        </p:nvSpPr>
        <p:spPr>
          <a:xfrm>
            <a:off x="450000"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8" name="Content Placeholder 2">
            <a:extLst>
              <a:ext uri="{FF2B5EF4-FFF2-40B4-BE49-F238E27FC236}">
                <a16:creationId xmlns:a16="http://schemas.microsoft.com/office/drawing/2014/main" id="{7D1D58F0-E72F-442E-90F8-674C4F7F6E2A}"/>
              </a:ext>
            </a:extLst>
          </p:cNvPr>
          <p:cNvSpPr>
            <a:spLocks noGrp="1"/>
          </p:cNvSpPr>
          <p:nvPr>
            <p:ph idx="12" hasCustomPrompt="1"/>
          </p:nvPr>
        </p:nvSpPr>
        <p:spPr>
          <a:xfrm>
            <a:off x="4249332"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9" name="Content Placeholder 2">
            <a:extLst>
              <a:ext uri="{FF2B5EF4-FFF2-40B4-BE49-F238E27FC236}">
                <a16:creationId xmlns:a16="http://schemas.microsoft.com/office/drawing/2014/main" id="{FE46A01B-3A9C-4E88-A021-D2CCC2E177A7}"/>
              </a:ext>
            </a:extLst>
          </p:cNvPr>
          <p:cNvSpPr>
            <a:spLocks noGrp="1"/>
          </p:cNvSpPr>
          <p:nvPr>
            <p:ph idx="13" hasCustomPrompt="1"/>
          </p:nvPr>
        </p:nvSpPr>
        <p:spPr>
          <a:xfrm>
            <a:off x="8048664" y="1444755"/>
            <a:ext cx="3664800" cy="1271552"/>
          </a:xfrm>
        </p:spPr>
        <p:txBody>
          <a:bodyPr/>
          <a:lstStyle>
            <a:lvl1pPr marL="0" indent="0">
              <a:buNone/>
              <a:defRPr b="0"/>
            </a:lvl1pPr>
          </a:lstStyle>
          <a:p>
            <a:pPr lvl="0"/>
            <a:r>
              <a:rPr lang="en-GB" b="1"/>
              <a:t>Name</a:t>
            </a:r>
          </a:p>
          <a:p>
            <a:pPr lvl="0"/>
            <a:r>
              <a:rPr lang="en-GB" b="0"/>
              <a:t>Company</a:t>
            </a:r>
          </a:p>
          <a:p>
            <a:pPr lvl="0"/>
            <a:r>
              <a:rPr lang="en-GB" b="0"/>
              <a:t>Title</a:t>
            </a:r>
            <a:endParaRPr lang="en-GB"/>
          </a:p>
        </p:txBody>
      </p:sp>
      <p:sp>
        <p:nvSpPr>
          <p:cNvPr id="11" name="Picture Placeholder 10">
            <a:extLst>
              <a:ext uri="{FF2B5EF4-FFF2-40B4-BE49-F238E27FC236}">
                <a16:creationId xmlns:a16="http://schemas.microsoft.com/office/drawing/2014/main" id="{3F7E49A3-FC4E-443F-8E81-90CAAF2BD0BA}"/>
              </a:ext>
            </a:extLst>
          </p:cNvPr>
          <p:cNvSpPr>
            <a:spLocks noGrp="1"/>
          </p:cNvSpPr>
          <p:nvPr>
            <p:ph type="pic" sz="quarter" idx="14"/>
          </p:nvPr>
        </p:nvSpPr>
        <p:spPr>
          <a:xfrm>
            <a:off x="449266" y="2859089"/>
            <a:ext cx="3665537" cy="3300412"/>
          </a:xfrm>
        </p:spPr>
        <p:txBody>
          <a:bodyPr/>
          <a:lstStyle/>
          <a:p>
            <a:endParaRPr lang="en-GB"/>
          </a:p>
        </p:txBody>
      </p:sp>
      <p:sp>
        <p:nvSpPr>
          <p:cNvPr id="12" name="Picture Placeholder 10">
            <a:extLst>
              <a:ext uri="{FF2B5EF4-FFF2-40B4-BE49-F238E27FC236}">
                <a16:creationId xmlns:a16="http://schemas.microsoft.com/office/drawing/2014/main" id="{CB596C2F-423B-41C2-8838-E65DE5B445DC}"/>
              </a:ext>
            </a:extLst>
          </p:cNvPr>
          <p:cNvSpPr>
            <a:spLocks noGrp="1"/>
          </p:cNvSpPr>
          <p:nvPr>
            <p:ph type="pic" sz="quarter" idx="15"/>
          </p:nvPr>
        </p:nvSpPr>
        <p:spPr>
          <a:xfrm>
            <a:off x="8047930" y="2886123"/>
            <a:ext cx="3665537" cy="3300412"/>
          </a:xfrm>
        </p:spPr>
        <p:txBody>
          <a:bodyPr/>
          <a:lstStyle/>
          <a:p>
            <a:endParaRPr lang="en-GB"/>
          </a:p>
        </p:txBody>
      </p:sp>
      <p:sp>
        <p:nvSpPr>
          <p:cNvPr id="13" name="Picture Placeholder 10">
            <a:extLst>
              <a:ext uri="{FF2B5EF4-FFF2-40B4-BE49-F238E27FC236}">
                <a16:creationId xmlns:a16="http://schemas.microsoft.com/office/drawing/2014/main" id="{BC5C9B29-92FD-4373-9045-545B8C239708}"/>
              </a:ext>
            </a:extLst>
          </p:cNvPr>
          <p:cNvSpPr>
            <a:spLocks noGrp="1"/>
          </p:cNvSpPr>
          <p:nvPr>
            <p:ph type="pic" sz="quarter" idx="16"/>
          </p:nvPr>
        </p:nvSpPr>
        <p:spPr>
          <a:xfrm>
            <a:off x="4248598" y="2868707"/>
            <a:ext cx="3665537" cy="3300412"/>
          </a:xfrm>
        </p:spPr>
        <p:txBody>
          <a:bodyPr/>
          <a:lstStyle/>
          <a:p>
            <a:endParaRPr lang="en-GB"/>
          </a:p>
        </p:txBody>
      </p:sp>
      <p:sp>
        <p:nvSpPr>
          <p:cNvPr id="15" name="Title 1">
            <a:extLst>
              <a:ext uri="{FF2B5EF4-FFF2-40B4-BE49-F238E27FC236}">
                <a16:creationId xmlns:a16="http://schemas.microsoft.com/office/drawing/2014/main" id="{92518DC8-A9E2-4877-A68D-3D3F50661FD3}"/>
              </a:ext>
            </a:extLst>
          </p:cNvPr>
          <p:cNvSpPr>
            <a:spLocks noGrp="1"/>
          </p:cNvSpPr>
          <p:nvPr>
            <p:ph type="title"/>
          </p:nvPr>
        </p:nvSpPr>
        <p:spPr>
          <a:xfrm>
            <a:off x="450000" y="495304"/>
            <a:ext cx="10515600" cy="652463"/>
          </a:xfrm>
          <a:prstGeom prst="rect">
            <a:avLst/>
          </a:prstGeom>
        </p:spPr>
        <p:txBody>
          <a:bodyPr/>
          <a:lstStyle>
            <a:lvl1pPr>
              <a:defRPr/>
            </a:lvl1pPr>
          </a:lstStyle>
          <a:p>
            <a:endParaRPr lang="en-GB"/>
          </a:p>
        </p:txBody>
      </p:sp>
    </p:spTree>
    <p:extLst>
      <p:ext uri="{BB962C8B-B14F-4D97-AF65-F5344CB8AC3E}">
        <p14:creationId xmlns:p14="http://schemas.microsoft.com/office/powerpoint/2010/main" val="28502579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07D710-6D3E-4A64-A61E-72279415B056}"/>
              </a:ext>
            </a:extLst>
          </p:cNvPr>
          <p:cNvSpPr>
            <a:spLocks noGrp="1"/>
          </p:cNvSpPr>
          <p:nvPr>
            <p:ph type="title" hasCustomPrompt="1"/>
          </p:nvPr>
        </p:nvSpPr>
        <p:spPr>
          <a:xfrm>
            <a:off x="450000" y="495304"/>
            <a:ext cx="10515600" cy="652463"/>
          </a:xfrm>
          <a:prstGeom prst="rect">
            <a:avLst/>
          </a:prstGeom>
        </p:spPr>
        <p:txBody>
          <a:bodyPr/>
          <a:lstStyle>
            <a:lvl1pPr>
              <a:defRPr/>
            </a:lvl1pPr>
          </a:lstStyle>
          <a:p>
            <a:r>
              <a:rPr lang="en-US"/>
              <a:t>CLICK TO EDIT TITLE</a:t>
            </a:r>
            <a:endParaRPr lang="en-GB"/>
          </a:p>
        </p:txBody>
      </p:sp>
      <p:sp>
        <p:nvSpPr>
          <p:cNvPr id="3" name="Content Placeholder 2">
            <a:extLst>
              <a:ext uri="{FF2B5EF4-FFF2-40B4-BE49-F238E27FC236}">
                <a16:creationId xmlns:a16="http://schemas.microsoft.com/office/drawing/2014/main" id="{7C2103C3-FFBF-4163-AE58-7E2DE373DB7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Footer Placeholder 4">
            <a:extLst>
              <a:ext uri="{FF2B5EF4-FFF2-40B4-BE49-F238E27FC236}">
                <a16:creationId xmlns:a16="http://schemas.microsoft.com/office/drawing/2014/main" id="{1C348986-16FC-4C36-9D1A-F16320749EDB}"/>
              </a:ext>
            </a:extLst>
          </p:cNvPr>
          <p:cNvSpPr>
            <a:spLocks noGrp="1"/>
          </p:cNvSpPr>
          <p:nvPr>
            <p:ph type="ftr" sz="quarter" idx="11"/>
          </p:nvPr>
        </p:nvSpPr>
        <p:spPr>
          <a:xfrm>
            <a:off x="814792" y="6334126"/>
            <a:ext cx="4114800" cy="365125"/>
          </a:xfrm>
        </p:spPr>
        <p:txBody>
          <a:bodyPr/>
          <a:lstStyle/>
          <a:p>
            <a:r>
              <a:rPr lang="en-GB"/>
              <a:t>Test title</a:t>
            </a:r>
          </a:p>
        </p:txBody>
      </p:sp>
      <p:sp>
        <p:nvSpPr>
          <p:cNvPr id="6" name="Slide Number Placeholder 5">
            <a:extLst>
              <a:ext uri="{FF2B5EF4-FFF2-40B4-BE49-F238E27FC236}">
                <a16:creationId xmlns:a16="http://schemas.microsoft.com/office/drawing/2014/main" id="{7B4B0C23-35BC-45EF-A93C-BBD9CFE17A54}"/>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30996235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08C3C78-ED37-4A61-A1AE-587842485104}"/>
              </a:ext>
            </a:extLst>
          </p:cNvPr>
          <p:cNvSpPr/>
          <p:nvPr userDrawn="1"/>
        </p:nvSpPr>
        <p:spPr>
          <a:xfrm>
            <a:off x="-1" y="2"/>
            <a:ext cx="12209925" cy="6878699"/>
          </a:xfrm>
          <a:prstGeom prst="rect">
            <a:avLst/>
          </a:prstGeom>
          <a:gradFill flip="none" rotWithShape="1">
            <a:gsLst>
              <a:gs pos="50000">
                <a:srgbClr val="F86524"/>
              </a:gs>
              <a:gs pos="100000">
                <a:srgbClr val="D13D80"/>
              </a:gs>
            </a:gsLst>
            <a:lin ang="2040000" scaled="0"/>
            <a:tileRect/>
          </a:gra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1"/>
          </a:p>
        </p:txBody>
      </p:sp>
      <p:pic>
        <p:nvPicPr>
          <p:cNvPr id="8" name="Picture 7">
            <a:extLst>
              <a:ext uri="{FF2B5EF4-FFF2-40B4-BE49-F238E27FC236}">
                <a16:creationId xmlns:a16="http://schemas.microsoft.com/office/drawing/2014/main" id="{FF399DEA-6A0F-4B4D-BA83-1A098741F065}"/>
              </a:ext>
            </a:extLst>
          </p:cNvPr>
          <p:cNvPicPr>
            <a:picLocks noChangeAspect="1"/>
          </p:cNvPicPr>
          <p:nvPr userDrawn="1"/>
        </p:nvPicPr>
        <p:blipFill>
          <a:blip r:embed="rId2"/>
          <a:stretch>
            <a:fillRect/>
          </a:stretch>
        </p:blipFill>
        <p:spPr>
          <a:xfrm>
            <a:off x="6942903" y="1840776"/>
            <a:ext cx="5267021" cy="5051416"/>
          </a:xfrm>
          <a:prstGeom prst="rect">
            <a:avLst/>
          </a:prstGeom>
        </p:spPr>
      </p:pic>
      <p:sp>
        <p:nvSpPr>
          <p:cNvPr id="2" name="Title 1">
            <a:extLst>
              <a:ext uri="{FF2B5EF4-FFF2-40B4-BE49-F238E27FC236}">
                <a16:creationId xmlns:a16="http://schemas.microsoft.com/office/drawing/2014/main" id="{016FA772-6ADA-40E7-80B2-0967DAFE7242}"/>
              </a:ext>
            </a:extLst>
          </p:cNvPr>
          <p:cNvSpPr>
            <a:spLocks noGrp="1"/>
          </p:cNvSpPr>
          <p:nvPr>
            <p:ph type="title" hasCustomPrompt="1"/>
          </p:nvPr>
        </p:nvSpPr>
        <p:spPr>
          <a:xfrm>
            <a:off x="450851" y="395137"/>
            <a:ext cx="10515600" cy="762060"/>
          </a:xfrm>
          <a:prstGeom prst="rect">
            <a:avLst/>
          </a:prstGeom>
        </p:spPr>
        <p:txBody>
          <a:bodyPr anchor="b"/>
          <a:lstStyle>
            <a:lvl1pPr>
              <a:defRPr sz="4000">
                <a:solidFill>
                  <a:schemeClr val="bg1"/>
                </a:solidFill>
              </a:defRPr>
            </a:lvl1pPr>
          </a:lstStyle>
          <a:p>
            <a:r>
              <a:rPr lang="en-US"/>
              <a:t>CLICK TO EDIT TITLE</a:t>
            </a:r>
            <a:endParaRPr lang="en-GB"/>
          </a:p>
        </p:txBody>
      </p:sp>
      <p:sp>
        <p:nvSpPr>
          <p:cNvPr id="11" name="Text Placeholder 10">
            <a:extLst>
              <a:ext uri="{FF2B5EF4-FFF2-40B4-BE49-F238E27FC236}">
                <a16:creationId xmlns:a16="http://schemas.microsoft.com/office/drawing/2014/main" id="{EE943703-866A-43F3-82E8-F54687C87CC4}"/>
              </a:ext>
            </a:extLst>
          </p:cNvPr>
          <p:cNvSpPr>
            <a:spLocks noGrp="1"/>
          </p:cNvSpPr>
          <p:nvPr>
            <p:ph type="body" sz="quarter" idx="10" hasCustomPrompt="1"/>
          </p:nvPr>
        </p:nvSpPr>
        <p:spPr>
          <a:xfrm>
            <a:off x="450852" y="1845699"/>
            <a:ext cx="6016625" cy="400051"/>
          </a:xfrm>
        </p:spPr>
        <p:txBody>
          <a:bodyPr>
            <a:noAutofit/>
          </a:bodyPr>
          <a:lstStyle>
            <a:lvl1pPr marL="0" indent="0">
              <a:buNone/>
              <a:defRPr sz="2800" b="1">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CURRENT SECTION TITLE</a:t>
            </a:r>
            <a:endParaRPr lang="en-GB"/>
          </a:p>
        </p:txBody>
      </p:sp>
      <p:sp>
        <p:nvSpPr>
          <p:cNvPr id="12" name="Text Placeholder 10">
            <a:extLst>
              <a:ext uri="{FF2B5EF4-FFF2-40B4-BE49-F238E27FC236}">
                <a16:creationId xmlns:a16="http://schemas.microsoft.com/office/drawing/2014/main" id="{B9A9E67B-94F5-4966-A382-2587EFC48654}"/>
              </a:ext>
            </a:extLst>
          </p:cNvPr>
          <p:cNvSpPr>
            <a:spLocks noGrp="1"/>
          </p:cNvSpPr>
          <p:nvPr>
            <p:ph type="body" sz="quarter" idx="11" hasCustomPrompt="1"/>
          </p:nvPr>
        </p:nvSpPr>
        <p:spPr>
          <a:xfrm>
            <a:off x="450849" y="3027990"/>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3" name="Text Placeholder 10">
            <a:extLst>
              <a:ext uri="{FF2B5EF4-FFF2-40B4-BE49-F238E27FC236}">
                <a16:creationId xmlns:a16="http://schemas.microsoft.com/office/drawing/2014/main" id="{FECBA655-7408-471A-A727-5AE7A41F5AC1}"/>
              </a:ext>
            </a:extLst>
          </p:cNvPr>
          <p:cNvSpPr>
            <a:spLocks noGrp="1"/>
          </p:cNvSpPr>
          <p:nvPr>
            <p:ph type="body" sz="quarter" idx="12" hasCustomPrompt="1"/>
          </p:nvPr>
        </p:nvSpPr>
        <p:spPr>
          <a:xfrm>
            <a:off x="450849" y="4210279"/>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4" name="Text Placeholder 10">
            <a:extLst>
              <a:ext uri="{FF2B5EF4-FFF2-40B4-BE49-F238E27FC236}">
                <a16:creationId xmlns:a16="http://schemas.microsoft.com/office/drawing/2014/main" id="{14010C29-4BEA-4DE3-A5A1-62F9262EF01A}"/>
              </a:ext>
            </a:extLst>
          </p:cNvPr>
          <p:cNvSpPr>
            <a:spLocks noGrp="1"/>
          </p:cNvSpPr>
          <p:nvPr>
            <p:ph type="body" sz="quarter" idx="13" hasCustomPrompt="1"/>
          </p:nvPr>
        </p:nvSpPr>
        <p:spPr>
          <a:xfrm>
            <a:off x="450849" y="4801426"/>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5" name="Text Placeholder 10">
            <a:extLst>
              <a:ext uri="{FF2B5EF4-FFF2-40B4-BE49-F238E27FC236}">
                <a16:creationId xmlns:a16="http://schemas.microsoft.com/office/drawing/2014/main" id="{94FB1937-A18E-4750-93BA-6A70820DB36B}"/>
              </a:ext>
            </a:extLst>
          </p:cNvPr>
          <p:cNvSpPr>
            <a:spLocks noGrp="1"/>
          </p:cNvSpPr>
          <p:nvPr>
            <p:ph type="body" sz="quarter" idx="14" hasCustomPrompt="1"/>
          </p:nvPr>
        </p:nvSpPr>
        <p:spPr>
          <a:xfrm>
            <a:off x="450849" y="2436845"/>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
        <p:nvSpPr>
          <p:cNvPr id="16" name="Text Placeholder 10">
            <a:extLst>
              <a:ext uri="{FF2B5EF4-FFF2-40B4-BE49-F238E27FC236}">
                <a16:creationId xmlns:a16="http://schemas.microsoft.com/office/drawing/2014/main" id="{0876152E-AFF8-4C65-8ED3-90FEE0A10BBA}"/>
              </a:ext>
            </a:extLst>
          </p:cNvPr>
          <p:cNvSpPr>
            <a:spLocks noGrp="1"/>
          </p:cNvSpPr>
          <p:nvPr>
            <p:ph type="body" sz="quarter" idx="15" hasCustomPrompt="1"/>
          </p:nvPr>
        </p:nvSpPr>
        <p:spPr>
          <a:xfrm>
            <a:off x="450849" y="3619135"/>
            <a:ext cx="5911851" cy="400051"/>
          </a:xfrm>
        </p:spPr>
        <p:txBody>
          <a:bodyPr>
            <a:noAutofit/>
          </a:bodyPr>
          <a:lstStyle>
            <a:lvl1pPr marL="0" indent="0">
              <a:buNone/>
              <a:defRPr sz="2000" b="0">
                <a:solidFill>
                  <a:schemeClr val="bg1"/>
                </a:solidFill>
                <a:latin typeface="Calibri" panose="020F0502020204030204" pitchFamily="34" charset="0"/>
                <a:cs typeface="Calibri" panose="020F0502020204030204" pitchFamily="34" charset="0"/>
              </a:defRPr>
            </a:lvl1pPr>
          </a:lstStyle>
          <a:p>
            <a:pPr lvl="0"/>
            <a:r>
              <a:rPr lang="en-GB">
                <a:latin typeface="Calibri" panose="020F0502020204030204" pitchFamily="34" charset="0"/>
                <a:cs typeface="Calibri" panose="020F0502020204030204" pitchFamily="34" charset="0"/>
              </a:rPr>
              <a:t>CLICK TO ADD SECTION TITLE</a:t>
            </a:r>
            <a:endParaRPr lang="en-GB"/>
          </a:p>
        </p:txBody>
      </p:sp>
    </p:spTree>
    <p:extLst>
      <p:ext uri="{BB962C8B-B14F-4D97-AF65-F5344CB8AC3E}">
        <p14:creationId xmlns:p14="http://schemas.microsoft.com/office/powerpoint/2010/main" val="34693172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67AEA5-8B59-4F9E-9599-4249FDDCB15A}"/>
              </a:ext>
            </a:extLst>
          </p:cNvPr>
          <p:cNvSpPr>
            <a:spLocks noGrp="1"/>
          </p:cNvSpPr>
          <p:nvPr>
            <p:ph type="title" hasCustomPrompt="1"/>
          </p:nvPr>
        </p:nvSpPr>
        <p:spPr>
          <a:xfrm>
            <a:off x="443963" y="485777"/>
            <a:ext cx="10515600" cy="672307"/>
          </a:xfrm>
          <a:prstGeom prst="rect">
            <a:avLst/>
          </a:prstGeom>
        </p:spPr>
        <p:txBody>
          <a:bodyPr/>
          <a:lstStyle>
            <a:lvl1pPr algn="l" defTabSz="914354" rtl="0" eaLnBrk="1" latinLnBrk="0" hangingPunct="1">
              <a:lnSpc>
                <a:spcPct val="90000"/>
              </a:lnSpc>
              <a:spcBef>
                <a:spcPct val="0"/>
              </a:spcBef>
              <a:buNone/>
              <a:defRPr lang="en-GB" sz="4000" kern="1200">
                <a:solidFill>
                  <a:srgbClr val="F8652E"/>
                </a:solidFill>
                <a:latin typeface="+mj-lt"/>
                <a:ea typeface="+mj-ea"/>
                <a:cs typeface="+mj-cs"/>
              </a:defRPr>
            </a:lvl1pPr>
          </a:lstStyle>
          <a:p>
            <a:r>
              <a:rPr lang="en-US"/>
              <a:t>CLICK TO EDIT TITLE</a:t>
            </a:r>
            <a:endParaRPr lang="en-GB"/>
          </a:p>
        </p:txBody>
      </p:sp>
      <p:sp>
        <p:nvSpPr>
          <p:cNvPr id="3" name="Content Placeholder 2">
            <a:extLst>
              <a:ext uri="{FF2B5EF4-FFF2-40B4-BE49-F238E27FC236}">
                <a16:creationId xmlns:a16="http://schemas.microsoft.com/office/drawing/2014/main" id="{56F4F03F-86C1-4141-B65B-868E8F71F8CD}"/>
              </a:ext>
            </a:extLst>
          </p:cNvPr>
          <p:cNvSpPr>
            <a:spLocks noGrp="1"/>
          </p:cNvSpPr>
          <p:nvPr>
            <p:ph sz="half" idx="1"/>
          </p:nvPr>
        </p:nvSpPr>
        <p:spPr>
          <a:xfrm>
            <a:off x="443963" y="1572829"/>
            <a:ext cx="5366288" cy="435133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4AF4925-2C28-4625-92C2-98E9DF71B467}"/>
              </a:ext>
            </a:extLst>
          </p:cNvPr>
          <p:cNvSpPr>
            <a:spLocks noGrp="1"/>
          </p:cNvSpPr>
          <p:nvPr>
            <p:ph sz="half" idx="2"/>
          </p:nvPr>
        </p:nvSpPr>
        <p:spPr>
          <a:xfrm>
            <a:off x="6096002" y="1581547"/>
            <a:ext cx="5543551" cy="4351339"/>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a:extLst>
              <a:ext uri="{FF2B5EF4-FFF2-40B4-BE49-F238E27FC236}">
                <a16:creationId xmlns:a16="http://schemas.microsoft.com/office/drawing/2014/main" id="{987256CA-D170-404C-8FDA-9046D0839F91}"/>
              </a:ext>
            </a:extLst>
          </p:cNvPr>
          <p:cNvSpPr>
            <a:spLocks noGrp="1"/>
          </p:cNvSpPr>
          <p:nvPr>
            <p:ph type="ftr" sz="quarter" idx="11"/>
          </p:nvPr>
        </p:nvSpPr>
        <p:spPr/>
        <p:txBody>
          <a:bodyPr/>
          <a:lstStyle/>
          <a:p>
            <a:r>
              <a:rPr lang="en-GB"/>
              <a:t>Test title</a:t>
            </a:r>
          </a:p>
        </p:txBody>
      </p:sp>
      <p:sp>
        <p:nvSpPr>
          <p:cNvPr id="7" name="Slide Number Placeholder 6">
            <a:extLst>
              <a:ext uri="{FF2B5EF4-FFF2-40B4-BE49-F238E27FC236}">
                <a16:creationId xmlns:a16="http://schemas.microsoft.com/office/drawing/2014/main" id="{32AC84C9-2F8B-42B0-B53A-2F9443028D3E}"/>
              </a:ext>
            </a:extLst>
          </p:cNvPr>
          <p:cNvSpPr>
            <a:spLocks noGrp="1"/>
          </p:cNvSpPr>
          <p:nvPr>
            <p:ph type="sldNum" sz="quarter" idx="12"/>
          </p:nvPr>
        </p:nvSpPr>
        <p:spPr/>
        <p:txBody>
          <a:bodyPr/>
          <a:lstStyle/>
          <a:p>
            <a:fld id="{1A91ABBD-BE70-492B-BBD8-7AF5442A9E89}" type="slidenum">
              <a:rPr lang="en-GB" smtClean="0"/>
              <a:t>‹#›</a:t>
            </a:fld>
            <a:endParaRPr lang="en-GB"/>
          </a:p>
        </p:txBody>
      </p:sp>
    </p:spTree>
    <p:extLst>
      <p:ext uri="{BB962C8B-B14F-4D97-AF65-F5344CB8AC3E}">
        <p14:creationId xmlns:p14="http://schemas.microsoft.com/office/powerpoint/2010/main" val="27901428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54FB2-3605-47DB-ACD1-F1121E1634F8}"/>
              </a:ext>
            </a:extLst>
          </p:cNvPr>
          <p:cNvSpPr>
            <a:spLocks noGrp="1"/>
          </p:cNvSpPr>
          <p:nvPr>
            <p:ph type="title" hasCustomPrompt="1"/>
          </p:nvPr>
        </p:nvSpPr>
        <p:spPr>
          <a:xfrm>
            <a:off x="450000" y="477863"/>
            <a:ext cx="10515600" cy="669900"/>
          </a:xfrm>
          <a:prstGeom prst="rect">
            <a:avLst/>
          </a:prstGeom>
        </p:spPr>
        <p:txBody>
          <a:bodyPr/>
          <a:lstStyle>
            <a:lvl1pPr>
              <a:defRPr/>
            </a:lvl1pPr>
          </a:lstStyle>
          <a:p>
            <a:r>
              <a:rPr lang="en-US"/>
              <a:t>CLICK TO EDIT TITLE</a:t>
            </a:r>
            <a:endParaRPr lang="en-GB"/>
          </a:p>
        </p:txBody>
      </p:sp>
      <p:sp>
        <p:nvSpPr>
          <p:cNvPr id="3" name="Text Placeholder 2">
            <a:extLst>
              <a:ext uri="{FF2B5EF4-FFF2-40B4-BE49-F238E27FC236}">
                <a16:creationId xmlns:a16="http://schemas.microsoft.com/office/drawing/2014/main" id="{944964BC-4568-4645-BF4F-F6E3EF528887}"/>
              </a:ext>
            </a:extLst>
          </p:cNvPr>
          <p:cNvSpPr>
            <a:spLocks noGrp="1"/>
          </p:cNvSpPr>
          <p:nvPr>
            <p:ph type="body" idx="1" hasCustomPrompt="1"/>
          </p:nvPr>
        </p:nvSpPr>
        <p:spPr>
          <a:xfrm>
            <a:off x="448412" y="1438276"/>
            <a:ext cx="5314213" cy="1000125"/>
          </a:xfrm>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TITLE</a:t>
            </a:r>
          </a:p>
        </p:txBody>
      </p:sp>
      <p:sp>
        <p:nvSpPr>
          <p:cNvPr id="4" name="Content Placeholder 3">
            <a:extLst>
              <a:ext uri="{FF2B5EF4-FFF2-40B4-BE49-F238E27FC236}">
                <a16:creationId xmlns:a16="http://schemas.microsoft.com/office/drawing/2014/main" id="{6B639EA1-262D-4593-A42A-B64D4E7ADB06}"/>
              </a:ext>
            </a:extLst>
          </p:cNvPr>
          <p:cNvSpPr>
            <a:spLocks noGrp="1"/>
          </p:cNvSpPr>
          <p:nvPr>
            <p:ph sz="half" idx="2"/>
          </p:nvPr>
        </p:nvSpPr>
        <p:spPr>
          <a:xfrm>
            <a:off x="448412" y="2505075"/>
            <a:ext cx="5314213"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B614A7D-8070-45FD-83E1-F317B4AF87A2}"/>
              </a:ext>
            </a:extLst>
          </p:cNvPr>
          <p:cNvSpPr>
            <a:spLocks noGrp="1"/>
          </p:cNvSpPr>
          <p:nvPr>
            <p:ph type="body" sz="quarter" idx="3" hasCustomPrompt="1"/>
          </p:nvPr>
        </p:nvSpPr>
        <p:spPr>
          <a:xfrm>
            <a:off x="6399252" y="1438276"/>
            <a:ext cx="5314213" cy="1000125"/>
          </a:xfrm>
          <a:solidFill>
            <a:srgbClr val="F5F5F5"/>
          </a:solidFill>
        </p:spPr>
        <p:txBody>
          <a:bodyPr anchor="b"/>
          <a:lstStyle>
            <a:lvl1pPr marL="0" indent="0">
              <a:buNone/>
              <a:defRPr sz="2400" b="1"/>
            </a:lvl1pPr>
            <a:lvl2pPr marL="457178" indent="0">
              <a:buNone/>
              <a:defRPr sz="2000" b="1"/>
            </a:lvl2pPr>
            <a:lvl3pPr marL="914354" indent="0">
              <a:buNone/>
              <a:defRPr sz="1800" b="1"/>
            </a:lvl3pPr>
            <a:lvl4pPr marL="1371532" indent="0">
              <a:buNone/>
              <a:defRPr sz="1600" b="1"/>
            </a:lvl4pPr>
            <a:lvl5pPr marL="1828709" indent="0">
              <a:buNone/>
              <a:defRPr sz="1600" b="1"/>
            </a:lvl5pPr>
            <a:lvl6pPr marL="2285886" indent="0">
              <a:buNone/>
              <a:defRPr sz="1600" b="1"/>
            </a:lvl6pPr>
            <a:lvl7pPr marL="2743062" indent="0">
              <a:buNone/>
              <a:defRPr sz="1600" b="1"/>
            </a:lvl7pPr>
            <a:lvl8pPr marL="3200240" indent="0">
              <a:buNone/>
              <a:defRPr sz="1600" b="1"/>
            </a:lvl8pPr>
            <a:lvl9pPr marL="3657418" indent="0">
              <a:buNone/>
              <a:defRPr sz="1600" b="1"/>
            </a:lvl9pPr>
          </a:lstStyle>
          <a:p>
            <a:pPr lvl="0"/>
            <a:r>
              <a:rPr lang="en-US"/>
              <a:t>CLICK TO EDIT TITLE</a:t>
            </a:r>
          </a:p>
        </p:txBody>
      </p:sp>
      <p:sp>
        <p:nvSpPr>
          <p:cNvPr id="6" name="Content Placeholder 5">
            <a:extLst>
              <a:ext uri="{FF2B5EF4-FFF2-40B4-BE49-F238E27FC236}">
                <a16:creationId xmlns:a16="http://schemas.microsoft.com/office/drawing/2014/main" id="{D2704E7C-62D9-4BE6-A26A-BEE84F5F919D}"/>
              </a:ext>
            </a:extLst>
          </p:cNvPr>
          <p:cNvSpPr>
            <a:spLocks noGrp="1"/>
          </p:cNvSpPr>
          <p:nvPr>
            <p:ph sz="quarter" idx="4"/>
          </p:nvPr>
        </p:nvSpPr>
        <p:spPr>
          <a:xfrm>
            <a:off x="6399252" y="2505075"/>
            <a:ext cx="5314213" cy="3684588"/>
          </a:xfrm>
          <a:solidFill>
            <a:srgbClr val="F5F5F5"/>
          </a:solidFill>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9" name="Slide Number Placeholder 8">
            <a:extLst>
              <a:ext uri="{FF2B5EF4-FFF2-40B4-BE49-F238E27FC236}">
                <a16:creationId xmlns:a16="http://schemas.microsoft.com/office/drawing/2014/main" id="{5A68C514-23E1-4AEB-A607-A28CC7E74D6F}"/>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11" name="Footer Placeholder 7">
            <a:extLst>
              <a:ext uri="{FF2B5EF4-FFF2-40B4-BE49-F238E27FC236}">
                <a16:creationId xmlns:a16="http://schemas.microsoft.com/office/drawing/2014/main" id="{7391082B-0CA1-45F3-93D4-FAA42307ED5B}"/>
              </a:ext>
            </a:extLst>
          </p:cNvPr>
          <p:cNvSpPr>
            <a:spLocks noGrp="1"/>
          </p:cNvSpPr>
          <p:nvPr>
            <p:ph type="ftr" sz="quarter" idx="11"/>
          </p:nvPr>
        </p:nvSpPr>
        <p:spPr>
          <a:xfrm>
            <a:off x="813112" y="6338916"/>
            <a:ext cx="4114800" cy="365125"/>
          </a:xfrm>
        </p:spPr>
        <p:txBody>
          <a:bodyPr/>
          <a:lstStyle/>
          <a:p>
            <a:r>
              <a:rPr lang="en-GB"/>
              <a:t>Test title</a:t>
            </a:r>
          </a:p>
        </p:txBody>
      </p:sp>
    </p:spTree>
    <p:extLst>
      <p:ext uri="{BB962C8B-B14F-4D97-AF65-F5344CB8AC3E}">
        <p14:creationId xmlns:p14="http://schemas.microsoft.com/office/powerpoint/2010/main" val="368609901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2F3E36-1C26-440F-B78F-DB7D0B2CF445}"/>
              </a:ext>
            </a:extLst>
          </p:cNvPr>
          <p:cNvSpPr>
            <a:spLocks noGrp="1"/>
          </p:cNvSpPr>
          <p:nvPr>
            <p:ph type="title" hasCustomPrompt="1"/>
          </p:nvPr>
        </p:nvSpPr>
        <p:spPr>
          <a:xfrm>
            <a:off x="450000" y="495303"/>
            <a:ext cx="10515600" cy="652463"/>
          </a:xfrm>
          <a:prstGeom prst="rect">
            <a:avLst/>
          </a:prstGeom>
        </p:spPr>
        <p:txBody>
          <a:bodyPr/>
          <a:lstStyle>
            <a:lvl1pPr>
              <a:defRPr/>
            </a:lvl1pPr>
          </a:lstStyle>
          <a:p>
            <a:r>
              <a:rPr lang="en-US"/>
              <a:t>CLICK TO EDIT TITLE</a:t>
            </a:r>
            <a:endParaRPr lang="en-GB"/>
          </a:p>
        </p:txBody>
      </p:sp>
      <p:sp>
        <p:nvSpPr>
          <p:cNvPr id="5" name="Slide Number Placeholder 4">
            <a:extLst>
              <a:ext uri="{FF2B5EF4-FFF2-40B4-BE49-F238E27FC236}">
                <a16:creationId xmlns:a16="http://schemas.microsoft.com/office/drawing/2014/main" id="{17B4990B-2E99-4486-9645-1A49DC3F5FAA}"/>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7" name="Footer Placeholder 3">
            <a:extLst>
              <a:ext uri="{FF2B5EF4-FFF2-40B4-BE49-F238E27FC236}">
                <a16:creationId xmlns:a16="http://schemas.microsoft.com/office/drawing/2014/main" id="{99DB2018-2F6B-43D1-9637-D31DCA745878}"/>
              </a:ext>
            </a:extLst>
          </p:cNvPr>
          <p:cNvSpPr>
            <a:spLocks noGrp="1"/>
          </p:cNvSpPr>
          <p:nvPr>
            <p:ph type="ftr" sz="quarter" idx="11"/>
          </p:nvPr>
        </p:nvSpPr>
        <p:spPr>
          <a:xfrm>
            <a:off x="813112" y="6338916"/>
            <a:ext cx="4114800" cy="365125"/>
          </a:xfrm>
        </p:spPr>
        <p:txBody>
          <a:bodyPr/>
          <a:lstStyle/>
          <a:p>
            <a:r>
              <a:rPr lang="en-GB"/>
              <a:t>Test title</a:t>
            </a:r>
          </a:p>
        </p:txBody>
      </p:sp>
    </p:spTree>
    <p:extLst>
      <p:ext uri="{BB962C8B-B14F-4D97-AF65-F5344CB8AC3E}">
        <p14:creationId xmlns:p14="http://schemas.microsoft.com/office/powerpoint/2010/main" val="1071541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4F4C05E8-EACC-4032-83C3-8DC441DEA4F7}"/>
              </a:ext>
            </a:extLst>
          </p:cNvPr>
          <p:cNvSpPr>
            <a:spLocks noGrp="1"/>
          </p:cNvSpPr>
          <p:nvPr>
            <p:ph type="sldNum" sz="quarter" idx="12"/>
          </p:nvPr>
        </p:nvSpPr>
        <p:spPr/>
        <p:txBody>
          <a:bodyPr/>
          <a:lstStyle/>
          <a:p>
            <a:fld id="{1A91ABBD-BE70-492B-BBD8-7AF5442A9E89}" type="slidenum">
              <a:rPr lang="en-GB" smtClean="0"/>
              <a:t>‹#›</a:t>
            </a:fld>
            <a:endParaRPr lang="en-GB"/>
          </a:p>
        </p:txBody>
      </p:sp>
      <p:sp>
        <p:nvSpPr>
          <p:cNvPr id="6" name="Footer Placeholder 2">
            <a:extLst>
              <a:ext uri="{FF2B5EF4-FFF2-40B4-BE49-F238E27FC236}">
                <a16:creationId xmlns:a16="http://schemas.microsoft.com/office/drawing/2014/main" id="{083D711E-CB96-4C98-8C99-C2E95388E065}"/>
              </a:ext>
            </a:extLst>
          </p:cNvPr>
          <p:cNvSpPr>
            <a:spLocks noGrp="1"/>
          </p:cNvSpPr>
          <p:nvPr>
            <p:ph type="ftr" sz="quarter" idx="11"/>
          </p:nvPr>
        </p:nvSpPr>
        <p:spPr>
          <a:xfrm>
            <a:off x="813112" y="6338916"/>
            <a:ext cx="4114800" cy="365125"/>
          </a:xfrm>
        </p:spPr>
        <p:txBody>
          <a:bodyPr/>
          <a:lstStyle/>
          <a:p>
            <a:r>
              <a:rPr lang="en-GB"/>
              <a:t>Test title</a:t>
            </a:r>
          </a:p>
        </p:txBody>
      </p:sp>
      <p:cxnSp>
        <p:nvCxnSpPr>
          <p:cNvPr id="8" name="Straight Connector 7">
            <a:extLst>
              <a:ext uri="{FF2B5EF4-FFF2-40B4-BE49-F238E27FC236}">
                <a16:creationId xmlns:a16="http://schemas.microsoft.com/office/drawing/2014/main" id="{B9687527-18E0-4D82-B6F0-D1A4CFA721C7}"/>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1" name="TextBox 10">
            <a:extLst>
              <a:ext uri="{FF2B5EF4-FFF2-40B4-BE49-F238E27FC236}">
                <a16:creationId xmlns:a16="http://schemas.microsoft.com/office/drawing/2014/main" id="{6AE568EB-F628-46FB-BE1D-F02F4C5237FC}"/>
              </a:ext>
            </a:extLst>
          </p:cNvPr>
          <p:cNvSpPr txBox="1"/>
          <p:nvPr userDrawn="1"/>
        </p:nvSpPr>
        <p:spPr>
          <a:xfrm>
            <a:off x="450000" y="6382978"/>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2" name="Graphic 11">
            <a:extLst>
              <a:ext uri="{FF2B5EF4-FFF2-40B4-BE49-F238E27FC236}">
                <a16:creationId xmlns:a16="http://schemas.microsoft.com/office/drawing/2014/main" id="{59E95865-949B-4527-A79A-382C0A3AECEF}"/>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9790319" y="6447455"/>
            <a:ext cx="182303" cy="148047"/>
          </a:xfrm>
          <a:prstGeom prst="rect">
            <a:avLst/>
          </a:prstGeom>
        </p:spPr>
      </p:pic>
      <p:sp>
        <p:nvSpPr>
          <p:cNvPr id="13" name="TextBox 12">
            <a:extLst>
              <a:ext uri="{FF2B5EF4-FFF2-40B4-BE49-F238E27FC236}">
                <a16:creationId xmlns:a16="http://schemas.microsoft.com/office/drawing/2014/main" id="{0A62D644-F520-47B5-9329-EEB10D020A9A}"/>
              </a:ext>
            </a:extLst>
          </p:cNvPr>
          <p:cNvSpPr txBox="1"/>
          <p:nvPr userDrawn="1"/>
        </p:nvSpPr>
        <p:spPr>
          <a:xfrm>
            <a:off x="9909865" y="6382978"/>
            <a:ext cx="1331883"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234644394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End car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D77F9092-3027-4AD1-8B20-32E0C7AF9410}"/>
              </a:ext>
            </a:extLst>
          </p:cNvPr>
          <p:cNvSpPr>
            <a:spLocks noGrp="1"/>
          </p:cNvSpPr>
          <p:nvPr>
            <p:ph type="ftr" sz="quarter" idx="10"/>
          </p:nvPr>
        </p:nvSpPr>
        <p:spPr/>
        <p:txBody>
          <a:bodyPr/>
          <a:lstStyle/>
          <a:p>
            <a:r>
              <a:rPr lang="en-GB"/>
              <a:t>Test title</a:t>
            </a:r>
          </a:p>
        </p:txBody>
      </p:sp>
      <p:sp>
        <p:nvSpPr>
          <p:cNvPr id="4" name="Slide Number Placeholder 3">
            <a:extLst>
              <a:ext uri="{FF2B5EF4-FFF2-40B4-BE49-F238E27FC236}">
                <a16:creationId xmlns:a16="http://schemas.microsoft.com/office/drawing/2014/main" id="{D9E76479-14D3-4898-8312-F537FFE4AD38}"/>
              </a:ext>
            </a:extLst>
          </p:cNvPr>
          <p:cNvSpPr>
            <a:spLocks noGrp="1"/>
          </p:cNvSpPr>
          <p:nvPr>
            <p:ph type="sldNum" sz="quarter" idx="11"/>
          </p:nvPr>
        </p:nvSpPr>
        <p:spPr/>
        <p:txBody>
          <a:bodyPr/>
          <a:lstStyle/>
          <a:p>
            <a:fld id="{1A91ABBD-BE70-492B-BBD8-7AF5442A9E89}" type="slidenum">
              <a:rPr lang="en-GB" smtClean="0"/>
              <a:pPr/>
              <a:t>‹#›</a:t>
            </a:fld>
            <a:endParaRPr lang="en-GB"/>
          </a:p>
        </p:txBody>
      </p:sp>
      <p:sp>
        <p:nvSpPr>
          <p:cNvPr id="5" name="TextBox 4">
            <a:extLst>
              <a:ext uri="{FF2B5EF4-FFF2-40B4-BE49-F238E27FC236}">
                <a16:creationId xmlns:a16="http://schemas.microsoft.com/office/drawing/2014/main" id="{67BB13A1-D770-4C14-B33B-DA3E6846E382}"/>
              </a:ext>
            </a:extLst>
          </p:cNvPr>
          <p:cNvSpPr txBox="1"/>
          <p:nvPr userDrawn="1"/>
        </p:nvSpPr>
        <p:spPr>
          <a:xfrm>
            <a:off x="478538" y="4215257"/>
            <a:ext cx="5436489" cy="1954381"/>
          </a:xfrm>
          <a:prstGeom prst="rect">
            <a:avLst/>
          </a:prstGeom>
          <a:noFill/>
        </p:spPr>
        <p:txBody>
          <a:bodyPr wrap="square" rtlCol="0">
            <a:spAutoFit/>
          </a:bodyPr>
          <a:lstStyle/>
          <a:p>
            <a:r>
              <a:rPr lang="en-US" sz="1100" b="1">
                <a:solidFill>
                  <a:srgbClr val="5A5A5A"/>
                </a:solidFill>
              </a:rPr>
              <a:t>PSCI Secretariat</a:t>
            </a:r>
          </a:p>
          <a:p>
            <a:r>
              <a:rPr lang="en-US" sz="1100">
                <a:solidFill>
                  <a:srgbClr val="5A5A5A"/>
                </a:solidFill>
              </a:rPr>
              <a:t>Carnstone Partners Ltd</a:t>
            </a:r>
          </a:p>
          <a:p>
            <a:r>
              <a:rPr lang="en-US" sz="1100">
                <a:solidFill>
                  <a:srgbClr val="5A5A5A"/>
                </a:solidFill>
              </a:rPr>
              <a:t>Durham House</a:t>
            </a:r>
          </a:p>
          <a:p>
            <a:r>
              <a:rPr lang="en-US" sz="1100">
                <a:solidFill>
                  <a:srgbClr val="5A5A5A"/>
                </a:solidFill>
              </a:rPr>
              <a:t>Durham House Street</a:t>
            </a:r>
          </a:p>
          <a:p>
            <a:r>
              <a:rPr lang="en-US" sz="1100">
                <a:solidFill>
                  <a:srgbClr val="5A5A5A"/>
                </a:solidFill>
              </a:rPr>
              <a:t>London</a:t>
            </a:r>
          </a:p>
          <a:p>
            <a:r>
              <a:rPr lang="en-US" sz="1100">
                <a:solidFill>
                  <a:srgbClr val="5A5A5A"/>
                </a:solidFill>
              </a:rPr>
              <a:t>WC2N 6HG</a:t>
            </a:r>
          </a:p>
          <a:p>
            <a:endParaRPr lang="en-US" sz="1100">
              <a:solidFill>
                <a:srgbClr val="5A5A5A"/>
              </a:solidFill>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en-US" sz="1100" b="1" u="sng"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US" sz="1100" b="1" u="sng" baseline="0">
              <a:solidFill>
                <a:srgbClr val="5A5A5A"/>
              </a:solidFill>
              <a:uFill>
                <a:solidFill>
                  <a:srgbClr val="F8652E"/>
                </a:solidFill>
              </a:uFill>
            </a:endParaRPr>
          </a:p>
          <a:p>
            <a:pPr marL="0" marR="0" lvl="0" indent="0" algn="l" defTabSz="914354" rtl="0" eaLnBrk="1" fontAlgn="auto" latinLnBrk="0" hangingPunct="1">
              <a:lnSpc>
                <a:spcPct val="100000"/>
              </a:lnSpc>
              <a:spcBef>
                <a:spcPts val="0"/>
              </a:spcBef>
              <a:spcAft>
                <a:spcPts val="0"/>
              </a:spcAft>
              <a:buClrTx/>
              <a:buSzTx/>
              <a:buFontTx/>
              <a:buNone/>
              <a:tabLst/>
              <a:defRPr/>
            </a:pPr>
            <a:endParaRPr lang="en-US" sz="1100" b="1">
              <a:solidFill>
                <a:srgbClr val="5A5A5A"/>
              </a:solidFill>
            </a:endParaRPr>
          </a:p>
          <a:p>
            <a:pPr marL="0" marR="0" lvl="0" indent="0" algn="l" defTabSz="914354" rtl="0" eaLnBrk="1" fontAlgn="auto" latinLnBrk="0" hangingPunct="1">
              <a:lnSpc>
                <a:spcPct val="100000"/>
              </a:lnSpc>
              <a:spcBef>
                <a:spcPts val="0"/>
              </a:spcBef>
              <a:spcAft>
                <a:spcPts val="0"/>
              </a:spcAft>
              <a:buClrTx/>
              <a:buSzTx/>
              <a:buFontTx/>
              <a:buNone/>
              <a:tabLst/>
              <a:defRPr/>
            </a:pPr>
            <a:r>
              <a:rPr lang="is-IS" sz="1100" b="1">
                <a:solidFill>
                  <a:srgbClr val="5A5A5A"/>
                </a:solidFill>
              </a:rPr>
              <a:t>+44 (0) 7794 557 524</a:t>
            </a:r>
            <a:endParaRPr lang="en-US" sz="1100">
              <a:solidFill>
                <a:srgbClr val="848489"/>
              </a:solidFill>
            </a:endParaRPr>
          </a:p>
          <a:p>
            <a:endParaRPr lang="en-US" sz="1100">
              <a:solidFill>
                <a:srgbClr val="5A5A5A"/>
              </a:solidFill>
            </a:endParaRPr>
          </a:p>
        </p:txBody>
      </p:sp>
      <p:pic>
        <p:nvPicPr>
          <p:cNvPr id="7" name="Picture 6">
            <a:extLst>
              <a:ext uri="{FF2B5EF4-FFF2-40B4-BE49-F238E27FC236}">
                <a16:creationId xmlns:a16="http://schemas.microsoft.com/office/drawing/2014/main" id="{FB1B7D2F-2B78-4393-9BDC-15699F8C9580}"/>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3998899" y="5626178"/>
            <a:ext cx="1864639" cy="409811"/>
          </a:xfrm>
          <a:prstGeom prst="rect">
            <a:avLst/>
          </a:prstGeom>
        </p:spPr>
      </p:pic>
      <p:sp>
        <p:nvSpPr>
          <p:cNvPr id="8" name="TextBox 7">
            <a:extLst>
              <a:ext uri="{FF2B5EF4-FFF2-40B4-BE49-F238E27FC236}">
                <a16:creationId xmlns:a16="http://schemas.microsoft.com/office/drawing/2014/main" id="{55448DD0-CE0C-470E-9251-9B7E553B8CD7}"/>
              </a:ext>
            </a:extLst>
          </p:cNvPr>
          <p:cNvSpPr txBox="1"/>
          <p:nvPr userDrawn="1"/>
        </p:nvSpPr>
        <p:spPr>
          <a:xfrm>
            <a:off x="3895727" y="4537228"/>
            <a:ext cx="4114799" cy="769441"/>
          </a:xfrm>
          <a:prstGeom prst="rect">
            <a:avLst/>
          </a:prstGeom>
          <a:noFill/>
        </p:spPr>
        <p:txBody>
          <a:bodyPr wrap="square" rtlCol="0">
            <a:spAutoFit/>
          </a:bodyPr>
          <a:lstStyle/>
          <a:p>
            <a:r>
              <a:rPr lang="en-GB" sz="1100" b="1" i="0" u="none" strike="noStrike" kern="1200" baseline="0">
                <a:solidFill>
                  <a:srgbClr val="5A5A5A"/>
                </a:solidFill>
                <a:latin typeface="+mn-lt"/>
                <a:ea typeface="+mn-ea"/>
                <a:cs typeface="+mn-cs"/>
              </a:rPr>
              <a:t>About the Secretariat</a:t>
            </a:r>
          </a:p>
          <a:p>
            <a:r>
              <a:rPr lang="en-GB" sz="1100" b="0" i="0" u="none" strike="noStrike" kern="1200" baseline="0">
                <a:solidFill>
                  <a:srgbClr val="5A5A5A"/>
                </a:solidFill>
                <a:latin typeface="+mn-lt"/>
                <a:ea typeface="+mn-ea"/>
                <a:cs typeface="+mn-cs"/>
              </a:rPr>
              <a:t>Carnstone Partners Ltd is an independent management consultancy,</a:t>
            </a:r>
          </a:p>
          <a:p>
            <a:r>
              <a:rPr lang="en-GB" sz="1100" b="0" i="0" u="none" strike="noStrike" kern="1200" baseline="0">
                <a:solidFill>
                  <a:srgbClr val="5A5A5A"/>
                </a:solidFill>
                <a:latin typeface="+mn-lt"/>
                <a:ea typeface="+mn-ea"/>
                <a:cs typeface="+mn-cs"/>
              </a:rPr>
              <a:t>specialising in corporate responsibility and sustainability, with a long</a:t>
            </a:r>
          </a:p>
          <a:p>
            <a:r>
              <a:rPr lang="en-GB" sz="1100" b="0" i="0" u="none" strike="noStrike" kern="1200" baseline="0">
                <a:solidFill>
                  <a:srgbClr val="5A5A5A"/>
                </a:solidFill>
                <a:latin typeface="+mn-lt"/>
                <a:ea typeface="+mn-ea"/>
                <a:cs typeface="+mn-cs"/>
              </a:rPr>
              <a:t>track record in running industry groups.</a:t>
            </a:r>
            <a:endParaRPr lang="en-GB" sz="1100">
              <a:solidFill>
                <a:srgbClr val="5A5A5A"/>
              </a:solidFill>
            </a:endParaRPr>
          </a:p>
        </p:txBody>
      </p:sp>
      <p:sp>
        <p:nvSpPr>
          <p:cNvPr id="9" name="Rectangle 8">
            <a:extLst>
              <a:ext uri="{FF2B5EF4-FFF2-40B4-BE49-F238E27FC236}">
                <a16:creationId xmlns:a16="http://schemas.microsoft.com/office/drawing/2014/main" id="{FD58387C-000C-4758-8F43-32D6AB6EA5BB}"/>
              </a:ext>
            </a:extLst>
          </p:cNvPr>
          <p:cNvSpPr/>
          <p:nvPr userDrawn="1"/>
        </p:nvSpPr>
        <p:spPr>
          <a:xfrm>
            <a:off x="478535" y="3725041"/>
            <a:ext cx="4949112" cy="369332"/>
          </a:xfrm>
          <a:prstGeom prst="rect">
            <a:avLst/>
          </a:prstGeom>
        </p:spPr>
        <p:txBody>
          <a:bodyPr wrap="none">
            <a:spAutoFit/>
          </a:bodyPr>
          <a:lstStyle/>
          <a:p>
            <a:r>
              <a:rPr lang="en-US" sz="1800" b="1">
                <a:solidFill>
                  <a:srgbClr val="5A5A5A"/>
                </a:solidFill>
              </a:rPr>
              <a:t>For more information about the PSCI please contact:</a:t>
            </a:r>
          </a:p>
        </p:txBody>
      </p:sp>
      <p:sp>
        <p:nvSpPr>
          <p:cNvPr id="13" name="Rectangle 12">
            <a:extLst>
              <a:ext uri="{FF2B5EF4-FFF2-40B4-BE49-F238E27FC236}">
                <a16:creationId xmlns:a16="http://schemas.microsoft.com/office/drawing/2014/main" id="{10538AF1-7784-4CCF-B48E-855F7D074ED5}"/>
              </a:ext>
            </a:extLst>
          </p:cNvPr>
          <p:cNvSpPr/>
          <p:nvPr userDrawn="1"/>
        </p:nvSpPr>
        <p:spPr>
          <a:xfrm>
            <a:off x="482138" y="1465246"/>
            <a:ext cx="2016000" cy="198000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4" name="Rectangle 13">
            <a:extLst>
              <a:ext uri="{FF2B5EF4-FFF2-40B4-BE49-F238E27FC236}">
                <a16:creationId xmlns:a16="http://schemas.microsoft.com/office/drawing/2014/main" id="{DE777DBD-D735-486A-8998-71E79FA87B72}"/>
              </a:ext>
            </a:extLst>
          </p:cNvPr>
          <p:cNvSpPr/>
          <p:nvPr userDrawn="1"/>
        </p:nvSpPr>
        <p:spPr>
          <a:xfrm>
            <a:off x="9712610" y="1465246"/>
            <a:ext cx="2016000" cy="198000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5" name="Rectangle 14">
            <a:extLst>
              <a:ext uri="{FF2B5EF4-FFF2-40B4-BE49-F238E27FC236}">
                <a16:creationId xmlns:a16="http://schemas.microsoft.com/office/drawing/2014/main" id="{FA6C6F8C-D02C-4EFB-944B-7D0B4E6070CF}"/>
              </a:ext>
            </a:extLst>
          </p:cNvPr>
          <p:cNvSpPr/>
          <p:nvPr userDrawn="1"/>
        </p:nvSpPr>
        <p:spPr>
          <a:xfrm>
            <a:off x="7406197" y="1460397"/>
            <a:ext cx="2016000" cy="198000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6" name="Rectangle 15">
            <a:extLst>
              <a:ext uri="{FF2B5EF4-FFF2-40B4-BE49-F238E27FC236}">
                <a16:creationId xmlns:a16="http://schemas.microsoft.com/office/drawing/2014/main" id="{F748DFE8-0BF4-40AD-A53B-83D15653937C}"/>
              </a:ext>
            </a:extLst>
          </p:cNvPr>
          <p:cNvSpPr/>
          <p:nvPr userDrawn="1"/>
        </p:nvSpPr>
        <p:spPr>
          <a:xfrm>
            <a:off x="5104890" y="1460397"/>
            <a:ext cx="2016000" cy="198000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sp>
        <p:nvSpPr>
          <p:cNvPr id="17" name="Rectangle 16">
            <a:extLst>
              <a:ext uri="{FF2B5EF4-FFF2-40B4-BE49-F238E27FC236}">
                <a16:creationId xmlns:a16="http://schemas.microsoft.com/office/drawing/2014/main" id="{84D7E3C6-3C41-4229-ABB5-B095ECC5D3EA}"/>
              </a:ext>
            </a:extLst>
          </p:cNvPr>
          <p:cNvSpPr/>
          <p:nvPr userDrawn="1"/>
        </p:nvSpPr>
        <p:spPr>
          <a:xfrm>
            <a:off x="2783445" y="1465246"/>
            <a:ext cx="2016000" cy="1980000"/>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1"/>
          </a:p>
        </p:txBody>
      </p:sp>
      <p:pic>
        <p:nvPicPr>
          <p:cNvPr id="20" name="Graphic 19">
            <a:extLst>
              <a:ext uri="{FF2B5EF4-FFF2-40B4-BE49-F238E27FC236}">
                <a16:creationId xmlns:a16="http://schemas.microsoft.com/office/drawing/2014/main" id="{C65E2EAD-0AAD-41E8-BFA0-E86A823CC73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72373" y="1914549"/>
            <a:ext cx="556436" cy="462454"/>
          </a:xfrm>
          <a:prstGeom prst="rect">
            <a:avLst/>
          </a:prstGeom>
        </p:spPr>
      </p:pic>
      <p:sp>
        <p:nvSpPr>
          <p:cNvPr id="21" name="TextBox 20">
            <a:extLst>
              <a:ext uri="{FF2B5EF4-FFF2-40B4-BE49-F238E27FC236}">
                <a16:creationId xmlns:a16="http://schemas.microsoft.com/office/drawing/2014/main" id="{765CCFBF-71CC-413C-8B4E-32F0E53B158F}"/>
              </a:ext>
            </a:extLst>
          </p:cNvPr>
          <p:cNvSpPr txBox="1"/>
          <p:nvPr userDrawn="1"/>
        </p:nvSpPr>
        <p:spPr>
          <a:xfrm>
            <a:off x="752815" y="2556561"/>
            <a:ext cx="1547645" cy="316332"/>
          </a:xfrm>
          <a:prstGeom prst="rect">
            <a:avLst/>
          </a:prstGeom>
          <a:noFill/>
        </p:spPr>
        <p:txBody>
          <a:bodyPr wrap="square" rtlCol="0">
            <a:spAutoFit/>
          </a:bodyPr>
          <a:lstStyle/>
          <a:p>
            <a:pPr algn="ctr"/>
            <a:r>
              <a:rPr lang="en-GB" sz="1400" b="1" u="heavy" baseline="0">
                <a:solidFill>
                  <a:srgbClr val="5A5A5A"/>
                </a:solidFill>
                <a:uFill>
                  <a:solidFill>
                    <a:srgbClr val="F8652E"/>
                  </a:solidFill>
                </a:uFill>
                <a:hlinkClick r:id="rId6">
                  <a:extLst>
                    <a:ext uri="{A12FA001-AC4F-418D-AE19-62706E023703}">
                      <ahyp:hlinkClr xmlns:ahyp="http://schemas.microsoft.com/office/drawing/2018/hyperlinkcolor" val="tx"/>
                    </a:ext>
                  </a:extLst>
                </a:hlinkClick>
              </a:rPr>
              <a:t>pscinitiative.org</a:t>
            </a:r>
            <a:endParaRPr lang="en-GB" sz="1400" b="1" u="heavy" baseline="0">
              <a:solidFill>
                <a:srgbClr val="5A5A5A"/>
              </a:solidFill>
              <a:uFill>
                <a:solidFill>
                  <a:srgbClr val="F8652E"/>
                </a:solidFill>
              </a:uFill>
            </a:endParaRPr>
          </a:p>
        </p:txBody>
      </p:sp>
      <p:pic>
        <p:nvPicPr>
          <p:cNvPr id="22" name="Graphic 21">
            <a:extLst>
              <a:ext uri="{FF2B5EF4-FFF2-40B4-BE49-F238E27FC236}">
                <a16:creationId xmlns:a16="http://schemas.microsoft.com/office/drawing/2014/main" id="{F98A4B18-6952-49DE-8164-858F75A99C21}"/>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a:off x="3402245" y="1897923"/>
            <a:ext cx="609943" cy="462454"/>
          </a:xfrm>
          <a:prstGeom prst="rect">
            <a:avLst/>
          </a:prstGeom>
        </p:spPr>
      </p:pic>
      <p:sp>
        <p:nvSpPr>
          <p:cNvPr id="23" name="TextBox 22">
            <a:extLst>
              <a:ext uri="{FF2B5EF4-FFF2-40B4-BE49-F238E27FC236}">
                <a16:creationId xmlns:a16="http://schemas.microsoft.com/office/drawing/2014/main" id="{90FB7784-1021-4A07-B67A-DBCF0F56E125}"/>
              </a:ext>
            </a:extLst>
          </p:cNvPr>
          <p:cNvSpPr txBox="1"/>
          <p:nvPr userDrawn="1"/>
        </p:nvSpPr>
        <p:spPr>
          <a:xfrm>
            <a:off x="2795503" y="2539935"/>
            <a:ext cx="2054823" cy="316332"/>
          </a:xfrm>
          <a:prstGeom prst="rect">
            <a:avLst/>
          </a:prstGeom>
          <a:noFill/>
        </p:spPr>
        <p:txBody>
          <a:bodyPr wrap="square" rtlCol="0">
            <a:spAutoFit/>
          </a:bodyPr>
          <a:lstStyle/>
          <a:p>
            <a:pPr algn="ctr"/>
            <a:r>
              <a:rPr lang="en-GB" sz="1400" b="1" u="heavy" baseline="0">
                <a:solidFill>
                  <a:srgbClr val="5A5A5A"/>
                </a:solidFill>
                <a:uFill>
                  <a:solidFill>
                    <a:srgbClr val="F8652E"/>
                  </a:solidFill>
                </a:uFill>
                <a:hlinkClick r:id="rId2">
                  <a:extLst>
                    <a:ext uri="{A12FA001-AC4F-418D-AE19-62706E023703}">
                      <ahyp:hlinkClr xmlns:ahyp="http://schemas.microsoft.com/office/drawing/2018/hyperlinkcolor" val="tx"/>
                    </a:ext>
                  </a:extLst>
                </a:hlinkClick>
              </a:rPr>
              <a:t>info@pscinitiative.org</a:t>
            </a:r>
            <a:endParaRPr lang="en-GB" sz="1400" b="1" u="heavy" baseline="0">
              <a:solidFill>
                <a:srgbClr val="5A5A5A"/>
              </a:solidFill>
              <a:uFill>
                <a:solidFill>
                  <a:srgbClr val="F8652E"/>
                </a:solidFill>
              </a:uFill>
            </a:endParaRPr>
          </a:p>
        </p:txBody>
      </p:sp>
      <p:pic>
        <p:nvPicPr>
          <p:cNvPr id="26" name="Graphic 25">
            <a:extLst>
              <a:ext uri="{FF2B5EF4-FFF2-40B4-BE49-F238E27FC236}">
                <a16:creationId xmlns:a16="http://schemas.microsoft.com/office/drawing/2014/main" id="{1431C593-BDAD-4BD7-BEB9-4369FA0CF809}"/>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5805765" y="1881298"/>
            <a:ext cx="464605" cy="462454"/>
          </a:xfrm>
          <a:prstGeom prst="rect">
            <a:avLst/>
          </a:prstGeom>
        </p:spPr>
      </p:pic>
      <p:sp>
        <p:nvSpPr>
          <p:cNvPr id="27" name="TextBox 26">
            <a:extLst>
              <a:ext uri="{FF2B5EF4-FFF2-40B4-BE49-F238E27FC236}">
                <a16:creationId xmlns:a16="http://schemas.microsoft.com/office/drawing/2014/main" id="{F086404A-E242-4408-9F28-E024CA7E4E41}"/>
              </a:ext>
            </a:extLst>
          </p:cNvPr>
          <p:cNvSpPr txBox="1"/>
          <p:nvPr userDrawn="1"/>
        </p:nvSpPr>
        <p:spPr>
          <a:xfrm>
            <a:off x="5258512" y="2523310"/>
            <a:ext cx="1767832" cy="474497"/>
          </a:xfrm>
          <a:prstGeom prst="rect">
            <a:avLst/>
          </a:prstGeom>
          <a:noFill/>
        </p:spPr>
        <p:txBody>
          <a:bodyPr wrap="square" rtlCol="0">
            <a:spAutoFit/>
          </a:bodyPr>
          <a:lstStyle/>
          <a:p>
            <a:pPr algn="ctr"/>
            <a:r>
              <a:rPr lang="en-GB" sz="1200" b="0" u="none" baseline="0">
                <a:solidFill>
                  <a:srgbClr val="5A5A5A"/>
                </a:solidFill>
                <a:uFill>
                  <a:solidFill>
                    <a:srgbClr val="F8652E"/>
                  </a:solidFill>
                </a:uFill>
              </a:rPr>
              <a:t>Annabel Buchan:</a:t>
            </a:r>
          </a:p>
          <a:p>
            <a:pPr marL="0" marR="0" lvl="0" indent="0" algn="ctr" defTabSz="914354" rtl="0" eaLnBrk="1" fontAlgn="auto" latinLnBrk="0" hangingPunct="1">
              <a:lnSpc>
                <a:spcPct val="100000"/>
              </a:lnSpc>
              <a:spcBef>
                <a:spcPts val="0"/>
              </a:spcBef>
              <a:spcAft>
                <a:spcPts val="0"/>
              </a:spcAft>
              <a:buClrTx/>
              <a:buSzTx/>
              <a:buFontTx/>
              <a:buNone/>
              <a:tabLst/>
              <a:defRPr/>
            </a:pPr>
            <a:r>
              <a:rPr lang="is-IS" sz="1200" b="1">
                <a:solidFill>
                  <a:srgbClr val="5A5A5A"/>
                </a:solidFill>
              </a:rPr>
              <a:t> +44 (0) 7794 557524</a:t>
            </a:r>
            <a:endParaRPr lang="en-US" sz="1200" b="1">
              <a:solidFill>
                <a:srgbClr val="5A5A5A"/>
              </a:solidFill>
            </a:endParaRPr>
          </a:p>
        </p:txBody>
      </p:sp>
      <p:pic>
        <p:nvPicPr>
          <p:cNvPr id="28" name="Graphic 27">
            <a:extLst>
              <a:ext uri="{FF2B5EF4-FFF2-40B4-BE49-F238E27FC236}">
                <a16:creationId xmlns:a16="http://schemas.microsoft.com/office/drawing/2014/main" id="{9723698A-D546-474F-886B-1EE0911B2E3D}"/>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8130120" y="1905461"/>
            <a:ext cx="470235" cy="447378"/>
          </a:xfrm>
          <a:prstGeom prst="rect">
            <a:avLst/>
          </a:prstGeom>
        </p:spPr>
      </p:pic>
      <p:sp>
        <p:nvSpPr>
          <p:cNvPr id="29" name="TextBox 28">
            <a:extLst>
              <a:ext uri="{FF2B5EF4-FFF2-40B4-BE49-F238E27FC236}">
                <a16:creationId xmlns:a16="http://schemas.microsoft.com/office/drawing/2014/main" id="{D378DBDF-D793-4EAE-9F21-B37F7977723A}"/>
              </a:ext>
            </a:extLst>
          </p:cNvPr>
          <p:cNvSpPr txBox="1"/>
          <p:nvPr userDrawn="1"/>
        </p:nvSpPr>
        <p:spPr>
          <a:xfrm>
            <a:off x="8072061" y="2512377"/>
            <a:ext cx="586351" cy="316332"/>
          </a:xfrm>
          <a:prstGeom prst="rect">
            <a:avLst/>
          </a:prstGeom>
          <a:noFill/>
        </p:spPr>
        <p:txBody>
          <a:bodyPr wrap="square" rtlCol="0">
            <a:spAutoFit/>
          </a:bodyPr>
          <a:lstStyle/>
          <a:p>
            <a:pPr algn="ctr"/>
            <a:r>
              <a:rPr lang="en-GB" sz="1400" b="1" u="heavy" baseline="0">
                <a:solidFill>
                  <a:srgbClr val="5A5A5A"/>
                </a:solidFill>
                <a:uFill>
                  <a:solidFill>
                    <a:srgbClr val="F8652E"/>
                  </a:solidFill>
                </a:uFill>
                <a:hlinkClick r:id="rId13">
                  <a:extLst>
                    <a:ext uri="{A12FA001-AC4F-418D-AE19-62706E023703}">
                      <ahyp:hlinkClr xmlns:ahyp="http://schemas.microsoft.com/office/drawing/2018/hyperlinkcolor" val="tx"/>
                    </a:ext>
                  </a:extLst>
                </a:hlinkClick>
              </a:rPr>
              <a:t>PSCI</a:t>
            </a:r>
            <a:endParaRPr lang="en-GB" sz="1400" b="1" u="heavy" baseline="0">
              <a:solidFill>
                <a:srgbClr val="5A5A5A"/>
              </a:solidFill>
              <a:uFill>
                <a:solidFill>
                  <a:srgbClr val="F8652E"/>
                </a:solidFill>
              </a:uFill>
            </a:endParaRPr>
          </a:p>
        </p:txBody>
      </p:sp>
      <p:pic>
        <p:nvPicPr>
          <p:cNvPr id="31" name="Graphic 30">
            <a:extLst>
              <a:ext uri="{FF2B5EF4-FFF2-40B4-BE49-F238E27FC236}">
                <a16:creationId xmlns:a16="http://schemas.microsoft.com/office/drawing/2014/main" id="{993B4AF6-2424-41A1-BC38-2126801CFB9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479017" y="1875129"/>
            <a:ext cx="579741" cy="468623"/>
          </a:xfrm>
          <a:prstGeom prst="rect">
            <a:avLst/>
          </a:prstGeom>
        </p:spPr>
      </p:pic>
      <p:sp>
        <p:nvSpPr>
          <p:cNvPr id="32" name="TextBox 31">
            <a:extLst>
              <a:ext uri="{FF2B5EF4-FFF2-40B4-BE49-F238E27FC236}">
                <a16:creationId xmlns:a16="http://schemas.microsoft.com/office/drawing/2014/main" id="{40681E9E-B07B-4B21-8AE4-78E560458350}"/>
              </a:ext>
            </a:extLst>
          </p:cNvPr>
          <p:cNvSpPr txBox="1"/>
          <p:nvPr userDrawn="1"/>
        </p:nvSpPr>
        <p:spPr>
          <a:xfrm>
            <a:off x="10010080" y="2520622"/>
            <a:ext cx="1446865" cy="316332"/>
          </a:xfrm>
          <a:prstGeom prst="rect">
            <a:avLst/>
          </a:prstGeom>
          <a:noFill/>
        </p:spPr>
        <p:txBody>
          <a:bodyPr wrap="square" rtlCol="0">
            <a:spAutoFit/>
          </a:bodyPr>
          <a:lstStyle/>
          <a:p>
            <a:pPr algn="ctr"/>
            <a:r>
              <a:rPr lang="en-GB" sz="1400" b="1" u="heavy" baseline="0">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a:t>
            </a:r>
            <a:r>
              <a:rPr lang="en-GB" sz="1400" b="1" u="heavy" baseline="0" err="1">
                <a:solidFill>
                  <a:srgbClr val="5A5A5A"/>
                </a:solidFill>
                <a:uFill>
                  <a:solidFill>
                    <a:srgbClr val="F8652E"/>
                  </a:solidFill>
                </a:uFill>
                <a:hlinkClick r:id="rId16">
                  <a:extLst>
                    <a:ext uri="{A12FA001-AC4F-418D-AE19-62706E023703}">
                      <ahyp:hlinkClr xmlns:ahyp="http://schemas.microsoft.com/office/drawing/2018/hyperlinkcolor" val="tx"/>
                    </a:ext>
                  </a:extLst>
                </a:hlinkClick>
              </a:rPr>
              <a:t>PSCInitiative</a:t>
            </a:r>
            <a:endParaRPr lang="en-GB" sz="1400" b="1" u="heavy" baseline="0">
              <a:solidFill>
                <a:srgbClr val="5A5A5A"/>
              </a:solidFill>
              <a:uFill>
                <a:solidFill>
                  <a:srgbClr val="F8652E"/>
                </a:solidFill>
              </a:uFill>
            </a:endParaRPr>
          </a:p>
        </p:txBody>
      </p:sp>
      <p:sp>
        <p:nvSpPr>
          <p:cNvPr id="37" name="TextBox 36">
            <a:extLst>
              <a:ext uri="{FF2B5EF4-FFF2-40B4-BE49-F238E27FC236}">
                <a16:creationId xmlns:a16="http://schemas.microsoft.com/office/drawing/2014/main" id="{95F93B73-B91F-4CC1-BECE-3FE1FCD1F0AB}"/>
              </a:ext>
            </a:extLst>
          </p:cNvPr>
          <p:cNvSpPr txBox="1"/>
          <p:nvPr userDrawn="1"/>
        </p:nvSpPr>
        <p:spPr>
          <a:xfrm>
            <a:off x="450002" y="439877"/>
            <a:ext cx="10487065" cy="707886"/>
          </a:xfrm>
          <a:prstGeom prst="rect">
            <a:avLst/>
          </a:prstGeom>
          <a:noFill/>
        </p:spPr>
        <p:txBody>
          <a:bodyPr wrap="square" rtlCol="0">
            <a:spAutoFit/>
          </a:bodyPr>
          <a:lstStyle/>
          <a:p>
            <a:r>
              <a:rPr lang="en-GB" sz="4000" kern="1200">
                <a:solidFill>
                  <a:srgbClr val="F8652E"/>
                </a:solidFill>
                <a:latin typeface="+mj-lt"/>
                <a:ea typeface="+mj-ea"/>
                <a:cs typeface="+mj-cs"/>
              </a:rPr>
              <a:t>CONTACT</a:t>
            </a:r>
          </a:p>
        </p:txBody>
      </p:sp>
    </p:spTree>
    <p:extLst>
      <p:ext uri="{BB962C8B-B14F-4D97-AF65-F5344CB8AC3E}">
        <p14:creationId xmlns:p14="http://schemas.microsoft.com/office/powerpoint/2010/main" val="221053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sv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sv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pn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12" Type="http://schemas.openxmlformats.org/officeDocument/2006/relationships/image" Target="../media/image17.svg"/><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11" Type="http://schemas.openxmlformats.org/officeDocument/2006/relationships/image" Target="../media/image16.png"/><Relationship Id="rId5" Type="http://schemas.openxmlformats.org/officeDocument/2006/relationships/slideLayout" Target="../slideLayouts/slideLayout23.xml"/><Relationship Id="rId10" Type="http://schemas.openxmlformats.org/officeDocument/2006/relationships/theme" Target="../theme/theme3.xml"/><Relationship Id="rId4" Type="http://schemas.openxmlformats.org/officeDocument/2006/relationships/slideLayout" Target="../slideLayouts/slideLayout22.xml"/><Relationship Id="rId9"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3841985424"/>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0" r:id="rId3"/>
    <p:sldLayoutId id="2147483651" r:id="rId4"/>
    <p:sldLayoutId id="2147483652" r:id="rId5"/>
    <p:sldLayoutId id="2147483653" r:id="rId6"/>
    <p:sldLayoutId id="2147483654" r:id="rId7"/>
    <p:sldLayoutId id="2147483655" r:id="rId8"/>
    <p:sldLayoutId id="2147483656"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0"/>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4"/>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3"/>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Test title</a:t>
            </a:r>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6" y="6382975"/>
            <a:ext cx="615158"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6"/>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7" y="6447452"/>
            <a:ext cx="182302" cy="148046"/>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4" y="6382976"/>
            <a:ext cx="1331882"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218611498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Lst>
  <p:hf hdr="0" dt="0"/>
  <p:txStyles>
    <p:titleStyle>
      <a:lvl1pPr algn="l" defTabSz="914400"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A0CDFCA-D4E1-4E23-9CD6-3534EAA07108}"/>
              </a:ext>
            </a:extLst>
          </p:cNvPr>
          <p:cNvSpPr>
            <a:spLocks noGrp="1"/>
          </p:cNvSpPr>
          <p:nvPr>
            <p:ph type="title"/>
          </p:nvPr>
        </p:nvSpPr>
        <p:spPr>
          <a:xfrm>
            <a:off x="450000" y="537862"/>
            <a:ext cx="11263464" cy="627965"/>
          </a:xfrm>
          <a:prstGeom prst="rect">
            <a:avLst/>
          </a:prstGeom>
        </p:spPr>
        <p:txBody>
          <a:bodyPr vert="horz" lIns="91440" tIns="45720" rIns="91440" bIns="45720" rtlCol="0" anchor="ctr">
            <a:noAutofit/>
          </a:bodyPr>
          <a:lstStyle/>
          <a:p>
            <a:r>
              <a:rPr lang="en-US"/>
              <a:t>CLICK TO EDIT MASTER TITLE SLIDE</a:t>
            </a:r>
            <a:endParaRPr lang="en-GB"/>
          </a:p>
        </p:txBody>
      </p:sp>
      <p:sp>
        <p:nvSpPr>
          <p:cNvPr id="3" name="Text Placeholder 2">
            <a:extLst>
              <a:ext uri="{FF2B5EF4-FFF2-40B4-BE49-F238E27FC236}">
                <a16:creationId xmlns:a16="http://schemas.microsoft.com/office/drawing/2014/main" id="{DC817C39-CA57-4DDF-AD8D-067C1F8B2406}"/>
              </a:ext>
            </a:extLst>
          </p:cNvPr>
          <p:cNvSpPr>
            <a:spLocks noGrp="1"/>
          </p:cNvSpPr>
          <p:nvPr>
            <p:ph type="body" idx="1"/>
          </p:nvPr>
        </p:nvSpPr>
        <p:spPr>
          <a:xfrm>
            <a:off x="450000" y="1444757"/>
            <a:ext cx="11263464" cy="473220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Footer Placeholder 4">
            <a:extLst>
              <a:ext uri="{FF2B5EF4-FFF2-40B4-BE49-F238E27FC236}">
                <a16:creationId xmlns:a16="http://schemas.microsoft.com/office/drawing/2014/main" id="{7F4E656B-5AF6-43FE-B586-5B3CA78AACD3}"/>
              </a:ext>
            </a:extLst>
          </p:cNvPr>
          <p:cNvSpPr>
            <a:spLocks noGrp="1"/>
          </p:cNvSpPr>
          <p:nvPr>
            <p:ph type="ftr" sz="quarter" idx="3"/>
          </p:nvPr>
        </p:nvSpPr>
        <p:spPr>
          <a:xfrm>
            <a:off x="813112" y="6338916"/>
            <a:ext cx="4114800" cy="365125"/>
          </a:xfrm>
          <a:prstGeom prst="rect">
            <a:avLst/>
          </a:prstGeom>
        </p:spPr>
        <p:txBody>
          <a:bodyPr vert="horz" lIns="91440" tIns="45720" rIns="91440" bIns="45720" rtlCol="0" anchor="ctr"/>
          <a:lstStyle>
            <a:lvl1pPr algn="l">
              <a:defRPr sz="1200">
                <a:solidFill>
                  <a:schemeClr val="tx1">
                    <a:tint val="75000"/>
                  </a:schemeClr>
                </a:solidFill>
                <a:latin typeface="+mj-lt"/>
              </a:defRPr>
            </a:lvl1pPr>
          </a:lstStyle>
          <a:p>
            <a:r>
              <a:rPr lang="en-GB"/>
              <a:t>Virtual S</a:t>
            </a:r>
            <a:r>
              <a:rPr lang="en-US" altLang="zh-CN" err="1"/>
              <a:t>upplier</a:t>
            </a:r>
            <a:r>
              <a:rPr lang="en-US" altLang="zh-CN"/>
              <a:t> Conference 2020</a:t>
            </a:r>
            <a:endParaRPr lang="en-GB"/>
          </a:p>
        </p:txBody>
      </p:sp>
      <p:sp>
        <p:nvSpPr>
          <p:cNvPr id="6" name="Slide Number Placeholder 5">
            <a:extLst>
              <a:ext uri="{FF2B5EF4-FFF2-40B4-BE49-F238E27FC236}">
                <a16:creationId xmlns:a16="http://schemas.microsoft.com/office/drawing/2014/main" id="{DEA6B9CE-B65A-4902-B375-7FB23099C907}"/>
              </a:ext>
            </a:extLst>
          </p:cNvPr>
          <p:cNvSpPr>
            <a:spLocks noGrp="1"/>
          </p:cNvSpPr>
          <p:nvPr>
            <p:ph type="sldNum" sz="quarter" idx="4"/>
          </p:nvPr>
        </p:nvSpPr>
        <p:spPr>
          <a:xfrm>
            <a:off x="11098307" y="6382975"/>
            <a:ext cx="615159" cy="277000"/>
          </a:xfrm>
          <a:prstGeom prst="rect">
            <a:avLst/>
          </a:prstGeom>
        </p:spPr>
        <p:txBody>
          <a:bodyPr vert="horz" lIns="91440" tIns="45720" rIns="91440" bIns="45720" rtlCol="0" anchor="ctr"/>
          <a:lstStyle>
            <a:lvl1pPr algn="r">
              <a:defRPr sz="1200">
                <a:solidFill>
                  <a:schemeClr val="tx1">
                    <a:tint val="75000"/>
                  </a:schemeClr>
                </a:solidFill>
                <a:latin typeface="+mj-lt"/>
              </a:defRPr>
            </a:lvl1pPr>
          </a:lstStyle>
          <a:p>
            <a:fld id="{1A91ABBD-BE70-492B-BBD8-7AF5442A9E89}" type="slidenum">
              <a:rPr lang="en-GB" smtClean="0"/>
              <a:pPr/>
              <a:t>‹#›</a:t>
            </a:fld>
            <a:endParaRPr lang="en-GB"/>
          </a:p>
        </p:txBody>
      </p:sp>
      <p:cxnSp>
        <p:nvCxnSpPr>
          <p:cNvPr id="9" name="Straight Connector 8">
            <a:extLst>
              <a:ext uri="{FF2B5EF4-FFF2-40B4-BE49-F238E27FC236}">
                <a16:creationId xmlns:a16="http://schemas.microsoft.com/office/drawing/2014/main" id="{F9A6E26D-F8E1-4DBB-A9B3-96F52948EE2F}"/>
              </a:ext>
            </a:extLst>
          </p:cNvPr>
          <p:cNvCxnSpPr>
            <a:cxnSpLocks/>
          </p:cNvCxnSpPr>
          <p:nvPr userDrawn="1"/>
        </p:nvCxnSpPr>
        <p:spPr>
          <a:xfrm>
            <a:off x="-123217" y="1165825"/>
            <a:ext cx="12394465"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C1F5B76F-9CB5-484C-BD0B-51279481DA03}"/>
              </a:ext>
            </a:extLst>
          </p:cNvPr>
          <p:cNvCxnSpPr>
            <a:cxnSpLocks/>
          </p:cNvCxnSpPr>
          <p:nvPr userDrawn="1"/>
        </p:nvCxnSpPr>
        <p:spPr>
          <a:xfrm>
            <a:off x="0" y="6348439"/>
            <a:ext cx="12271248" cy="0"/>
          </a:xfrm>
          <a:prstGeom prst="line">
            <a:avLst/>
          </a:prstGeom>
          <a:ln w="3175" cmpd="sng">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5" name="TextBox 14">
            <a:extLst>
              <a:ext uri="{FF2B5EF4-FFF2-40B4-BE49-F238E27FC236}">
                <a16:creationId xmlns:a16="http://schemas.microsoft.com/office/drawing/2014/main" id="{817B15B7-9362-4697-A656-4DBF016E529D}"/>
              </a:ext>
            </a:extLst>
          </p:cNvPr>
          <p:cNvSpPr txBox="1"/>
          <p:nvPr userDrawn="1"/>
        </p:nvSpPr>
        <p:spPr>
          <a:xfrm>
            <a:off x="450000" y="6382978"/>
            <a:ext cx="611925" cy="276999"/>
          </a:xfrm>
          <a:prstGeom prst="rect">
            <a:avLst/>
          </a:prstGeom>
          <a:noFill/>
        </p:spPr>
        <p:txBody>
          <a:bodyPr wrap="square" rtlCol="0">
            <a:spAutoFit/>
          </a:bodyPr>
          <a:lstStyle/>
          <a:p>
            <a:r>
              <a:rPr lang="en-GB" sz="1200">
                <a:solidFill>
                  <a:srgbClr val="F8652E"/>
                </a:solidFill>
                <a:latin typeface="+mj-lt"/>
              </a:rPr>
              <a:t>PSCI</a:t>
            </a:r>
          </a:p>
        </p:txBody>
      </p:sp>
      <p:pic>
        <p:nvPicPr>
          <p:cNvPr id="10" name="Graphic 9">
            <a:extLst>
              <a:ext uri="{FF2B5EF4-FFF2-40B4-BE49-F238E27FC236}">
                <a16:creationId xmlns:a16="http://schemas.microsoft.com/office/drawing/2014/main" id="{CB3449FF-42DD-42BF-BFE6-A4AFD82C2AD9}"/>
              </a:ext>
            </a:extLst>
          </p:cNvPr>
          <p:cNvPicPr>
            <a:picLocks noChangeAspect="1"/>
          </p:cNvPicPr>
          <p:nvPr userDrawn="1"/>
        </p:nvPicPr>
        <p:blipFill>
          <a:blip r:embed="rId11">
            <a:extLst>
              <a:ext uri="{96DAC541-7B7A-43D3-8B79-37D633B846F1}">
                <asvg:svgBlip xmlns:asvg="http://schemas.microsoft.com/office/drawing/2016/SVG/main" r:embed="rId12"/>
              </a:ext>
            </a:extLst>
          </a:blip>
          <a:stretch>
            <a:fillRect/>
          </a:stretch>
        </p:blipFill>
        <p:spPr>
          <a:xfrm>
            <a:off x="9790319" y="6447455"/>
            <a:ext cx="182303" cy="148047"/>
          </a:xfrm>
          <a:prstGeom prst="rect">
            <a:avLst/>
          </a:prstGeom>
        </p:spPr>
      </p:pic>
      <p:sp>
        <p:nvSpPr>
          <p:cNvPr id="11" name="TextBox 10">
            <a:extLst>
              <a:ext uri="{FF2B5EF4-FFF2-40B4-BE49-F238E27FC236}">
                <a16:creationId xmlns:a16="http://schemas.microsoft.com/office/drawing/2014/main" id="{6B7C1924-6293-4993-936C-CA01D4CA0948}"/>
              </a:ext>
            </a:extLst>
          </p:cNvPr>
          <p:cNvSpPr txBox="1"/>
          <p:nvPr userDrawn="1"/>
        </p:nvSpPr>
        <p:spPr>
          <a:xfrm>
            <a:off x="9909865" y="6382978"/>
            <a:ext cx="1331883" cy="276999"/>
          </a:xfrm>
          <a:prstGeom prst="rect">
            <a:avLst/>
          </a:prstGeom>
          <a:noFill/>
        </p:spPr>
        <p:txBody>
          <a:bodyPr wrap="square" rtlCol="0">
            <a:spAutoFit/>
          </a:bodyPr>
          <a:lstStyle/>
          <a:p>
            <a:r>
              <a:rPr lang="en-GB" sz="1200">
                <a:solidFill>
                  <a:srgbClr val="848484"/>
                </a:solidFill>
                <a:latin typeface="+mj-lt"/>
              </a:rPr>
              <a:t>@</a:t>
            </a:r>
            <a:r>
              <a:rPr lang="en-GB" sz="1200" err="1">
                <a:solidFill>
                  <a:srgbClr val="848484"/>
                </a:solidFill>
                <a:latin typeface="+mj-lt"/>
              </a:rPr>
              <a:t>PSCInitiative</a:t>
            </a:r>
            <a:endParaRPr lang="en-GB" sz="1200">
              <a:solidFill>
                <a:srgbClr val="848484"/>
              </a:solidFill>
              <a:latin typeface="+mj-lt"/>
            </a:endParaRPr>
          </a:p>
        </p:txBody>
      </p:sp>
    </p:spTree>
    <p:extLst>
      <p:ext uri="{BB962C8B-B14F-4D97-AF65-F5344CB8AC3E}">
        <p14:creationId xmlns:p14="http://schemas.microsoft.com/office/powerpoint/2010/main" val="341952393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Lst>
  <p:hf hdr="0" dt="0"/>
  <p:txStyles>
    <p:titleStyle>
      <a:lvl1pPr algn="l" defTabSz="914354" rtl="0" eaLnBrk="1" latinLnBrk="0" hangingPunct="1">
        <a:lnSpc>
          <a:spcPct val="90000"/>
        </a:lnSpc>
        <a:spcBef>
          <a:spcPct val="0"/>
        </a:spcBef>
        <a:buNone/>
        <a:defRPr sz="4000" kern="1200">
          <a:solidFill>
            <a:srgbClr val="F8652E"/>
          </a:solidFill>
          <a:latin typeface="+mj-lt"/>
          <a:ea typeface="+mj-ea"/>
          <a:cs typeface="+mj-cs"/>
        </a:defRPr>
      </a:lvl1pPr>
    </p:titleStyle>
    <p:bodyStyle>
      <a:lvl1pPr marL="228589" indent="-228589" algn="l" defTabSz="914354"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766" indent="-228589" algn="l" defTabSz="914354"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2942"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120"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298" indent="-228589" algn="l" defTabSz="914354"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474"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4"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54" rtl="0" eaLnBrk="1" latinLnBrk="0" hangingPunct="1">
        <a:defRPr sz="1800" kern="1200">
          <a:solidFill>
            <a:schemeClr val="tx1"/>
          </a:solidFill>
          <a:latin typeface="+mn-lt"/>
          <a:ea typeface="+mn-ea"/>
          <a:cs typeface="+mn-cs"/>
        </a:defRPr>
      </a:lvl1pPr>
      <a:lvl2pPr marL="457178" algn="l" defTabSz="914354" rtl="0" eaLnBrk="1" latinLnBrk="0" hangingPunct="1">
        <a:defRPr sz="1800" kern="1200">
          <a:solidFill>
            <a:schemeClr val="tx1"/>
          </a:solidFill>
          <a:latin typeface="+mn-lt"/>
          <a:ea typeface="+mn-ea"/>
          <a:cs typeface="+mn-cs"/>
        </a:defRPr>
      </a:lvl2pPr>
      <a:lvl3pPr marL="914354" algn="l" defTabSz="914354" rtl="0" eaLnBrk="1" latinLnBrk="0" hangingPunct="1">
        <a:defRPr sz="1800" kern="1200">
          <a:solidFill>
            <a:schemeClr val="tx1"/>
          </a:solidFill>
          <a:latin typeface="+mn-lt"/>
          <a:ea typeface="+mn-ea"/>
          <a:cs typeface="+mn-cs"/>
        </a:defRPr>
      </a:lvl3pPr>
      <a:lvl4pPr marL="1371532" algn="l" defTabSz="914354" rtl="0" eaLnBrk="1" latinLnBrk="0" hangingPunct="1">
        <a:defRPr sz="1800" kern="1200">
          <a:solidFill>
            <a:schemeClr val="tx1"/>
          </a:solidFill>
          <a:latin typeface="+mn-lt"/>
          <a:ea typeface="+mn-ea"/>
          <a:cs typeface="+mn-cs"/>
        </a:defRPr>
      </a:lvl4pPr>
      <a:lvl5pPr marL="1828709" algn="l" defTabSz="914354" rtl="0" eaLnBrk="1" latinLnBrk="0" hangingPunct="1">
        <a:defRPr sz="1800" kern="1200">
          <a:solidFill>
            <a:schemeClr val="tx1"/>
          </a:solidFill>
          <a:latin typeface="+mn-lt"/>
          <a:ea typeface="+mn-ea"/>
          <a:cs typeface="+mn-cs"/>
        </a:defRPr>
      </a:lvl5pPr>
      <a:lvl6pPr marL="2285886" algn="l" defTabSz="914354" rtl="0" eaLnBrk="1" latinLnBrk="0" hangingPunct="1">
        <a:defRPr sz="1800" kern="1200">
          <a:solidFill>
            <a:schemeClr val="tx1"/>
          </a:solidFill>
          <a:latin typeface="+mn-lt"/>
          <a:ea typeface="+mn-ea"/>
          <a:cs typeface="+mn-cs"/>
        </a:defRPr>
      </a:lvl6pPr>
      <a:lvl7pPr marL="2743062" algn="l" defTabSz="914354" rtl="0" eaLnBrk="1" latinLnBrk="0" hangingPunct="1">
        <a:defRPr sz="1800" kern="1200">
          <a:solidFill>
            <a:schemeClr val="tx1"/>
          </a:solidFill>
          <a:latin typeface="+mn-lt"/>
          <a:ea typeface="+mn-ea"/>
          <a:cs typeface="+mn-cs"/>
        </a:defRPr>
      </a:lvl7pPr>
      <a:lvl8pPr marL="3200240" algn="l" defTabSz="914354" rtl="0" eaLnBrk="1" latinLnBrk="0" hangingPunct="1">
        <a:defRPr sz="1800" kern="1200">
          <a:solidFill>
            <a:schemeClr val="tx1"/>
          </a:solidFill>
          <a:latin typeface="+mn-lt"/>
          <a:ea typeface="+mn-ea"/>
          <a:cs typeface="+mn-cs"/>
        </a:defRPr>
      </a:lvl8pPr>
      <a:lvl9pPr marL="3657418" algn="l" defTabSz="914354"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28.png"/><Relationship Id="rId1" Type="http://schemas.openxmlformats.org/officeDocument/2006/relationships/slideLayout" Target="../slideLayouts/slideLayout14.xml"/><Relationship Id="rId6" Type="http://schemas.openxmlformats.org/officeDocument/2006/relationships/image" Target="../media/image30.png"/><Relationship Id="rId5" Type="http://schemas.microsoft.com/office/2007/relationships/hdphoto" Target="../media/hdphoto2.wdp"/><Relationship Id="rId4" Type="http://schemas.openxmlformats.org/officeDocument/2006/relationships/image" Target="../media/image2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hyperlink" Target="https://pscinitiative.org/resource?resource=1082" TargetMode="External"/><Relationship Id="rId3" Type="http://schemas.openxmlformats.org/officeDocument/2006/relationships/hyperlink" Target="https://pscinitiative.org/viewResource?resource=295" TargetMode="External"/><Relationship Id="rId7" Type="http://schemas.openxmlformats.org/officeDocument/2006/relationships/hyperlink" Target="https://www.amrindustryalliance.org/wp-content/uploads/2019/11/Making-antibiotics-responsibly_A-common-manufacturing-framework-to-tackle-AMR.pdf" TargetMode="External"/><Relationship Id="rId2" Type="http://schemas.openxmlformats.org/officeDocument/2006/relationships/hyperlink" Target="https://pscinitiative.org/viewResource?resource=293" TargetMode="External"/><Relationship Id="rId1" Type="http://schemas.openxmlformats.org/officeDocument/2006/relationships/slideLayout" Target="../slideLayouts/slideLayout3.xml"/><Relationship Id="rId6" Type="http://schemas.openxmlformats.org/officeDocument/2006/relationships/hyperlink" Target="https://pscinitiative.org/viewResource?resource=388" TargetMode="External"/><Relationship Id="rId5" Type="http://schemas.openxmlformats.org/officeDocument/2006/relationships/hyperlink" Target="https://pscinitiative.org/viewResource?resource=348" TargetMode="External"/><Relationship Id="rId4" Type="http://schemas.openxmlformats.org/officeDocument/2006/relationships/hyperlink" Target="https://pscinitiative.org/viewResource?resource=297" TargetMode="External"/><Relationship Id="rId9" Type="http://schemas.openxmlformats.org/officeDocument/2006/relationships/hyperlink" Target="https://pscinitiative.org/resource?resource=385"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3.xml"/><Relationship Id="rId5" Type="http://schemas.openxmlformats.org/officeDocument/2006/relationships/image" Target="../media/image42.jpeg"/><Relationship Id="rId4" Type="http://schemas.openxmlformats.org/officeDocument/2006/relationships/image" Target="../media/image41.png"/></Relationships>
</file>

<file path=ppt/slides/_rels/slide22.xml.rels><?xml version="1.0" encoding="UTF-8" standalone="yes"?>
<Relationships xmlns="http://schemas.openxmlformats.org/package/2006/relationships"><Relationship Id="rId3" Type="http://schemas.openxmlformats.org/officeDocument/2006/relationships/hyperlink" Target="https://www.amrindustryalliance.org/shared-goals/common-antibiotic-manufacturing-framework/" TargetMode="External"/><Relationship Id="rId2" Type="http://schemas.openxmlformats.org/officeDocument/2006/relationships/hyperlink" Target="https://www.nsfwetcenter.org/2018/09/11/new-pnec-list-9-11-18/" TargetMode="External"/><Relationship Id="rId1" Type="http://schemas.openxmlformats.org/officeDocument/2006/relationships/slideLayout" Target="../slideLayouts/slideLayout3.xml"/><Relationship Id="rId4" Type="http://schemas.openxmlformats.org/officeDocument/2006/relationships/image" Target="../media/image43.png"/></Relationships>
</file>

<file path=ppt/slides/_rels/slide2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6.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B8D6E-A887-45C1-BBA9-360FB88A34C5}"/>
              </a:ext>
            </a:extLst>
          </p:cNvPr>
          <p:cNvSpPr>
            <a:spLocks noGrp="1"/>
          </p:cNvSpPr>
          <p:nvPr>
            <p:ph type="ctrTitle"/>
          </p:nvPr>
        </p:nvSpPr>
        <p:spPr>
          <a:xfrm>
            <a:off x="504314" y="1454927"/>
            <a:ext cx="11213561" cy="1812132"/>
          </a:xfrm>
        </p:spPr>
        <p:txBody>
          <a:bodyPr/>
          <a:lstStyle/>
          <a:p>
            <a:r>
              <a:rPr lang="en-GB" sz="4000" dirty="0"/>
              <a:t>Webinar: Establishing Predicted Environmental Concentrations for API Loss </a:t>
            </a:r>
            <a:r>
              <a:rPr lang="en-GB" sz="4000"/>
              <a:t>from Pharmaceutical </a:t>
            </a:r>
            <a:r>
              <a:rPr lang="en-GB" sz="4000" dirty="0"/>
              <a:t>Manufacturing</a:t>
            </a:r>
          </a:p>
        </p:txBody>
      </p:sp>
      <p:sp>
        <p:nvSpPr>
          <p:cNvPr id="3" name="Subtitle 2">
            <a:extLst>
              <a:ext uri="{FF2B5EF4-FFF2-40B4-BE49-F238E27FC236}">
                <a16:creationId xmlns:a16="http://schemas.microsoft.com/office/drawing/2014/main" id="{760E015D-EA3D-47F4-8F7E-AE6D73C24ED4}"/>
              </a:ext>
            </a:extLst>
          </p:cNvPr>
          <p:cNvSpPr>
            <a:spLocks noGrp="1"/>
          </p:cNvSpPr>
          <p:nvPr>
            <p:ph type="subTitle" idx="1"/>
          </p:nvPr>
        </p:nvSpPr>
        <p:spPr/>
        <p:txBody>
          <a:bodyPr>
            <a:normAutofit lnSpcReduction="10000"/>
          </a:bodyPr>
          <a:lstStyle/>
          <a:p>
            <a:r>
              <a:rPr lang="en-GB" dirty="0"/>
              <a:t>PSCI </a:t>
            </a:r>
            <a:r>
              <a:rPr lang="en-GB" dirty="0" err="1"/>
              <a:t>PiE</a:t>
            </a:r>
            <a:r>
              <a:rPr lang="en-GB" dirty="0"/>
              <a:t>/AMR Topic Team</a:t>
            </a:r>
          </a:p>
          <a:p>
            <a:r>
              <a:rPr lang="en-GB" dirty="0"/>
              <a:t>Arcadis</a:t>
            </a:r>
          </a:p>
          <a:p>
            <a:endParaRPr lang="en-GB" dirty="0"/>
          </a:p>
          <a:p>
            <a:r>
              <a:rPr lang="en-GB" i="1" dirty="0"/>
              <a:t>14 October 2021</a:t>
            </a:r>
          </a:p>
          <a:p>
            <a:endParaRPr lang="en-GB" i="1" dirty="0"/>
          </a:p>
        </p:txBody>
      </p:sp>
    </p:spTree>
    <p:extLst>
      <p:ext uri="{BB962C8B-B14F-4D97-AF65-F5344CB8AC3E}">
        <p14:creationId xmlns:p14="http://schemas.microsoft.com/office/powerpoint/2010/main" val="3870597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001808-11A6-474F-8B0A-9C19B149D89B}"/>
              </a:ext>
            </a:extLst>
          </p:cNvPr>
          <p:cNvSpPr>
            <a:spLocks noGrp="1"/>
          </p:cNvSpPr>
          <p:nvPr>
            <p:ph type="title"/>
          </p:nvPr>
        </p:nvSpPr>
        <p:spPr>
          <a:xfrm>
            <a:off x="838198" y="0"/>
            <a:ext cx="10515600" cy="1325563"/>
          </a:xfrm>
        </p:spPr>
        <p:txBody>
          <a:bodyPr/>
          <a:lstStyle/>
          <a:p>
            <a:r>
              <a:rPr lang="en-US" b="1" dirty="0"/>
              <a:t>Speakers</a:t>
            </a:r>
          </a:p>
        </p:txBody>
      </p:sp>
      <p:sp>
        <p:nvSpPr>
          <p:cNvPr id="3" name="Content Placeholder 2">
            <a:extLst>
              <a:ext uri="{FF2B5EF4-FFF2-40B4-BE49-F238E27FC236}">
                <a16:creationId xmlns:a16="http://schemas.microsoft.com/office/drawing/2014/main" id="{6FC8CF5B-16F2-4499-AE8C-4984FD9B9CE3}"/>
              </a:ext>
            </a:extLst>
          </p:cNvPr>
          <p:cNvSpPr>
            <a:spLocks noGrp="1"/>
          </p:cNvSpPr>
          <p:nvPr>
            <p:ph sz="half" idx="1"/>
          </p:nvPr>
        </p:nvSpPr>
        <p:spPr>
          <a:xfrm>
            <a:off x="8468166" y="4655472"/>
            <a:ext cx="3269237" cy="1476423"/>
          </a:xfrm>
        </p:spPr>
        <p:txBody>
          <a:bodyPr>
            <a:noAutofit/>
          </a:bodyPr>
          <a:lstStyle/>
          <a:p>
            <a:pPr marL="0" indent="0" algn="ctr">
              <a:buNone/>
            </a:pPr>
            <a:r>
              <a:rPr lang="en-US" sz="2000" b="1" dirty="0">
                <a:solidFill>
                  <a:srgbClr val="F8652E"/>
                </a:solidFill>
              </a:rPr>
              <a:t>Nolan Chase</a:t>
            </a:r>
          </a:p>
          <a:p>
            <a:pPr marL="0" indent="0" algn="ctr">
              <a:buNone/>
            </a:pPr>
            <a:r>
              <a:rPr lang="en-US" sz="2000" b="1" i="1" dirty="0">
                <a:solidFill>
                  <a:srgbClr val="F8652E"/>
                </a:solidFill>
              </a:rPr>
              <a:t>EIT, Consultant and </a:t>
            </a:r>
            <a:r>
              <a:rPr lang="en-US" sz="2000" b="1" i="1" dirty="0" err="1">
                <a:solidFill>
                  <a:srgbClr val="F8652E"/>
                </a:solidFill>
              </a:rPr>
              <a:t>PiE</a:t>
            </a:r>
            <a:r>
              <a:rPr lang="en-US" sz="2000" b="1" i="1" dirty="0">
                <a:solidFill>
                  <a:srgbClr val="F8652E"/>
                </a:solidFill>
              </a:rPr>
              <a:t> Specialist </a:t>
            </a:r>
          </a:p>
          <a:p>
            <a:pPr marL="0" indent="0" algn="ctr">
              <a:buNone/>
            </a:pPr>
            <a:r>
              <a:rPr lang="en-US" sz="2000" b="1" i="1" dirty="0">
                <a:solidFill>
                  <a:srgbClr val="F8652E"/>
                </a:solidFill>
              </a:rPr>
              <a:t>Arcadis</a:t>
            </a:r>
            <a:endParaRPr lang="en-US" sz="2000" i="1" dirty="0"/>
          </a:p>
        </p:txBody>
      </p:sp>
      <p:pic>
        <p:nvPicPr>
          <p:cNvPr id="5" name="Picture 4" descr="A person sitting on a couch&#10;&#10;Description automatically generated with low confidence">
            <a:extLst>
              <a:ext uri="{FF2B5EF4-FFF2-40B4-BE49-F238E27FC236}">
                <a16:creationId xmlns:a16="http://schemas.microsoft.com/office/drawing/2014/main" id="{5B0845E4-B7ED-4CB4-B8D6-E3AC6232C3C8}"/>
              </a:ext>
            </a:extLst>
          </p:cNvPr>
          <p:cNvPicPr>
            <a:picLocks noChangeAspect="1"/>
          </p:cNvPicPr>
          <p:nvPr/>
        </p:nvPicPr>
        <p:blipFill rotWithShape="1">
          <a:blip r:embed="rId2" cstate="screen">
            <a:extLst>
              <a:ext uri="{BEBA8EAE-BF5A-486C-A8C5-ECC9F3942E4B}">
                <a14:imgProps xmlns:a14="http://schemas.microsoft.com/office/drawing/2010/main">
                  <a14:imgLayer r:embed="rId3">
                    <a14:imgEffect>
                      <a14:saturation sat="0"/>
                    </a14:imgEffect>
                  </a14:imgLayer>
                </a14:imgProps>
              </a:ext>
              <a:ext uri="{28A0092B-C50C-407E-A947-70E740481C1C}">
                <a14:useLocalDpi xmlns:a14="http://schemas.microsoft.com/office/drawing/2010/main"/>
              </a:ext>
            </a:extLst>
          </a:blip>
          <a:srcRect/>
          <a:stretch/>
        </p:blipFill>
        <p:spPr>
          <a:xfrm>
            <a:off x="8822723" y="1553584"/>
            <a:ext cx="2560121" cy="2946127"/>
          </a:xfrm>
          <a:prstGeom prst="rect">
            <a:avLst/>
          </a:prstGeom>
          <a:ln>
            <a:solidFill>
              <a:schemeClr val="tx1"/>
            </a:solidFill>
          </a:ln>
        </p:spPr>
      </p:pic>
      <p:pic>
        <p:nvPicPr>
          <p:cNvPr id="6" name="Picture 5" descr="A person smiling for the camera&#10;&#10;Description automatically generated with medium confidence">
            <a:extLst>
              <a:ext uri="{FF2B5EF4-FFF2-40B4-BE49-F238E27FC236}">
                <a16:creationId xmlns:a16="http://schemas.microsoft.com/office/drawing/2014/main" id="{2A2A9803-D267-4547-8AA0-0AA1286AFA28}"/>
              </a:ext>
            </a:extLst>
          </p:cNvPr>
          <p:cNvPicPr>
            <a:picLocks noChangeAspect="1"/>
          </p:cNvPicPr>
          <p:nvPr/>
        </p:nvPicPr>
        <p:blipFill rotWithShape="1">
          <a:blip r:embed="rId4" cstate="screen">
            <a:extLst>
              <a:ext uri="{BEBA8EAE-BF5A-486C-A8C5-ECC9F3942E4B}">
                <a14:imgProps xmlns:a14="http://schemas.microsoft.com/office/drawing/2010/main">
                  <a14:imgLayer r:embed="rId5">
                    <a14:imgEffect>
                      <a14:saturation sat="0"/>
                    </a14:imgEffect>
                  </a14:imgLayer>
                </a14:imgProps>
              </a:ext>
              <a:ext uri="{28A0092B-C50C-407E-A947-70E740481C1C}">
                <a14:useLocalDpi xmlns:a14="http://schemas.microsoft.com/office/drawing/2010/main"/>
              </a:ext>
            </a:extLst>
          </a:blip>
          <a:srcRect/>
          <a:stretch/>
        </p:blipFill>
        <p:spPr>
          <a:xfrm>
            <a:off x="1299636" y="1481323"/>
            <a:ext cx="2354180" cy="2946127"/>
          </a:xfrm>
          <a:prstGeom prst="rect">
            <a:avLst/>
          </a:prstGeom>
        </p:spPr>
      </p:pic>
      <p:sp>
        <p:nvSpPr>
          <p:cNvPr id="7" name="Content Placeholder 2">
            <a:extLst>
              <a:ext uri="{FF2B5EF4-FFF2-40B4-BE49-F238E27FC236}">
                <a16:creationId xmlns:a16="http://schemas.microsoft.com/office/drawing/2014/main" id="{F205AA9B-3A00-49B6-A95E-4DBE208E3B40}"/>
              </a:ext>
            </a:extLst>
          </p:cNvPr>
          <p:cNvSpPr txBox="1">
            <a:spLocks/>
          </p:cNvSpPr>
          <p:nvPr/>
        </p:nvSpPr>
        <p:spPr>
          <a:xfrm>
            <a:off x="589873" y="4673552"/>
            <a:ext cx="3773706" cy="10257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US" sz="2000" b="1" dirty="0">
                <a:solidFill>
                  <a:srgbClr val="F8652E"/>
                </a:solidFill>
              </a:rPr>
              <a:t>Jason Rushing</a:t>
            </a:r>
          </a:p>
          <a:p>
            <a:pPr marL="0" indent="0" algn="ctr">
              <a:buFont typeface="Wingdings" panose="05000000000000000000" pitchFamily="2" charset="2"/>
              <a:buNone/>
            </a:pPr>
            <a:r>
              <a:rPr lang="en-GB" sz="2000" b="1" i="1" dirty="0">
                <a:solidFill>
                  <a:srgbClr val="F8652E"/>
                </a:solidFill>
              </a:rPr>
              <a:t>PE, Principal Engineer and </a:t>
            </a:r>
            <a:r>
              <a:rPr lang="en-GB" sz="2000" b="1" i="1" dirty="0" err="1">
                <a:solidFill>
                  <a:srgbClr val="F8652E"/>
                </a:solidFill>
              </a:rPr>
              <a:t>PiE</a:t>
            </a:r>
            <a:r>
              <a:rPr lang="en-GB" sz="2000" b="1" i="1" dirty="0">
                <a:solidFill>
                  <a:srgbClr val="F8652E"/>
                </a:solidFill>
              </a:rPr>
              <a:t> Subject Matter Expert</a:t>
            </a:r>
          </a:p>
          <a:p>
            <a:pPr marL="0" indent="0" algn="ctr">
              <a:buFont typeface="Wingdings" panose="05000000000000000000" pitchFamily="2" charset="2"/>
              <a:buNone/>
            </a:pPr>
            <a:r>
              <a:rPr lang="en-GB" sz="2000" b="1" i="1" dirty="0">
                <a:solidFill>
                  <a:srgbClr val="F8652E"/>
                </a:solidFill>
              </a:rPr>
              <a:t>Arcadis</a:t>
            </a:r>
            <a:endParaRPr lang="en-US" sz="2000" i="1" dirty="0"/>
          </a:p>
        </p:txBody>
      </p:sp>
      <p:pic>
        <p:nvPicPr>
          <p:cNvPr id="8" name="Picture 7" descr="A close-up of a child smiling&#10;&#10;Description automatically generated with medium confidence">
            <a:extLst>
              <a:ext uri="{FF2B5EF4-FFF2-40B4-BE49-F238E27FC236}">
                <a16:creationId xmlns:a16="http://schemas.microsoft.com/office/drawing/2014/main" id="{9D1A6708-FA6F-4EB1-81D2-57157780C1A1}"/>
              </a:ext>
            </a:extLst>
          </p:cNvPr>
          <p:cNvPicPr>
            <a:picLocks noChangeAspect="1"/>
          </p:cNvPicPr>
          <p:nvPr/>
        </p:nvPicPr>
        <p:blipFill rotWithShape="1">
          <a:blip r:embed="rId6">
            <a:extLst>
              <a:ext uri="{BEBA8EAE-BF5A-486C-A8C5-ECC9F3942E4B}">
                <a14:imgProps xmlns:a14="http://schemas.microsoft.com/office/drawing/2010/main">
                  <a14:imgLayer r:embed="rId7">
                    <a14:imgEffect>
                      <a14:saturation sat="0"/>
                    </a14:imgEffect>
                  </a14:imgLayer>
                </a14:imgProps>
              </a:ext>
              <a:ext uri="{28A0092B-C50C-407E-A947-70E740481C1C}">
                <a14:useLocalDpi xmlns:a14="http://schemas.microsoft.com/office/drawing/2010/main" val="0"/>
              </a:ext>
            </a:extLst>
          </a:blip>
          <a:srcRect l="7037" r="13490"/>
          <a:stretch/>
        </p:blipFill>
        <p:spPr>
          <a:xfrm>
            <a:off x="5152559" y="1481322"/>
            <a:ext cx="2560121" cy="2946128"/>
          </a:xfrm>
          <a:prstGeom prst="rect">
            <a:avLst/>
          </a:prstGeom>
        </p:spPr>
      </p:pic>
      <p:sp>
        <p:nvSpPr>
          <p:cNvPr id="13" name="Content Placeholder 2">
            <a:extLst>
              <a:ext uri="{FF2B5EF4-FFF2-40B4-BE49-F238E27FC236}">
                <a16:creationId xmlns:a16="http://schemas.microsoft.com/office/drawing/2014/main" id="{DDE824ED-8DF5-467E-AF02-1A60CCC0451A}"/>
              </a:ext>
            </a:extLst>
          </p:cNvPr>
          <p:cNvSpPr txBox="1">
            <a:spLocks/>
          </p:cNvSpPr>
          <p:nvPr/>
        </p:nvSpPr>
        <p:spPr>
          <a:xfrm>
            <a:off x="4695931" y="4655472"/>
            <a:ext cx="3473379" cy="10257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0" fontAlgn="base" latinLnBrk="0" hangingPunct="0">
              <a:lnSpc>
                <a:spcPct val="100000"/>
              </a:lnSpc>
              <a:spcAft>
                <a:spcPct val="0"/>
              </a:spcAft>
              <a:buClrTx/>
              <a:buSzTx/>
              <a:buFontTx/>
              <a:buNone/>
              <a:tabLst/>
            </a:pPr>
            <a:r>
              <a:rPr lang="en-US" altLang="en-US" sz="2000" b="1" dirty="0">
                <a:solidFill>
                  <a:srgbClr val="F8652E"/>
                </a:solidFill>
              </a:rPr>
              <a:t>Elizabeth C. Girardi-Schoen</a:t>
            </a:r>
            <a:endParaRPr lang="en-GB" altLang="en-US" sz="2000" b="1" dirty="0">
              <a:solidFill>
                <a:srgbClr val="F8652E"/>
              </a:solidFill>
            </a:endParaRPr>
          </a:p>
          <a:p>
            <a:pPr marL="0" marR="0" lvl="0" indent="0" algn="ctr" defTabSz="914400" rtl="0" eaLnBrk="0" fontAlgn="base" latinLnBrk="0" hangingPunct="0">
              <a:lnSpc>
                <a:spcPct val="100000"/>
              </a:lnSpc>
              <a:spcAft>
                <a:spcPct val="0"/>
              </a:spcAft>
              <a:buClrTx/>
              <a:buSzTx/>
              <a:buFontTx/>
              <a:buNone/>
              <a:tabLst/>
            </a:pPr>
            <a:r>
              <a:rPr lang="en-US" altLang="en-US" sz="2000" b="1" i="1" dirty="0">
                <a:solidFill>
                  <a:srgbClr val="F8652E"/>
                </a:solidFill>
              </a:rPr>
              <a:t>Global Environmental Sustainability Leader</a:t>
            </a:r>
          </a:p>
          <a:p>
            <a:pPr marL="0" marR="0" lvl="0" indent="0" algn="ctr" defTabSz="914400" rtl="0" eaLnBrk="0" fontAlgn="base" latinLnBrk="0" hangingPunct="0">
              <a:lnSpc>
                <a:spcPct val="100000"/>
              </a:lnSpc>
              <a:spcAft>
                <a:spcPct val="0"/>
              </a:spcAft>
              <a:buClrTx/>
              <a:buSzTx/>
              <a:buFontTx/>
              <a:buNone/>
              <a:tabLst/>
            </a:pPr>
            <a:r>
              <a:rPr lang="en-US" altLang="en-US" sz="2000" b="1" i="1" dirty="0">
                <a:solidFill>
                  <a:srgbClr val="F8652E"/>
                </a:solidFill>
              </a:rPr>
              <a:t>Pfizer</a:t>
            </a:r>
          </a:p>
        </p:txBody>
      </p:sp>
    </p:spTree>
    <p:extLst>
      <p:ext uri="{BB962C8B-B14F-4D97-AF65-F5344CB8AC3E}">
        <p14:creationId xmlns:p14="http://schemas.microsoft.com/office/powerpoint/2010/main" val="3001134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sz="3200" dirty="0"/>
              <a:t>Special Thanks</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rPr>
              <a:t>Detailed Mass Balance Guidance</a:t>
            </a:r>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37135" y="1344408"/>
            <a:ext cx="11176329" cy="5632311"/>
          </a:xfrm>
          <a:prstGeom prst="rect">
            <a:avLst/>
          </a:prstGeom>
          <a:noFill/>
        </p:spPr>
        <p:txBody>
          <a:bodyPr wrap="square" rtlCol="0">
            <a:spAutoFit/>
          </a:bodyPr>
          <a:lstStyle/>
          <a:p>
            <a:r>
              <a:rPr lang="en-US" sz="2400" dirty="0"/>
              <a:t>Special thanks to the members of the PSCI team who developed this detailed guidance:</a:t>
            </a:r>
          </a:p>
          <a:p>
            <a:pPr marL="628650" indent="-285750">
              <a:buClr>
                <a:schemeClr val="accent1"/>
              </a:buClr>
              <a:buFont typeface="Arial" panose="020B0604020202020204" pitchFamily="34" charset="0"/>
              <a:buChar char="•"/>
            </a:pPr>
            <a:r>
              <a:rPr lang="en-US" sz="2400" dirty="0"/>
              <a:t>Ann Lee-Jeffs (Teva)</a:t>
            </a:r>
          </a:p>
          <a:p>
            <a:pPr marL="628650" indent="-285750">
              <a:buClr>
                <a:schemeClr val="accent1"/>
              </a:buClr>
              <a:buFont typeface="Arial" panose="020B0604020202020204" pitchFamily="34" charset="0"/>
              <a:buChar char="•"/>
            </a:pPr>
            <a:r>
              <a:rPr lang="en-US" sz="2400" dirty="0"/>
              <a:t>Elizabeth Girardi-Schoen (Pfizer)</a:t>
            </a:r>
          </a:p>
          <a:p>
            <a:pPr marL="628650" indent="-285750">
              <a:buClr>
                <a:schemeClr val="accent1"/>
              </a:buClr>
              <a:buFont typeface="Arial" panose="020B0604020202020204" pitchFamily="34" charset="0"/>
              <a:buChar char="•"/>
            </a:pPr>
            <a:r>
              <a:rPr lang="en-US" sz="2400" dirty="0"/>
              <a:t>Jeffrey Brenchley (Merck)</a:t>
            </a:r>
          </a:p>
          <a:p>
            <a:pPr marL="628650" indent="-285750">
              <a:buClr>
                <a:schemeClr val="accent1"/>
              </a:buClr>
              <a:buFont typeface="Arial" panose="020B0604020202020204" pitchFamily="34" charset="0"/>
              <a:buChar char="•"/>
            </a:pPr>
            <a:r>
              <a:rPr lang="en-US" sz="2400" dirty="0"/>
              <a:t>Jonathan Stanway (GSK)</a:t>
            </a:r>
          </a:p>
          <a:p>
            <a:pPr marL="628650" indent="-285750">
              <a:buClr>
                <a:schemeClr val="accent1"/>
              </a:buClr>
              <a:buFont typeface="Arial" panose="020B0604020202020204" pitchFamily="34" charset="0"/>
              <a:buChar char="•"/>
            </a:pPr>
            <a:r>
              <a:rPr lang="en-US" sz="2400" dirty="0"/>
              <a:t>Neil Parke (Eli Lilly)</a:t>
            </a:r>
          </a:p>
          <a:p>
            <a:pPr marL="628650" indent="-285750">
              <a:buClr>
                <a:schemeClr val="accent1"/>
              </a:buClr>
              <a:buFont typeface="Arial" panose="020B0604020202020204" pitchFamily="34" charset="0"/>
              <a:buChar char="•"/>
            </a:pPr>
            <a:r>
              <a:rPr lang="en-US" sz="2400" dirty="0"/>
              <a:t>Todd Davidson (Bristol Myers Squibb)</a:t>
            </a:r>
          </a:p>
          <a:p>
            <a:pPr marL="628650" indent="-285750">
              <a:buClr>
                <a:schemeClr val="accent1"/>
              </a:buClr>
              <a:buFont typeface="Arial" panose="020B0604020202020204" pitchFamily="34" charset="0"/>
              <a:buChar char="•"/>
            </a:pPr>
            <a:r>
              <a:rPr lang="en-US" sz="2400" dirty="0"/>
              <a:t>Vincent Parker (Elanco)</a:t>
            </a:r>
          </a:p>
          <a:p>
            <a:pPr marL="285750" indent="-285750">
              <a:buFont typeface="Arial" panose="020B0604020202020204" pitchFamily="34" charset="0"/>
              <a:buChar char="•"/>
            </a:pPr>
            <a:endParaRPr lang="en-US" sz="2400" dirty="0"/>
          </a:p>
          <a:p>
            <a:r>
              <a:rPr lang="en-US" sz="2400" dirty="0"/>
              <a:t>And to the members of external consultancy Arcadis:</a:t>
            </a:r>
          </a:p>
          <a:p>
            <a:pPr marL="628650" indent="-285750">
              <a:buClr>
                <a:schemeClr val="accent1"/>
              </a:buClr>
              <a:buFont typeface="Arial" panose="020B0604020202020204" pitchFamily="34" charset="0"/>
              <a:buChar char="•"/>
            </a:pPr>
            <a:r>
              <a:rPr lang="en-US" sz="2400" dirty="0"/>
              <a:t>Jason Rushing</a:t>
            </a:r>
          </a:p>
          <a:p>
            <a:pPr marL="628650" indent="-285750">
              <a:buClr>
                <a:schemeClr val="accent1"/>
              </a:buClr>
              <a:buFont typeface="Arial" panose="020B0604020202020204" pitchFamily="34" charset="0"/>
              <a:buChar char="•"/>
            </a:pPr>
            <a:r>
              <a:rPr lang="en-US" sz="2400" dirty="0"/>
              <a:t>David Riedel</a:t>
            </a:r>
          </a:p>
          <a:p>
            <a:pPr marL="628650" indent="-285750">
              <a:buClr>
                <a:schemeClr val="accent1"/>
              </a:buClr>
              <a:buFont typeface="Arial" panose="020B0604020202020204" pitchFamily="34" charset="0"/>
              <a:buChar char="•"/>
            </a:pPr>
            <a:r>
              <a:rPr lang="en-US" sz="2400" dirty="0"/>
              <a:t>Nolan Chase</a:t>
            </a:r>
          </a:p>
          <a:p>
            <a:endParaRPr lang="en-US" sz="2400" dirty="0"/>
          </a:p>
          <a:p>
            <a:endParaRPr lang="en-US" sz="2400" dirty="0"/>
          </a:p>
        </p:txBody>
      </p:sp>
    </p:spTree>
    <p:extLst>
      <p:ext uri="{BB962C8B-B14F-4D97-AF65-F5344CB8AC3E}">
        <p14:creationId xmlns:p14="http://schemas.microsoft.com/office/powerpoint/2010/main" val="2786913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sz="3200" dirty="0"/>
              <a:t>Introduction</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rPr>
              <a:t>Detailed Mass Balance Guidance</a:t>
            </a:r>
            <a:endPar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endParaRP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37135" y="1305341"/>
            <a:ext cx="11176329" cy="1477328"/>
          </a:xfrm>
          <a:prstGeom prst="rect">
            <a:avLst/>
          </a:prstGeom>
          <a:noFill/>
        </p:spPr>
        <p:txBody>
          <a:bodyPr wrap="square" rtlCol="0">
            <a:spAutoFit/>
          </a:bodyPr>
          <a:lstStyle/>
          <a:p>
            <a:pPr marL="285750" indent="-285750">
              <a:buFont typeface="Arial" panose="020B0604020202020204" pitchFamily="34" charset="0"/>
              <a:buChar char="•"/>
            </a:pPr>
            <a:r>
              <a:rPr lang="en-US" dirty="0"/>
              <a:t>Pharmaceuticals in the Environment (PiE) is an increasing public concern. </a:t>
            </a:r>
          </a:p>
          <a:p>
            <a:endParaRPr lang="en-US" dirty="0"/>
          </a:p>
          <a:p>
            <a:pPr marL="285750" indent="-285750">
              <a:buFont typeface="Arial" panose="020B0604020202020204" pitchFamily="34" charset="0"/>
              <a:buChar char="•"/>
            </a:pPr>
            <a:r>
              <a:rPr lang="en-US" dirty="0"/>
              <a:t>While manufacturing losses represent a small percentage of API entering the environment, the pharmaceutical industry and PSCI have committed to addressing the risk of API losses from manufacturing. </a:t>
            </a:r>
          </a:p>
          <a:p>
            <a:endParaRPr lang="en-US" dirty="0"/>
          </a:p>
        </p:txBody>
      </p:sp>
      <p:pic>
        <p:nvPicPr>
          <p:cNvPr id="8" name="Picture 7">
            <a:extLst>
              <a:ext uri="{FF2B5EF4-FFF2-40B4-BE49-F238E27FC236}">
                <a16:creationId xmlns:a16="http://schemas.microsoft.com/office/drawing/2014/main" id="{81FB7690-4E9A-4B82-9318-0DF8FD46C38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946780" y="3666779"/>
            <a:ext cx="2766684" cy="1488983"/>
          </a:xfrm>
          <a:prstGeom prst="rect">
            <a:avLst/>
          </a:prstGeom>
        </p:spPr>
      </p:pic>
      <p:sp>
        <p:nvSpPr>
          <p:cNvPr id="10" name="TextBox 9">
            <a:extLst>
              <a:ext uri="{FF2B5EF4-FFF2-40B4-BE49-F238E27FC236}">
                <a16:creationId xmlns:a16="http://schemas.microsoft.com/office/drawing/2014/main" id="{EE6977FF-2CEB-44E5-B706-C4A4560A6D8A}"/>
              </a:ext>
            </a:extLst>
          </p:cNvPr>
          <p:cNvSpPr txBox="1"/>
          <p:nvPr/>
        </p:nvSpPr>
        <p:spPr>
          <a:xfrm>
            <a:off x="537135" y="2597663"/>
            <a:ext cx="8118593" cy="3970318"/>
          </a:xfrm>
          <a:prstGeom prst="rect">
            <a:avLst/>
          </a:prstGeom>
          <a:noFill/>
        </p:spPr>
        <p:txBody>
          <a:bodyPr wrap="square" rtlCol="0">
            <a:spAutoFit/>
          </a:bodyPr>
          <a:lstStyle/>
          <a:p>
            <a:pPr marL="285750" indent="-285750">
              <a:buFont typeface="Arial" panose="020B0604020202020204" pitchFamily="34" charset="0"/>
              <a:buChar char="•"/>
            </a:pPr>
            <a:r>
              <a:rPr lang="en-US" dirty="0"/>
              <a:t>Many companies are requiring that their facilities, and their suppliers, estimate mass losses from manufacturing to determine the predicted environmental concentration (PEC).</a:t>
            </a:r>
          </a:p>
          <a:p>
            <a:endParaRPr lang="en-US" dirty="0"/>
          </a:p>
          <a:p>
            <a:pPr marL="285750" indent="-285750">
              <a:buFont typeface="Arial" panose="020B0604020202020204" pitchFamily="34" charset="0"/>
              <a:buChar char="•"/>
            </a:pPr>
            <a:r>
              <a:rPr lang="en-US" dirty="0"/>
              <a:t>The industry-accepted method for estimating API mass loss is to follow a mass balance approach, where inputs, outputs, and losses are accounted for to determine the mass entering wastewater.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PSCI has developed a set of detailed guidance documents on how to perform a PiE mass balance calculation. This presentation is intended to provide an overview of the process. </a:t>
            </a:r>
          </a:p>
          <a:p>
            <a:endParaRPr lang="en-US" dirty="0"/>
          </a:p>
          <a:p>
            <a:pPr marL="285750" indent="-285750">
              <a:buFont typeface="Arial" panose="020B0604020202020204" pitchFamily="34" charset="0"/>
              <a:buChar char="•"/>
            </a:pPr>
            <a:endParaRPr lang="en-US" dirty="0"/>
          </a:p>
          <a:p>
            <a:endParaRPr lang="en-US" dirty="0"/>
          </a:p>
        </p:txBody>
      </p:sp>
    </p:spTree>
    <p:extLst>
      <p:ext uri="{BB962C8B-B14F-4D97-AF65-F5344CB8AC3E}">
        <p14:creationId xmlns:p14="http://schemas.microsoft.com/office/powerpoint/2010/main" val="1010346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sz="3200" dirty="0"/>
              <a:t>Other PSCI PiE Presentations and Reference Files</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9" name="TextBox 8">
            <a:extLst>
              <a:ext uri="{FF2B5EF4-FFF2-40B4-BE49-F238E27FC236}">
                <a16:creationId xmlns:a16="http://schemas.microsoft.com/office/drawing/2014/main" id="{C8E5397B-144C-4D88-B9E0-B37E0B6B982F}"/>
              </a:ext>
            </a:extLst>
          </p:cNvPr>
          <p:cNvSpPr txBox="1"/>
          <p:nvPr/>
        </p:nvSpPr>
        <p:spPr>
          <a:xfrm>
            <a:off x="619500" y="1304662"/>
            <a:ext cx="8533377" cy="4524315"/>
          </a:xfrm>
          <a:prstGeom prst="rect">
            <a:avLst/>
          </a:prstGeom>
          <a:noFill/>
        </p:spPr>
        <p:txBody>
          <a:bodyPr wrap="square" rtlCol="0">
            <a:spAutoFit/>
          </a:bodyPr>
          <a:lstStyle/>
          <a:p>
            <a:r>
              <a:rPr lang="en-US" dirty="0"/>
              <a:t>5- part webinar series on PiE, AMR, and best effluent managing practices</a:t>
            </a:r>
            <a:endParaRPr lang="en-US" dirty="0">
              <a:highlight>
                <a:srgbClr val="FFFF00"/>
              </a:highlight>
            </a:endParaRPr>
          </a:p>
          <a:p>
            <a:pPr marL="285750" indent="-285750">
              <a:buFont typeface="Arial" panose="020B0604020202020204" pitchFamily="34" charset="0"/>
              <a:buChar char="•"/>
            </a:pPr>
            <a:r>
              <a:rPr lang="en-US" sz="1800" u="sng" dirty="0">
                <a:hlinkClick r:id="rId2"/>
              </a:rPr>
              <a:t>Part 1 - Managing APIs in manufacturing effluent</a:t>
            </a:r>
            <a:endParaRPr lang="en-GB" sz="1800" u="sng" dirty="0"/>
          </a:p>
          <a:p>
            <a:pPr marL="285750" indent="-285750">
              <a:buFont typeface="Arial" panose="020B0604020202020204" pitchFamily="34" charset="0"/>
              <a:buChar char="•"/>
            </a:pPr>
            <a:r>
              <a:rPr lang="en-US" u="sng" dirty="0">
                <a:hlinkClick r:id="rId3"/>
              </a:rPr>
              <a:t>Part 2 - Managing APIs in manufacturing effluent</a:t>
            </a:r>
            <a:endParaRPr lang="en-GB" u="sng" dirty="0"/>
          </a:p>
          <a:p>
            <a:pPr marL="285750" indent="-285750">
              <a:buFont typeface="Arial" panose="020B0604020202020204" pitchFamily="34" charset="0"/>
              <a:buChar char="•"/>
            </a:pPr>
            <a:r>
              <a:rPr lang="en-US" sz="1800" u="sng" dirty="0">
                <a:hlinkClick r:id="rId4"/>
              </a:rPr>
              <a:t>Part 3 - Managing APIs in manufacturing effluent</a:t>
            </a:r>
            <a:endParaRPr lang="en-GB" sz="1800" u="sng" dirty="0"/>
          </a:p>
          <a:p>
            <a:pPr marL="285750" indent="-285750">
              <a:buFont typeface="Arial" panose="020B0604020202020204" pitchFamily="34" charset="0"/>
              <a:buChar char="•"/>
            </a:pPr>
            <a:r>
              <a:rPr lang="en-US" sz="1800" u="sng" dirty="0">
                <a:hlinkClick r:id="rId5"/>
              </a:rPr>
              <a:t>Part 4 - Managing APIs in manufacturing effluent</a:t>
            </a:r>
            <a:endParaRPr lang="en-GB" sz="1800" u="sng" dirty="0"/>
          </a:p>
          <a:p>
            <a:pPr marL="285750" indent="-285750">
              <a:buFont typeface="Arial" panose="020B0604020202020204" pitchFamily="34" charset="0"/>
              <a:buChar char="•"/>
            </a:pPr>
            <a:r>
              <a:rPr lang="en-GB" sz="1800" u="sng" dirty="0">
                <a:hlinkClick r:id="rId6"/>
              </a:rPr>
              <a:t>Part 5 - Antimicrobial resistance</a:t>
            </a:r>
            <a:endParaRPr lang="en-GB" u="sng" dirty="0"/>
          </a:p>
          <a:p>
            <a:endParaRPr lang="en-US" dirty="0">
              <a:solidFill>
                <a:srgbClr val="FF0000"/>
              </a:solidFill>
            </a:endParaRPr>
          </a:p>
          <a:p>
            <a:r>
              <a:rPr lang="en-US" dirty="0"/>
              <a:t>AMR Industry Alliance – Best Practices for Managing Antibiotic Waste</a:t>
            </a:r>
          </a:p>
          <a:p>
            <a:pPr marL="285750" indent="-285750">
              <a:buFont typeface="Arial" panose="020B0604020202020204" pitchFamily="34" charset="0"/>
              <a:buChar char="•"/>
            </a:pPr>
            <a:r>
              <a:rPr lang="en-US" sz="1800" u="sng" dirty="0">
                <a:hlinkClick r:id="rId7"/>
              </a:rPr>
              <a:t>Link</a:t>
            </a:r>
            <a:r>
              <a:rPr lang="en-US" dirty="0">
                <a:highlight>
                  <a:srgbClr val="FFFF00"/>
                </a:highlight>
              </a:rPr>
              <a:t> </a:t>
            </a:r>
          </a:p>
          <a:p>
            <a:pPr marL="285750" indent="-285750">
              <a:buFont typeface="Arial" panose="020B0604020202020204" pitchFamily="34" charset="0"/>
              <a:buChar char="•"/>
            </a:pPr>
            <a:endParaRPr lang="en-US" dirty="0">
              <a:highlight>
                <a:srgbClr val="FFFF00"/>
              </a:highlight>
            </a:endParaRPr>
          </a:p>
          <a:p>
            <a:r>
              <a:rPr lang="en-US" dirty="0"/>
              <a:t>Guidance for Calculating Dilution Factors considering Mixing Zones</a:t>
            </a:r>
          </a:p>
          <a:p>
            <a:pPr marL="285750" indent="-285750">
              <a:buFont typeface="Arial" panose="020B0604020202020204" pitchFamily="34" charset="0"/>
              <a:buChar char="•"/>
            </a:pPr>
            <a:r>
              <a:rPr lang="en-US" dirty="0">
                <a:hlinkClick r:id="rId8"/>
              </a:rPr>
              <a:t>Link</a:t>
            </a:r>
            <a:endParaRPr lang="en-US" dirty="0"/>
          </a:p>
          <a:p>
            <a:pPr marL="285750" indent="-285750">
              <a:buFont typeface="Arial" panose="020B0604020202020204" pitchFamily="34" charset="0"/>
              <a:buChar char="•"/>
            </a:pPr>
            <a:endParaRPr lang="en-US" dirty="0"/>
          </a:p>
          <a:p>
            <a:r>
              <a:rPr lang="en-US" dirty="0"/>
              <a:t>PSCI PEC:PNEC Calculator Tool</a:t>
            </a:r>
          </a:p>
          <a:p>
            <a:pPr marL="285750" indent="-285750">
              <a:buFont typeface="Arial" panose="020B0604020202020204" pitchFamily="34" charset="0"/>
              <a:buChar char="•"/>
            </a:pPr>
            <a:r>
              <a:rPr lang="en-US" sz="1800" dirty="0">
                <a:solidFill>
                  <a:schemeClr val="tx1"/>
                </a:solidFill>
                <a:hlinkClick r:id="rId9"/>
              </a:rPr>
              <a:t>Link</a:t>
            </a:r>
            <a:endParaRPr lang="en-US" sz="1800" dirty="0">
              <a:solidFill>
                <a:schemeClr val="tx1"/>
              </a:solidFill>
            </a:endParaRPr>
          </a:p>
          <a:p>
            <a:endParaRPr lang="en-US" dirty="0"/>
          </a:p>
        </p:txBody>
      </p:sp>
    </p:spTree>
    <p:extLst>
      <p:ext uri="{BB962C8B-B14F-4D97-AF65-F5344CB8AC3E}">
        <p14:creationId xmlns:p14="http://schemas.microsoft.com/office/powerpoint/2010/main" val="2333510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593836" y="495838"/>
            <a:ext cx="11333505" cy="652463"/>
          </a:xfrm>
        </p:spPr>
        <p:txBody>
          <a:bodyPr/>
          <a:lstStyle/>
          <a:p>
            <a:r>
              <a:rPr lang="en-GB" sz="3200" dirty="0"/>
              <a:t>Goal of this Presentation</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648071" y="1415398"/>
            <a:ext cx="5447929" cy="4985980"/>
          </a:xfrm>
          <a:prstGeom prst="rect">
            <a:avLst/>
          </a:prstGeom>
          <a:noFill/>
        </p:spPr>
        <p:txBody>
          <a:bodyPr wrap="square" rtlCol="0">
            <a:spAutoFit/>
          </a:bodyPr>
          <a:lstStyle/>
          <a:p>
            <a:r>
              <a:rPr lang="en-US" sz="2400" b="1" dirty="0"/>
              <a:t>Provide an overview of the mass balance approach for estimating API losses from manufacturing to determine the Predicted Environmental Concentration (PEC) and Risk Quotient (RQ).</a:t>
            </a:r>
          </a:p>
          <a:p>
            <a:endParaRPr lang="en-US" b="1" u="sng" dirty="0"/>
          </a:p>
          <a:p>
            <a:r>
              <a:rPr lang="en-US" dirty="0"/>
              <a:t>The following documents will be available on the PSCI website.  </a:t>
            </a:r>
          </a:p>
          <a:p>
            <a:endParaRPr lang="en-US" dirty="0"/>
          </a:p>
          <a:p>
            <a:pPr marL="285750" indent="-285750">
              <a:buFont typeface="Arial" panose="020B0604020202020204" pitchFamily="34" charset="0"/>
              <a:buChar char="•"/>
            </a:pPr>
            <a:r>
              <a:rPr lang="en-US" dirty="0"/>
              <a:t>This presentation (with audio recording)</a:t>
            </a:r>
          </a:p>
          <a:p>
            <a:pPr marL="285750" indent="-285750">
              <a:buFont typeface="Arial" panose="020B0604020202020204" pitchFamily="34" charset="0"/>
              <a:buChar char="•"/>
            </a:pPr>
            <a:r>
              <a:rPr lang="en-US" dirty="0"/>
              <a:t>Mass balance process decision tree / flow chart</a:t>
            </a:r>
          </a:p>
          <a:p>
            <a:pPr marL="285750" indent="-285750">
              <a:buFont typeface="Arial" panose="020B0604020202020204" pitchFamily="34" charset="0"/>
              <a:buChar char="•"/>
            </a:pPr>
            <a:r>
              <a:rPr lang="en-US" dirty="0"/>
              <a:t>Detailed guidance presentation for different types of manufacturing: OSD, Sterile, API Chemical Synthesis</a:t>
            </a:r>
          </a:p>
          <a:p>
            <a:pPr marL="285750" indent="-285750">
              <a:buFont typeface="Arial" panose="020B0604020202020204" pitchFamily="34" charset="0"/>
              <a:buChar char="•"/>
            </a:pPr>
            <a:r>
              <a:rPr lang="en-US" dirty="0"/>
              <a:t>Example calculations and reporting template</a:t>
            </a:r>
          </a:p>
          <a:p>
            <a:endParaRPr lang="en-US" dirty="0"/>
          </a:p>
          <a:p>
            <a:endParaRPr lang="en-US" dirty="0"/>
          </a:p>
        </p:txBody>
      </p:sp>
      <p:pic>
        <p:nvPicPr>
          <p:cNvPr id="7" name="Picture 6">
            <a:extLst>
              <a:ext uri="{FF2B5EF4-FFF2-40B4-BE49-F238E27FC236}">
                <a16:creationId xmlns:a16="http://schemas.microsoft.com/office/drawing/2014/main" id="{C41F1123-6D3A-4F32-B07C-7BA6633BDEA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260589" y="1634139"/>
            <a:ext cx="5837387" cy="3679285"/>
          </a:xfrm>
          <a:prstGeom prst="rect">
            <a:avLst/>
          </a:prstGeom>
          <a:ln>
            <a:solidFill>
              <a:schemeClr val="tx1"/>
            </a:solidFill>
          </a:ln>
        </p:spPr>
      </p:pic>
      <p:sp>
        <p:nvSpPr>
          <p:cNvPr id="8" name="Content Placeholder 2">
            <a:extLst>
              <a:ext uri="{FF2B5EF4-FFF2-40B4-BE49-F238E27FC236}">
                <a16:creationId xmlns:a16="http://schemas.microsoft.com/office/drawing/2014/main" id="{E15C57A1-1356-42A5-8B95-2459F8F4D477}"/>
              </a:ext>
            </a:extLst>
          </p:cNvPr>
          <p:cNvSpPr txBox="1">
            <a:spLocks/>
          </p:cNvSpPr>
          <p:nvPr/>
        </p:nvSpPr>
        <p:spPr>
          <a:xfrm>
            <a:off x="7388445" y="5432699"/>
            <a:ext cx="4017440" cy="277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200" i="1" dirty="0">
                <a:solidFill>
                  <a:schemeClr val="tx1"/>
                </a:solidFill>
              </a:rPr>
              <a:t>Example Section of Detailed Guidance Flowchart</a:t>
            </a: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Tree>
    <p:extLst>
      <p:ext uri="{BB962C8B-B14F-4D97-AF65-F5344CB8AC3E}">
        <p14:creationId xmlns:p14="http://schemas.microsoft.com/office/powerpoint/2010/main" val="19735190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sz="3200" dirty="0"/>
              <a:t>Terminology and Acronyms</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37135" y="1305341"/>
            <a:ext cx="11007165" cy="3693319"/>
          </a:xfrm>
          <a:prstGeom prst="rect">
            <a:avLst/>
          </a:prstGeom>
          <a:noFill/>
        </p:spPr>
        <p:txBody>
          <a:bodyPr wrap="square" rtlCol="0">
            <a:spAutoFit/>
          </a:bodyPr>
          <a:lstStyle/>
          <a:p>
            <a:endParaRPr lang="en-US" dirty="0"/>
          </a:p>
          <a:p>
            <a:r>
              <a:rPr lang="en-US" b="1" dirty="0"/>
              <a:t>eMax</a:t>
            </a:r>
            <a:r>
              <a:rPr lang="en-US" dirty="0"/>
              <a:t> – Estimated maximum mass of API discharged to the environment during a 24-hour period. The goal of this guidance is to calculate and refine the eMax value. </a:t>
            </a:r>
          </a:p>
          <a:p>
            <a:endParaRPr lang="en-US" dirty="0"/>
          </a:p>
          <a:p>
            <a:r>
              <a:rPr lang="en-US" b="1" dirty="0"/>
              <a:t>PEC</a:t>
            </a:r>
            <a:r>
              <a:rPr lang="en-US" dirty="0"/>
              <a:t> – Predicted Environmental Concentration of an API in the receiving water body (µg/L).</a:t>
            </a:r>
          </a:p>
          <a:p>
            <a:endParaRPr lang="en-US" dirty="0"/>
          </a:p>
          <a:p>
            <a:r>
              <a:rPr lang="en-US" b="1" dirty="0"/>
              <a:t>PNEC </a:t>
            </a:r>
            <a:r>
              <a:rPr lang="en-US" dirty="0"/>
              <a:t>– Predicted No Effect Concentration of an API (µg/L).</a:t>
            </a:r>
          </a:p>
          <a:p>
            <a:pPr marL="285750" indent="-285750">
              <a:buFont typeface="Arial" panose="020B0604020202020204" pitchFamily="34" charset="0"/>
              <a:buChar char="•"/>
            </a:pPr>
            <a:r>
              <a:rPr lang="en-US" dirty="0"/>
              <a:t>Several values – chronic environmental toxicity is normally the lowest. </a:t>
            </a:r>
          </a:p>
          <a:p>
            <a:endParaRPr lang="en-US" dirty="0"/>
          </a:p>
          <a:p>
            <a:r>
              <a:rPr lang="en-US" b="1" dirty="0"/>
              <a:t>RQ</a:t>
            </a:r>
            <a:r>
              <a:rPr lang="en-US" dirty="0"/>
              <a:t> – Ratio of PEC/PNEC. If RQ &gt;=1, indicates there is risk associated with the discharge of API. </a:t>
            </a:r>
          </a:p>
          <a:p>
            <a:endParaRPr lang="en-US" dirty="0">
              <a:highlight>
                <a:srgbClr val="FFFF00"/>
              </a:highlight>
            </a:endParaRPr>
          </a:p>
          <a:p>
            <a:r>
              <a:rPr lang="en-US" dirty="0">
                <a:highlight>
                  <a:srgbClr val="FFFF00"/>
                </a:highlight>
              </a:rPr>
              <a:t> </a:t>
            </a:r>
          </a:p>
          <a:p>
            <a:endParaRPr lang="en-US" dirty="0"/>
          </a:p>
        </p:txBody>
      </p:sp>
    </p:spTree>
    <p:extLst>
      <p:ext uri="{BB962C8B-B14F-4D97-AF65-F5344CB8AC3E}">
        <p14:creationId xmlns:p14="http://schemas.microsoft.com/office/powerpoint/2010/main" val="32161086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85382"/>
            <a:ext cx="11576980" cy="652463"/>
          </a:xfrm>
        </p:spPr>
        <p:txBody>
          <a:bodyPr/>
          <a:lstStyle/>
          <a:p>
            <a:r>
              <a:rPr lang="en-GB" sz="2800" dirty="0"/>
              <a:t>Mass Balance Process Overview – Background Information</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19379" y="1236896"/>
            <a:ext cx="9450244" cy="338554"/>
          </a:xfrm>
          <a:prstGeom prst="rect">
            <a:avLst/>
          </a:prstGeom>
          <a:noFill/>
        </p:spPr>
        <p:txBody>
          <a:bodyPr wrap="square" rtlCol="0">
            <a:spAutoFit/>
          </a:bodyPr>
          <a:lstStyle/>
          <a:p>
            <a:r>
              <a:rPr lang="en-US" sz="1600" dirty="0"/>
              <a:t>The detailed guidance contains 8 steps. Steps increase in complexity as you go.  </a:t>
            </a:r>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1: Select the product and specific SKU for </a:t>
            </a:r>
          </a:p>
          <a:p>
            <a:r>
              <a:rPr lang="en-US" sz="1600" dirty="0"/>
              <a:t>evaluation. </a:t>
            </a:r>
          </a:p>
        </p:txBody>
      </p:sp>
      <p:sp>
        <p:nvSpPr>
          <p:cNvPr id="17" name="TextBox 16">
            <a:extLst>
              <a:ext uri="{FF2B5EF4-FFF2-40B4-BE49-F238E27FC236}">
                <a16:creationId xmlns:a16="http://schemas.microsoft.com/office/drawing/2014/main" id="{195F7525-7CA9-4A5B-8180-5D9B0B7E0CB9}"/>
              </a:ext>
            </a:extLst>
          </p:cNvPr>
          <p:cNvSpPr txBox="1"/>
          <p:nvPr/>
        </p:nvSpPr>
        <p:spPr>
          <a:xfrm>
            <a:off x="7911343" y="2655773"/>
            <a:ext cx="4280657" cy="1077218"/>
          </a:xfrm>
          <a:prstGeom prst="rect">
            <a:avLst/>
          </a:prstGeom>
          <a:noFill/>
        </p:spPr>
        <p:txBody>
          <a:bodyPr wrap="square" rtlCol="0">
            <a:spAutoFit/>
          </a:bodyPr>
          <a:lstStyle/>
          <a:p>
            <a:r>
              <a:rPr lang="en-US" sz="1600" dirty="0"/>
              <a:t>Step 2: Determine if API Losses can be discharged to the environment. </a:t>
            </a:r>
          </a:p>
          <a:p>
            <a:pPr marL="285750" indent="-285750">
              <a:buFont typeface="Arial" panose="020B0604020202020204" pitchFamily="34" charset="0"/>
              <a:buChar char="•"/>
            </a:pPr>
            <a:r>
              <a:rPr lang="en-US" sz="1600" dirty="0"/>
              <a:t>If possible, continue with assessment. </a:t>
            </a:r>
          </a:p>
          <a:p>
            <a:pPr marL="285750" indent="-285750">
              <a:buFont typeface="Arial" panose="020B0604020202020204" pitchFamily="34" charset="0"/>
              <a:buChar char="•"/>
            </a:pPr>
            <a:r>
              <a:rPr lang="en-US" sz="1600" dirty="0"/>
              <a:t>If not possible, skip to documentation. </a:t>
            </a:r>
          </a:p>
        </p:txBody>
      </p:sp>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1323439"/>
          </a:xfrm>
          <a:prstGeom prst="rect">
            <a:avLst/>
          </a:prstGeom>
          <a:noFill/>
        </p:spPr>
        <p:txBody>
          <a:bodyPr wrap="square" rtlCol="0">
            <a:spAutoFit/>
          </a:bodyPr>
          <a:lstStyle/>
          <a:p>
            <a:r>
              <a:rPr lang="en-US" sz="1600" dirty="0"/>
              <a:t>Step 3: Obtain PNEC and River Flow Information</a:t>
            </a:r>
          </a:p>
          <a:p>
            <a:pPr marL="285750" indent="-285750">
              <a:buFont typeface="Arial" panose="020B0604020202020204" pitchFamily="34" charset="0"/>
              <a:buChar char="•"/>
            </a:pPr>
            <a:r>
              <a:rPr lang="en-US" sz="1600" dirty="0"/>
              <a:t>Select values based on company and/or PSCI guidance. </a:t>
            </a:r>
          </a:p>
          <a:p>
            <a:pPr marL="285750" indent="-285750">
              <a:buFont typeface="Arial" panose="020B0604020202020204" pitchFamily="34" charset="0"/>
              <a:buChar char="•"/>
            </a:pPr>
            <a:r>
              <a:rPr lang="en-US" sz="1600" dirty="0"/>
              <a:t>Not necessary to perform mass balance – optional step.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C6F6DA8-E116-452B-B271-7B2244402654}"/>
              </a:ext>
            </a:extLst>
          </p:cNvPr>
          <p:cNvSpPr/>
          <p:nvPr/>
        </p:nvSpPr>
        <p:spPr>
          <a:xfrm>
            <a:off x="2263806" y="5040226"/>
            <a:ext cx="6720396" cy="10127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6796D706-C391-4F39-ABFF-99D2D82BF9B6}"/>
              </a:ext>
            </a:extLst>
          </p:cNvPr>
          <p:cNvSpPr/>
          <p:nvPr/>
        </p:nvSpPr>
        <p:spPr>
          <a:xfrm>
            <a:off x="2262019" y="3283579"/>
            <a:ext cx="5276918" cy="17566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2DE4CF3D-3855-4602-8A32-F9F1443E140B}"/>
              </a:ext>
            </a:extLst>
          </p:cNvPr>
          <p:cNvSpPr/>
          <p:nvPr/>
        </p:nvSpPr>
        <p:spPr>
          <a:xfrm>
            <a:off x="7759084" y="2668550"/>
            <a:ext cx="4267895" cy="107721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9F614E1-9F99-4617-B361-CF40B5321E71}"/>
              </a:ext>
            </a:extLst>
          </p:cNvPr>
          <p:cNvSpPr/>
          <p:nvPr/>
        </p:nvSpPr>
        <p:spPr>
          <a:xfrm>
            <a:off x="7835675" y="3993542"/>
            <a:ext cx="4267895" cy="132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036279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19379" y="1236896"/>
            <a:ext cx="9450244" cy="338554"/>
          </a:xfrm>
          <a:prstGeom prst="rect">
            <a:avLst/>
          </a:prstGeom>
          <a:noFill/>
        </p:spPr>
        <p:txBody>
          <a:bodyPr wrap="square" rtlCol="0">
            <a:spAutoFit/>
          </a:bodyPr>
          <a:lstStyle/>
          <a:p>
            <a:r>
              <a:rPr lang="en-US" sz="1600" dirty="0"/>
              <a:t>The detailed guidance contains 8 steps. Steps increase in complexity as you go.  </a:t>
            </a:r>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1: Select the product and specific SKU for </a:t>
            </a:r>
          </a:p>
          <a:p>
            <a:r>
              <a:rPr lang="en-US" sz="1600" dirty="0"/>
              <a:t>evaluation. </a:t>
            </a:r>
          </a:p>
        </p:txBody>
      </p:sp>
      <p:sp>
        <p:nvSpPr>
          <p:cNvPr id="17" name="TextBox 16">
            <a:extLst>
              <a:ext uri="{FF2B5EF4-FFF2-40B4-BE49-F238E27FC236}">
                <a16:creationId xmlns:a16="http://schemas.microsoft.com/office/drawing/2014/main" id="{195F7525-7CA9-4A5B-8180-5D9B0B7E0CB9}"/>
              </a:ext>
            </a:extLst>
          </p:cNvPr>
          <p:cNvSpPr txBox="1"/>
          <p:nvPr/>
        </p:nvSpPr>
        <p:spPr>
          <a:xfrm>
            <a:off x="7911343" y="2655773"/>
            <a:ext cx="4280657" cy="1077218"/>
          </a:xfrm>
          <a:prstGeom prst="rect">
            <a:avLst/>
          </a:prstGeom>
          <a:noFill/>
        </p:spPr>
        <p:txBody>
          <a:bodyPr wrap="square" rtlCol="0">
            <a:spAutoFit/>
          </a:bodyPr>
          <a:lstStyle/>
          <a:p>
            <a:r>
              <a:rPr lang="en-US" sz="1600" dirty="0"/>
              <a:t>Step 2: Determine if API Losses can be discharged to the environment. </a:t>
            </a:r>
          </a:p>
          <a:p>
            <a:pPr marL="285750" indent="-285750">
              <a:buFont typeface="Arial" panose="020B0604020202020204" pitchFamily="34" charset="0"/>
              <a:buChar char="•"/>
            </a:pPr>
            <a:r>
              <a:rPr lang="en-US" sz="1600" dirty="0"/>
              <a:t>If possible, continue with assessment. </a:t>
            </a:r>
          </a:p>
          <a:p>
            <a:pPr marL="285750" indent="-285750">
              <a:buFont typeface="Arial" panose="020B0604020202020204" pitchFamily="34" charset="0"/>
              <a:buChar char="•"/>
            </a:pPr>
            <a:r>
              <a:rPr lang="en-US" sz="1600" dirty="0"/>
              <a:t>If not possible, skip to documentation. </a:t>
            </a:r>
          </a:p>
        </p:txBody>
      </p:sp>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1323439"/>
          </a:xfrm>
          <a:prstGeom prst="rect">
            <a:avLst/>
          </a:prstGeom>
          <a:noFill/>
        </p:spPr>
        <p:txBody>
          <a:bodyPr wrap="square" rtlCol="0">
            <a:spAutoFit/>
          </a:bodyPr>
          <a:lstStyle/>
          <a:p>
            <a:r>
              <a:rPr lang="en-US" sz="1600" dirty="0"/>
              <a:t>Step 3: Obtain PNEC and River Flow Information</a:t>
            </a:r>
          </a:p>
          <a:p>
            <a:pPr marL="285750" indent="-285750">
              <a:buFont typeface="Arial" panose="020B0604020202020204" pitchFamily="34" charset="0"/>
              <a:buChar char="•"/>
            </a:pPr>
            <a:r>
              <a:rPr lang="en-US" sz="1600" dirty="0"/>
              <a:t>Select values based on company and/or PSCI guidance. </a:t>
            </a:r>
          </a:p>
          <a:p>
            <a:pPr marL="285750" indent="-285750">
              <a:buFont typeface="Arial" panose="020B0604020202020204" pitchFamily="34" charset="0"/>
              <a:buChar char="•"/>
            </a:pPr>
            <a:r>
              <a:rPr lang="en-US" sz="1600" dirty="0"/>
              <a:t>Not necessary to perform mass balance – optional step.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CC6F6DA8-E116-452B-B271-7B2244402654}"/>
              </a:ext>
            </a:extLst>
          </p:cNvPr>
          <p:cNvSpPr/>
          <p:nvPr/>
        </p:nvSpPr>
        <p:spPr>
          <a:xfrm>
            <a:off x="2263806" y="5040226"/>
            <a:ext cx="4083728" cy="10127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49F614E1-9F99-4617-B361-CF40B5321E71}"/>
              </a:ext>
            </a:extLst>
          </p:cNvPr>
          <p:cNvSpPr/>
          <p:nvPr/>
        </p:nvSpPr>
        <p:spPr>
          <a:xfrm>
            <a:off x="7835675" y="3993542"/>
            <a:ext cx="4267895" cy="13234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Title 1">
            <a:extLst>
              <a:ext uri="{FF2B5EF4-FFF2-40B4-BE49-F238E27FC236}">
                <a16:creationId xmlns:a16="http://schemas.microsoft.com/office/drawing/2014/main" id="{845F1B5F-7730-4000-A3D0-F78F086622BD}"/>
              </a:ext>
            </a:extLst>
          </p:cNvPr>
          <p:cNvSpPr>
            <a:spLocks noGrp="1"/>
          </p:cNvSpPr>
          <p:nvPr>
            <p:ph type="title"/>
          </p:nvPr>
        </p:nvSpPr>
        <p:spPr>
          <a:xfrm>
            <a:off x="449999" y="485382"/>
            <a:ext cx="11576980" cy="652463"/>
          </a:xfrm>
        </p:spPr>
        <p:txBody>
          <a:bodyPr/>
          <a:lstStyle/>
          <a:p>
            <a:r>
              <a:rPr lang="en-GB" sz="2800" dirty="0"/>
              <a:t>Mass Balance Process Overview – Background Information</a:t>
            </a:r>
          </a:p>
        </p:txBody>
      </p:sp>
    </p:spTree>
    <p:extLst>
      <p:ext uri="{BB962C8B-B14F-4D97-AF65-F5344CB8AC3E}">
        <p14:creationId xmlns:p14="http://schemas.microsoft.com/office/powerpoint/2010/main" val="7093909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519379" y="1236896"/>
            <a:ext cx="9450244" cy="338554"/>
          </a:xfrm>
          <a:prstGeom prst="rect">
            <a:avLst/>
          </a:prstGeom>
          <a:noFill/>
        </p:spPr>
        <p:txBody>
          <a:bodyPr wrap="square" rtlCol="0">
            <a:spAutoFit/>
          </a:bodyPr>
          <a:lstStyle/>
          <a:p>
            <a:r>
              <a:rPr lang="en-US" sz="1600" dirty="0"/>
              <a:t>The detailed guidance contains 8 steps. Steps increase in complexity as you go.  </a:t>
            </a:r>
          </a:p>
        </p:txBody>
      </p:sp>
      <p:pic>
        <p:nvPicPr>
          <p:cNvPr id="14" name="Picture 13">
            <a:extLst>
              <a:ext uri="{FF2B5EF4-FFF2-40B4-BE49-F238E27FC236}">
                <a16:creationId xmlns:a16="http://schemas.microsoft.com/office/drawing/2014/main" id="{4FE664A5-FA21-4BE0-A164-D7C51D92853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96933" y="1664583"/>
            <a:ext cx="7213901" cy="4299271"/>
          </a:xfrm>
          <a:prstGeom prst="rect">
            <a:avLst/>
          </a:prstGeom>
        </p:spPr>
      </p:pic>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1: Select the product and specific SKU for </a:t>
            </a:r>
          </a:p>
          <a:p>
            <a:r>
              <a:rPr lang="en-US" sz="1600" dirty="0"/>
              <a:t>evaluation. </a:t>
            </a:r>
          </a:p>
        </p:txBody>
      </p:sp>
      <p:sp>
        <p:nvSpPr>
          <p:cNvPr id="17" name="TextBox 16">
            <a:extLst>
              <a:ext uri="{FF2B5EF4-FFF2-40B4-BE49-F238E27FC236}">
                <a16:creationId xmlns:a16="http://schemas.microsoft.com/office/drawing/2014/main" id="{195F7525-7CA9-4A5B-8180-5D9B0B7E0CB9}"/>
              </a:ext>
            </a:extLst>
          </p:cNvPr>
          <p:cNvSpPr txBox="1"/>
          <p:nvPr/>
        </p:nvSpPr>
        <p:spPr>
          <a:xfrm>
            <a:off x="7911343" y="2655773"/>
            <a:ext cx="4280657" cy="1077218"/>
          </a:xfrm>
          <a:prstGeom prst="rect">
            <a:avLst/>
          </a:prstGeom>
          <a:noFill/>
        </p:spPr>
        <p:txBody>
          <a:bodyPr wrap="square" rtlCol="0">
            <a:spAutoFit/>
          </a:bodyPr>
          <a:lstStyle/>
          <a:p>
            <a:r>
              <a:rPr lang="en-US" sz="1600" dirty="0"/>
              <a:t>Step 2: Determine if API Losses can be discharged to the environment. </a:t>
            </a:r>
          </a:p>
          <a:p>
            <a:pPr marL="285750" indent="-285750">
              <a:buFont typeface="Arial" panose="020B0604020202020204" pitchFamily="34" charset="0"/>
              <a:buChar char="•"/>
            </a:pPr>
            <a:r>
              <a:rPr lang="en-US" sz="1600" dirty="0"/>
              <a:t>If possible, continue with assessment. </a:t>
            </a:r>
          </a:p>
          <a:p>
            <a:pPr marL="285750" indent="-285750">
              <a:buFont typeface="Arial" panose="020B0604020202020204" pitchFamily="34" charset="0"/>
              <a:buChar char="•"/>
            </a:pPr>
            <a:r>
              <a:rPr lang="en-US" sz="1600" dirty="0"/>
              <a:t>If not possible, skip to documentation. </a:t>
            </a:r>
          </a:p>
        </p:txBody>
      </p:sp>
      <p:sp>
        <p:nvSpPr>
          <p:cNvPr id="18" name="TextBox 17">
            <a:extLst>
              <a:ext uri="{FF2B5EF4-FFF2-40B4-BE49-F238E27FC236}">
                <a16:creationId xmlns:a16="http://schemas.microsoft.com/office/drawing/2014/main" id="{6BEE86D3-6B93-4EE8-8E01-B15B8F85A150}"/>
              </a:ext>
            </a:extLst>
          </p:cNvPr>
          <p:cNvSpPr txBox="1"/>
          <p:nvPr/>
        </p:nvSpPr>
        <p:spPr>
          <a:xfrm>
            <a:off x="7911343" y="3980765"/>
            <a:ext cx="4280657" cy="1077218"/>
          </a:xfrm>
          <a:prstGeom prst="rect">
            <a:avLst/>
          </a:prstGeom>
          <a:noFill/>
        </p:spPr>
        <p:txBody>
          <a:bodyPr wrap="square" rtlCol="0">
            <a:spAutoFit/>
          </a:bodyPr>
          <a:lstStyle/>
          <a:p>
            <a:r>
              <a:rPr lang="en-US" sz="1600" dirty="0"/>
              <a:t>Step 3: Obtain PNEC and River Flow Information</a:t>
            </a:r>
          </a:p>
          <a:p>
            <a:pPr marL="285750" indent="-285750">
              <a:buFont typeface="Arial" panose="020B0604020202020204" pitchFamily="34" charset="0"/>
              <a:buChar char="•"/>
            </a:pPr>
            <a:r>
              <a:rPr lang="en-US" sz="1600" dirty="0"/>
              <a:t>Select values based on company and/or PSCI guidance. </a:t>
            </a:r>
          </a:p>
          <a:p>
            <a:pPr marL="285750" indent="-285750">
              <a:buFont typeface="Arial" panose="020B0604020202020204" pitchFamily="34" charset="0"/>
              <a:buChar char="•"/>
            </a:pPr>
            <a:r>
              <a:rPr lang="en-US" sz="1600" b="1" dirty="0"/>
              <a:t>Not necessary to perform mass balance. </a:t>
            </a:r>
          </a:p>
        </p:txBody>
      </p:sp>
      <p:sp>
        <p:nvSpPr>
          <p:cNvPr id="19" name="Rectangle 18">
            <a:extLst>
              <a:ext uri="{FF2B5EF4-FFF2-40B4-BE49-F238E27FC236}">
                <a16:creationId xmlns:a16="http://schemas.microsoft.com/office/drawing/2014/main" id="{D654EA56-AAAB-4FA6-8E4B-A11FB717C60F}"/>
              </a:ext>
            </a:extLst>
          </p:cNvPr>
          <p:cNvSpPr/>
          <p:nvPr/>
        </p:nvSpPr>
        <p:spPr>
          <a:xfrm>
            <a:off x="696934" y="4847208"/>
            <a:ext cx="1566364" cy="111664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DBA50BFA-E8D9-46F5-8F5C-B653C767929F}"/>
              </a:ext>
            </a:extLst>
          </p:cNvPr>
          <p:cNvSpPr>
            <a:spLocks noGrp="1"/>
          </p:cNvSpPr>
          <p:nvPr>
            <p:ph type="title"/>
          </p:nvPr>
        </p:nvSpPr>
        <p:spPr>
          <a:xfrm>
            <a:off x="449999" y="485382"/>
            <a:ext cx="11576980" cy="652463"/>
          </a:xfrm>
        </p:spPr>
        <p:txBody>
          <a:bodyPr/>
          <a:lstStyle/>
          <a:p>
            <a:r>
              <a:rPr lang="en-GB" sz="2800" dirty="0"/>
              <a:t>Mass Balance Process Overview – Background Information      </a:t>
            </a:r>
          </a:p>
        </p:txBody>
      </p:sp>
    </p:spTree>
    <p:extLst>
      <p:ext uri="{BB962C8B-B14F-4D97-AF65-F5344CB8AC3E}">
        <p14:creationId xmlns:p14="http://schemas.microsoft.com/office/powerpoint/2010/main" val="20446674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4a: Obtain batch record information for selected product. </a:t>
            </a: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7405" y="1868491"/>
            <a:ext cx="7588255" cy="3716231"/>
          </a:xfrm>
          <a:prstGeom prst="rect">
            <a:avLst/>
          </a:prstGeom>
        </p:spPr>
      </p:pic>
      <p:sp>
        <p:nvSpPr>
          <p:cNvPr id="27" name="TextBox 26">
            <a:extLst>
              <a:ext uri="{FF2B5EF4-FFF2-40B4-BE49-F238E27FC236}">
                <a16:creationId xmlns:a16="http://schemas.microsoft.com/office/drawing/2014/main" id="{8D51BB8D-9F6F-498F-8EA8-D79E87FA51F1}"/>
              </a:ext>
            </a:extLst>
          </p:cNvPr>
          <p:cNvSpPr txBox="1"/>
          <p:nvPr/>
        </p:nvSpPr>
        <p:spPr>
          <a:xfrm>
            <a:off x="7910832" y="2802034"/>
            <a:ext cx="4280657" cy="1077218"/>
          </a:xfrm>
          <a:prstGeom prst="rect">
            <a:avLst/>
          </a:prstGeom>
          <a:noFill/>
        </p:spPr>
        <p:txBody>
          <a:bodyPr wrap="square" rtlCol="0">
            <a:spAutoFit/>
          </a:bodyPr>
          <a:lstStyle/>
          <a:p>
            <a:r>
              <a:rPr lang="en-US" sz="1600" dirty="0"/>
              <a:t>Step 4b: Use batch record information to calculate </a:t>
            </a:r>
            <a:r>
              <a:rPr lang="en-US" sz="1600" b="1" dirty="0"/>
              <a:t>eMax.</a:t>
            </a:r>
            <a:endParaRPr lang="en-US" sz="1600" dirty="0"/>
          </a:p>
          <a:p>
            <a:pPr marL="285750" indent="-285750">
              <a:buFont typeface="Arial" panose="020B0604020202020204" pitchFamily="34" charset="0"/>
              <a:buChar char="•"/>
            </a:pPr>
            <a:r>
              <a:rPr lang="en-US" sz="1600" dirty="0"/>
              <a:t>Assume </a:t>
            </a:r>
            <a:r>
              <a:rPr lang="en-US" sz="1600" u="sng" dirty="0"/>
              <a:t>all</a:t>
            </a:r>
            <a:r>
              <a:rPr lang="en-US" sz="1600" dirty="0"/>
              <a:t> losses go to wastewater.</a:t>
            </a:r>
          </a:p>
          <a:p>
            <a:pPr marL="285750" indent="-285750">
              <a:buFont typeface="Arial" panose="020B0604020202020204" pitchFamily="34" charset="0"/>
              <a:buChar char="•"/>
            </a:pPr>
            <a:r>
              <a:rPr lang="en-US" sz="1600" dirty="0"/>
              <a:t>Conservative, easy to calculate.</a:t>
            </a:r>
          </a:p>
        </p:txBody>
      </p:sp>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en-US" sz="1600" dirty="0"/>
              <a:t>Step 4c: Calculate PEC/PNEC (RQ) value using </a:t>
            </a:r>
            <a:r>
              <a:rPr lang="en-US" sz="1600" b="1" dirty="0"/>
              <a:t>eMax</a:t>
            </a:r>
            <a:r>
              <a:rPr lang="en-US" sz="1600" dirty="0"/>
              <a:t>.</a:t>
            </a:r>
          </a:p>
          <a:p>
            <a:pPr marL="285750" indent="-285750">
              <a:buFont typeface="Arial" panose="020B0604020202020204" pitchFamily="34" charset="0"/>
              <a:buChar char="•"/>
            </a:pPr>
            <a:r>
              <a:rPr lang="en-US" sz="1600" dirty="0"/>
              <a:t>If RQ &lt; 1, skip to documentation.</a:t>
            </a:r>
          </a:p>
          <a:p>
            <a:pPr marL="285750" indent="-285750">
              <a:buFont typeface="Arial" panose="020B0604020202020204" pitchFamily="34" charset="0"/>
              <a:buChar char="•"/>
            </a:pPr>
            <a:r>
              <a:rPr lang="en-US" sz="1600" dirty="0"/>
              <a:t>If RQ &gt; 1, proceed to Step 5 to refine mass loss estimate.  </a:t>
            </a:r>
          </a:p>
        </p:txBody>
      </p:sp>
      <p:sp>
        <p:nvSpPr>
          <p:cNvPr id="29" name="Rectangle 28">
            <a:extLst>
              <a:ext uri="{FF2B5EF4-FFF2-40B4-BE49-F238E27FC236}">
                <a16:creationId xmlns:a16="http://schemas.microsoft.com/office/drawing/2014/main" id="{7219D2F3-7BDF-40B3-886F-06DE1BC7545E}"/>
              </a:ext>
            </a:extLst>
          </p:cNvPr>
          <p:cNvSpPr/>
          <p:nvPr/>
        </p:nvSpPr>
        <p:spPr>
          <a:xfrm>
            <a:off x="7730901"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F817703-5126-4BD6-996D-A5460D3A76BD}"/>
              </a:ext>
            </a:extLst>
          </p:cNvPr>
          <p:cNvSpPr/>
          <p:nvPr/>
        </p:nvSpPr>
        <p:spPr>
          <a:xfrm>
            <a:off x="7847858" y="3988522"/>
            <a:ext cx="4238425" cy="11782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55C4F240-DDDF-42B1-BAA9-9EF831D5E649}"/>
              </a:ext>
            </a:extLst>
          </p:cNvPr>
          <p:cNvSpPr/>
          <p:nvPr/>
        </p:nvSpPr>
        <p:spPr>
          <a:xfrm>
            <a:off x="7847859" y="2781986"/>
            <a:ext cx="4238425" cy="10718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C0A82343-0A99-480C-AC1F-274A9EAD619B}"/>
              </a:ext>
            </a:extLst>
          </p:cNvPr>
          <p:cNvSpPr/>
          <p:nvPr/>
        </p:nvSpPr>
        <p:spPr>
          <a:xfrm>
            <a:off x="1953422" y="3858125"/>
            <a:ext cx="5805662" cy="1754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568268DA-D882-415F-A04C-BB0DF518F023}"/>
              </a:ext>
            </a:extLst>
          </p:cNvPr>
          <p:cNvSpPr/>
          <p:nvPr/>
        </p:nvSpPr>
        <p:spPr>
          <a:xfrm>
            <a:off x="1953422" y="2853103"/>
            <a:ext cx="5805662" cy="10139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8E4D538A-365C-45AC-9F43-2A1CFC948D37}"/>
              </a:ext>
            </a:extLst>
          </p:cNvPr>
          <p:cNvSpPr>
            <a:spLocks noGrp="1"/>
          </p:cNvSpPr>
          <p:nvPr>
            <p:ph type="title"/>
          </p:nvPr>
        </p:nvSpPr>
        <p:spPr>
          <a:xfrm>
            <a:off x="449999" y="485382"/>
            <a:ext cx="11576980" cy="652463"/>
          </a:xfrm>
        </p:spPr>
        <p:txBody>
          <a:bodyPr/>
          <a:lstStyle/>
          <a:p>
            <a:r>
              <a:rPr lang="en-GB" sz="2800" dirty="0"/>
              <a:t>Mass Balance Process Overview – Conservative Assessment</a:t>
            </a:r>
          </a:p>
        </p:txBody>
      </p:sp>
    </p:spTree>
    <p:extLst>
      <p:ext uri="{BB962C8B-B14F-4D97-AF65-F5344CB8AC3E}">
        <p14:creationId xmlns:p14="http://schemas.microsoft.com/office/powerpoint/2010/main" val="41230136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4a: Obtain batch record information for selected product. </a:t>
            </a: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7406" y="1868492"/>
            <a:ext cx="7461678" cy="3654242"/>
          </a:xfrm>
          <a:prstGeom prst="rect">
            <a:avLst/>
          </a:prstGeom>
        </p:spPr>
      </p:pic>
      <p:sp>
        <p:nvSpPr>
          <p:cNvPr id="27" name="TextBox 26">
            <a:extLst>
              <a:ext uri="{FF2B5EF4-FFF2-40B4-BE49-F238E27FC236}">
                <a16:creationId xmlns:a16="http://schemas.microsoft.com/office/drawing/2014/main" id="{8D51BB8D-9F6F-498F-8EA8-D79E87FA51F1}"/>
              </a:ext>
            </a:extLst>
          </p:cNvPr>
          <p:cNvSpPr txBox="1"/>
          <p:nvPr/>
        </p:nvSpPr>
        <p:spPr>
          <a:xfrm>
            <a:off x="7910832" y="2802034"/>
            <a:ext cx="4280657" cy="1077218"/>
          </a:xfrm>
          <a:prstGeom prst="rect">
            <a:avLst/>
          </a:prstGeom>
          <a:noFill/>
        </p:spPr>
        <p:txBody>
          <a:bodyPr wrap="square" rtlCol="0">
            <a:spAutoFit/>
          </a:bodyPr>
          <a:lstStyle/>
          <a:p>
            <a:r>
              <a:rPr lang="en-US" sz="1600" dirty="0"/>
              <a:t>Step 4b: Use batch record information to calculate </a:t>
            </a:r>
            <a:r>
              <a:rPr lang="en-US" sz="1600" b="1" dirty="0"/>
              <a:t>eMax.</a:t>
            </a:r>
            <a:endParaRPr lang="en-US" sz="1600" dirty="0"/>
          </a:p>
          <a:p>
            <a:pPr marL="285750" indent="-285750">
              <a:buFont typeface="Arial" panose="020B0604020202020204" pitchFamily="34" charset="0"/>
              <a:buChar char="•"/>
            </a:pPr>
            <a:r>
              <a:rPr lang="en-US" sz="1600" dirty="0"/>
              <a:t>Assume </a:t>
            </a:r>
            <a:r>
              <a:rPr lang="en-US" sz="1600" u="sng" dirty="0"/>
              <a:t>all</a:t>
            </a:r>
            <a:r>
              <a:rPr lang="en-US" sz="1600" dirty="0"/>
              <a:t> losses go to wastewater.</a:t>
            </a:r>
          </a:p>
          <a:p>
            <a:pPr marL="285750" indent="-285750">
              <a:buFont typeface="Arial" panose="020B0604020202020204" pitchFamily="34" charset="0"/>
              <a:buChar char="•"/>
            </a:pPr>
            <a:r>
              <a:rPr lang="en-US" sz="1600" dirty="0"/>
              <a:t>Conservative, easy to calculate.</a:t>
            </a:r>
          </a:p>
        </p:txBody>
      </p:sp>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en-US" sz="1600" dirty="0"/>
              <a:t>Step 4c: Calculate PEC/PNEC (RQ) value using </a:t>
            </a:r>
            <a:r>
              <a:rPr lang="en-US" sz="1600" b="1" dirty="0"/>
              <a:t>eMax</a:t>
            </a:r>
            <a:r>
              <a:rPr lang="en-US" sz="1600" dirty="0"/>
              <a:t>.</a:t>
            </a:r>
          </a:p>
          <a:p>
            <a:pPr marL="285750" indent="-285750">
              <a:buFont typeface="Arial" panose="020B0604020202020204" pitchFamily="34" charset="0"/>
              <a:buChar char="•"/>
            </a:pPr>
            <a:r>
              <a:rPr lang="en-US" sz="1600" dirty="0"/>
              <a:t>If RQ &lt; 1, skip to documentation.</a:t>
            </a:r>
          </a:p>
          <a:p>
            <a:pPr marL="285750" indent="-285750">
              <a:buFont typeface="Arial" panose="020B0604020202020204" pitchFamily="34" charset="0"/>
              <a:buChar char="•"/>
            </a:pPr>
            <a:r>
              <a:rPr lang="en-US" sz="1600" dirty="0"/>
              <a:t>If RQ &gt; 1, proceed to Step 5 to refine mass loss estimate.  </a:t>
            </a:r>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4F817703-5126-4BD6-996D-A5460D3A76BD}"/>
              </a:ext>
            </a:extLst>
          </p:cNvPr>
          <p:cNvSpPr/>
          <p:nvPr/>
        </p:nvSpPr>
        <p:spPr>
          <a:xfrm>
            <a:off x="7847858" y="3988522"/>
            <a:ext cx="4238425" cy="117828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C0A82343-0A99-480C-AC1F-274A9EAD619B}"/>
              </a:ext>
            </a:extLst>
          </p:cNvPr>
          <p:cNvSpPr/>
          <p:nvPr/>
        </p:nvSpPr>
        <p:spPr>
          <a:xfrm>
            <a:off x="1953422" y="3858125"/>
            <a:ext cx="5805662" cy="17541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itle 1">
            <a:extLst>
              <a:ext uri="{FF2B5EF4-FFF2-40B4-BE49-F238E27FC236}">
                <a16:creationId xmlns:a16="http://schemas.microsoft.com/office/drawing/2014/main" id="{A0090A94-982E-4729-920B-7C88FE2CF530}"/>
              </a:ext>
            </a:extLst>
          </p:cNvPr>
          <p:cNvSpPr>
            <a:spLocks noGrp="1"/>
          </p:cNvSpPr>
          <p:nvPr>
            <p:ph type="title"/>
          </p:nvPr>
        </p:nvSpPr>
        <p:spPr>
          <a:xfrm>
            <a:off x="449999" y="485382"/>
            <a:ext cx="11576980" cy="652463"/>
          </a:xfrm>
        </p:spPr>
        <p:txBody>
          <a:bodyPr/>
          <a:lstStyle/>
          <a:p>
            <a:r>
              <a:rPr lang="en-GB" sz="2800" dirty="0"/>
              <a:t>Mass Balance Process Overview – Conservative Assessment</a:t>
            </a:r>
          </a:p>
        </p:txBody>
      </p:sp>
    </p:spTree>
    <p:extLst>
      <p:ext uri="{BB962C8B-B14F-4D97-AF65-F5344CB8AC3E}">
        <p14:creationId xmlns:p14="http://schemas.microsoft.com/office/powerpoint/2010/main" val="36433831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7910834" y="1823224"/>
            <a:ext cx="4280657" cy="584775"/>
          </a:xfrm>
          <a:prstGeom prst="rect">
            <a:avLst/>
          </a:prstGeom>
          <a:noFill/>
        </p:spPr>
        <p:txBody>
          <a:bodyPr wrap="square" rtlCol="0">
            <a:spAutoFit/>
          </a:bodyPr>
          <a:lstStyle/>
          <a:p>
            <a:r>
              <a:rPr lang="en-US" sz="1600" dirty="0"/>
              <a:t>Step 4a: Obtain batch record information for selected product. </a:t>
            </a: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5D4FE6F-F7A5-488F-A72C-DE9E8B681F4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297406" y="1868492"/>
            <a:ext cx="7461678" cy="3654242"/>
          </a:xfrm>
          <a:prstGeom prst="rect">
            <a:avLst/>
          </a:prstGeom>
        </p:spPr>
      </p:pic>
      <p:sp>
        <p:nvSpPr>
          <p:cNvPr id="27" name="TextBox 26">
            <a:extLst>
              <a:ext uri="{FF2B5EF4-FFF2-40B4-BE49-F238E27FC236}">
                <a16:creationId xmlns:a16="http://schemas.microsoft.com/office/drawing/2014/main" id="{8D51BB8D-9F6F-498F-8EA8-D79E87FA51F1}"/>
              </a:ext>
            </a:extLst>
          </p:cNvPr>
          <p:cNvSpPr txBox="1"/>
          <p:nvPr/>
        </p:nvSpPr>
        <p:spPr>
          <a:xfrm>
            <a:off x="7910832" y="2802034"/>
            <a:ext cx="4280657" cy="1077218"/>
          </a:xfrm>
          <a:prstGeom prst="rect">
            <a:avLst/>
          </a:prstGeom>
          <a:noFill/>
        </p:spPr>
        <p:txBody>
          <a:bodyPr wrap="square" rtlCol="0">
            <a:spAutoFit/>
          </a:bodyPr>
          <a:lstStyle/>
          <a:p>
            <a:r>
              <a:rPr lang="en-US" sz="1600" dirty="0"/>
              <a:t>Step 4b: Use batch record information to calculate </a:t>
            </a:r>
            <a:r>
              <a:rPr lang="en-US" sz="1600" b="1" dirty="0"/>
              <a:t>eMax.</a:t>
            </a:r>
            <a:endParaRPr lang="en-US" sz="1600" dirty="0"/>
          </a:p>
          <a:p>
            <a:pPr marL="285750" indent="-285750">
              <a:buFont typeface="Arial" panose="020B0604020202020204" pitchFamily="34" charset="0"/>
              <a:buChar char="•"/>
            </a:pPr>
            <a:r>
              <a:rPr lang="en-US" sz="1600" dirty="0"/>
              <a:t>Assume </a:t>
            </a:r>
            <a:r>
              <a:rPr lang="en-US" sz="1600" u="sng" dirty="0"/>
              <a:t>all</a:t>
            </a:r>
            <a:r>
              <a:rPr lang="en-US" sz="1600" dirty="0"/>
              <a:t> losses go to wastewater.</a:t>
            </a:r>
          </a:p>
          <a:p>
            <a:pPr marL="285750" indent="-285750">
              <a:buFont typeface="Arial" panose="020B0604020202020204" pitchFamily="34" charset="0"/>
              <a:buChar char="•"/>
            </a:pPr>
            <a:r>
              <a:rPr lang="en-US" sz="1600" dirty="0"/>
              <a:t>Conservative, easy to calculate.</a:t>
            </a:r>
          </a:p>
        </p:txBody>
      </p:sp>
      <p:sp>
        <p:nvSpPr>
          <p:cNvPr id="28" name="TextBox 27">
            <a:extLst>
              <a:ext uri="{FF2B5EF4-FFF2-40B4-BE49-F238E27FC236}">
                <a16:creationId xmlns:a16="http://schemas.microsoft.com/office/drawing/2014/main" id="{F114EADF-AABA-489E-8F51-6E5893ADE955}"/>
              </a:ext>
            </a:extLst>
          </p:cNvPr>
          <p:cNvSpPr txBox="1"/>
          <p:nvPr/>
        </p:nvSpPr>
        <p:spPr>
          <a:xfrm>
            <a:off x="7910833" y="3911392"/>
            <a:ext cx="4280657" cy="1323439"/>
          </a:xfrm>
          <a:prstGeom prst="rect">
            <a:avLst/>
          </a:prstGeom>
          <a:noFill/>
        </p:spPr>
        <p:txBody>
          <a:bodyPr wrap="square" rtlCol="0">
            <a:spAutoFit/>
          </a:bodyPr>
          <a:lstStyle/>
          <a:p>
            <a:r>
              <a:rPr lang="en-US" sz="1600" dirty="0"/>
              <a:t>Step 4c: Calculate PEC/PNEC (RQ) value using </a:t>
            </a:r>
            <a:r>
              <a:rPr lang="en-US" sz="1600" b="1" dirty="0"/>
              <a:t>eMax</a:t>
            </a:r>
            <a:r>
              <a:rPr lang="en-US" sz="1600" dirty="0"/>
              <a:t>.</a:t>
            </a:r>
          </a:p>
          <a:p>
            <a:pPr marL="285750" indent="-285750">
              <a:buFont typeface="Arial" panose="020B0604020202020204" pitchFamily="34" charset="0"/>
              <a:buChar char="•"/>
            </a:pPr>
            <a:r>
              <a:rPr lang="en-US" sz="1600" dirty="0"/>
              <a:t>If RQ &lt; 1, skip to documentation.</a:t>
            </a:r>
          </a:p>
          <a:p>
            <a:pPr marL="285750" indent="-285750">
              <a:buFont typeface="Arial" panose="020B0604020202020204" pitchFamily="34" charset="0"/>
              <a:buChar char="•"/>
            </a:pPr>
            <a:r>
              <a:rPr lang="en-US" sz="1600" dirty="0"/>
              <a:t>If RQ &gt; 1, proceed to Step 5 to refine mass loss estimate.  </a:t>
            </a:r>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itle 1">
            <a:extLst>
              <a:ext uri="{FF2B5EF4-FFF2-40B4-BE49-F238E27FC236}">
                <a16:creationId xmlns:a16="http://schemas.microsoft.com/office/drawing/2014/main" id="{E28235F5-F28F-4EF0-85BB-EE7DBE757AA5}"/>
              </a:ext>
            </a:extLst>
          </p:cNvPr>
          <p:cNvSpPr>
            <a:spLocks noGrp="1"/>
          </p:cNvSpPr>
          <p:nvPr>
            <p:ph type="title"/>
          </p:nvPr>
        </p:nvSpPr>
        <p:spPr>
          <a:xfrm>
            <a:off x="449999" y="485382"/>
            <a:ext cx="11576980" cy="652463"/>
          </a:xfrm>
        </p:spPr>
        <p:txBody>
          <a:bodyPr/>
          <a:lstStyle/>
          <a:p>
            <a:r>
              <a:rPr lang="en-GB" sz="2800" dirty="0"/>
              <a:t>Mass Balance Process Overview – Conservative Assessment</a:t>
            </a:r>
          </a:p>
        </p:txBody>
      </p:sp>
    </p:spTree>
    <p:extLst>
      <p:ext uri="{BB962C8B-B14F-4D97-AF65-F5344CB8AC3E}">
        <p14:creationId xmlns:p14="http://schemas.microsoft.com/office/powerpoint/2010/main" val="25892673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1" y="1793551"/>
            <a:ext cx="4280657" cy="2308324"/>
          </a:xfrm>
          <a:prstGeom prst="rect">
            <a:avLst/>
          </a:prstGeom>
          <a:noFill/>
        </p:spPr>
        <p:txBody>
          <a:bodyPr wrap="square" rtlCol="0">
            <a:spAutoFit/>
          </a:bodyPr>
          <a:lstStyle/>
          <a:p>
            <a:r>
              <a:rPr lang="en-US" sz="1600" dirty="0"/>
              <a:t>Step 5: Determine other locations where losses occur. </a:t>
            </a:r>
          </a:p>
          <a:p>
            <a:pPr marL="285750" indent="-285750">
              <a:buFont typeface="Arial" panose="020B0604020202020204" pitchFamily="34" charset="0"/>
              <a:buChar char="•"/>
            </a:pPr>
            <a:r>
              <a:rPr lang="en-US" sz="1600" dirty="0"/>
              <a:t>Dust losses</a:t>
            </a:r>
          </a:p>
          <a:p>
            <a:pPr marL="285750" indent="-285750">
              <a:buFont typeface="Arial" panose="020B0604020202020204" pitchFamily="34" charset="0"/>
              <a:buChar char="•"/>
            </a:pPr>
            <a:r>
              <a:rPr lang="en-US" sz="1600" dirty="0"/>
              <a:t>Solvent disposal</a:t>
            </a:r>
          </a:p>
          <a:p>
            <a:pPr marL="285750" indent="-285750">
              <a:buFont typeface="Arial" panose="020B0604020202020204" pitchFamily="34" charset="0"/>
              <a:buChar char="•"/>
            </a:pPr>
            <a:r>
              <a:rPr lang="en-US" sz="1600" dirty="0"/>
              <a:t>Cleaning removal</a:t>
            </a:r>
          </a:p>
          <a:p>
            <a:pPr marL="285750" indent="-285750">
              <a:buFont typeface="Arial" panose="020B0604020202020204" pitchFamily="34" charset="0"/>
              <a:buChar char="•"/>
            </a:pPr>
            <a:r>
              <a:rPr lang="en-US" sz="1600" dirty="0"/>
              <a:t>QA/QC samples</a:t>
            </a:r>
          </a:p>
          <a:p>
            <a:endParaRPr lang="en-US" sz="1600" dirty="0"/>
          </a:p>
          <a:p>
            <a:r>
              <a:rPr lang="en-US" sz="1600" dirty="0"/>
              <a:t>If there are no other loss locations, then document results from Step 4. </a:t>
            </a: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A392314-1A76-427D-B4AC-C9A2A2AE24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0000" y="1793551"/>
            <a:ext cx="7508307" cy="3053658"/>
          </a:xfrm>
          <a:prstGeom prst="rect">
            <a:avLst/>
          </a:prstGeom>
        </p:spPr>
      </p:pic>
      <p:sp>
        <p:nvSpPr>
          <p:cNvPr id="18" name="TextBox 17">
            <a:extLst>
              <a:ext uri="{FF2B5EF4-FFF2-40B4-BE49-F238E27FC236}">
                <a16:creationId xmlns:a16="http://schemas.microsoft.com/office/drawing/2014/main" id="{D02BD2C1-281F-4A09-99D6-05582EDEE9DB}"/>
              </a:ext>
            </a:extLst>
          </p:cNvPr>
          <p:cNvSpPr txBox="1"/>
          <p:nvPr/>
        </p:nvSpPr>
        <p:spPr>
          <a:xfrm>
            <a:off x="8040157" y="4104058"/>
            <a:ext cx="4280657" cy="584775"/>
          </a:xfrm>
          <a:prstGeom prst="rect">
            <a:avLst/>
          </a:prstGeom>
          <a:noFill/>
        </p:spPr>
        <p:txBody>
          <a:bodyPr wrap="square" rtlCol="0">
            <a:spAutoFit/>
          </a:bodyPr>
          <a:lstStyle/>
          <a:p>
            <a:r>
              <a:rPr lang="en-US" sz="1600" dirty="0"/>
              <a:t>Step 6: Develop a block diagram to track losses associated with production.  </a:t>
            </a:r>
          </a:p>
        </p:txBody>
      </p:sp>
      <p:sp>
        <p:nvSpPr>
          <p:cNvPr id="19" name="Rectangle 18">
            <a:extLst>
              <a:ext uri="{FF2B5EF4-FFF2-40B4-BE49-F238E27FC236}">
                <a16:creationId xmlns:a16="http://schemas.microsoft.com/office/drawing/2014/main" id="{489FCA19-6D81-4BC8-B243-9E9D8D79ADA3}"/>
              </a:ext>
            </a:extLst>
          </p:cNvPr>
          <p:cNvSpPr/>
          <p:nvPr/>
        </p:nvSpPr>
        <p:spPr>
          <a:xfrm>
            <a:off x="311089" y="3727584"/>
            <a:ext cx="2361090"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8218428B-F692-4773-BC2A-AC6B85EA5BF3}"/>
              </a:ext>
            </a:extLst>
          </p:cNvPr>
          <p:cNvSpPr/>
          <p:nvPr/>
        </p:nvSpPr>
        <p:spPr>
          <a:xfrm>
            <a:off x="2672179" y="3821250"/>
            <a:ext cx="5286128"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838983" y="1707088"/>
            <a:ext cx="110446" cy="32251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6D61406A-0D3F-426B-9739-0C1A1FBDCF1F}"/>
              </a:ext>
            </a:extLst>
          </p:cNvPr>
          <p:cNvSpPr/>
          <p:nvPr/>
        </p:nvSpPr>
        <p:spPr>
          <a:xfrm>
            <a:off x="8012680" y="4062917"/>
            <a:ext cx="4068483" cy="7482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C0F903F2-9FE8-4C99-8E3D-420FEDEEB40D}"/>
              </a:ext>
            </a:extLst>
          </p:cNvPr>
          <p:cNvSpPr>
            <a:spLocks noGrp="1"/>
          </p:cNvSpPr>
          <p:nvPr>
            <p:ph type="title"/>
          </p:nvPr>
        </p:nvSpPr>
        <p:spPr>
          <a:xfrm>
            <a:off x="449999" y="485382"/>
            <a:ext cx="11576980" cy="652463"/>
          </a:xfrm>
        </p:spPr>
        <p:txBody>
          <a:bodyPr/>
          <a:lstStyle/>
          <a:p>
            <a:r>
              <a:rPr lang="en-GB" sz="2800" dirty="0"/>
              <a:t>Mass Balance Process Overview – Refine Assessment                 (1/2)</a:t>
            </a:r>
          </a:p>
        </p:txBody>
      </p:sp>
    </p:spTree>
    <p:extLst>
      <p:ext uri="{BB962C8B-B14F-4D97-AF65-F5344CB8AC3E}">
        <p14:creationId xmlns:p14="http://schemas.microsoft.com/office/powerpoint/2010/main" val="8623919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1" y="1793551"/>
            <a:ext cx="4280657" cy="2308324"/>
          </a:xfrm>
          <a:prstGeom prst="rect">
            <a:avLst/>
          </a:prstGeom>
          <a:noFill/>
        </p:spPr>
        <p:txBody>
          <a:bodyPr wrap="square" rtlCol="0">
            <a:spAutoFit/>
          </a:bodyPr>
          <a:lstStyle/>
          <a:p>
            <a:r>
              <a:rPr lang="en-US" sz="1600" dirty="0"/>
              <a:t>Step 5: Determine other locations where losses occur. </a:t>
            </a:r>
          </a:p>
          <a:p>
            <a:pPr marL="285750" indent="-285750">
              <a:buFont typeface="Arial" panose="020B0604020202020204" pitchFamily="34" charset="0"/>
              <a:buChar char="•"/>
            </a:pPr>
            <a:r>
              <a:rPr lang="en-US" sz="1600" dirty="0"/>
              <a:t>Dust losses</a:t>
            </a:r>
          </a:p>
          <a:p>
            <a:pPr marL="285750" indent="-285750">
              <a:buFont typeface="Arial" panose="020B0604020202020204" pitchFamily="34" charset="0"/>
              <a:buChar char="•"/>
            </a:pPr>
            <a:r>
              <a:rPr lang="en-US" sz="1600" dirty="0"/>
              <a:t>Solvent disposal</a:t>
            </a:r>
          </a:p>
          <a:p>
            <a:pPr marL="285750" indent="-285750">
              <a:buFont typeface="Arial" panose="020B0604020202020204" pitchFamily="34" charset="0"/>
              <a:buChar char="•"/>
            </a:pPr>
            <a:r>
              <a:rPr lang="en-US" sz="1600" dirty="0"/>
              <a:t>Cleaning removal</a:t>
            </a:r>
          </a:p>
          <a:p>
            <a:pPr marL="285750" indent="-285750">
              <a:buFont typeface="Arial" panose="020B0604020202020204" pitchFamily="34" charset="0"/>
              <a:buChar char="•"/>
            </a:pPr>
            <a:r>
              <a:rPr lang="en-US" sz="1600" dirty="0"/>
              <a:t>QA/QC samples</a:t>
            </a:r>
          </a:p>
          <a:p>
            <a:endParaRPr lang="en-US" sz="1600" dirty="0"/>
          </a:p>
          <a:p>
            <a:r>
              <a:rPr lang="en-US" sz="1600" dirty="0"/>
              <a:t>If there are no other loss locations, then document results from Step 4. </a:t>
            </a:r>
          </a:p>
        </p:txBody>
      </p:sp>
      <p:sp>
        <p:nvSpPr>
          <p:cNvPr id="21" name="Rectangle 20">
            <a:extLst>
              <a:ext uri="{FF2B5EF4-FFF2-40B4-BE49-F238E27FC236}">
                <a16:creationId xmlns:a16="http://schemas.microsoft.com/office/drawing/2014/main" id="{AF986CE6-2E37-410C-B0F9-E6AB5570CA8E}"/>
              </a:ext>
            </a:extLst>
          </p:cNvPr>
          <p:cNvSpPr/>
          <p:nvPr/>
        </p:nvSpPr>
        <p:spPr>
          <a:xfrm>
            <a:off x="7539446" y="3519116"/>
            <a:ext cx="219638" cy="244473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7219D2F3-7BDF-40B3-886F-06DE1BC7545E}"/>
              </a:ext>
            </a:extLst>
          </p:cNvPr>
          <p:cNvSpPr/>
          <p:nvPr/>
        </p:nvSpPr>
        <p:spPr>
          <a:xfrm>
            <a:off x="7704267" y="1823225"/>
            <a:ext cx="143593" cy="388951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FA392314-1A76-427D-B4AC-C9A2A2AE24F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0000" y="1793551"/>
            <a:ext cx="7508307" cy="3053658"/>
          </a:xfrm>
          <a:prstGeom prst="rect">
            <a:avLst/>
          </a:prstGeom>
        </p:spPr>
      </p:pic>
      <p:sp>
        <p:nvSpPr>
          <p:cNvPr id="18" name="TextBox 17">
            <a:extLst>
              <a:ext uri="{FF2B5EF4-FFF2-40B4-BE49-F238E27FC236}">
                <a16:creationId xmlns:a16="http://schemas.microsoft.com/office/drawing/2014/main" id="{D02BD2C1-281F-4A09-99D6-05582EDEE9DB}"/>
              </a:ext>
            </a:extLst>
          </p:cNvPr>
          <p:cNvSpPr txBox="1"/>
          <p:nvPr/>
        </p:nvSpPr>
        <p:spPr>
          <a:xfrm>
            <a:off x="8040157" y="4360908"/>
            <a:ext cx="4280657" cy="584775"/>
          </a:xfrm>
          <a:prstGeom prst="rect">
            <a:avLst/>
          </a:prstGeom>
          <a:noFill/>
        </p:spPr>
        <p:txBody>
          <a:bodyPr wrap="square" rtlCol="0">
            <a:spAutoFit/>
          </a:bodyPr>
          <a:lstStyle/>
          <a:p>
            <a:r>
              <a:rPr lang="en-US" sz="1600" dirty="0"/>
              <a:t>Step 6: Develop a block diagram to track losses associated with production.  </a:t>
            </a:r>
          </a:p>
        </p:txBody>
      </p:sp>
      <p:sp>
        <p:nvSpPr>
          <p:cNvPr id="19" name="Rectangle 18">
            <a:extLst>
              <a:ext uri="{FF2B5EF4-FFF2-40B4-BE49-F238E27FC236}">
                <a16:creationId xmlns:a16="http://schemas.microsoft.com/office/drawing/2014/main" id="{489FCA19-6D81-4BC8-B243-9E9D8D79ADA3}"/>
              </a:ext>
            </a:extLst>
          </p:cNvPr>
          <p:cNvSpPr/>
          <p:nvPr/>
        </p:nvSpPr>
        <p:spPr>
          <a:xfrm>
            <a:off x="311089" y="3727584"/>
            <a:ext cx="2361090" cy="13377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BC1E0E6D-E043-4BBB-9558-A90EFDA5EFB3}"/>
              </a:ext>
            </a:extLst>
          </p:cNvPr>
          <p:cNvSpPr/>
          <p:nvPr/>
        </p:nvSpPr>
        <p:spPr>
          <a:xfrm>
            <a:off x="7838983" y="1715966"/>
            <a:ext cx="110446" cy="32251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itle 1">
            <a:extLst>
              <a:ext uri="{FF2B5EF4-FFF2-40B4-BE49-F238E27FC236}">
                <a16:creationId xmlns:a16="http://schemas.microsoft.com/office/drawing/2014/main" id="{E50EB738-7E86-4153-AC11-7B9FD82B98A5}"/>
              </a:ext>
            </a:extLst>
          </p:cNvPr>
          <p:cNvSpPr>
            <a:spLocks noGrp="1"/>
          </p:cNvSpPr>
          <p:nvPr>
            <p:ph type="title"/>
          </p:nvPr>
        </p:nvSpPr>
        <p:spPr>
          <a:xfrm>
            <a:off x="449999" y="485382"/>
            <a:ext cx="11576980" cy="652463"/>
          </a:xfrm>
        </p:spPr>
        <p:txBody>
          <a:bodyPr/>
          <a:lstStyle/>
          <a:p>
            <a:r>
              <a:rPr lang="en-GB" sz="2800" dirty="0"/>
              <a:t>Mass Balance Process Overview – Refine Assessment                 (1/2)</a:t>
            </a:r>
          </a:p>
        </p:txBody>
      </p:sp>
    </p:spTree>
    <p:extLst>
      <p:ext uri="{BB962C8B-B14F-4D97-AF65-F5344CB8AC3E}">
        <p14:creationId xmlns:p14="http://schemas.microsoft.com/office/powerpoint/2010/main" val="1973763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584775"/>
          </a:xfrm>
          <a:prstGeom prst="rect">
            <a:avLst/>
          </a:prstGeom>
          <a:noFill/>
        </p:spPr>
        <p:txBody>
          <a:bodyPr wrap="square" rtlCol="0">
            <a:spAutoFit/>
          </a:bodyPr>
          <a:lstStyle/>
          <a:p>
            <a:r>
              <a:rPr lang="en-US" sz="1600" dirty="0"/>
              <a:t>Step 8: Document results and assumptions using standardized template. </a:t>
            </a:r>
          </a:p>
        </p:txBody>
      </p:sp>
      <p:sp>
        <p:nvSpPr>
          <p:cNvPr id="23" name="Rectangle 22">
            <a:extLst>
              <a:ext uri="{FF2B5EF4-FFF2-40B4-BE49-F238E27FC236}">
                <a16:creationId xmlns:a16="http://schemas.microsoft.com/office/drawing/2014/main" id="{E0CFC90C-088E-4A79-A443-E6533453A5EE}"/>
              </a:ext>
            </a:extLst>
          </p:cNvPr>
          <p:cNvSpPr/>
          <p:nvPr/>
        </p:nvSpPr>
        <p:spPr>
          <a:xfrm>
            <a:off x="7982575" y="4292962"/>
            <a:ext cx="4209425" cy="1077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099071B-D661-416B-B28E-2FB794ED7FC5}"/>
              </a:ext>
            </a:extLst>
          </p:cNvPr>
          <p:cNvSpPr txBox="1"/>
          <p:nvPr/>
        </p:nvSpPr>
        <p:spPr>
          <a:xfrm>
            <a:off x="7982576" y="3136965"/>
            <a:ext cx="4280657" cy="1077218"/>
          </a:xfrm>
          <a:prstGeom prst="rect">
            <a:avLst/>
          </a:prstGeom>
          <a:noFill/>
        </p:spPr>
        <p:txBody>
          <a:bodyPr wrap="square" rtlCol="0">
            <a:spAutoFit/>
          </a:bodyPr>
          <a:lstStyle/>
          <a:p>
            <a:r>
              <a:rPr lang="en-US" sz="1600" dirty="0"/>
              <a:t>Step 7b: Recalculate RQ value using new mass loss estimate. </a:t>
            </a:r>
          </a:p>
          <a:p>
            <a:pPr marL="285750" indent="-285750">
              <a:buFont typeface="Arial" panose="020B0604020202020204" pitchFamily="34" charset="0"/>
              <a:buChar char="•"/>
            </a:pPr>
            <a:r>
              <a:rPr lang="en-US" sz="1600" dirty="0"/>
              <a:t>If RQ &gt; 1 and further refinement is possible, return to step 7a. </a:t>
            </a:r>
          </a:p>
        </p:txBody>
      </p:sp>
      <p:sp>
        <p:nvSpPr>
          <p:cNvPr id="17" name="Rectangle 16">
            <a:extLst>
              <a:ext uri="{FF2B5EF4-FFF2-40B4-BE49-F238E27FC236}">
                <a16:creationId xmlns:a16="http://schemas.microsoft.com/office/drawing/2014/main" id="{49EB52EE-6708-46E6-8E7A-E12D1071D5C3}"/>
              </a:ext>
            </a:extLst>
          </p:cNvPr>
          <p:cNvSpPr/>
          <p:nvPr/>
        </p:nvSpPr>
        <p:spPr>
          <a:xfrm>
            <a:off x="2342096" y="2667980"/>
            <a:ext cx="5617900" cy="2888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2010D2D-4AEB-4F72-932E-AF9FDDDEB0A7}"/>
              </a:ext>
            </a:extLst>
          </p:cNvPr>
          <p:cNvSpPr/>
          <p:nvPr/>
        </p:nvSpPr>
        <p:spPr>
          <a:xfrm>
            <a:off x="7982574" y="3081676"/>
            <a:ext cx="4209425" cy="113250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55249528-68DA-4312-BB57-4A417C38B01F}"/>
              </a:ext>
            </a:extLst>
          </p:cNvPr>
          <p:cNvSpPr/>
          <p:nvPr/>
        </p:nvSpPr>
        <p:spPr>
          <a:xfrm>
            <a:off x="408595" y="4650822"/>
            <a:ext cx="4006789" cy="905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C5BADBA-3298-4319-9E61-568532AB671C}"/>
              </a:ext>
            </a:extLst>
          </p:cNvPr>
          <p:cNvSpPr/>
          <p:nvPr/>
        </p:nvSpPr>
        <p:spPr>
          <a:xfrm>
            <a:off x="4324424" y="1470503"/>
            <a:ext cx="3412502" cy="140586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0" y="1734744"/>
            <a:ext cx="4280657" cy="1323439"/>
          </a:xfrm>
          <a:prstGeom prst="rect">
            <a:avLst/>
          </a:prstGeom>
          <a:noFill/>
        </p:spPr>
        <p:txBody>
          <a:bodyPr wrap="square" rtlCol="0">
            <a:spAutoFit/>
          </a:bodyPr>
          <a:lstStyle/>
          <a:p>
            <a:r>
              <a:rPr lang="en-US" sz="1600" dirty="0"/>
              <a:t>Step 7a: Populate block diagram with process loss information.  </a:t>
            </a:r>
          </a:p>
          <a:p>
            <a:pPr marL="285750" indent="-285750">
              <a:buFont typeface="Arial" panose="020B0604020202020204" pitchFamily="34" charset="0"/>
              <a:buChar char="•"/>
            </a:pPr>
            <a:r>
              <a:rPr lang="en-US" sz="1600" dirty="0"/>
              <a:t>Dust losses</a:t>
            </a:r>
          </a:p>
          <a:p>
            <a:pPr marL="285750" indent="-285750">
              <a:buFont typeface="Arial" panose="020B0604020202020204" pitchFamily="34" charset="0"/>
              <a:buChar char="•"/>
            </a:pPr>
            <a:r>
              <a:rPr lang="en-US" sz="1600" dirty="0"/>
              <a:t>Solvent disposal</a:t>
            </a:r>
          </a:p>
          <a:p>
            <a:pPr marL="285750" indent="-285750">
              <a:buFont typeface="Arial" panose="020B0604020202020204" pitchFamily="34" charset="0"/>
              <a:buChar char="•"/>
            </a:pPr>
            <a:r>
              <a:rPr lang="en-US" sz="1600" dirty="0"/>
              <a:t>Cleaning removal</a:t>
            </a:r>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itle 1">
            <a:extLst>
              <a:ext uri="{FF2B5EF4-FFF2-40B4-BE49-F238E27FC236}">
                <a16:creationId xmlns:a16="http://schemas.microsoft.com/office/drawing/2014/main" id="{ED65B937-F738-4C1D-A7FE-611FE6D3BEDA}"/>
              </a:ext>
            </a:extLst>
          </p:cNvPr>
          <p:cNvSpPr>
            <a:spLocks noGrp="1"/>
          </p:cNvSpPr>
          <p:nvPr>
            <p:ph type="title"/>
          </p:nvPr>
        </p:nvSpPr>
        <p:spPr>
          <a:xfrm>
            <a:off x="449999" y="485382"/>
            <a:ext cx="11576980" cy="652463"/>
          </a:xfrm>
        </p:spPr>
        <p:txBody>
          <a:bodyPr/>
          <a:lstStyle/>
          <a:p>
            <a:r>
              <a:rPr lang="en-GB" sz="2800" dirty="0"/>
              <a:t>Mass Balance Process Overview – Refine Assessment                 (2/2)</a:t>
            </a:r>
          </a:p>
        </p:txBody>
      </p:sp>
    </p:spTree>
    <p:extLst>
      <p:ext uri="{BB962C8B-B14F-4D97-AF65-F5344CB8AC3E}">
        <p14:creationId xmlns:p14="http://schemas.microsoft.com/office/powerpoint/2010/main" val="8936190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584775"/>
          </a:xfrm>
          <a:prstGeom prst="rect">
            <a:avLst/>
          </a:prstGeom>
          <a:noFill/>
        </p:spPr>
        <p:txBody>
          <a:bodyPr wrap="square" rtlCol="0">
            <a:spAutoFit/>
          </a:bodyPr>
          <a:lstStyle/>
          <a:p>
            <a:r>
              <a:rPr lang="en-US" sz="1600" dirty="0"/>
              <a:t>Step 8: Document results and assumptions using standardized template. </a:t>
            </a:r>
          </a:p>
        </p:txBody>
      </p:sp>
      <p:sp>
        <p:nvSpPr>
          <p:cNvPr id="23" name="Rectangle 22">
            <a:extLst>
              <a:ext uri="{FF2B5EF4-FFF2-40B4-BE49-F238E27FC236}">
                <a16:creationId xmlns:a16="http://schemas.microsoft.com/office/drawing/2014/main" id="{E0CFC90C-088E-4A79-A443-E6533453A5EE}"/>
              </a:ext>
            </a:extLst>
          </p:cNvPr>
          <p:cNvSpPr/>
          <p:nvPr/>
        </p:nvSpPr>
        <p:spPr>
          <a:xfrm>
            <a:off x="7982575" y="4292962"/>
            <a:ext cx="4209425" cy="107721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4099071B-D661-416B-B28E-2FB794ED7FC5}"/>
              </a:ext>
            </a:extLst>
          </p:cNvPr>
          <p:cNvSpPr txBox="1"/>
          <p:nvPr/>
        </p:nvSpPr>
        <p:spPr>
          <a:xfrm>
            <a:off x="7982576" y="3136965"/>
            <a:ext cx="4280657" cy="830997"/>
          </a:xfrm>
          <a:prstGeom prst="rect">
            <a:avLst/>
          </a:prstGeom>
          <a:noFill/>
        </p:spPr>
        <p:txBody>
          <a:bodyPr wrap="square" rtlCol="0">
            <a:spAutoFit/>
          </a:bodyPr>
          <a:lstStyle/>
          <a:p>
            <a:r>
              <a:rPr lang="en-US" sz="1600" dirty="0"/>
              <a:t>Step 7b: Calculate new </a:t>
            </a:r>
            <a:r>
              <a:rPr lang="en-US" sz="1600" b="1" dirty="0"/>
              <a:t>eMax</a:t>
            </a:r>
            <a:r>
              <a:rPr lang="en-US" sz="1600" dirty="0"/>
              <a:t>,</a:t>
            </a:r>
            <a:r>
              <a:rPr lang="en-US" sz="1600" b="1" dirty="0"/>
              <a:t> </a:t>
            </a:r>
            <a:r>
              <a:rPr lang="en-US" sz="1600" dirty="0"/>
              <a:t>RQ values</a:t>
            </a:r>
          </a:p>
          <a:p>
            <a:pPr marL="285750" indent="-285750">
              <a:buFont typeface="Arial" panose="020B0604020202020204" pitchFamily="34" charset="0"/>
              <a:buChar char="•"/>
            </a:pPr>
            <a:r>
              <a:rPr lang="en-US" sz="1600" dirty="0"/>
              <a:t>If RQ &gt; 1 and further refinement is possible, return to step 7a. </a:t>
            </a:r>
          </a:p>
        </p:txBody>
      </p:sp>
      <p:sp>
        <p:nvSpPr>
          <p:cNvPr id="19" name="Rectangle 18">
            <a:extLst>
              <a:ext uri="{FF2B5EF4-FFF2-40B4-BE49-F238E27FC236}">
                <a16:creationId xmlns:a16="http://schemas.microsoft.com/office/drawing/2014/main" id="{55249528-68DA-4312-BB57-4A417C38B01F}"/>
              </a:ext>
            </a:extLst>
          </p:cNvPr>
          <p:cNvSpPr/>
          <p:nvPr/>
        </p:nvSpPr>
        <p:spPr>
          <a:xfrm>
            <a:off x="408595" y="4650822"/>
            <a:ext cx="4006789" cy="9053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0" y="1734744"/>
            <a:ext cx="4280657" cy="1323439"/>
          </a:xfrm>
          <a:prstGeom prst="rect">
            <a:avLst/>
          </a:prstGeom>
          <a:noFill/>
        </p:spPr>
        <p:txBody>
          <a:bodyPr wrap="square" rtlCol="0">
            <a:spAutoFit/>
          </a:bodyPr>
          <a:lstStyle/>
          <a:p>
            <a:r>
              <a:rPr lang="en-US" sz="1600" dirty="0"/>
              <a:t>Step 7a: Populate block diagram with process loss information.  </a:t>
            </a:r>
          </a:p>
          <a:p>
            <a:pPr marL="285750" indent="-285750">
              <a:buFont typeface="Arial" panose="020B0604020202020204" pitchFamily="34" charset="0"/>
              <a:buChar char="•"/>
            </a:pPr>
            <a:r>
              <a:rPr lang="en-US" sz="1600" dirty="0"/>
              <a:t>Dust losses</a:t>
            </a:r>
          </a:p>
          <a:p>
            <a:pPr marL="285750" indent="-285750">
              <a:buFont typeface="Arial" panose="020B0604020202020204" pitchFamily="34" charset="0"/>
              <a:buChar char="•"/>
            </a:pPr>
            <a:r>
              <a:rPr lang="en-US" sz="1600" dirty="0"/>
              <a:t>Solvent disposal</a:t>
            </a:r>
          </a:p>
          <a:p>
            <a:pPr marL="285750" indent="-285750">
              <a:buFont typeface="Arial" panose="020B0604020202020204" pitchFamily="34" charset="0"/>
              <a:buChar char="•"/>
            </a:pPr>
            <a:r>
              <a:rPr lang="en-US" sz="1600" dirty="0"/>
              <a:t>Cleaning removal</a:t>
            </a:r>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itle 1">
            <a:extLst>
              <a:ext uri="{FF2B5EF4-FFF2-40B4-BE49-F238E27FC236}">
                <a16:creationId xmlns:a16="http://schemas.microsoft.com/office/drawing/2014/main" id="{5DD41B38-7271-49F9-B140-427A0CBD394D}"/>
              </a:ext>
            </a:extLst>
          </p:cNvPr>
          <p:cNvSpPr>
            <a:spLocks noGrp="1"/>
          </p:cNvSpPr>
          <p:nvPr>
            <p:ph type="title"/>
          </p:nvPr>
        </p:nvSpPr>
        <p:spPr>
          <a:xfrm>
            <a:off x="449999" y="485382"/>
            <a:ext cx="11576980" cy="652463"/>
          </a:xfrm>
        </p:spPr>
        <p:txBody>
          <a:bodyPr/>
          <a:lstStyle/>
          <a:p>
            <a:r>
              <a:rPr lang="en-GB" sz="2800" dirty="0"/>
              <a:t>Mass Balance Process Overview – Refine Assessment                 (2/2)</a:t>
            </a:r>
          </a:p>
        </p:txBody>
      </p:sp>
    </p:spTree>
    <p:extLst>
      <p:ext uri="{BB962C8B-B14F-4D97-AF65-F5344CB8AC3E}">
        <p14:creationId xmlns:p14="http://schemas.microsoft.com/office/powerpoint/2010/main" val="39919912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BA331BA-54F9-461D-AC80-64746681453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53753" y="1484132"/>
            <a:ext cx="7513770" cy="3819154"/>
          </a:xfrm>
          <a:prstGeom prst="rect">
            <a:avLst/>
          </a:prstGeom>
        </p:spPr>
      </p:pic>
      <p:sp>
        <p:nvSpPr>
          <p:cNvPr id="15" name="TextBox 14">
            <a:extLst>
              <a:ext uri="{FF2B5EF4-FFF2-40B4-BE49-F238E27FC236}">
                <a16:creationId xmlns:a16="http://schemas.microsoft.com/office/drawing/2014/main" id="{D49464F8-FE1D-4F8C-9184-674572B1F8ED}"/>
              </a:ext>
            </a:extLst>
          </p:cNvPr>
          <p:cNvSpPr txBox="1"/>
          <p:nvPr/>
        </p:nvSpPr>
        <p:spPr>
          <a:xfrm>
            <a:off x="8012680" y="4314585"/>
            <a:ext cx="4280657" cy="584775"/>
          </a:xfrm>
          <a:prstGeom prst="rect">
            <a:avLst/>
          </a:prstGeom>
          <a:noFill/>
        </p:spPr>
        <p:txBody>
          <a:bodyPr wrap="square" rtlCol="0">
            <a:spAutoFit/>
          </a:bodyPr>
          <a:lstStyle/>
          <a:p>
            <a:r>
              <a:rPr lang="en-US" sz="1600" dirty="0"/>
              <a:t>Step 8: Document results and assumptions using standardized template. </a:t>
            </a:r>
          </a:p>
        </p:txBody>
      </p:sp>
      <p:sp>
        <p:nvSpPr>
          <p:cNvPr id="14" name="TextBox 13">
            <a:extLst>
              <a:ext uri="{FF2B5EF4-FFF2-40B4-BE49-F238E27FC236}">
                <a16:creationId xmlns:a16="http://schemas.microsoft.com/office/drawing/2014/main" id="{4099071B-D661-416B-B28E-2FB794ED7FC5}"/>
              </a:ext>
            </a:extLst>
          </p:cNvPr>
          <p:cNvSpPr txBox="1"/>
          <p:nvPr/>
        </p:nvSpPr>
        <p:spPr>
          <a:xfrm>
            <a:off x="7982576" y="3136965"/>
            <a:ext cx="4280657" cy="830997"/>
          </a:xfrm>
          <a:prstGeom prst="rect">
            <a:avLst/>
          </a:prstGeom>
          <a:noFill/>
        </p:spPr>
        <p:txBody>
          <a:bodyPr wrap="square" rtlCol="0">
            <a:spAutoFit/>
          </a:bodyPr>
          <a:lstStyle/>
          <a:p>
            <a:r>
              <a:rPr lang="en-US" sz="1600" dirty="0"/>
              <a:t>Step 7b: Calculate new </a:t>
            </a:r>
            <a:r>
              <a:rPr lang="en-US" sz="1600" b="1" dirty="0"/>
              <a:t>eMax</a:t>
            </a:r>
            <a:r>
              <a:rPr lang="en-US" sz="1600" dirty="0"/>
              <a:t>,</a:t>
            </a:r>
            <a:r>
              <a:rPr lang="en-US" sz="1600" b="1" dirty="0"/>
              <a:t> </a:t>
            </a:r>
            <a:r>
              <a:rPr lang="en-US" sz="1600" dirty="0"/>
              <a:t>RQ values</a:t>
            </a:r>
          </a:p>
          <a:p>
            <a:pPr marL="285750" indent="-285750">
              <a:buFont typeface="Arial" panose="020B0604020202020204" pitchFamily="34" charset="0"/>
              <a:buChar char="•"/>
            </a:pPr>
            <a:r>
              <a:rPr lang="en-US" sz="1600" dirty="0"/>
              <a:t>If RQ &gt; 1 and further refinement is possible, return to step 7a. </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16" name="TextBox 15">
            <a:extLst>
              <a:ext uri="{FF2B5EF4-FFF2-40B4-BE49-F238E27FC236}">
                <a16:creationId xmlns:a16="http://schemas.microsoft.com/office/drawing/2014/main" id="{FAFC391B-0EDD-48D1-AB21-B3DFEBB6A553}"/>
              </a:ext>
            </a:extLst>
          </p:cNvPr>
          <p:cNvSpPr txBox="1"/>
          <p:nvPr/>
        </p:nvSpPr>
        <p:spPr>
          <a:xfrm>
            <a:off x="8012680" y="1734744"/>
            <a:ext cx="4280657" cy="1323439"/>
          </a:xfrm>
          <a:prstGeom prst="rect">
            <a:avLst/>
          </a:prstGeom>
          <a:noFill/>
        </p:spPr>
        <p:txBody>
          <a:bodyPr wrap="square" rtlCol="0">
            <a:spAutoFit/>
          </a:bodyPr>
          <a:lstStyle/>
          <a:p>
            <a:r>
              <a:rPr lang="en-US" sz="1600" dirty="0"/>
              <a:t>Step 7a: Populate block diagram with process loss information.  </a:t>
            </a:r>
          </a:p>
          <a:p>
            <a:pPr marL="285750" indent="-285750">
              <a:buFont typeface="Arial" panose="020B0604020202020204" pitchFamily="34" charset="0"/>
              <a:buChar char="•"/>
            </a:pPr>
            <a:r>
              <a:rPr lang="en-US" sz="1600" dirty="0"/>
              <a:t>Dust losses</a:t>
            </a:r>
          </a:p>
          <a:p>
            <a:pPr marL="285750" indent="-285750">
              <a:buFont typeface="Arial" panose="020B0604020202020204" pitchFamily="34" charset="0"/>
              <a:buChar char="•"/>
            </a:pPr>
            <a:r>
              <a:rPr lang="en-US" sz="1600" dirty="0"/>
              <a:t>Solvent disposal</a:t>
            </a:r>
          </a:p>
          <a:p>
            <a:pPr marL="285750" indent="-285750">
              <a:buFont typeface="Arial" panose="020B0604020202020204" pitchFamily="34" charset="0"/>
              <a:buChar char="•"/>
            </a:pPr>
            <a:r>
              <a:rPr lang="en-US" sz="1600" dirty="0"/>
              <a:t>Cleaning removal</a:t>
            </a:r>
          </a:p>
        </p:txBody>
      </p:sp>
      <p:sp>
        <p:nvSpPr>
          <p:cNvPr id="22" name="Rectangle 21">
            <a:extLst>
              <a:ext uri="{FF2B5EF4-FFF2-40B4-BE49-F238E27FC236}">
                <a16:creationId xmlns:a16="http://schemas.microsoft.com/office/drawing/2014/main" id="{BC1E0E6D-E043-4BBB-9558-A90EFDA5EFB3}"/>
              </a:ext>
            </a:extLst>
          </p:cNvPr>
          <p:cNvSpPr/>
          <p:nvPr/>
        </p:nvSpPr>
        <p:spPr>
          <a:xfrm>
            <a:off x="7776618" y="1393794"/>
            <a:ext cx="190905" cy="15979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
            <a:extLst>
              <a:ext uri="{FF2B5EF4-FFF2-40B4-BE49-F238E27FC236}">
                <a16:creationId xmlns:a16="http://schemas.microsoft.com/office/drawing/2014/main" id="{33832CEA-BD39-4900-867C-8BA6A829C671}"/>
              </a:ext>
            </a:extLst>
          </p:cNvPr>
          <p:cNvSpPr>
            <a:spLocks noGrp="1"/>
          </p:cNvSpPr>
          <p:nvPr>
            <p:ph type="title"/>
          </p:nvPr>
        </p:nvSpPr>
        <p:spPr>
          <a:xfrm>
            <a:off x="449999" y="485382"/>
            <a:ext cx="11576980" cy="652463"/>
          </a:xfrm>
        </p:spPr>
        <p:txBody>
          <a:bodyPr/>
          <a:lstStyle/>
          <a:p>
            <a:r>
              <a:rPr lang="en-GB" sz="2800" dirty="0"/>
              <a:t>Mass Balance Process Overview – Refine Assessment                 (2/2)</a:t>
            </a:r>
          </a:p>
        </p:txBody>
      </p:sp>
    </p:spTree>
    <p:extLst>
      <p:ext uri="{BB962C8B-B14F-4D97-AF65-F5344CB8AC3E}">
        <p14:creationId xmlns:p14="http://schemas.microsoft.com/office/powerpoint/2010/main" val="22407301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4" name="Picture 3">
            <a:extLst>
              <a:ext uri="{FF2B5EF4-FFF2-40B4-BE49-F238E27FC236}">
                <a16:creationId xmlns:a16="http://schemas.microsoft.com/office/drawing/2014/main" id="{795FF4C8-CEB3-46C0-86B3-B496C769DA39}"/>
              </a:ext>
            </a:extLst>
          </p:cNvPr>
          <p:cNvPicPr>
            <a:picLocks noChangeAspect="1"/>
          </p:cNvPicPr>
          <p:nvPr/>
        </p:nvPicPr>
        <p:blipFill rotWithShape="1">
          <a:blip r:embed="rId2">
            <a:extLst>
              <a:ext uri="{28A0092B-C50C-407E-A947-70E740481C1C}">
                <a14:useLocalDpi xmlns:a14="http://schemas.microsoft.com/office/drawing/2010/main" val="0"/>
              </a:ext>
            </a:extLst>
          </a:blip>
          <a:srcRect t="10334" r="53662"/>
          <a:stretch/>
        </p:blipFill>
        <p:spPr>
          <a:xfrm>
            <a:off x="3935730" y="331845"/>
            <a:ext cx="4320535" cy="4995336"/>
          </a:xfrm>
          <a:prstGeom prst="rect">
            <a:avLst/>
          </a:prstGeom>
        </p:spPr>
      </p:pic>
      <p:sp>
        <p:nvSpPr>
          <p:cNvPr id="5" name="TextBox 4">
            <a:extLst>
              <a:ext uri="{FF2B5EF4-FFF2-40B4-BE49-F238E27FC236}">
                <a16:creationId xmlns:a16="http://schemas.microsoft.com/office/drawing/2014/main" id="{56104C61-6383-4154-8AA3-7977D2A29EB0}"/>
              </a:ext>
            </a:extLst>
          </p:cNvPr>
          <p:cNvSpPr txBox="1"/>
          <p:nvPr/>
        </p:nvSpPr>
        <p:spPr>
          <a:xfrm>
            <a:off x="1943543" y="5327181"/>
            <a:ext cx="8304907"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dirty="0">
                <a:ln>
                  <a:noFill/>
                </a:ln>
                <a:solidFill>
                  <a:prstClr val="black">
                    <a:lumMod val="50000"/>
                    <a:lumOff val="50000"/>
                  </a:prstClr>
                </a:solidFill>
                <a:effectLst/>
                <a:uLnTx/>
                <a:uFillTx/>
                <a:latin typeface="Calibri Light"/>
                <a:ea typeface="+mn-ea"/>
                <a:cs typeface="+mn-cs"/>
              </a:rPr>
              <a:t>To ask questions, please use the ‘Chat’ or ‘Q&amp;A’ function on the right-hand side of your screen</a:t>
            </a:r>
          </a:p>
        </p:txBody>
      </p:sp>
    </p:spTree>
    <p:extLst>
      <p:ext uri="{BB962C8B-B14F-4D97-AF65-F5344CB8AC3E}">
        <p14:creationId xmlns:p14="http://schemas.microsoft.com/office/powerpoint/2010/main" val="4141348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49999" y="495300"/>
            <a:ext cx="11333505" cy="652463"/>
          </a:xfrm>
        </p:spPr>
        <p:txBody>
          <a:bodyPr/>
          <a:lstStyle/>
          <a:p>
            <a:r>
              <a:rPr lang="en-GB" sz="3200" dirty="0"/>
              <a:t>Step 1: Select a Product for Evaluation</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3187082" y="1305341"/>
            <a:ext cx="8357217" cy="4247317"/>
          </a:xfrm>
          <a:prstGeom prst="rect">
            <a:avLst/>
          </a:prstGeom>
          <a:noFill/>
        </p:spPr>
        <p:txBody>
          <a:bodyPr wrap="square" rtlCol="0">
            <a:spAutoFit/>
          </a:bodyPr>
          <a:lstStyle/>
          <a:p>
            <a:r>
              <a:rPr lang="en-US" dirty="0"/>
              <a:t>Example of Product Selection:</a:t>
            </a:r>
          </a:p>
          <a:p>
            <a:endParaRPr lang="en-US" dirty="0"/>
          </a:p>
          <a:p>
            <a:endParaRPr lang="en-US" dirty="0"/>
          </a:p>
          <a:p>
            <a:endParaRPr lang="en-US" dirty="0"/>
          </a:p>
          <a:p>
            <a:endParaRPr lang="en-US" dirty="0"/>
          </a:p>
          <a:p>
            <a:endParaRPr lang="en-US" dirty="0"/>
          </a:p>
          <a:p>
            <a:endParaRPr lang="en-US" dirty="0"/>
          </a:p>
          <a:p>
            <a:r>
              <a:rPr lang="en-US" dirty="0"/>
              <a:t>Choose product with the highest potential </a:t>
            </a:r>
            <a:r>
              <a:rPr lang="en-US" b="1" dirty="0"/>
              <a:t>eMax</a:t>
            </a:r>
          </a:p>
          <a:p>
            <a:pPr marL="285750" indent="-285750">
              <a:buFont typeface="Arial" panose="020B0604020202020204" pitchFamily="34" charset="0"/>
              <a:buChar char="•"/>
            </a:pPr>
            <a:r>
              <a:rPr lang="en-US" dirty="0"/>
              <a:t>In this case, 500 MG tablet product has highest API/campaign</a:t>
            </a:r>
          </a:p>
          <a:p>
            <a:endParaRPr lang="en-US" dirty="0"/>
          </a:p>
          <a:p>
            <a:r>
              <a:rPr lang="en-US" dirty="0"/>
              <a:t>Factors to consider when selecting a product for evaluation:</a:t>
            </a:r>
          </a:p>
          <a:p>
            <a:pPr marL="285750" indent="-285750">
              <a:buFont typeface="Arial" panose="020B0604020202020204" pitchFamily="34" charset="0"/>
              <a:buChar char="•"/>
            </a:pPr>
            <a:r>
              <a:rPr lang="en-US" dirty="0"/>
              <a:t>Mass of API per batch</a:t>
            </a:r>
          </a:p>
          <a:p>
            <a:pPr marL="285750" indent="-285750">
              <a:buFont typeface="Arial" panose="020B0604020202020204" pitchFamily="34" charset="0"/>
              <a:buChar char="•"/>
            </a:pPr>
            <a:r>
              <a:rPr lang="en-US" dirty="0"/>
              <a:t>Number of batches per campaign</a:t>
            </a:r>
          </a:p>
          <a:p>
            <a:pPr marL="285750" indent="-285750">
              <a:buFont typeface="Arial" panose="020B0604020202020204" pitchFamily="34" charset="0"/>
              <a:buChar char="•"/>
            </a:pPr>
            <a:r>
              <a:rPr lang="en-US" dirty="0"/>
              <a:t>Concurrent manufacturing</a:t>
            </a:r>
          </a:p>
          <a:p>
            <a:r>
              <a:rPr lang="en-US" dirty="0"/>
              <a:t> </a:t>
            </a:r>
          </a:p>
        </p:txBody>
      </p:sp>
      <p:cxnSp>
        <p:nvCxnSpPr>
          <p:cNvPr id="8" name="Straight Connector 7">
            <a:extLst>
              <a:ext uri="{FF2B5EF4-FFF2-40B4-BE49-F238E27FC236}">
                <a16:creationId xmlns:a16="http://schemas.microsoft.com/office/drawing/2014/main" id="{2BB4C70B-EC45-4D46-B8A0-CAB235B5A18F}"/>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48B72B9-8C9F-4FE5-BA02-DE9B0C3D1318}"/>
              </a:ext>
            </a:extLst>
          </p:cNvPr>
          <p:cNvSpPr txBox="1"/>
          <p:nvPr/>
        </p:nvSpPr>
        <p:spPr>
          <a:xfrm>
            <a:off x="799019" y="2136337"/>
            <a:ext cx="1173285" cy="369332"/>
          </a:xfrm>
          <a:prstGeom prst="rect">
            <a:avLst/>
          </a:prstGeom>
          <a:noFill/>
        </p:spPr>
        <p:txBody>
          <a:bodyPr wrap="square" rtlCol="0">
            <a:spAutoFit/>
          </a:bodyPr>
          <a:lstStyle/>
          <a:p>
            <a:pPr algn="ctr"/>
            <a:r>
              <a:rPr lang="en-US" u="sng" dirty="0"/>
              <a:t>Purpose:</a:t>
            </a:r>
          </a:p>
        </p:txBody>
      </p:sp>
      <p:sp>
        <p:nvSpPr>
          <p:cNvPr id="10" name="Flowchart: Terminator 9">
            <a:extLst>
              <a:ext uri="{FF2B5EF4-FFF2-40B4-BE49-F238E27FC236}">
                <a16:creationId xmlns:a16="http://schemas.microsoft.com/office/drawing/2014/main" id="{2D80437A-C695-4BDB-991B-708A3C57A173}"/>
              </a:ext>
            </a:extLst>
          </p:cNvPr>
          <p:cNvSpPr/>
          <p:nvPr/>
        </p:nvSpPr>
        <p:spPr>
          <a:xfrm>
            <a:off x="575811" y="1363649"/>
            <a:ext cx="1651245" cy="652463"/>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1. Select product for evaluation</a:t>
            </a:r>
            <a:endParaRPr lang="en-US" sz="2000" dirty="0">
              <a:solidFill>
                <a:schemeClr val="tx1"/>
              </a:solidFill>
            </a:endParaRPr>
          </a:p>
        </p:txBody>
      </p:sp>
      <p:sp>
        <p:nvSpPr>
          <p:cNvPr id="11" name="Content Placeholder 2">
            <a:extLst>
              <a:ext uri="{FF2B5EF4-FFF2-40B4-BE49-F238E27FC236}">
                <a16:creationId xmlns:a16="http://schemas.microsoft.com/office/drawing/2014/main" id="{D0F013FF-3AE0-4025-84DB-0844A94263D9}"/>
              </a:ext>
            </a:extLst>
          </p:cNvPr>
          <p:cNvSpPr txBox="1">
            <a:spLocks/>
          </p:cNvSpPr>
          <p:nvPr/>
        </p:nvSpPr>
        <p:spPr>
          <a:xfrm>
            <a:off x="95460" y="2505669"/>
            <a:ext cx="2746448" cy="46026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There may be multiple products made at your facility which contain the same API. </a:t>
            </a:r>
          </a:p>
          <a:p>
            <a:pPr marL="0" indent="0">
              <a:buFont typeface="Wingdings" panose="05000000000000000000" pitchFamily="2" charset="2"/>
              <a:buNone/>
            </a:pPr>
            <a:r>
              <a:rPr lang="en-GB" sz="1600" dirty="0">
                <a:solidFill>
                  <a:schemeClr val="tx1"/>
                </a:solidFill>
              </a:rPr>
              <a:t>Carefully select the product(s) being assessed so PEC estimate will be conservative. </a:t>
            </a:r>
          </a:p>
          <a:p>
            <a:pPr marL="0" indent="0">
              <a:buFont typeface="Wingdings" panose="05000000000000000000" pitchFamily="2" charset="2"/>
              <a:buNone/>
            </a:pPr>
            <a:endParaRPr lang="en-GB" sz="1600" dirty="0">
              <a:solidFill>
                <a:schemeClr val="tx1"/>
              </a:solidFill>
            </a:endParaRPr>
          </a:p>
        </p:txBody>
      </p:sp>
      <p:pic>
        <p:nvPicPr>
          <p:cNvPr id="12" name="Picture 11">
            <a:extLst>
              <a:ext uri="{FF2B5EF4-FFF2-40B4-BE49-F238E27FC236}">
                <a16:creationId xmlns:a16="http://schemas.microsoft.com/office/drawing/2014/main" id="{2845D38F-85B2-44D1-9304-0E3CCC0F547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258675" y="1848063"/>
            <a:ext cx="8524829" cy="1092270"/>
          </a:xfrm>
          <a:prstGeom prst="rect">
            <a:avLst/>
          </a:prstGeom>
          <a:ln>
            <a:solidFill>
              <a:srgbClr val="848484"/>
            </a:solidFill>
          </a:ln>
        </p:spPr>
      </p:pic>
      <p:sp>
        <p:nvSpPr>
          <p:cNvPr id="14" name="Rectangle 13">
            <a:extLst>
              <a:ext uri="{FF2B5EF4-FFF2-40B4-BE49-F238E27FC236}">
                <a16:creationId xmlns:a16="http://schemas.microsoft.com/office/drawing/2014/main" id="{A8E0B22E-A2AE-4A37-8A8D-D5E7088BC839}"/>
              </a:ext>
            </a:extLst>
          </p:cNvPr>
          <p:cNvSpPr/>
          <p:nvPr/>
        </p:nvSpPr>
        <p:spPr>
          <a:xfrm>
            <a:off x="8816383" y="2301482"/>
            <a:ext cx="2897081" cy="204187"/>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993711F-68DA-4894-B6C6-5823BB17B125}"/>
              </a:ext>
            </a:extLst>
          </p:cNvPr>
          <p:cNvSpPr/>
          <p:nvPr/>
        </p:nvSpPr>
        <p:spPr>
          <a:xfrm>
            <a:off x="8816384" y="2713508"/>
            <a:ext cx="2897080" cy="204187"/>
          </a:xfrm>
          <a:prstGeom prst="rect">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A3AE24F-CBB6-44F5-AF57-11CBC447BD48}"/>
              </a:ext>
            </a:extLst>
          </p:cNvPr>
          <p:cNvSpPr/>
          <p:nvPr/>
        </p:nvSpPr>
        <p:spPr>
          <a:xfrm>
            <a:off x="10479467" y="2509321"/>
            <a:ext cx="1233997" cy="20418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74116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Picture 42">
            <a:extLst>
              <a:ext uri="{FF2B5EF4-FFF2-40B4-BE49-F238E27FC236}">
                <a16:creationId xmlns:a16="http://schemas.microsoft.com/office/drawing/2014/main" id="{304617ED-9EEC-46E3-ACCF-C58D44C570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775562" y="2763700"/>
            <a:ext cx="1709819" cy="1052196"/>
          </a:xfrm>
          <a:prstGeom prst="rect">
            <a:avLst/>
          </a:prstGeom>
        </p:spPr>
      </p:pic>
      <p:pic>
        <p:nvPicPr>
          <p:cNvPr id="40" name="Picture 39">
            <a:extLst>
              <a:ext uri="{FF2B5EF4-FFF2-40B4-BE49-F238E27FC236}">
                <a16:creationId xmlns:a16="http://schemas.microsoft.com/office/drawing/2014/main" id="{F31CC033-7116-4A8A-A654-AFFA5172C98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638636" y="2694812"/>
            <a:ext cx="1486435" cy="1052196"/>
          </a:xfrm>
          <a:prstGeom prst="rect">
            <a:avLst/>
          </a:prstGeom>
        </p:spPr>
      </p:pic>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289035"/>
            <a:ext cx="11333505" cy="652463"/>
          </a:xfrm>
        </p:spPr>
        <p:txBody>
          <a:bodyPr/>
          <a:lstStyle/>
          <a:p>
            <a:r>
              <a:rPr lang="en-GB" sz="3200" dirty="0"/>
              <a:t>Step 2: Determine if </a:t>
            </a:r>
            <a:r>
              <a:rPr lang="en-US" sz="3200" dirty="0"/>
              <a:t>API Losses are Discharged to the Environment</a:t>
            </a:r>
            <a:r>
              <a:rPr lang="en-GB" sz="3200" dirty="0"/>
              <a:t> via Wastewater</a:t>
            </a:r>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8" name="Straight Connector 7">
            <a:extLst>
              <a:ext uri="{FF2B5EF4-FFF2-40B4-BE49-F238E27FC236}">
                <a16:creationId xmlns:a16="http://schemas.microsoft.com/office/drawing/2014/main" id="{2BB4C70B-EC45-4D46-B8A0-CAB235B5A18F}"/>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648B72B9-8C9F-4FE5-BA02-DE9B0C3D1318}"/>
              </a:ext>
            </a:extLst>
          </p:cNvPr>
          <p:cNvSpPr txBox="1"/>
          <p:nvPr/>
        </p:nvSpPr>
        <p:spPr>
          <a:xfrm>
            <a:off x="814792" y="2149978"/>
            <a:ext cx="1173285" cy="369332"/>
          </a:xfrm>
          <a:prstGeom prst="rect">
            <a:avLst/>
          </a:prstGeom>
          <a:noFill/>
        </p:spPr>
        <p:txBody>
          <a:bodyPr wrap="square" rtlCol="0">
            <a:spAutoFit/>
          </a:bodyPr>
          <a:lstStyle/>
          <a:p>
            <a:pPr algn="ctr"/>
            <a:r>
              <a:rPr lang="en-US" u="sng" dirty="0"/>
              <a:t>Purpose:</a:t>
            </a:r>
          </a:p>
        </p:txBody>
      </p:sp>
      <p:sp>
        <p:nvSpPr>
          <p:cNvPr id="11" name="Content Placeholder 2">
            <a:extLst>
              <a:ext uri="{FF2B5EF4-FFF2-40B4-BE49-F238E27FC236}">
                <a16:creationId xmlns:a16="http://schemas.microsoft.com/office/drawing/2014/main" id="{D0F013FF-3AE0-4025-84DB-0844A94263D9}"/>
              </a:ext>
            </a:extLst>
          </p:cNvPr>
          <p:cNvSpPr txBox="1">
            <a:spLocks/>
          </p:cNvSpPr>
          <p:nvPr/>
        </p:nvSpPr>
        <p:spPr>
          <a:xfrm>
            <a:off x="53910" y="2526239"/>
            <a:ext cx="2930863" cy="46026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Determine if the selected product can discharge API to the environment via water. </a:t>
            </a:r>
          </a:p>
          <a:p>
            <a:pPr marL="0" indent="0">
              <a:buFont typeface="Wingdings" panose="05000000000000000000" pitchFamily="2" charset="2"/>
              <a:buNone/>
            </a:pPr>
            <a:r>
              <a:rPr lang="en-GB" sz="1600" dirty="0">
                <a:solidFill>
                  <a:schemeClr val="tx1"/>
                </a:solidFill>
              </a:rPr>
              <a:t>If yes, proceed with assessment. </a:t>
            </a:r>
          </a:p>
          <a:p>
            <a:pPr marL="0" indent="0">
              <a:buFont typeface="Wingdings" panose="05000000000000000000" pitchFamily="2" charset="2"/>
              <a:buNone/>
            </a:pPr>
            <a:r>
              <a:rPr lang="en-GB" sz="1600" dirty="0">
                <a:solidFill>
                  <a:schemeClr val="tx1"/>
                </a:solidFill>
              </a:rPr>
              <a:t>If no, PEC value is 0. Document results.  </a:t>
            </a:r>
          </a:p>
          <a:p>
            <a:pPr marL="0" indent="0">
              <a:buFont typeface="Wingdings" panose="05000000000000000000" pitchFamily="2" charset="2"/>
              <a:buNone/>
            </a:pPr>
            <a:endParaRPr lang="en-GB" sz="1600" dirty="0">
              <a:solidFill>
                <a:schemeClr val="tx1"/>
              </a:solidFill>
            </a:endParaRPr>
          </a:p>
        </p:txBody>
      </p:sp>
      <p:sp>
        <p:nvSpPr>
          <p:cNvPr id="12" name="Flowchart: Terminator 11">
            <a:extLst>
              <a:ext uri="{FF2B5EF4-FFF2-40B4-BE49-F238E27FC236}">
                <a16:creationId xmlns:a16="http://schemas.microsoft.com/office/drawing/2014/main" id="{76EDEF39-0F55-4428-BB81-B0DB2969C372}"/>
              </a:ext>
            </a:extLst>
          </p:cNvPr>
          <p:cNvSpPr/>
          <p:nvPr/>
        </p:nvSpPr>
        <p:spPr>
          <a:xfrm>
            <a:off x="485715" y="1258703"/>
            <a:ext cx="1887098" cy="816152"/>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2. Is API discharged from the process to water that ultimately reaches the environment?</a:t>
            </a:r>
            <a:endParaRPr lang="en-US" sz="2000" dirty="0">
              <a:solidFill>
                <a:schemeClr val="tx1"/>
              </a:solidFill>
            </a:endParaRPr>
          </a:p>
        </p:txBody>
      </p:sp>
      <p:sp>
        <p:nvSpPr>
          <p:cNvPr id="36" name="TextBox 35">
            <a:extLst>
              <a:ext uri="{FF2B5EF4-FFF2-40B4-BE49-F238E27FC236}">
                <a16:creationId xmlns:a16="http://schemas.microsoft.com/office/drawing/2014/main" id="{06B82A71-A7CD-4744-AF87-89FFB44A24E0}"/>
              </a:ext>
            </a:extLst>
          </p:cNvPr>
          <p:cNvSpPr txBox="1"/>
          <p:nvPr/>
        </p:nvSpPr>
        <p:spPr>
          <a:xfrm>
            <a:off x="3133816" y="1257804"/>
            <a:ext cx="8357217" cy="1415772"/>
          </a:xfrm>
          <a:prstGeom prst="rect">
            <a:avLst/>
          </a:prstGeom>
          <a:noFill/>
        </p:spPr>
        <p:txBody>
          <a:bodyPr wrap="square" rtlCol="0">
            <a:spAutoFit/>
          </a:bodyPr>
          <a:lstStyle/>
          <a:p>
            <a:r>
              <a:rPr lang="en-US" sz="1600" dirty="0"/>
              <a:t>What happens to your facility’s liquid waste?</a:t>
            </a:r>
          </a:p>
          <a:p>
            <a:pPr marL="285750" indent="-285750">
              <a:buFont typeface="Arial" panose="020B0604020202020204" pitchFamily="34" charset="0"/>
              <a:buChar char="•"/>
            </a:pPr>
            <a:r>
              <a:rPr lang="en-US" sz="1600" dirty="0"/>
              <a:t>Sent directly to a water body. </a:t>
            </a:r>
          </a:p>
          <a:p>
            <a:pPr marL="285750" indent="-285750">
              <a:buFont typeface="Arial" panose="020B0604020202020204" pitchFamily="34" charset="0"/>
              <a:buChar char="•"/>
            </a:pPr>
            <a:r>
              <a:rPr lang="en-US" sz="1600" dirty="0"/>
              <a:t>Sent to an offsite WWTP, which discharges into a water body</a:t>
            </a:r>
          </a:p>
          <a:p>
            <a:endParaRPr lang="en-US" dirty="0"/>
          </a:p>
          <a:p>
            <a:endParaRPr lang="en-US" dirty="0"/>
          </a:p>
        </p:txBody>
      </p:sp>
      <p:pic>
        <p:nvPicPr>
          <p:cNvPr id="37" name="Content Placeholder 2">
            <a:extLst>
              <a:ext uri="{FF2B5EF4-FFF2-40B4-BE49-F238E27FC236}">
                <a16:creationId xmlns:a16="http://schemas.microsoft.com/office/drawing/2014/main" id="{CA899967-AF6B-46BE-8577-534DCFDEC8C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31850" y="2262115"/>
            <a:ext cx="1486434" cy="1486434"/>
          </a:xfrm>
          <a:prstGeom prst="rect">
            <a:avLst/>
          </a:prstGeom>
        </p:spPr>
      </p:pic>
      <p:sp>
        <p:nvSpPr>
          <p:cNvPr id="38" name="TextBox 37">
            <a:extLst>
              <a:ext uri="{FF2B5EF4-FFF2-40B4-BE49-F238E27FC236}">
                <a16:creationId xmlns:a16="http://schemas.microsoft.com/office/drawing/2014/main" id="{748C95CE-985B-44F9-9A7D-E21472882907}"/>
              </a:ext>
            </a:extLst>
          </p:cNvPr>
          <p:cNvSpPr txBox="1"/>
          <p:nvPr/>
        </p:nvSpPr>
        <p:spPr>
          <a:xfrm>
            <a:off x="3414292" y="3800923"/>
            <a:ext cx="1321550" cy="338554"/>
          </a:xfrm>
          <a:prstGeom prst="rect">
            <a:avLst/>
          </a:prstGeom>
          <a:noFill/>
        </p:spPr>
        <p:txBody>
          <a:bodyPr wrap="square" rtlCol="0">
            <a:spAutoFit/>
          </a:bodyPr>
          <a:lstStyle/>
          <a:p>
            <a:pPr algn="ctr"/>
            <a:r>
              <a:rPr lang="en-US" sz="1600" dirty="0"/>
              <a:t>Your Facility</a:t>
            </a:r>
          </a:p>
        </p:txBody>
      </p:sp>
      <p:cxnSp>
        <p:nvCxnSpPr>
          <p:cNvPr id="6" name="Straight Arrow Connector 5">
            <a:extLst>
              <a:ext uri="{FF2B5EF4-FFF2-40B4-BE49-F238E27FC236}">
                <a16:creationId xmlns:a16="http://schemas.microsoft.com/office/drawing/2014/main" id="{7997EB5D-F9D4-4AEA-B01E-D1A17F59F865}"/>
              </a:ext>
            </a:extLst>
          </p:cNvPr>
          <p:cNvCxnSpPr/>
          <p:nvPr/>
        </p:nvCxnSpPr>
        <p:spPr>
          <a:xfrm>
            <a:off x="4818284" y="3214651"/>
            <a:ext cx="798991" cy="0"/>
          </a:xfrm>
          <a:prstGeom prst="straightConnector1">
            <a:avLst/>
          </a:prstGeom>
          <a:ln w="25400">
            <a:solidFill>
              <a:srgbClr val="F8652E"/>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E22B3F5E-E19A-42D5-8FC5-DC528C013AB6}"/>
              </a:ext>
            </a:extLst>
          </p:cNvPr>
          <p:cNvSpPr txBox="1"/>
          <p:nvPr/>
        </p:nvSpPr>
        <p:spPr>
          <a:xfrm>
            <a:off x="5650773" y="3769674"/>
            <a:ext cx="1321550" cy="584775"/>
          </a:xfrm>
          <a:prstGeom prst="rect">
            <a:avLst/>
          </a:prstGeom>
          <a:noFill/>
        </p:spPr>
        <p:txBody>
          <a:bodyPr wrap="square" rtlCol="0">
            <a:spAutoFit/>
          </a:bodyPr>
          <a:lstStyle/>
          <a:p>
            <a:pPr algn="ctr"/>
            <a:r>
              <a:rPr lang="en-US" sz="1600" dirty="0"/>
              <a:t>Onsite WW Treatment</a:t>
            </a:r>
          </a:p>
        </p:txBody>
      </p:sp>
      <p:cxnSp>
        <p:nvCxnSpPr>
          <p:cNvPr id="42" name="Straight Arrow Connector 41">
            <a:extLst>
              <a:ext uri="{FF2B5EF4-FFF2-40B4-BE49-F238E27FC236}">
                <a16:creationId xmlns:a16="http://schemas.microsoft.com/office/drawing/2014/main" id="{BA407100-7FB5-45EC-9AE3-124828EBFB95}"/>
              </a:ext>
            </a:extLst>
          </p:cNvPr>
          <p:cNvCxnSpPr/>
          <p:nvPr/>
        </p:nvCxnSpPr>
        <p:spPr>
          <a:xfrm>
            <a:off x="7071916" y="3214651"/>
            <a:ext cx="798991" cy="0"/>
          </a:xfrm>
          <a:prstGeom prst="straightConnector1">
            <a:avLst/>
          </a:prstGeom>
          <a:ln w="25400">
            <a:solidFill>
              <a:srgbClr val="F8652E"/>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7FD62ECA-AF01-442B-8B17-3A1E4F960906}"/>
              </a:ext>
            </a:extLst>
          </p:cNvPr>
          <p:cNvSpPr txBox="1"/>
          <p:nvPr/>
        </p:nvSpPr>
        <p:spPr>
          <a:xfrm>
            <a:off x="7887254" y="3769674"/>
            <a:ext cx="1486433" cy="584775"/>
          </a:xfrm>
          <a:prstGeom prst="rect">
            <a:avLst/>
          </a:prstGeom>
          <a:noFill/>
        </p:spPr>
        <p:txBody>
          <a:bodyPr wrap="square" rtlCol="0">
            <a:spAutoFit/>
          </a:bodyPr>
          <a:lstStyle/>
          <a:p>
            <a:pPr algn="ctr"/>
            <a:r>
              <a:rPr lang="en-US" sz="1600" dirty="0"/>
              <a:t>Municipal WW Treatment</a:t>
            </a:r>
          </a:p>
        </p:txBody>
      </p:sp>
      <p:cxnSp>
        <p:nvCxnSpPr>
          <p:cNvPr id="45" name="Straight Arrow Connector 44">
            <a:extLst>
              <a:ext uri="{FF2B5EF4-FFF2-40B4-BE49-F238E27FC236}">
                <a16:creationId xmlns:a16="http://schemas.microsoft.com/office/drawing/2014/main" id="{F3E40C0A-D96E-4889-965C-6DE76884EA83}"/>
              </a:ext>
            </a:extLst>
          </p:cNvPr>
          <p:cNvCxnSpPr/>
          <p:nvPr/>
        </p:nvCxnSpPr>
        <p:spPr>
          <a:xfrm>
            <a:off x="9373687" y="3208777"/>
            <a:ext cx="798991" cy="0"/>
          </a:xfrm>
          <a:prstGeom prst="straightConnector1">
            <a:avLst/>
          </a:prstGeom>
          <a:ln w="25400">
            <a:solidFill>
              <a:srgbClr val="F8652E"/>
            </a:solidFill>
            <a:prstDash val="solid"/>
            <a:tailEnd type="triangle"/>
          </a:ln>
        </p:spPr>
        <p:style>
          <a:lnRef idx="1">
            <a:schemeClr val="accent1"/>
          </a:lnRef>
          <a:fillRef idx="0">
            <a:schemeClr val="accent1"/>
          </a:fillRef>
          <a:effectRef idx="0">
            <a:schemeClr val="accent1"/>
          </a:effectRef>
          <a:fontRef idx="minor">
            <a:schemeClr val="tx1"/>
          </a:fontRef>
        </p:style>
      </p:cxnSp>
      <p:pic>
        <p:nvPicPr>
          <p:cNvPr id="46" name="Picture 2" descr="Related image">
            <a:extLst>
              <a:ext uri="{FF2B5EF4-FFF2-40B4-BE49-F238E27FC236}">
                <a16:creationId xmlns:a16="http://schemas.microsoft.com/office/drawing/2014/main" id="{DDCB4A7C-7E59-4D95-A8B3-18A005EB1C49}"/>
              </a:ext>
            </a:extLst>
          </p:cNvPr>
          <p:cNvPicPr>
            <a:picLocks noChangeAspect="1" noChangeArrowheads="1"/>
          </p:cNvPicPr>
          <p:nvPr/>
        </p:nvPicPr>
        <p:blipFill rotWithShape="1">
          <a:blip r:embed="rId5" cstate="screen">
            <a:extLst>
              <a:ext uri="{28A0092B-C50C-407E-A947-70E740481C1C}">
                <a14:useLocalDpi xmlns:a14="http://schemas.microsoft.com/office/drawing/2010/main"/>
              </a:ext>
            </a:extLst>
          </a:blip>
          <a:srcRect/>
          <a:stretch/>
        </p:blipFill>
        <p:spPr bwMode="auto">
          <a:xfrm>
            <a:off x="10297673" y="2569200"/>
            <a:ext cx="1209583" cy="1200474"/>
          </a:xfrm>
          <a:prstGeom prst="rect">
            <a:avLst/>
          </a:prstGeom>
          <a:noFill/>
          <a:extLst>
            <a:ext uri="{909E8E84-426E-40DD-AFC4-6F175D3DCCD1}">
              <a14:hiddenFill xmlns:a14="http://schemas.microsoft.com/office/drawing/2010/main">
                <a:solidFill>
                  <a:srgbClr val="FFFFFF"/>
                </a:solidFill>
              </a14:hiddenFill>
            </a:ext>
          </a:extLst>
        </p:spPr>
      </p:pic>
      <p:sp>
        <p:nvSpPr>
          <p:cNvPr id="47" name="TextBox 46">
            <a:extLst>
              <a:ext uri="{FF2B5EF4-FFF2-40B4-BE49-F238E27FC236}">
                <a16:creationId xmlns:a16="http://schemas.microsoft.com/office/drawing/2014/main" id="{8B933895-93A2-4208-BCB0-ACD9D611419E}"/>
              </a:ext>
            </a:extLst>
          </p:cNvPr>
          <p:cNvSpPr txBox="1"/>
          <p:nvPr/>
        </p:nvSpPr>
        <p:spPr>
          <a:xfrm>
            <a:off x="10172678" y="3769674"/>
            <a:ext cx="1486433" cy="584775"/>
          </a:xfrm>
          <a:prstGeom prst="rect">
            <a:avLst/>
          </a:prstGeom>
          <a:noFill/>
        </p:spPr>
        <p:txBody>
          <a:bodyPr wrap="square" rtlCol="0">
            <a:spAutoFit/>
          </a:bodyPr>
          <a:lstStyle/>
          <a:p>
            <a:pPr algn="ctr"/>
            <a:r>
              <a:rPr lang="en-US" sz="1600" dirty="0"/>
              <a:t>Receiving Water Body</a:t>
            </a:r>
          </a:p>
        </p:txBody>
      </p:sp>
      <p:sp>
        <p:nvSpPr>
          <p:cNvPr id="48" name="TextBox 47">
            <a:extLst>
              <a:ext uri="{FF2B5EF4-FFF2-40B4-BE49-F238E27FC236}">
                <a16:creationId xmlns:a16="http://schemas.microsoft.com/office/drawing/2014/main" id="{8CA18640-B984-4659-8138-678E890CD2E1}"/>
              </a:ext>
            </a:extLst>
          </p:cNvPr>
          <p:cNvSpPr txBox="1"/>
          <p:nvPr/>
        </p:nvSpPr>
        <p:spPr>
          <a:xfrm>
            <a:off x="3133816" y="4544504"/>
            <a:ext cx="9004274" cy="2400657"/>
          </a:xfrm>
          <a:prstGeom prst="rect">
            <a:avLst/>
          </a:prstGeom>
          <a:noFill/>
        </p:spPr>
        <p:txBody>
          <a:bodyPr wrap="square" rtlCol="0">
            <a:spAutoFit/>
          </a:bodyPr>
          <a:lstStyle/>
          <a:p>
            <a:r>
              <a:rPr lang="en-US" sz="1600" dirty="0"/>
              <a:t>If your facility’s liquid waste does not go to environment, confirm the following…</a:t>
            </a:r>
          </a:p>
          <a:p>
            <a:pPr marL="285750" indent="-285750">
              <a:buFont typeface="Arial" panose="020B0604020202020204" pitchFamily="34" charset="0"/>
              <a:buChar char="•"/>
            </a:pPr>
            <a:r>
              <a:rPr lang="en-US" sz="1600" dirty="0"/>
              <a:t>No process wastewater discharged onsite or offsite</a:t>
            </a:r>
          </a:p>
          <a:p>
            <a:pPr marL="285750" indent="-285750">
              <a:buFont typeface="Arial" panose="020B0604020202020204" pitchFamily="34" charset="0"/>
              <a:buChar char="•"/>
            </a:pPr>
            <a:r>
              <a:rPr lang="en-US" sz="1600" dirty="0"/>
              <a:t>All API-containing wastewater incinerated or sent to a closed-loop zero-liquid discharge (ZLD) system. </a:t>
            </a:r>
          </a:p>
          <a:p>
            <a:pPr marL="285750" indent="-285750">
              <a:buFont typeface="Arial" panose="020B0604020202020204" pitchFamily="34" charset="0"/>
              <a:buChar char="•"/>
            </a:pPr>
            <a:r>
              <a:rPr lang="en-US" sz="1600" dirty="0"/>
              <a:t>Offsite incineration facilities are licensed and audited. </a:t>
            </a:r>
          </a:p>
          <a:p>
            <a:pPr marL="285750" indent="-285750">
              <a:buFont typeface="Arial" panose="020B0604020202020204" pitchFamily="34" charset="0"/>
              <a:buChar char="•"/>
            </a:pPr>
            <a:r>
              <a:rPr lang="en-US" sz="1600" dirty="0"/>
              <a:t>If wastewater is sent to a closed-loop ZLD system, no residual water discharged or used onsite or offsite. </a:t>
            </a:r>
          </a:p>
          <a:p>
            <a:pPr marL="742950" lvl="1" indent="-285750">
              <a:buFont typeface="Courier New" panose="02070309020205020404" pitchFamily="49" charset="0"/>
              <a:buChar char="o"/>
            </a:pPr>
            <a:r>
              <a:rPr lang="en-US" sz="1600" dirty="0"/>
              <a:t>Note: this includes water used for irrigation. </a:t>
            </a:r>
          </a:p>
          <a:p>
            <a:pPr marL="285750" indent="-285750">
              <a:buFont typeface="Arial" panose="020B0604020202020204" pitchFamily="34" charset="0"/>
              <a:buChar char="•"/>
            </a:pPr>
            <a:endParaRPr lang="en-US" dirty="0"/>
          </a:p>
          <a:p>
            <a:endParaRPr lang="en-US" dirty="0"/>
          </a:p>
          <a:p>
            <a:endParaRPr lang="en-US" dirty="0"/>
          </a:p>
        </p:txBody>
      </p:sp>
    </p:spTree>
    <p:extLst>
      <p:ext uri="{BB962C8B-B14F-4D97-AF65-F5344CB8AC3E}">
        <p14:creationId xmlns:p14="http://schemas.microsoft.com/office/powerpoint/2010/main" val="20564410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0369" y="353257"/>
            <a:ext cx="11333505" cy="652463"/>
          </a:xfrm>
        </p:spPr>
        <p:txBody>
          <a:bodyPr/>
          <a:lstStyle/>
          <a:p>
            <a:r>
              <a:rPr lang="en-GB" sz="3200" dirty="0"/>
              <a:t>Step 3: </a:t>
            </a:r>
            <a:r>
              <a:rPr lang="en-US" sz="3200" dirty="0"/>
              <a:t>Obtain PNEC Information</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a:xfrm>
            <a:off x="805914" y="6360757"/>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a:xfrm>
            <a:off x="11089428" y="6409608"/>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0" name="Straight Connector 9">
            <a:extLst>
              <a:ext uri="{FF2B5EF4-FFF2-40B4-BE49-F238E27FC236}">
                <a16:creationId xmlns:a16="http://schemas.microsoft.com/office/drawing/2014/main" id="{25061899-FF6A-4DAF-B32C-C916FAC2E46D}"/>
              </a:ext>
            </a:extLst>
          </p:cNvPr>
          <p:cNvCxnSpPr>
            <a:cxnSpLocks/>
          </p:cNvCxnSpPr>
          <p:nvPr/>
        </p:nvCxnSpPr>
        <p:spPr>
          <a:xfrm>
            <a:off x="2884674" y="1162975"/>
            <a:ext cx="0" cy="519778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233E62-42A7-4A67-B7B2-A7E32CBBD632}"/>
              </a:ext>
            </a:extLst>
          </p:cNvPr>
          <p:cNvSpPr txBox="1"/>
          <p:nvPr/>
        </p:nvSpPr>
        <p:spPr>
          <a:xfrm>
            <a:off x="805914" y="2299684"/>
            <a:ext cx="1173285" cy="369332"/>
          </a:xfrm>
          <a:prstGeom prst="rect">
            <a:avLst/>
          </a:prstGeom>
          <a:noFill/>
        </p:spPr>
        <p:txBody>
          <a:bodyPr wrap="square" rtlCol="0">
            <a:spAutoFit/>
          </a:bodyPr>
          <a:lstStyle/>
          <a:p>
            <a:pPr algn="ctr"/>
            <a:r>
              <a:rPr lang="en-US" u="sng" dirty="0"/>
              <a:t>Purpose:</a:t>
            </a:r>
          </a:p>
        </p:txBody>
      </p:sp>
      <p:sp>
        <p:nvSpPr>
          <p:cNvPr id="13" name="Flowchart: Terminator 12">
            <a:extLst>
              <a:ext uri="{FF2B5EF4-FFF2-40B4-BE49-F238E27FC236}">
                <a16:creationId xmlns:a16="http://schemas.microsoft.com/office/drawing/2014/main" id="{2132B5EF-0CF1-4338-9A1A-E077528A2555}"/>
              </a:ext>
            </a:extLst>
          </p:cNvPr>
          <p:cNvSpPr/>
          <p:nvPr/>
        </p:nvSpPr>
        <p:spPr>
          <a:xfrm>
            <a:off x="354598" y="1291903"/>
            <a:ext cx="2067382" cy="947639"/>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3. Obtain PNEC and receiving water body information. Enter this information into the PEC:PNEC Calculator Tool. </a:t>
            </a:r>
            <a:endParaRPr lang="en-US" sz="2000" dirty="0">
              <a:solidFill>
                <a:schemeClr val="tx1"/>
              </a:solidFill>
            </a:endParaRPr>
          </a:p>
        </p:txBody>
      </p:sp>
      <p:sp>
        <p:nvSpPr>
          <p:cNvPr id="14" name="Content Placeholder 2">
            <a:extLst>
              <a:ext uri="{FF2B5EF4-FFF2-40B4-BE49-F238E27FC236}">
                <a16:creationId xmlns:a16="http://schemas.microsoft.com/office/drawing/2014/main" id="{73F516CC-27AC-4916-9CDF-F1B2A3F5D8D7}"/>
              </a:ext>
            </a:extLst>
          </p:cNvPr>
          <p:cNvSpPr txBox="1">
            <a:spLocks/>
          </p:cNvSpPr>
          <p:nvPr/>
        </p:nvSpPr>
        <p:spPr>
          <a:xfrm>
            <a:off x="153267" y="2755168"/>
            <a:ext cx="2616564"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Gather information necessary to calculate PEC/PNEC ratio. </a:t>
            </a:r>
          </a:p>
          <a:p>
            <a:pPr marL="342900" indent="-342900">
              <a:buFont typeface="+mj-lt"/>
              <a:buAutoNum type="arabicPeriod"/>
            </a:pP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9" name="TextBox 18">
            <a:extLst>
              <a:ext uri="{FF2B5EF4-FFF2-40B4-BE49-F238E27FC236}">
                <a16:creationId xmlns:a16="http://schemas.microsoft.com/office/drawing/2014/main" id="{3656AE68-CF49-4A33-A85F-3493778A56F9}"/>
              </a:ext>
            </a:extLst>
          </p:cNvPr>
          <p:cNvSpPr txBox="1"/>
          <p:nvPr/>
        </p:nvSpPr>
        <p:spPr>
          <a:xfrm>
            <a:off x="3039790" y="1282444"/>
            <a:ext cx="8357217" cy="1323439"/>
          </a:xfrm>
          <a:prstGeom prst="rect">
            <a:avLst/>
          </a:prstGeom>
          <a:noFill/>
        </p:spPr>
        <p:txBody>
          <a:bodyPr wrap="square" rtlCol="0">
            <a:spAutoFit/>
          </a:bodyPr>
          <a:lstStyle/>
          <a:p>
            <a:r>
              <a:rPr lang="en-US" sz="1600" dirty="0"/>
              <a:t>You may need to determine the Risk Quotient (RQ), which is the ratio of PEC/PNEC.  </a:t>
            </a:r>
          </a:p>
          <a:p>
            <a:endParaRPr lang="en-US" sz="1600" dirty="0"/>
          </a:p>
          <a:p>
            <a:r>
              <a:rPr lang="en-US" sz="1600" dirty="0"/>
              <a:t>The PSCI PEC:PNEC Calculator tool is designed to calculate Risk Quotient values automatically. </a:t>
            </a:r>
          </a:p>
          <a:p>
            <a:endParaRPr lang="en-US" sz="1600" dirty="0"/>
          </a:p>
          <a:p>
            <a:r>
              <a:rPr lang="en-US" sz="1600" dirty="0"/>
              <a:t>Input relevant Predicted No Effect Concentration (PNEC) value(s)</a:t>
            </a:r>
          </a:p>
        </p:txBody>
      </p:sp>
      <p:sp>
        <p:nvSpPr>
          <p:cNvPr id="16" name="TextBox 15">
            <a:extLst>
              <a:ext uri="{FF2B5EF4-FFF2-40B4-BE49-F238E27FC236}">
                <a16:creationId xmlns:a16="http://schemas.microsoft.com/office/drawing/2014/main" id="{BF75818B-46F5-4282-9B82-DBEABC04A923}"/>
              </a:ext>
            </a:extLst>
          </p:cNvPr>
          <p:cNvSpPr txBox="1"/>
          <p:nvPr/>
        </p:nvSpPr>
        <p:spPr>
          <a:xfrm>
            <a:off x="3039790" y="2960551"/>
            <a:ext cx="4267378" cy="1569660"/>
          </a:xfrm>
          <a:prstGeom prst="rect">
            <a:avLst/>
          </a:prstGeom>
          <a:noFill/>
        </p:spPr>
        <p:txBody>
          <a:bodyPr wrap="square" rtlCol="0">
            <a:spAutoFit/>
          </a:bodyPr>
          <a:lstStyle/>
          <a:p>
            <a:endParaRPr lang="en-US" sz="1600" dirty="0"/>
          </a:p>
          <a:p>
            <a:r>
              <a:rPr lang="en-US" sz="1600" dirty="0"/>
              <a:t>PNEC information can come from several sources.</a:t>
            </a:r>
          </a:p>
          <a:p>
            <a:pPr marL="285750" indent="-285750">
              <a:buFont typeface="Arial" panose="020B0604020202020204" pitchFamily="34" charset="0"/>
              <a:buChar char="•"/>
            </a:pPr>
            <a:r>
              <a:rPr lang="en-GB" sz="1600" dirty="0">
                <a:hlinkClick r:id="rId2"/>
              </a:rPr>
              <a:t>WET Center</a:t>
            </a:r>
            <a:endParaRPr lang="en-GB" sz="1600" dirty="0"/>
          </a:p>
          <a:p>
            <a:pPr marL="285750" indent="-285750">
              <a:buFont typeface="Arial" panose="020B0604020202020204" pitchFamily="34" charset="0"/>
              <a:buChar char="•"/>
            </a:pPr>
            <a:r>
              <a:rPr lang="en-GB" sz="1600" dirty="0">
                <a:hlinkClick r:id="rId3"/>
              </a:rPr>
              <a:t>AMR Industry Alliance</a:t>
            </a:r>
            <a:endParaRPr lang="en-GB" sz="1600" dirty="0"/>
          </a:p>
          <a:p>
            <a:pPr marL="285750" indent="-285750">
              <a:buFont typeface="Arial" panose="020B0604020202020204" pitchFamily="34" charset="0"/>
              <a:buChar char="•"/>
            </a:pPr>
            <a:r>
              <a:rPr lang="en-US" sz="1600" dirty="0"/>
              <a:t>Original innovator of API </a:t>
            </a:r>
          </a:p>
          <a:p>
            <a:pPr marL="285750" indent="-285750">
              <a:buFont typeface="Arial" panose="020B0604020202020204" pitchFamily="34" charset="0"/>
              <a:buChar char="•"/>
            </a:pPr>
            <a:r>
              <a:rPr lang="en-US" sz="1600" dirty="0"/>
              <a:t>Requester of PEC assessment may provide</a:t>
            </a:r>
            <a:endParaRPr lang="en-US" sz="1600" dirty="0">
              <a:highlight>
                <a:srgbClr val="FFFF00"/>
              </a:highlight>
            </a:endParaRPr>
          </a:p>
        </p:txBody>
      </p:sp>
      <p:pic>
        <p:nvPicPr>
          <p:cNvPr id="6" name="Picture 5">
            <a:extLst>
              <a:ext uri="{FF2B5EF4-FFF2-40B4-BE49-F238E27FC236}">
                <a16:creationId xmlns:a16="http://schemas.microsoft.com/office/drawing/2014/main" id="{CE150171-E2AB-4411-AAA5-DD7298C521E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7641952" y="3352566"/>
            <a:ext cx="4380771" cy="1089780"/>
          </a:xfrm>
          <a:prstGeom prst="rect">
            <a:avLst/>
          </a:prstGeom>
          <a:ln>
            <a:solidFill>
              <a:schemeClr val="tx1"/>
            </a:solidFill>
          </a:ln>
        </p:spPr>
      </p:pic>
      <p:sp>
        <p:nvSpPr>
          <p:cNvPr id="17" name="Content Placeholder 2">
            <a:extLst>
              <a:ext uri="{FF2B5EF4-FFF2-40B4-BE49-F238E27FC236}">
                <a16:creationId xmlns:a16="http://schemas.microsoft.com/office/drawing/2014/main" id="{7A421CAF-DEF8-477D-B443-FAA53459D020}"/>
              </a:ext>
            </a:extLst>
          </p:cNvPr>
          <p:cNvSpPr txBox="1">
            <a:spLocks/>
          </p:cNvSpPr>
          <p:nvPr/>
        </p:nvSpPr>
        <p:spPr>
          <a:xfrm>
            <a:off x="7905109" y="4530211"/>
            <a:ext cx="4017440" cy="277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200" i="1" dirty="0">
                <a:solidFill>
                  <a:schemeClr val="tx1"/>
                </a:solidFill>
              </a:rPr>
              <a:t>Calculator Tool Interface for Entering PNEC Information</a:t>
            </a: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8" name="Content Placeholder 2">
            <a:extLst>
              <a:ext uri="{FF2B5EF4-FFF2-40B4-BE49-F238E27FC236}">
                <a16:creationId xmlns:a16="http://schemas.microsoft.com/office/drawing/2014/main" id="{F884A5BD-499F-4340-A886-B846C4BBC080}"/>
              </a:ext>
            </a:extLst>
          </p:cNvPr>
          <p:cNvSpPr txBox="1">
            <a:spLocks/>
          </p:cNvSpPr>
          <p:nvPr/>
        </p:nvSpPr>
        <p:spPr>
          <a:xfrm>
            <a:off x="3039790" y="5256111"/>
            <a:ext cx="6574727"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If PNEC data is not available, the eMax and PEC can still be determined.</a:t>
            </a: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3" name="Rectangle 2">
            <a:extLst>
              <a:ext uri="{FF2B5EF4-FFF2-40B4-BE49-F238E27FC236}">
                <a16:creationId xmlns:a16="http://schemas.microsoft.com/office/drawing/2014/main" id="{532A8E07-BA83-42BC-B1B9-6D5AF196563D}"/>
              </a:ext>
            </a:extLst>
          </p:cNvPr>
          <p:cNvSpPr/>
          <p:nvPr/>
        </p:nvSpPr>
        <p:spPr>
          <a:xfrm>
            <a:off x="9307326" y="3861786"/>
            <a:ext cx="937505" cy="580560"/>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30583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0369" y="353257"/>
            <a:ext cx="11333505" cy="652463"/>
          </a:xfrm>
        </p:spPr>
        <p:txBody>
          <a:bodyPr/>
          <a:lstStyle/>
          <a:p>
            <a:r>
              <a:rPr lang="en-GB" sz="3200" dirty="0"/>
              <a:t>Step 3: </a:t>
            </a:r>
            <a:r>
              <a:rPr lang="en-US" sz="3200" dirty="0"/>
              <a:t>Obtain Water Body Information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a:xfrm>
            <a:off x="805914" y="6360757"/>
            <a:ext cx="411480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a:xfrm>
            <a:off x="11089428" y="6409608"/>
            <a:ext cx="615158" cy="277000"/>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0" name="Straight Connector 9">
            <a:extLst>
              <a:ext uri="{FF2B5EF4-FFF2-40B4-BE49-F238E27FC236}">
                <a16:creationId xmlns:a16="http://schemas.microsoft.com/office/drawing/2014/main" id="{25061899-FF6A-4DAF-B32C-C916FAC2E46D}"/>
              </a:ext>
            </a:extLst>
          </p:cNvPr>
          <p:cNvCxnSpPr>
            <a:cxnSpLocks/>
          </p:cNvCxnSpPr>
          <p:nvPr/>
        </p:nvCxnSpPr>
        <p:spPr>
          <a:xfrm>
            <a:off x="2884674" y="1162975"/>
            <a:ext cx="0" cy="5197782"/>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40233E62-42A7-4A67-B7B2-A7E32CBBD632}"/>
              </a:ext>
            </a:extLst>
          </p:cNvPr>
          <p:cNvSpPr txBox="1"/>
          <p:nvPr/>
        </p:nvSpPr>
        <p:spPr>
          <a:xfrm>
            <a:off x="805914" y="2362182"/>
            <a:ext cx="1173285" cy="369332"/>
          </a:xfrm>
          <a:prstGeom prst="rect">
            <a:avLst/>
          </a:prstGeom>
          <a:noFill/>
        </p:spPr>
        <p:txBody>
          <a:bodyPr wrap="square" rtlCol="0">
            <a:spAutoFit/>
          </a:bodyPr>
          <a:lstStyle/>
          <a:p>
            <a:pPr algn="ctr"/>
            <a:r>
              <a:rPr lang="en-US" u="sng" dirty="0"/>
              <a:t>Purpose:</a:t>
            </a:r>
          </a:p>
        </p:txBody>
      </p:sp>
      <p:sp>
        <p:nvSpPr>
          <p:cNvPr id="13" name="Flowchart: Terminator 12">
            <a:extLst>
              <a:ext uri="{FF2B5EF4-FFF2-40B4-BE49-F238E27FC236}">
                <a16:creationId xmlns:a16="http://schemas.microsoft.com/office/drawing/2014/main" id="{2132B5EF-0CF1-4338-9A1A-E077528A2555}"/>
              </a:ext>
            </a:extLst>
          </p:cNvPr>
          <p:cNvSpPr/>
          <p:nvPr/>
        </p:nvSpPr>
        <p:spPr>
          <a:xfrm>
            <a:off x="358865" y="1321883"/>
            <a:ext cx="2067382" cy="947639"/>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3. Obtain PNEC and receiving water body information. Enter this information into the PEC:PNEC Calculator Tool. </a:t>
            </a:r>
            <a:endParaRPr lang="en-US" sz="2000" dirty="0">
              <a:solidFill>
                <a:schemeClr val="tx1"/>
              </a:solidFill>
            </a:endParaRPr>
          </a:p>
        </p:txBody>
      </p:sp>
      <p:sp>
        <p:nvSpPr>
          <p:cNvPr id="14" name="Content Placeholder 2">
            <a:extLst>
              <a:ext uri="{FF2B5EF4-FFF2-40B4-BE49-F238E27FC236}">
                <a16:creationId xmlns:a16="http://schemas.microsoft.com/office/drawing/2014/main" id="{73F516CC-27AC-4916-9CDF-F1B2A3F5D8D7}"/>
              </a:ext>
            </a:extLst>
          </p:cNvPr>
          <p:cNvSpPr txBox="1">
            <a:spLocks/>
          </p:cNvSpPr>
          <p:nvPr/>
        </p:nvSpPr>
        <p:spPr>
          <a:xfrm>
            <a:off x="153267" y="2755168"/>
            <a:ext cx="2616564" cy="544279"/>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Gather water body information necessary to calculate PEC value. </a:t>
            </a:r>
          </a:p>
          <a:p>
            <a:pPr marL="342900" indent="-342900">
              <a:buFont typeface="+mj-lt"/>
              <a:buAutoNum type="arabicPeriod"/>
            </a:pP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5" name="TextBox 14">
            <a:extLst>
              <a:ext uri="{FF2B5EF4-FFF2-40B4-BE49-F238E27FC236}">
                <a16:creationId xmlns:a16="http://schemas.microsoft.com/office/drawing/2014/main" id="{D22FA5AE-E628-440B-9799-CE6B171EDC3D}"/>
              </a:ext>
            </a:extLst>
          </p:cNvPr>
          <p:cNvSpPr txBox="1"/>
          <p:nvPr/>
        </p:nvSpPr>
        <p:spPr>
          <a:xfrm>
            <a:off x="3092679" y="1162975"/>
            <a:ext cx="8740456" cy="1569660"/>
          </a:xfrm>
          <a:prstGeom prst="rect">
            <a:avLst/>
          </a:prstGeom>
          <a:noFill/>
        </p:spPr>
        <p:txBody>
          <a:bodyPr wrap="square" rtlCol="0">
            <a:spAutoFit/>
          </a:bodyPr>
          <a:lstStyle/>
          <a:p>
            <a:r>
              <a:rPr lang="en-US" sz="1600" dirty="0"/>
              <a:t>PEC is a measure of the concentration of API in the water body receiving API from manufacturing wastewater. This is typically a river, stream, lake or ocean.</a:t>
            </a:r>
          </a:p>
          <a:p>
            <a:endParaRPr lang="en-US" sz="1600" dirty="0"/>
          </a:p>
          <a:p>
            <a:r>
              <a:rPr lang="en-US" sz="1600" dirty="0"/>
              <a:t>PEC will depend on the type, flow, and size of the dilution/mixing zone in the receiving water body. </a:t>
            </a:r>
          </a:p>
          <a:p>
            <a:endParaRPr lang="en-US" sz="1600" dirty="0"/>
          </a:p>
          <a:p>
            <a:r>
              <a:rPr lang="en-US" sz="1600" dirty="0"/>
              <a:t>Policies for establishing dilution volume vary by company. </a:t>
            </a:r>
          </a:p>
        </p:txBody>
      </p:sp>
      <p:sp>
        <p:nvSpPr>
          <p:cNvPr id="12" name="TextBox 11">
            <a:extLst>
              <a:ext uri="{FF2B5EF4-FFF2-40B4-BE49-F238E27FC236}">
                <a16:creationId xmlns:a16="http://schemas.microsoft.com/office/drawing/2014/main" id="{E79D148B-450D-46E4-856C-D983688A4F7C}"/>
              </a:ext>
            </a:extLst>
          </p:cNvPr>
          <p:cNvSpPr txBox="1"/>
          <p:nvPr/>
        </p:nvSpPr>
        <p:spPr>
          <a:xfrm>
            <a:off x="3092679" y="2808005"/>
            <a:ext cx="4462218" cy="1815882"/>
          </a:xfrm>
          <a:prstGeom prst="rect">
            <a:avLst/>
          </a:prstGeom>
          <a:noFill/>
        </p:spPr>
        <p:txBody>
          <a:bodyPr wrap="square" rtlCol="0">
            <a:spAutoFit/>
          </a:bodyPr>
          <a:lstStyle/>
          <a:p>
            <a:r>
              <a:rPr lang="en-US" sz="1600" dirty="0"/>
              <a:t>For River or stream – typically low flow value used:</a:t>
            </a:r>
          </a:p>
          <a:p>
            <a:pPr marL="285750" indent="-285750">
              <a:buFont typeface="Arial" panose="020B0604020202020204" pitchFamily="34" charset="0"/>
              <a:buChar char="•"/>
            </a:pPr>
            <a:r>
              <a:rPr lang="en-US" sz="1600" dirty="0"/>
              <a:t>10</a:t>
            </a:r>
            <a:r>
              <a:rPr lang="en-US" sz="1600" baseline="30000" dirty="0"/>
              <a:t>th</a:t>
            </a:r>
            <a:r>
              <a:rPr lang="en-US" sz="1600" dirty="0"/>
              <a:t> percentile, 5</a:t>
            </a:r>
            <a:r>
              <a:rPr lang="en-US" sz="1600" baseline="30000" dirty="0"/>
              <a:t>th</a:t>
            </a:r>
            <a:r>
              <a:rPr lang="en-US" sz="1600" dirty="0"/>
              <a:t> Percentile, Q710</a:t>
            </a:r>
          </a:p>
          <a:p>
            <a:pPr marL="285750" indent="-285750">
              <a:buFont typeface="Arial" panose="020B0604020202020204" pitchFamily="34" charset="0"/>
              <a:buChar char="•"/>
            </a:pPr>
            <a:r>
              <a:rPr lang="en-US" sz="1600" dirty="0"/>
              <a:t>Data may be available from local environmental agencies</a:t>
            </a:r>
          </a:p>
          <a:p>
            <a:pPr marL="285750" indent="-285750">
              <a:buFont typeface="Arial" panose="020B0604020202020204" pitchFamily="34" charset="0"/>
              <a:buChar char="•"/>
            </a:pPr>
            <a:r>
              <a:rPr lang="en-US" sz="1600" dirty="0"/>
              <a:t>If detailed flow data not available, fraction of average flow</a:t>
            </a:r>
          </a:p>
          <a:p>
            <a:pPr marL="285750" indent="-285750">
              <a:buFont typeface="Arial" panose="020B0604020202020204" pitchFamily="34" charset="0"/>
              <a:buChar char="•"/>
            </a:pPr>
            <a:endParaRPr lang="en-US" sz="1600" dirty="0"/>
          </a:p>
        </p:txBody>
      </p:sp>
      <p:sp>
        <p:nvSpPr>
          <p:cNvPr id="16" name="Content Placeholder 2">
            <a:extLst>
              <a:ext uri="{FF2B5EF4-FFF2-40B4-BE49-F238E27FC236}">
                <a16:creationId xmlns:a16="http://schemas.microsoft.com/office/drawing/2014/main" id="{97690A7B-7524-422B-AFD0-BB2D3A9AB0C3}"/>
              </a:ext>
            </a:extLst>
          </p:cNvPr>
          <p:cNvSpPr txBox="1">
            <a:spLocks/>
          </p:cNvSpPr>
          <p:nvPr/>
        </p:nvSpPr>
        <p:spPr>
          <a:xfrm>
            <a:off x="3092679" y="5950552"/>
            <a:ext cx="5718968" cy="5473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If water body data is not available, the PEC can still be determined.</a:t>
            </a: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pic>
        <p:nvPicPr>
          <p:cNvPr id="6" name="Picture 5">
            <a:extLst>
              <a:ext uri="{FF2B5EF4-FFF2-40B4-BE49-F238E27FC236}">
                <a16:creationId xmlns:a16="http://schemas.microsoft.com/office/drawing/2014/main" id="{45AD6BD7-8ED6-4FE1-B037-BE288BA92AFB}"/>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736434" y="3287077"/>
            <a:ext cx="4291277" cy="885109"/>
          </a:xfrm>
          <a:prstGeom prst="rect">
            <a:avLst/>
          </a:prstGeom>
          <a:ln>
            <a:solidFill>
              <a:schemeClr val="tx1"/>
            </a:solidFill>
          </a:ln>
        </p:spPr>
      </p:pic>
      <p:sp>
        <p:nvSpPr>
          <p:cNvPr id="17" name="Content Placeholder 2">
            <a:extLst>
              <a:ext uri="{FF2B5EF4-FFF2-40B4-BE49-F238E27FC236}">
                <a16:creationId xmlns:a16="http://schemas.microsoft.com/office/drawing/2014/main" id="{FA8E45CC-DFF0-4DEA-8941-07C4126A513C}"/>
              </a:ext>
            </a:extLst>
          </p:cNvPr>
          <p:cNvSpPr txBox="1">
            <a:spLocks/>
          </p:cNvSpPr>
          <p:nvPr/>
        </p:nvSpPr>
        <p:spPr>
          <a:xfrm>
            <a:off x="7815695" y="4346887"/>
            <a:ext cx="4017440" cy="2770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Wingdings" panose="05000000000000000000" pitchFamily="2" charset="2"/>
              <a:buNone/>
            </a:pPr>
            <a:r>
              <a:rPr lang="en-GB" sz="1200" i="1" dirty="0">
                <a:solidFill>
                  <a:schemeClr val="tx1"/>
                </a:solidFill>
              </a:rPr>
              <a:t>Calculator Tool Interface for Entering Water Body Information</a:t>
            </a: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8" name="Content Placeholder 2">
            <a:extLst>
              <a:ext uri="{FF2B5EF4-FFF2-40B4-BE49-F238E27FC236}">
                <a16:creationId xmlns:a16="http://schemas.microsoft.com/office/drawing/2014/main" id="{6927DECA-3563-4BB0-A7EC-7418C7035AD9}"/>
              </a:ext>
            </a:extLst>
          </p:cNvPr>
          <p:cNvSpPr txBox="1">
            <a:spLocks/>
          </p:cNvSpPr>
          <p:nvPr/>
        </p:nvSpPr>
        <p:spPr>
          <a:xfrm>
            <a:off x="3092679" y="4511001"/>
            <a:ext cx="5718968" cy="17141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ClrTx/>
              <a:buNone/>
            </a:pPr>
            <a:r>
              <a:rPr lang="en-US" sz="1600" dirty="0">
                <a:solidFill>
                  <a:schemeClr val="tx1"/>
                </a:solidFill>
              </a:rPr>
              <a:t>For Ocean or Lake:</a:t>
            </a:r>
          </a:p>
          <a:p>
            <a:pPr marL="285750" indent="-285750">
              <a:buClrTx/>
              <a:buFont typeface="Arial" panose="020B0604020202020204" pitchFamily="34" charset="0"/>
              <a:buChar char="•"/>
            </a:pPr>
            <a:r>
              <a:rPr lang="en-US" sz="1600" dirty="0">
                <a:solidFill>
                  <a:schemeClr val="tx1"/>
                </a:solidFill>
              </a:rPr>
              <a:t>Dilution volume chronic ≈ 10x average wastewater flow</a:t>
            </a:r>
          </a:p>
          <a:p>
            <a:pPr marL="285750" indent="-285750">
              <a:buClrTx/>
              <a:buFont typeface="Arial" panose="020B0604020202020204" pitchFamily="34" charset="0"/>
              <a:buChar char="•"/>
            </a:pPr>
            <a:r>
              <a:rPr lang="en-US" sz="1600" dirty="0">
                <a:solidFill>
                  <a:schemeClr val="tx1"/>
                </a:solidFill>
              </a:rPr>
              <a:t>Dilution volume acute ≈ 2x average wastewater flow       </a:t>
            </a:r>
          </a:p>
          <a:p>
            <a:pPr marL="285750" indent="-285750">
              <a:buClrTx/>
              <a:buFont typeface="Arial" panose="020B0604020202020204" pitchFamily="34" charset="0"/>
              <a:buChar char="•"/>
            </a:pPr>
            <a:r>
              <a:rPr lang="en-US" sz="1600" dirty="0">
                <a:solidFill>
                  <a:schemeClr val="tx1"/>
                </a:solidFill>
              </a:rPr>
              <a:t>Water body specific mixing zone information</a:t>
            </a:r>
          </a:p>
          <a:p>
            <a:pPr marL="0" indent="0">
              <a:buNone/>
            </a:pPr>
            <a:endParaRPr lang="en-GB" sz="1800" dirty="0"/>
          </a:p>
          <a:p>
            <a:pPr marL="0" indent="0">
              <a:buFont typeface="Wingdings" panose="05000000000000000000" pitchFamily="2" charset="2"/>
              <a:buNone/>
            </a:pPr>
            <a:endParaRPr lang="en-GB" sz="1800" dirty="0"/>
          </a:p>
        </p:txBody>
      </p:sp>
      <p:sp>
        <p:nvSpPr>
          <p:cNvPr id="19" name="Rectangle 18">
            <a:extLst>
              <a:ext uri="{FF2B5EF4-FFF2-40B4-BE49-F238E27FC236}">
                <a16:creationId xmlns:a16="http://schemas.microsoft.com/office/drawing/2014/main" id="{9EC5915D-6387-4F1F-91AA-4E68E756B50F}"/>
              </a:ext>
            </a:extLst>
          </p:cNvPr>
          <p:cNvSpPr/>
          <p:nvPr/>
        </p:nvSpPr>
        <p:spPr>
          <a:xfrm>
            <a:off x="10008662" y="3678977"/>
            <a:ext cx="937505" cy="493209"/>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71578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4: </a:t>
            </a:r>
            <a:r>
              <a:rPr lang="en-US" sz="3200" dirty="0"/>
              <a:t>Gather Production Yield Information</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3101117" y="1257804"/>
            <a:ext cx="8930700" cy="1569660"/>
          </a:xfrm>
          <a:prstGeom prst="rect">
            <a:avLst/>
          </a:prstGeom>
          <a:noFill/>
        </p:spPr>
        <p:txBody>
          <a:bodyPr wrap="square" rtlCol="0">
            <a:spAutoFit/>
          </a:bodyPr>
          <a:lstStyle/>
          <a:p>
            <a:r>
              <a:rPr lang="en-US" sz="1600" dirty="0"/>
              <a:t>First-pass mass loss estimate can be established using yield data, where all losses are assumed to go to wastewater. </a:t>
            </a:r>
          </a:p>
          <a:p>
            <a:endParaRPr lang="en-US" sz="1600" dirty="0"/>
          </a:p>
          <a:p>
            <a:r>
              <a:rPr lang="en-US" sz="1600" dirty="0"/>
              <a:t>Note – this is the theoretical worst-case scenario since it assumes all losses (e.g., dust, cleaning, samples, etc.) from the campaign are sent to wastewater at the end of campaign. Requires little effort, simple approach used to determine if PEC/PNEC &gt; 1 is possible. </a:t>
            </a:r>
          </a:p>
        </p:txBody>
      </p:sp>
      <p:cxnSp>
        <p:nvCxnSpPr>
          <p:cNvPr id="7" name="Straight Connector 6">
            <a:extLst>
              <a:ext uri="{FF2B5EF4-FFF2-40B4-BE49-F238E27FC236}">
                <a16:creationId xmlns:a16="http://schemas.microsoft.com/office/drawing/2014/main" id="{A46817AD-F228-44C7-9AA5-62788FAE25DC}"/>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54FE4E2-E7AB-464C-9388-7D408BFAA853}"/>
              </a:ext>
            </a:extLst>
          </p:cNvPr>
          <p:cNvSpPr txBox="1"/>
          <p:nvPr/>
        </p:nvSpPr>
        <p:spPr>
          <a:xfrm>
            <a:off x="874117" y="2365799"/>
            <a:ext cx="1173285" cy="369332"/>
          </a:xfrm>
          <a:prstGeom prst="rect">
            <a:avLst/>
          </a:prstGeom>
          <a:noFill/>
        </p:spPr>
        <p:txBody>
          <a:bodyPr wrap="square" rtlCol="0">
            <a:spAutoFit/>
          </a:bodyPr>
          <a:lstStyle/>
          <a:p>
            <a:pPr algn="ctr"/>
            <a:r>
              <a:rPr lang="en-US" u="sng" dirty="0"/>
              <a:t>Purpose:</a:t>
            </a:r>
          </a:p>
        </p:txBody>
      </p:sp>
      <p:sp>
        <p:nvSpPr>
          <p:cNvPr id="11" name="Flowchart: Terminator 10">
            <a:extLst>
              <a:ext uri="{FF2B5EF4-FFF2-40B4-BE49-F238E27FC236}">
                <a16:creationId xmlns:a16="http://schemas.microsoft.com/office/drawing/2014/main" id="{4ACCA796-1950-4505-8F9A-25DBFF8581D8}"/>
              </a:ext>
            </a:extLst>
          </p:cNvPr>
          <p:cNvSpPr/>
          <p:nvPr/>
        </p:nvSpPr>
        <p:spPr>
          <a:xfrm>
            <a:off x="368919" y="135577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4a. Obtain &amp; review production yield information from a </a:t>
            </a:r>
            <a:r>
              <a:rPr lang="en-US" sz="1200" u="sng" dirty="0">
                <a:solidFill>
                  <a:srgbClr val="F8652E"/>
                </a:solidFill>
              </a:rPr>
              <a:t>recent,</a:t>
            </a:r>
            <a:r>
              <a:rPr lang="en-US" sz="1200" dirty="0">
                <a:solidFill>
                  <a:srgbClr val="F8652E"/>
                </a:solidFill>
              </a:rPr>
              <a:t> </a:t>
            </a:r>
            <a:r>
              <a:rPr lang="en-US" sz="1200" u="sng" dirty="0">
                <a:solidFill>
                  <a:srgbClr val="F8652E"/>
                </a:solidFill>
              </a:rPr>
              <a:t>representative</a:t>
            </a:r>
            <a:r>
              <a:rPr lang="en-US" sz="1200" dirty="0">
                <a:solidFill>
                  <a:srgbClr val="F8652E"/>
                </a:solidFill>
              </a:rPr>
              <a:t> </a:t>
            </a:r>
            <a:r>
              <a:rPr lang="en-US" sz="1200" dirty="0">
                <a:solidFill>
                  <a:schemeClr val="tx1"/>
                </a:solidFill>
              </a:rPr>
              <a:t>production campaign</a:t>
            </a:r>
            <a:endParaRPr lang="en-US" sz="2000" dirty="0">
              <a:solidFill>
                <a:schemeClr val="tx1"/>
              </a:solidFill>
            </a:endParaRPr>
          </a:p>
        </p:txBody>
      </p:sp>
      <p:sp>
        <p:nvSpPr>
          <p:cNvPr id="12" name="Content Placeholder 2">
            <a:extLst>
              <a:ext uri="{FF2B5EF4-FFF2-40B4-BE49-F238E27FC236}">
                <a16:creationId xmlns:a16="http://schemas.microsoft.com/office/drawing/2014/main" id="{DBFC0646-8530-43A0-8E4F-68FA244670F1}"/>
              </a:ext>
            </a:extLst>
          </p:cNvPr>
          <p:cNvSpPr txBox="1">
            <a:spLocks/>
          </p:cNvSpPr>
          <p:nvPr/>
        </p:nvSpPr>
        <p:spPr>
          <a:xfrm>
            <a:off x="152478" y="2708201"/>
            <a:ext cx="2616564" cy="141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Generate an initial, conservative mass loss estimate (</a:t>
            </a:r>
            <a:r>
              <a:rPr lang="en-GB" sz="1600" b="1" dirty="0">
                <a:solidFill>
                  <a:schemeClr val="tx1"/>
                </a:solidFill>
              </a:rPr>
              <a:t>eMax</a:t>
            </a:r>
            <a:r>
              <a:rPr lang="en-GB" sz="1600" dirty="0">
                <a:solidFill>
                  <a:schemeClr val="tx1"/>
                </a:solidFill>
              </a:rPr>
              <a:t>). Use PEC:PNEC Calculator tool to determine if further evaluation is warranted.</a:t>
            </a: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4" name="TextBox 13">
            <a:extLst>
              <a:ext uri="{FF2B5EF4-FFF2-40B4-BE49-F238E27FC236}">
                <a16:creationId xmlns:a16="http://schemas.microsoft.com/office/drawing/2014/main" id="{DA881DD3-25BC-48CB-94E7-1A81DA100B63}"/>
              </a:ext>
            </a:extLst>
          </p:cNvPr>
          <p:cNvSpPr txBox="1"/>
          <p:nvPr/>
        </p:nvSpPr>
        <p:spPr>
          <a:xfrm>
            <a:off x="3058185" y="2963164"/>
            <a:ext cx="8347700" cy="2092881"/>
          </a:xfrm>
          <a:prstGeom prst="rect">
            <a:avLst/>
          </a:prstGeom>
          <a:noFill/>
        </p:spPr>
        <p:txBody>
          <a:bodyPr wrap="square" rtlCol="0">
            <a:spAutoFit/>
          </a:bodyPr>
          <a:lstStyle/>
          <a:p>
            <a:r>
              <a:rPr lang="en-US" sz="1600" dirty="0"/>
              <a:t>Obtain completed batch record for </a:t>
            </a:r>
            <a:r>
              <a:rPr lang="en-US" sz="1600" u="sng" dirty="0"/>
              <a:t>recent</a:t>
            </a:r>
            <a:r>
              <a:rPr lang="en-US" sz="1600" dirty="0"/>
              <a:t>, </a:t>
            </a:r>
            <a:r>
              <a:rPr lang="en-US" sz="1600" u="sng" dirty="0"/>
              <a:t>representative</a:t>
            </a:r>
            <a:r>
              <a:rPr lang="en-US" sz="1600" dirty="0"/>
              <a:t> production campaign. </a:t>
            </a:r>
          </a:p>
          <a:p>
            <a:pPr marL="285750" indent="-285750">
              <a:buFont typeface="Arial" panose="020B0604020202020204" pitchFamily="34" charset="0"/>
              <a:buChar char="•"/>
            </a:pPr>
            <a:r>
              <a:rPr lang="en-US" sz="1600" dirty="0"/>
              <a:t>“Recent” = Completed within the past 12 months. </a:t>
            </a:r>
          </a:p>
          <a:p>
            <a:pPr marL="285750" indent="-285750">
              <a:buFont typeface="Arial" panose="020B0604020202020204" pitchFamily="34" charset="0"/>
              <a:buChar char="•"/>
            </a:pPr>
            <a:r>
              <a:rPr lang="en-US" sz="1600" dirty="0"/>
              <a:t>“Representative”</a:t>
            </a:r>
          </a:p>
          <a:p>
            <a:pPr marL="742950" lvl="1" indent="-285750">
              <a:buFont typeface="Courier New" panose="02070309020205020404" pitchFamily="49" charset="0"/>
              <a:buChar char="o"/>
            </a:pPr>
            <a:r>
              <a:rPr lang="en-US" sz="1600" dirty="0"/>
              <a:t>If the product is produced in multi-batch campaigns, use campaign with the highest number of batches.</a:t>
            </a:r>
          </a:p>
          <a:p>
            <a:pPr marL="742950" lvl="1" indent="-285750">
              <a:buFont typeface="Courier New" panose="02070309020205020404" pitchFamily="49" charset="0"/>
              <a:buChar char="o"/>
            </a:pPr>
            <a:r>
              <a:rPr lang="en-US" sz="1600" dirty="0"/>
              <a:t>If the product is produced in single batch campaigns, use campaign with lowest production yield. </a:t>
            </a:r>
            <a:endParaRPr lang="en-US" dirty="0"/>
          </a:p>
          <a:p>
            <a:endParaRPr lang="en-US" dirty="0"/>
          </a:p>
        </p:txBody>
      </p:sp>
    </p:spTree>
    <p:extLst>
      <p:ext uri="{BB962C8B-B14F-4D97-AF65-F5344CB8AC3E}">
        <p14:creationId xmlns:p14="http://schemas.microsoft.com/office/powerpoint/2010/main" val="41904310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4: </a:t>
            </a:r>
            <a:r>
              <a:rPr lang="en-US" sz="3200" dirty="0"/>
              <a:t>Gather Production Yield Information</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3101117" y="1257804"/>
            <a:ext cx="8930700" cy="1569660"/>
          </a:xfrm>
          <a:prstGeom prst="rect">
            <a:avLst/>
          </a:prstGeom>
          <a:noFill/>
        </p:spPr>
        <p:txBody>
          <a:bodyPr wrap="square" rtlCol="0">
            <a:spAutoFit/>
          </a:bodyPr>
          <a:lstStyle/>
          <a:p>
            <a:r>
              <a:rPr lang="en-US" sz="1600" dirty="0"/>
              <a:t>First-pass mass loss estimate can be established using yield data, where all losses are assumed to go to wastewater. </a:t>
            </a:r>
          </a:p>
          <a:p>
            <a:endParaRPr lang="en-US" sz="1600" dirty="0"/>
          </a:p>
          <a:p>
            <a:r>
              <a:rPr lang="en-US" sz="1600" dirty="0"/>
              <a:t>Note – this is the theoretical worst-case scenario since it assumes all losses (e.g., dust, cleaning, samples, etc.) from the campaign are sent to wastewater at the end of campaign. Requires little effort, simple approach used to determine if PEC/PNEC &gt; 1 is possible. </a:t>
            </a:r>
          </a:p>
        </p:txBody>
      </p:sp>
      <p:cxnSp>
        <p:nvCxnSpPr>
          <p:cNvPr id="7" name="Straight Connector 6">
            <a:extLst>
              <a:ext uri="{FF2B5EF4-FFF2-40B4-BE49-F238E27FC236}">
                <a16:creationId xmlns:a16="http://schemas.microsoft.com/office/drawing/2014/main" id="{A46817AD-F228-44C7-9AA5-62788FAE25DC}"/>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E54FE4E2-E7AB-464C-9388-7D408BFAA853}"/>
              </a:ext>
            </a:extLst>
          </p:cNvPr>
          <p:cNvSpPr txBox="1"/>
          <p:nvPr/>
        </p:nvSpPr>
        <p:spPr>
          <a:xfrm>
            <a:off x="874117" y="2365799"/>
            <a:ext cx="1173285" cy="369332"/>
          </a:xfrm>
          <a:prstGeom prst="rect">
            <a:avLst/>
          </a:prstGeom>
          <a:noFill/>
        </p:spPr>
        <p:txBody>
          <a:bodyPr wrap="square" rtlCol="0">
            <a:spAutoFit/>
          </a:bodyPr>
          <a:lstStyle/>
          <a:p>
            <a:pPr algn="ctr"/>
            <a:r>
              <a:rPr lang="en-US" u="sng" dirty="0"/>
              <a:t>Purpose:</a:t>
            </a:r>
          </a:p>
        </p:txBody>
      </p:sp>
      <p:sp>
        <p:nvSpPr>
          <p:cNvPr id="11" name="Flowchart: Terminator 10">
            <a:extLst>
              <a:ext uri="{FF2B5EF4-FFF2-40B4-BE49-F238E27FC236}">
                <a16:creationId xmlns:a16="http://schemas.microsoft.com/office/drawing/2014/main" id="{4ACCA796-1950-4505-8F9A-25DBFF8581D8}"/>
              </a:ext>
            </a:extLst>
          </p:cNvPr>
          <p:cNvSpPr/>
          <p:nvPr/>
        </p:nvSpPr>
        <p:spPr>
          <a:xfrm>
            <a:off x="368919" y="135577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4a. Obtain &amp; review production yield information from a </a:t>
            </a:r>
            <a:r>
              <a:rPr lang="en-US" sz="1200" u="sng" dirty="0">
                <a:solidFill>
                  <a:srgbClr val="F8652E"/>
                </a:solidFill>
              </a:rPr>
              <a:t>recent,</a:t>
            </a:r>
            <a:r>
              <a:rPr lang="en-US" sz="1200" dirty="0">
                <a:solidFill>
                  <a:srgbClr val="F8652E"/>
                </a:solidFill>
              </a:rPr>
              <a:t> </a:t>
            </a:r>
            <a:r>
              <a:rPr lang="en-US" sz="1200" u="sng" dirty="0">
                <a:solidFill>
                  <a:srgbClr val="F8652E"/>
                </a:solidFill>
              </a:rPr>
              <a:t>representative</a:t>
            </a:r>
            <a:r>
              <a:rPr lang="en-US" sz="1200" dirty="0">
                <a:solidFill>
                  <a:srgbClr val="F8652E"/>
                </a:solidFill>
              </a:rPr>
              <a:t> </a:t>
            </a:r>
            <a:r>
              <a:rPr lang="en-US" sz="1200" dirty="0">
                <a:solidFill>
                  <a:schemeClr val="tx1"/>
                </a:solidFill>
              </a:rPr>
              <a:t>production campaign</a:t>
            </a:r>
            <a:endParaRPr lang="en-US" sz="2000" dirty="0">
              <a:solidFill>
                <a:schemeClr val="tx1"/>
              </a:solidFill>
            </a:endParaRPr>
          </a:p>
        </p:txBody>
      </p:sp>
      <p:sp>
        <p:nvSpPr>
          <p:cNvPr id="12" name="Content Placeholder 2">
            <a:extLst>
              <a:ext uri="{FF2B5EF4-FFF2-40B4-BE49-F238E27FC236}">
                <a16:creationId xmlns:a16="http://schemas.microsoft.com/office/drawing/2014/main" id="{DBFC0646-8530-43A0-8E4F-68FA244670F1}"/>
              </a:ext>
            </a:extLst>
          </p:cNvPr>
          <p:cNvSpPr txBox="1">
            <a:spLocks/>
          </p:cNvSpPr>
          <p:nvPr/>
        </p:nvSpPr>
        <p:spPr>
          <a:xfrm>
            <a:off x="152478" y="2708201"/>
            <a:ext cx="2616564" cy="141364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Generate an initial, conservative mass loss estimate (</a:t>
            </a:r>
            <a:r>
              <a:rPr lang="en-GB" sz="1600" b="1" dirty="0">
                <a:solidFill>
                  <a:schemeClr val="tx1"/>
                </a:solidFill>
              </a:rPr>
              <a:t>eMax</a:t>
            </a:r>
            <a:r>
              <a:rPr lang="en-GB" sz="1600" dirty="0">
                <a:solidFill>
                  <a:schemeClr val="tx1"/>
                </a:solidFill>
              </a:rPr>
              <a:t>). Use PEC:PNEC Calculator tool to determine if further evaluation is warranted.</a:t>
            </a: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
        <p:nvSpPr>
          <p:cNvPr id="15" name="TextBox 14">
            <a:extLst>
              <a:ext uri="{FF2B5EF4-FFF2-40B4-BE49-F238E27FC236}">
                <a16:creationId xmlns:a16="http://schemas.microsoft.com/office/drawing/2014/main" id="{2A0E6568-282A-4865-A4DB-0673EEF7133D}"/>
              </a:ext>
            </a:extLst>
          </p:cNvPr>
          <p:cNvSpPr txBox="1"/>
          <p:nvPr/>
        </p:nvSpPr>
        <p:spPr>
          <a:xfrm>
            <a:off x="3721947" y="5910174"/>
            <a:ext cx="8277317" cy="338554"/>
          </a:xfrm>
          <a:prstGeom prst="rect">
            <a:avLst/>
          </a:prstGeom>
          <a:noFill/>
        </p:spPr>
        <p:txBody>
          <a:bodyPr wrap="square" rtlCol="0">
            <a:spAutoFit/>
          </a:bodyPr>
          <a:lstStyle/>
          <a:p>
            <a:r>
              <a:rPr lang="en-US" sz="1600" dirty="0"/>
              <a:t>Mass of API per batch * batches/campaign * (1- Production Yield) = Total Losses = </a:t>
            </a:r>
            <a:r>
              <a:rPr lang="en-US" sz="1600" b="1" dirty="0"/>
              <a:t>eMax</a:t>
            </a:r>
          </a:p>
        </p:txBody>
      </p:sp>
      <p:pic>
        <p:nvPicPr>
          <p:cNvPr id="8" name="Picture 7">
            <a:extLst>
              <a:ext uri="{FF2B5EF4-FFF2-40B4-BE49-F238E27FC236}">
                <a16:creationId xmlns:a16="http://schemas.microsoft.com/office/drawing/2014/main" id="{77D363DC-328D-4D1D-A366-B207FED2E4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208560" y="2802751"/>
            <a:ext cx="6218808" cy="1562476"/>
          </a:xfrm>
          <a:prstGeom prst="rect">
            <a:avLst/>
          </a:prstGeom>
          <a:ln>
            <a:solidFill>
              <a:schemeClr val="tx1"/>
            </a:solidFill>
          </a:ln>
        </p:spPr>
      </p:pic>
      <p:pic>
        <p:nvPicPr>
          <p:cNvPr id="17" name="Picture 16">
            <a:extLst>
              <a:ext uri="{FF2B5EF4-FFF2-40B4-BE49-F238E27FC236}">
                <a16:creationId xmlns:a16="http://schemas.microsoft.com/office/drawing/2014/main" id="{099872D3-EC17-4BE5-8C5E-B922D97F37B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208560" y="4521204"/>
            <a:ext cx="6218805" cy="1354283"/>
          </a:xfrm>
          <a:prstGeom prst="rect">
            <a:avLst/>
          </a:prstGeom>
          <a:ln>
            <a:solidFill>
              <a:schemeClr val="tx1"/>
            </a:solidFill>
          </a:ln>
        </p:spPr>
      </p:pic>
    </p:spTree>
    <p:extLst>
      <p:ext uri="{BB962C8B-B14F-4D97-AF65-F5344CB8AC3E}">
        <p14:creationId xmlns:p14="http://schemas.microsoft.com/office/powerpoint/2010/main" val="1954295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4: </a:t>
            </a:r>
            <a:r>
              <a:rPr lang="en-US" sz="3200" dirty="0"/>
              <a:t>Use eMax to Calculate PEC Value</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2952774" y="1245687"/>
            <a:ext cx="8809978" cy="2031325"/>
          </a:xfrm>
          <a:prstGeom prst="rect">
            <a:avLst/>
          </a:prstGeom>
          <a:noFill/>
        </p:spPr>
        <p:txBody>
          <a:bodyPr wrap="square" rtlCol="0">
            <a:spAutoFit/>
          </a:bodyPr>
          <a:lstStyle/>
          <a:p>
            <a:r>
              <a:rPr lang="en-US" dirty="0"/>
              <a:t>With </a:t>
            </a:r>
            <a:r>
              <a:rPr lang="en-US" b="1" dirty="0"/>
              <a:t>eMax</a:t>
            </a:r>
            <a:r>
              <a:rPr lang="en-US" dirty="0"/>
              <a:t>, PNECs, and receiving water data, we can calculate an initial RQ (PEC/PNEC) value. </a:t>
            </a:r>
          </a:p>
          <a:p>
            <a:endParaRPr lang="en-US" dirty="0"/>
          </a:p>
          <a:p>
            <a:r>
              <a:rPr lang="en-US" dirty="0"/>
              <a:t>PSCI has released a calculator tool to automate calculation of RQ values. </a:t>
            </a:r>
          </a:p>
          <a:p>
            <a:endParaRPr lang="en-US" dirty="0"/>
          </a:p>
          <a:p>
            <a:endParaRPr lang="en-US" dirty="0"/>
          </a:p>
          <a:p>
            <a:endParaRPr lang="en-US" dirty="0"/>
          </a:p>
          <a:p>
            <a:endParaRPr lang="en-US" dirty="0"/>
          </a:p>
        </p:txBody>
      </p:sp>
      <p:cxnSp>
        <p:nvCxnSpPr>
          <p:cNvPr id="11" name="Straight Connector 10">
            <a:extLst>
              <a:ext uri="{FF2B5EF4-FFF2-40B4-BE49-F238E27FC236}">
                <a16:creationId xmlns:a16="http://schemas.microsoft.com/office/drawing/2014/main" id="{E09D9FDE-4CD2-4E28-8AC6-6811F65A6E23}"/>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5B33E70-EBE3-44E6-B9E8-F4433C7E7F33}"/>
              </a:ext>
            </a:extLst>
          </p:cNvPr>
          <p:cNvSpPr txBox="1"/>
          <p:nvPr/>
        </p:nvSpPr>
        <p:spPr>
          <a:xfrm>
            <a:off x="814792" y="2250215"/>
            <a:ext cx="1173285" cy="369332"/>
          </a:xfrm>
          <a:prstGeom prst="rect">
            <a:avLst/>
          </a:prstGeom>
          <a:noFill/>
        </p:spPr>
        <p:txBody>
          <a:bodyPr wrap="square" rtlCol="0">
            <a:spAutoFit/>
          </a:bodyPr>
          <a:lstStyle/>
          <a:p>
            <a:pPr algn="ctr"/>
            <a:r>
              <a:rPr lang="en-US" u="sng" dirty="0"/>
              <a:t>Purpose:</a:t>
            </a:r>
          </a:p>
        </p:txBody>
      </p:sp>
      <p:sp>
        <p:nvSpPr>
          <p:cNvPr id="13" name="Flowchart: Terminator 12">
            <a:extLst>
              <a:ext uri="{FF2B5EF4-FFF2-40B4-BE49-F238E27FC236}">
                <a16:creationId xmlns:a16="http://schemas.microsoft.com/office/drawing/2014/main" id="{6B13DD4D-F502-4C5B-874F-AE4D19A21447}"/>
              </a:ext>
            </a:extLst>
          </p:cNvPr>
          <p:cNvSpPr/>
          <p:nvPr/>
        </p:nvSpPr>
        <p:spPr>
          <a:xfrm>
            <a:off x="309594" y="1245687"/>
            <a:ext cx="2183679" cy="881774"/>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4a. Obtain &amp; review production yield information from a </a:t>
            </a:r>
            <a:r>
              <a:rPr lang="en-US" sz="1200" u="sng" dirty="0">
                <a:solidFill>
                  <a:srgbClr val="F8652E"/>
                </a:solidFill>
              </a:rPr>
              <a:t>recent,</a:t>
            </a:r>
            <a:r>
              <a:rPr lang="en-US" sz="1200" dirty="0">
                <a:solidFill>
                  <a:srgbClr val="F8652E"/>
                </a:solidFill>
              </a:rPr>
              <a:t> </a:t>
            </a:r>
            <a:r>
              <a:rPr lang="en-US" sz="1200" u="sng" dirty="0">
                <a:solidFill>
                  <a:srgbClr val="F8652E"/>
                </a:solidFill>
              </a:rPr>
              <a:t>representative</a:t>
            </a:r>
            <a:r>
              <a:rPr lang="en-US" sz="1200" dirty="0">
                <a:solidFill>
                  <a:srgbClr val="F8652E"/>
                </a:solidFill>
              </a:rPr>
              <a:t> </a:t>
            </a:r>
            <a:r>
              <a:rPr lang="en-US" sz="1200" dirty="0">
                <a:solidFill>
                  <a:schemeClr val="tx1"/>
                </a:solidFill>
              </a:rPr>
              <a:t>production campaign</a:t>
            </a:r>
            <a:endParaRPr lang="en-US" sz="2000" dirty="0">
              <a:solidFill>
                <a:schemeClr val="tx1"/>
              </a:solidFill>
            </a:endParaRPr>
          </a:p>
        </p:txBody>
      </p:sp>
      <p:sp>
        <p:nvSpPr>
          <p:cNvPr id="14" name="Content Placeholder 2">
            <a:extLst>
              <a:ext uri="{FF2B5EF4-FFF2-40B4-BE49-F238E27FC236}">
                <a16:creationId xmlns:a16="http://schemas.microsoft.com/office/drawing/2014/main" id="{B76A92CF-7C88-4A15-A00C-3DFA6F8F5B14}"/>
              </a:ext>
            </a:extLst>
          </p:cNvPr>
          <p:cNvSpPr txBox="1">
            <a:spLocks/>
          </p:cNvSpPr>
          <p:nvPr/>
        </p:nvSpPr>
        <p:spPr>
          <a:xfrm>
            <a:off x="152478" y="2708201"/>
            <a:ext cx="2616564" cy="344861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Generate an initial, conservative mass loss estimate (</a:t>
            </a:r>
            <a:r>
              <a:rPr lang="en-GB" sz="1600" b="1" dirty="0">
                <a:solidFill>
                  <a:schemeClr val="tx1"/>
                </a:solidFill>
              </a:rPr>
              <a:t>eMax</a:t>
            </a:r>
            <a:r>
              <a:rPr lang="en-GB" sz="1600" dirty="0">
                <a:solidFill>
                  <a:schemeClr val="tx1"/>
                </a:solidFill>
              </a:rPr>
              <a:t>). Use PSCI PEC:PNEC Calculator tool to determine if further evaluation is warranted.</a:t>
            </a:r>
            <a:endParaRPr lang="en-GB" sz="1800" dirty="0"/>
          </a:p>
          <a:p>
            <a:pPr marL="0" indent="0">
              <a:buFont typeface="Wingdings" panose="05000000000000000000" pitchFamily="2" charset="2"/>
              <a:buNone/>
            </a:pPr>
            <a:endParaRPr lang="en-GB" sz="1800" dirty="0"/>
          </a:p>
        </p:txBody>
      </p:sp>
      <p:sp>
        <p:nvSpPr>
          <p:cNvPr id="19" name="TextBox 18">
            <a:extLst>
              <a:ext uri="{FF2B5EF4-FFF2-40B4-BE49-F238E27FC236}">
                <a16:creationId xmlns:a16="http://schemas.microsoft.com/office/drawing/2014/main" id="{CF5AAC18-8F62-48B4-BE80-2C71953D9DC1}"/>
              </a:ext>
            </a:extLst>
          </p:cNvPr>
          <p:cNvSpPr txBox="1"/>
          <p:nvPr/>
        </p:nvSpPr>
        <p:spPr>
          <a:xfrm>
            <a:off x="2964481" y="4321353"/>
            <a:ext cx="8809978" cy="923330"/>
          </a:xfrm>
          <a:prstGeom prst="rect">
            <a:avLst/>
          </a:prstGeom>
          <a:noFill/>
        </p:spPr>
        <p:txBody>
          <a:bodyPr wrap="square" rtlCol="0">
            <a:spAutoFit/>
          </a:bodyPr>
          <a:lstStyle/>
          <a:p>
            <a:r>
              <a:rPr lang="en-US" dirty="0"/>
              <a:t>Because at least one RQ value is greater than 1, we will refine the assessment further. </a:t>
            </a:r>
          </a:p>
          <a:p>
            <a:endParaRPr lang="en-US" dirty="0"/>
          </a:p>
          <a:p>
            <a:r>
              <a:rPr lang="en-US" dirty="0"/>
              <a:t>This will be done by accounting for known losses.</a:t>
            </a:r>
          </a:p>
        </p:txBody>
      </p:sp>
      <p:pic>
        <p:nvPicPr>
          <p:cNvPr id="10" name="Picture 9" descr="Diagram, timeline&#10;&#10;Description automatically generated">
            <a:extLst>
              <a:ext uri="{FF2B5EF4-FFF2-40B4-BE49-F238E27FC236}">
                <a16:creationId xmlns:a16="http://schemas.microsoft.com/office/drawing/2014/main" id="{A1E56F8E-782D-4CBC-931F-2EA8D3E4BB01}"/>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3781272" y="2579569"/>
            <a:ext cx="6570087" cy="1428750"/>
          </a:xfrm>
          <a:prstGeom prst="rect">
            <a:avLst/>
          </a:prstGeom>
          <a:ln>
            <a:solidFill>
              <a:schemeClr val="tx1"/>
            </a:solidFill>
          </a:ln>
        </p:spPr>
      </p:pic>
      <p:sp>
        <p:nvSpPr>
          <p:cNvPr id="6" name="Rectangle 5">
            <a:extLst>
              <a:ext uri="{FF2B5EF4-FFF2-40B4-BE49-F238E27FC236}">
                <a16:creationId xmlns:a16="http://schemas.microsoft.com/office/drawing/2014/main" id="{82B7A532-75BB-4BFE-96F7-224EA1AA3F7C}"/>
              </a:ext>
            </a:extLst>
          </p:cNvPr>
          <p:cNvSpPr/>
          <p:nvPr/>
        </p:nvSpPr>
        <p:spPr>
          <a:xfrm>
            <a:off x="5949785" y="329308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9D79C2CC-9575-48C8-AC7C-0D8F3E183DAA}"/>
              </a:ext>
            </a:extLst>
          </p:cNvPr>
          <p:cNvSpPr/>
          <p:nvPr/>
        </p:nvSpPr>
        <p:spPr>
          <a:xfrm>
            <a:off x="9254079" y="330342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314138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5: </a:t>
            </a:r>
            <a:r>
              <a:rPr lang="en-US" sz="3200" dirty="0"/>
              <a:t>Compile List of API Loss Locations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3" name="TextBox 2">
            <a:extLst>
              <a:ext uri="{FF2B5EF4-FFF2-40B4-BE49-F238E27FC236}">
                <a16:creationId xmlns:a16="http://schemas.microsoft.com/office/drawing/2014/main" id="{86A61E70-06C0-4736-AC57-A49A25138462}"/>
              </a:ext>
            </a:extLst>
          </p:cNvPr>
          <p:cNvSpPr txBox="1"/>
          <p:nvPr/>
        </p:nvSpPr>
        <p:spPr>
          <a:xfrm>
            <a:off x="2952774" y="1245687"/>
            <a:ext cx="8809978" cy="2308324"/>
          </a:xfrm>
          <a:prstGeom prst="rect">
            <a:avLst/>
          </a:prstGeom>
          <a:noFill/>
        </p:spPr>
        <p:txBody>
          <a:bodyPr wrap="square" rtlCol="0">
            <a:spAutoFit/>
          </a:bodyPr>
          <a:lstStyle/>
          <a:p>
            <a:r>
              <a:rPr lang="en-US" dirty="0"/>
              <a:t>Create a list of locations where API is lost during production and cleaning. </a:t>
            </a:r>
          </a:p>
          <a:p>
            <a:pPr marL="285750" indent="-285750">
              <a:buFont typeface="Arial" panose="020B0604020202020204" pitchFamily="34" charset="0"/>
              <a:buChar char="•"/>
            </a:pPr>
            <a:r>
              <a:rPr lang="en-US" dirty="0"/>
              <a:t>Wastewater</a:t>
            </a:r>
          </a:p>
          <a:p>
            <a:pPr marL="285750" indent="-285750">
              <a:buFont typeface="Arial" panose="020B0604020202020204" pitchFamily="34" charset="0"/>
              <a:buChar char="•"/>
            </a:pPr>
            <a:r>
              <a:rPr lang="en-US" dirty="0"/>
              <a:t>Dust collection</a:t>
            </a:r>
          </a:p>
          <a:p>
            <a:pPr marL="285750" indent="-285750">
              <a:buFont typeface="Arial" panose="020B0604020202020204" pitchFamily="34" charset="0"/>
              <a:buChar char="•"/>
            </a:pPr>
            <a:r>
              <a:rPr lang="en-US" dirty="0"/>
              <a:t>Solvent streams</a:t>
            </a:r>
          </a:p>
          <a:p>
            <a:pPr marL="285750" indent="-285750">
              <a:buFont typeface="Arial" panose="020B0604020202020204" pitchFamily="34" charset="0"/>
              <a:buChar char="•"/>
            </a:pPr>
            <a:r>
              <a:rPr lang="en-US" dirty="0"/>
              <a:t>Cleaning material sent to hazardous waste (rags, mops, etc.)</a:t>
            </a:r>
          </a:p>
          <a:p>
            <a:pPr marL="285750" indent="-285750">
              <a:buFont typeface="Arial" panose="020B0604020202020204" pitchFamily="34" charset="0"/>
              <a:buChar char="•"/>
            </a:pPr>
            <a:r>
              <a:rPr lang="en-US" dirty="0"/>
              <a:t>Reject and samples sent to hazardous waste</a:t>
            </a:r>
          </a:p>
          <a:p>
            <a:endParaRPr lang="en-US" dirty="0"/>
          </a:p>
          <a:p>
            <a:r>
              <a:rPr lang="en-US" dirty="0"/>
              <a:t>This will require the input of process experts from your facility. </a:t>
            </a:r>
          </a:p>
        </p:txBody>
      </p:sp>
      <p:cxnSp>
        <p:nvCxnSpPr>
          <p:cNvPr id="11" name="Straight Connector 10">
            <a:extLst>
              <a:ext uri="{FF2B5EF4-FFF2-40B4-BE49-F238E27FC236}">
                <a16:creationId xmlns:a16="http://schemas.microsoft.com/office/drawing/2014/main" id="{E09D9FDE-4CD2-4E28-8AC6-6811F65A6E23}"/>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B5B33E70-EBE3-44E6-B9E8-F4433C7E7F33}"/>
              </a:ext>
            </a:extLst>
          </p:cNvPr>
          <p:cNvSpPr txBox="1"/>
          <p:nvPr/>
        </p:nvSpPr>
        <p:spPr>
          <a:xfrm>
            <a:off x="839757" y="2219227"/>
            <a:ext cx="1173285" cy="369332"/>
          </a:xfrm>
          <a:prstGeom prst="rect">
            <a:avLst/>
          </a:prstGeom>
          <a:noFill/>
        </p:spPr>
        <p:txBody>
          <a:bodyPr wrap="square" rtlCol="0">
            <a:spAutoFit/>
          </a:bodyPr>
          <a:lstStyle/>
          <a:p>
            <a:pPr algn="ctr"/>
            <a:r>
              <a:rPr lang="en-US" u="sng" dirty="0"/>
              <a:t>Purpose:</a:t>
            </a:r>
          </a:p>
        </p:txBody>
      </p:sp>
      <p:sp>
        <p:nvSpPr>
          <p:cNvPr id="14" name="Content Placeholder 2">
            <a:extLst>
              <a:ext uri="{FF2B5EF4-FFF2-40B4-BE49-F238E27FC236}">
                <a16:creationId xmlns:a16="http://schemas.microsoft.com/office/drawing/2014/main" id="{B76A92CF-7C88-4A15-A00C-3DFA6F8F5B14}"/>
              </a:ext>
            </a:extLst>
          </p:cNvPr>
          <p:cNvSpPr txBox="1">
            <a:spLocks/>
          </p:cNvSpPr>
          <p:nvPr/>
        </p:nvSpPr>
        <p:spPr>
          <a:xfrm>
            <a:off x="152478" y="2708201"/>
            <a:ext cx="2616564" cy="87250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Check if API losses can be sent to locations other than wastewater. </a:t>
            </a:r>
          </a:p>
        </p:txBody>
      </p:sp>
      <p:sp>
        <p:nvSpPr>
          <p:cNvPr id="15" name="Flowchart: Terminator 14">
            <a:extLst>
              <a:ext uri="{FF2B5EF4-FFF2-40B4-BE49-F238E27FC236}">
                <a16:creationId xmlns:a16="http://schemas.microsoft.com/office/drawing/2014/main" id="{5A15C2EE-8FE5-4912-A312-1BC0A43E4A21}"/>
              </a:ext>
            </a:extLst>
          </p:cNvPr>
          <p:cNvSpPr/>
          <p:nvPr/>
        </p:nvSpPr>
        <p:spPr>
          <a:xfrm>
            <a:off x="517211" y="1283433"/>
            <a:ext cx="1887098" cy="816152"/>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5. Can API losses be sent to locations </a:t>
            </a:r>
            <a:r>
              <a:rPr lang="en-US" sz="1200" u="sng" dirty="0">
                <a:solidFill>
                  <a:schemeClr val="tx1"/>
                </a:solidFill>
              </a:rPr>
              <a:t>other</a:t>
            </a:r>
            <a:r>
              <a:rPr lang="en-US" sz="1200" dirty="0">
                <a:solidFill>
                  <a:schemeClr val="tx1"/>
                </a:solidFill>
              </a:rPr>
              <a:t> than wastewater?</a:t>
            </a:r>
            <a:endParaRPr lang="en-US" sz="2000" dirty="0">
              <a:solidFill>
                <a:schemeClr val="tx1"/>
              </a:solidFill>
            </a:endParaRPr>
          </a:p>
        </p:txBody>
      </p:sp>
      <p:pic>
        <p:nvPicPr>
          <p:cNvPr id="7" name="Picture 6" descr="A picture containing hospital room, indoor, person, room&#10;&#10;Description automatically generated">
            <a:extLst>
              <a:ext uri="{FF2B5EF4-FFF2-40B4-BE49-F238E27FC236}">
                <a16:creationId xmlns:a16="http://schemas.microsoft.com/office/drawing/2014/main" id="{27214813-D8A3-4F31-90F1-5C9DEE30EE3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399722" y="3635653"/>
            <a:ext cx="3840794" cy="2560703"/>
          </a:xfrm>
          <a:prstGeom prst="rect">
            <a:avLst/>
          </a:prstGeom>
          <a:ln>
            <a:solidFill>
              <a:schemeClr val="tx1"/>
            </a:solidFill>
          </a:ln>
        </p:spPr>
      </p:pic>
    </p:spTree>
    <p:extLst>
      <p:ext uri="{BB962C8B-B14F-4D97-AF65-F5344CB8AC3E}">
        <p14:creationId xmlns:p14="http://schemas.microsoft.com/office/powerpoint/2010/main" val="25008941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6: </a:t>
            </a:r>
            <a:r>
              <a:rPr lang="en-US" sz="3200" dirty="0"/>
              <a:t>Develop a Process Block Diagram</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8" name="TextBox 7">
            <a:extLst>
              <a:ext uri="{FF2B5EF4-FFF2-40B4-BE49-F238E27FC236}">
                <a16:creationId xmlns:a16="http://schemas.microsoft.com/office/drawing/2014/main" id="{2EEF85BA-741C-48AB-9A8F-5F1445EFEBC5}"/>
              </a:ext>
            </a:extLst>
          </p:cNvPr>
          <p:cNvSpPr txBox="1"/>
          <p:nvPr/>
        </p:nvSpPr>
        <p:spPr>
          <a:xfrm>
            <a:off x="2990821" y="1241372"/>
            <a:ext cx="8968808" cy="923330"/>
          </a:xfrm>
          <a:prstGeom prst="rect">
            <a:avLst/>
          </a:prstGeom>
          <a:noFill/>
        </p:spPr>
        <p:txBody>
          <a:bodyPr wrap="square" rtlCol="0">
            <a:spAutoFit/>
          </a:bodyPr>
          <a:lstStyle/>
          <a:p>
            <a:r>
              <a:rPr lang="en-US" dirty="0"/>
              <a:t>A block diagram will help you understand and account for losses of material in each step.</a:t>
            </a:r>
          </a:p>
          <a:p>
            <a:endParaRPr lang="en-US" dirty="0"/>
          </a:p>
          <a:p>
            <a:r>
              <a:rPr lang="en-US" dirty="0"/>
              <a:t>We will add numbers to the diagram in the next step. </a:t>
            </a:r>
          </a:p>
        </p:txBody>
      </p:sp>
      <p:cxnSp>
        <p:nvCxnSpPr>
          <p:cNvPr id="11" name="Straight Arrow Connector 10">
            <a:extLst>
              <a:ext uri="{FF2B5EF4-FFF2-40B4-BE49-F238E27FC236}">
                <a16:creationId xmlns:a16="http://schemas.microsoft.com/office/drawing/2014/main" id="{7D1E3D77-746A-48D0-86A1-8D56101FCF5F}"/>
              </a:ext>
            </a:extLst>
          </p:cNvPr>
          <p:cNvCxnSpPr>
            <a:cxnSpLocks/>
          </p:cNvCxnSpPr>
          <p:nvPr/>
        </p:nvCxnSpPr>
        <p:spPr>
          <a:xfrm>
            <a:off x="6663479" y="340462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EBAA1689-F460-44BA-9C19-B44B763ED060}"/>
              </a:ext>
            </a:extLst>
          </p:cNvPr>
          <p:cNvSpPr/>
          <p:nvPr/>
        </p:nvSpPr>
        <p:spPr>
          <a:xfrm>
            <a:off x="8187316" y="292163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(e.g., Filling)</a:t>
            </a:r>
          </a:p>
        </p:txBody>
      </p:sp>
      <p:cxnSp>
        <p:nvCxnSpPr>
          <p:cNvPr id="13" name="Straight Arrow Connector 12">
            <a:extLst>
              <a:ext uri="{FF2B5EF4-FFF2-40B4-BE49-F238E27FC236}">
                <a16:creationId xmlns:a16="http://schemas.microsoft.com/office/drawing/2014/main" id="{BC93CE66-71C8-40EB-8E5A-718AFD6B2C36}"/>
              </a:ext>
            </a:extLst>
          </p:cNvPr>
          <p:cNvCxnSpPr>
            <a:cxnSpLocks/>
          </p:cNvCxnSpPr>
          <p:nvPr/>
        </p:nvCxnSpPr>
        <p:spPr>
          <a:xfrm>
            <a:off x="6566848" y="3841977"/>
            <a:ext cx="0" cy="57566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1536D9D6-E0E7-4943-8E99-B79CFD232444}"/>
              </a:ext>
            </a:extLst>
          </p:cNvPr>
          <p:cNvSpPr txBox="1"/>
          <p:nvPr/>
        </p:nvSpPr>
        <p:spPr>
          <a:xfrm>
            <a:off x="5793011" y="4395735"/>
            <a:ext cx="1547674" cy="461665"/>
          </a:xfrm>
          <a:prstGeom prst="rect">
            <a:avLst/>
          </a:prstGeom>
          <a:noFill/>
        </p:spPr>
        <p:txBody>
          <a:bodyPr wrap="square" rtlCol="0">
            <a:spAutoFit/>
          </a:bodyPr>
          <a:lstStyle/>
          <a:p>
            <a:pPr algn="ctr"/>
            <a:r>
              <a:rPr lang="en-US" sz="1200" dirty="0"/>
              <a:t>Losses to Wastewater </a:t>
            </a:r>
          </a:p>
          <a:p>
            <a:pPr algn="ctr"/>
            <a:r>
              <a:rPr lang="en-US" sz="1200" dirty="0"/>
              <a:t>System (D</a:t>
            </a:r>
            <a:r>
              <a:rPr lang="en-US" sz="1200" baseline="-25000" dirty="0"/>
              <a:t>1</a:t>
            </a:r>
            <a:r>
              <a:rPr lang="en-US" sz="1200" dirty="0"/>
              <a:t>)</a:t>
            </a:r>
          </a:p>
        </p:txBody>
      </p:sp>
      <p:sp>
        <p:nvSpPr>
          <p:cNvPr id="15" name="TextBox 14">
            <a:extLst>
              <a:ext uri="{FF2B5EF4-FFF2-40B4-BE49-F238E27FC236}">
                <a16:creationId xmlns:a16="http://schemas.microsoft.com/office/drawing/2014/main" id="{2EF93604-D962-4A07-AC33-10C6780A0F2A}"/>
              </a:ext>
            </a:extLst>
          </p:cNvPr>
          <p:cNvSpPr txBox="1"/>
          <p:nvPr/>
        </p:nvSpPr>
        <p:spPr>
          <a:xfrm>
            <a:off x="3275308" y="3094565"/>
            <a:ext cx="1547674" cy="276999"/>
          </a:xfrm>
          <a:prstGeom prst="rect">
            <a:avLst/>
          </a:prstGeom>
          <a:noFill/>
        </p:spPr>
        <p:txBody>
          <a:bodyPr wrap="square" rtlCol="0">
            <a:spAutoFit/>
          </a:bodyPr>
          <a:lstStyle/>
          <a:p>
            <a:r>
              <a:rPr lang="en-US" sz="1200" dirty="0"/>
              <a:t>Material Input </a:t>
            </a:r>
          </a:p>
        </p:txBody>
      </p:sp>
      <p:cxnSp>
        <p:nvCxnSpPr>
          <p:cNvPr id="16" name="Straight Arrow Connector 15">
            <a:extLst>
              <a:ext uri="{FF2B5EF4-FFF2-40B4-BE49-F238E27FC236}">
                <a16:creationId xmlns:a16="http://schemas.microsoft.com/office/drawing/2014/main" id="{996D4A6F-9782-4E92-B30B-F21BAB4C5024}"/>
              </a:ext>
            </a:extLst>
          </p:cNvPr>
          <p:cNvCxnSpPr>
            <a:cxnSpLocks/>
          </p:cNvCxnSpPr>
          <p:nvPr/>
        </p:nvCxnSpPr>
        <p:spPr>
          <a:xfrm>
            <a:off x="5173336" y="383685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EA95D1ED-C380-491C-91A5-630AF282EDCC}"/>
              </a:ext>
            </a:extLst>
          </p:cNvPr>
          <p:cNvSpPr txBox="1"/>
          <p:nvPr/>
        </p:nvSpPr>
        <p:spPr>
          <a:xfrm>
            <a:off x="4399499" y="4390615"/>
            <a:ext cx="1547674" cy="461665"/>
          </a:xfrm>
          <a:prstGeom prst="rect">
            <a:avLst/>
          </a:prstGeom>
          <a:noFill/>
        </p:spPr>
        <p:txBody>
          <a:bodyPr wrap="square" rtlCol="0">
            <a:spAutoFit/>
          </a:bodyPr>
          <a:lstStyle/>
          <a:p>
            <a:pPr algn="ctr"/>
            <a:r>
              <a:rPr lang="en-US" sz="1200" dirty="0"/>
              <a:t> Losses to Solid Disposal (C</a:t>
            </a:r>
            <a:r>
              <a:rPr lang="en-US" sz="1200" baseline="-25000" dirty="0"/>
              <a:t>1</a:t>
            </a:r>
            <a:r>
              <a:rPr lang="en-US" sz="1200" dirty="0"/>
              <a:t>)</a:t>
            </a:r>
          </a:p>
        </p:txBody>
      </p:sp>
      <p:sp>
        <p:nvSpPr>
          <p:cNvPr id="18" name="Rectangle 17">
            <a:extLst>
              <a:ext uri="{FF2B5EF4-FFF2-40B4-BE49-F238E27FC236}">
                <a16:creationId xmlns:a16="http://schemas.microsoft.com/office/drawing/2014/main" id="{1B36E541-1B8B-4547-8F14-E49FAB60ADA6}"/>
              </a:ext>
            </a:extLst>
          </p:cNvPr>
          <p:cNvSpPr/>
          <p:nvPr/>
        </p:nvSpPr>
        <p:spPr>
          <a:xfrm>
            <a:off x="5098556" y="290627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(e.g., Mixing)</a:t>
            </a:r>
          </a:p>
        </p:txBody>
      </p:sp>
      <p:cxnSp>
        <p:nvCxnSpPr>
          <p:cNvPr id="19" name="Straight Arrow Connector 18">
            <a:extLst>
              <a:ext uri="{FF2B5EF4-FFF2-40B4-BE49-F238E27FC236}">
                <a16:creationId xmlns:a16="http://schemas.microsoft.com/office/drawing/2014/main" id="{6D0AD845-D1E6-4AB6-9947-3229E72BC56C}"/>
              </a:ext>
            </a:extLst>
          </p:cNvPr>
          <p:cNvCxnSpPr>
            <a:cxnSpLocks/>
          </p:cNvCxnSpPr>
          <p:nvPr/>
        </p:nvCxnSpPr>
        <p:spPr>
          <a:xfrm>
            <a:off x="8262962" y="38515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9A327892-5151-4154-A031-898751088FCB}"/>
              </a:ext>
            </a:extLst>
          </p:cNvPr>
          <p:cNvSpPr txBox="1"/>
          <p:nvPr/>
        </p:nvSpPr>
        <p:spPr>
          <a:xfrm>
            <a:off x="7489125" y="4405328"/>
            <a:ext cx="1547674" cy="461665"/>
          </a:xfrm>
          <a:prstGeom prst="rect">
            <a:avLst/>
          </a:prstGeom>
          <a:noFill/>
        </p:spPr>
        <p:txBody>
          <a:bodyPr wrap="square" rtlCol="0">
            <a:spAutoFit/>
          </a:bodyPr>
          <a:lstStyle/>
          <a:p>
            <a:pPr algn="ctr"/>
            <a:r>
              <a:rPr lang="en-US" sz="1200" dirty="0"/>
              <a:t>Losses to Solid Disposal (C</a:t>
            </a:r>
            <a:r>
              <a:rPr lang="en-US" sz="1200" baseline="-25000" dirty="0"/>
              <a:t>2</a:t>
            </a:r>
            <a:r>
              <a:rPr lang="en-US" sz="1200" dirty="0"/>
              <a:t>)</a:t>
            </a:r>
          </a:p>
        </p:txBody>
      </p:sp>
      <p:sp>
        <p:nvSpPr>
          <p:cNvPr id="21" name="TextBox 20">
            <a:extLst>
              <a:ext uri="{FF2B5EF4-FFF2-40B4-BE49-F238E27FC236}">
                <a16:creationId xmlns:a16="http://schemas.microsoft.com/office/drawing/2014/main" id="{CC0E17A6-6435-49A1-BF48-E3AF0C4DDFC4}"/>
              </a:ext>
            </a:extLst>
          </p:cNvPr>
          <p:cNvSpPr txBox="1"/>
          <p:nvPr/>
        </p:nvSpPr>
        <p:spPr>
          <a:xfrm>
            <a:off x="6696278" y="3127620"/>
            <a:ext cx="1547674" cy="276999"/>
          </a:xfrm>
          <a:prstGeom prst="rect">
            <a:avLst/>
          </a:prstGeom>
          <a:noFill/>
        </p:spPr>
        <p:txBody>
          <a:bodyPr wrap="square" rtlCol="0">
            <a:spAutoFit/>
          </a:bodyPr>
          <a:lstStyle/>
          <a:p>
            <a:r>
              <a:rPr lang="en-US" sz="1200" dirty="0"/>
              <a:t>Material Output</a:t>
            </a:r>
          </a:p>
        </p:txBody>
      </p:sp>
      <p:sp>
        <p:nvSpPr>
          <p:cNvPr id="22" name="TextBox 21">
            <a:extLst>
              <a:ext uri="{FF2B5EF4-FFF2-40B4-BE49-F238E27FC236}">
                <a16:creationId xmlns:a16="http://schemas.microsoft.com/office/drawing/2014/main" id="{7EAF6CEF-D003-43B0-9C75-875040DB24E2}"/>
              </a:ext>
            </a:extLst>
          </p:cNvPr>
          <p:cNvSpPr txBox="1"/>
          <p:nvPr/>
        </p:nvSpPr>
        <p:spPr>
          <a:xfrm>
            <a:off x="3261981" y="3390399"/>
            <a:ext cx="1547674" cy="461665"/>
          </a:xfrm>
          <a:prstGeom prst="rect">
            <a:avLst/>
          </a:prstGeom>
          <a:noFill/>
        </p:spPr>
        <p:txBody>
          <a:bodyPr wrap="square" rtlCol="0">
            <a:spAutoFit/>
          </a:bodyPr>
          <a:lstStyle/>
          <a:p>
            <a:r>
              <a:rPr lang="en-US" sz="1200" dirty="0"/>
              <a:t>API Input (A</a:t>
            </a:r>
            <a:r>
              <a:rPr lang="en-US" sz="1200" baseline="-25000" dirty="0"/>
              <a:t>1</a:t>
            </a:r>
            <a:r>
              <a:rPr lang="en-US" sz="1200" dirty="0"/>
              <a:t>)</a:t>
            </a:r>
          </a:p>
          <a:p>
            <a:r>
              <a:rPr lang="en-US" sz="1200" dirty="0"/>
              <a:t>Excipient Input (B</a:t>
            </a:r>
            <a:r>
              <a:rPr lang="en-US" sz="1200" baseline="-25000" dirty="0"/>
              <a:t>1</a:t>
            </a:r>
            <a:r>
              <a:rPr lang="en-US" sz="1200" dirty="0"/>
              <a:t>)</a:t>
            </a:r>
            <a:endParaRPr lang="en-US" sz="1200" baseline="-25000" dirty="0"/>
          </a:p>
        </p:txBody>
      </p:sp>
      <p:cxnSp>
        <p:nvCxnSpPr>
          <p:cNvPr id="23" name="Straight Arrow Connector 22">
            <a:extLst>
              <a:ext uri="{FF2B5EF4-FFF2-40B4-BE49-F238E27FC236}">
                <a16:creationId xmlns:a16="http://schemas.microsoft.com/office/drawing/2014/main" id="{3B54BD97-AC2B-457E-8D96-7B7D3E591C3C}"/>
              </a:ext>
            </a:extLst>
          </p:cNvPr>
          <p:cNvCxnSpPr>
            <a:cxnSpLocks/>
          </p:cNvCxnSpPr>
          <p:nvPr/>
        </p:nvCxnSpPr>
        <p:spPr>
          <a:xfrm>
            <a:off x="9751835" y="340461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E2BA7E07-C83E-43AC-A38D-460B8930C155}"/>
              </a:ext>
            </a:extLst>
          </p:cNvPr>
          <p:cNvSpPr txBox="1"/>
          <p:nvPr/>
        </p:nvSpPr>
        <p:spPr>
          <a:xfrm>
            <a:off x="9768680" y="3127620"/>
            <a:ext cx="1547674" cy="276999"/>
          </a:xfrm>
          <a:prstGeom prst="rect">
            <a:avLst/>
          </a:prstGeom>
          <a:noFill/>
        </p:spPr>
        <p:txBody>
          <a:bodyPr wrap="square" rtlCol="0">
            <a:spAutoFit/>
          </a:bodyPr>
          <a:lstStyle/>
          <a:p>
            <a:r>
              <a:rPr lang="en-US" sz="1200" dirty="0"/>
              <a:t>Material Output</a:t>
            </a:r>
          </a:p>
        </p:txBody>
      </p:sp>
      <p:sp>
        <p:nvSpPr>
          <p:cNvPr id="25" name="TextBox 24">
            <a:extLst>
              <a:ext uri="{FF2B5EF4-FFF2-40B4-BE49-F238E27FC236}">
                <a16:creationId xmlns:a16="http://schemas.microsoft.com/office/drawing/2014/main" id="{D8704A27-5B36-49F9-B04C-A875DEA24FD4}"/>
              </a:ext>
            </a:extLst>
          </p:cNvPr>
          <p:cNvSpPr txBox="1"/>
          <p:nvPr/>
        </p:nvSpPr>
        <p:spPr>
          <a:xfrm>
            <a:off x="9789853" y="3393871"/>
            <a:ext cx="1705565" cy="461665"/>
          </a:xfrm>
          <a:prstGeom prst="rect">
            <a:avLst/>
          </a:prstGeom>
          <a:noFill/>
        </p:spPr>
        <p:txBody>
          <a:bodyPr wrap="square" rtlCol="0">
            <a:spAutoFit/>
          </a:bodyPr>
          <a:lstStyle/>
          <a:p>
            <a:r>
              <a:rPr lang="en-US" sz="1200" dirty="0"/>
              <a:t>API to Product (A</a:t>
            </a:r>
            <a:r>
              <a:rPr lang="en-US" sz="1200" baseline="-25000" dirty="0"/>
              <a:t>3</a:t>
            </a:r>
            <a:r>
              <a:rPr lang="en-US" sz="1200" dirty="0"/>
              <a:t>)</a:t>
            </a:r>
            <a:endParaRPr lang="en-US" sz="1200" baseline="-25000" dirty="0"/>
          </a:p>
          <a:p>
            <a:r>
              <a:rPr lang="en-US" sz="1200" dirty="0"/>
              <a:t>Excipient to Product (E</a:t>
            </a:r>
            <a:r>
              <a:rPr lang="en-US" sz="1200" baseline="-25000" dirty="0"/>
              <a:t>3</a:t>
            </a:r>
            <a:r>
              <a:rPr lang="en-US" sz="1200" dirty="0"/>
              <a:t>)</a:t>
            </a:r>
          </a:p>
        </p:txBody>
      </p:sp>
      <p:cxnSp>
        <p:nvCxnSpPr>
          <p:cNvPr id="26" name="Straight Arrow Connector 25">
            <a:extLst>
              <a:ext uri="{FF2B5EF4-FFF2-40B4-BE49-F238E27FC236}">
                <a16:creationId xmlns:a16="http://schemas.microsoft.com/office/drawing/2014/main" id="{B425C17C-EFAC-4BBB-B02A-B2060F67E3B4}"/>
              </a:ext>
            </a:extLst>
          </p:cNvPr>
          <p:cNvCxnSpPr>
            <a:cxnSpLocks/>
          </p:cNvCxnSpPr>
          <p:nvPr/>
        </p:nvCxnSpPr>
        <p:spPr>
          <a:xfrm>
            <a:off x="3275308" y="337156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723CFC18-3511-48AA-812D-D22216E0B458}"/>
              </a:ext>
            </a:extLst>
          </p:cNvPr>
          <p:cNvSpPr txBox="1"/>
          <p:nvPr/>
        </p:nvSpPr>
        <p:spPr>
          <a:xfrm>
            <a:off x="6715288" y="3404619"/>
            <a:ext cx="1547674" cy="461665"/>
          </a:xfrm>
          <a:prstGeom prst="rect">
            <a:avLst/>
          </a:prstGeom>
          <a:noFill/>
        </p:spPr>
        <p:txBody>
          <a:bodyPr wrap="square" rtlCol="0">
            <a:spAutoFit/>
          </a:bodyPr>
          <a:lstStyle/>
          <a:p>
            <a:r>
              <a:rPr lang="en-US" sz="1200" dirty="0"/>
              <a:t>API Output (A</a:t>
            </a:r>
            <a:r>
              <a:rPr lang="en-US" sz="1200" baseline="-25000" dirty="0"/>
              <a:t>2</a:t>
            </a:r>
            <a:r>
              <a:rPr lang="en-US" sz="1200" dirty="0"/>
              <a:t>)</a:t>
            </a:r>
          </a:p>
          <a:p>
            <a:r>
              <a:rPr lang="en-US" sz="1200" dirty="0"/>
              <a:t>Excipient Output (B</a:t>
            </a:r>
            <a:r>
              <a:rPr lang="en-US" sz="1200" baseline="-25000" dirty="0"/>
              <a:t>2</a:t>
            </a:r>
            <a:r>
              <a:rPr lang="en-US" sz="1200" dirty="0"/>
              <a:t>)</a:t>
            </a:r>
            <a:endParaRPr lang="en-US" sz="1200" baseline="-25000" dirty="0"/>
          </a:p>
        </p:txBody>
      </p:sp>
      <p:cxnSp>
        <p:nvCxnSpPr>
          <p:cNvPr id="28" name="Straight Arrow Connector 27">
            <a:extLst>
              <a:ext uri="{FF2B5EF4-FFF2-40B4-BE49-F238E27FC236}">
                <a16:creationId xmlns:a16="http://schemas.microsoft.com/office/drawing/2014/main" id="{26D6488A-FF74-4D67-92E0-07F6AB5406B0}"/>
              </a:ext>
            </a:extLst>
          </p:cNvPr>
          <p:cNvCxnSpPr>
            <a:cxnSpLocks/>
          </p:cNvCxnSpPr>
          <p:nvPr/>
        </p:nvCxnSpPr>
        <p:spPr>
          <a:xfrm>
            <a:off x="9665352" y="3861349"/>
            <a:ext cx="0" cy="57566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F121B594-E1F4-4FF7-A43B-812E6BCC7CEA}"/>
              </a:ext>
            </a:extLst>
          </p:cNvPr>
          <p:cNvSpPr txBox="1"/>
          <p:nvPr/>
        </p:nvSpPr>
        <p:spPr>
          <a:xfrm>
            <a:off x="8891515" y="4415107"/>
            <a:ext cx="1547674" cy="461665"/>
          </a:xfrm>
          <a:prstGeom prst="rect">
            <a:avLst/>
          </a:prstGeom>
          <a:noFill/>
        </p:spPr>
        <p:txBody>
          <a:bodyPr wrap="square" rtlCol="0">
            <a:spAutoFit/>
          </a:bodyPr>
          <a:lstStyle/>
          <a:p>
            <a:pPr algn="ctr"/>
            <a:r>
              <a:rPr lang="en-US" sz="1200" dirty="0"/>
              <a:t>Losses to Wastewater </a:t>
            </a:r>
          </a:p>
          <a:p>
            <a:pPr algn="ctr"/>
            <a:r>
              <a:rPr lang="en-US" sz="1200" dirty="0"/>
              <a:t>System (D</a:t>
            </a:r>
            <a:r>
              <a:rPr lang="en-US" sz="1200" baseline="-25000" dirty="0"/>
              <a:t>2</a:t>
            </a:r>
            <a:r>
              <a:rPr lang="en-US" sz="1200" dirty="0"/>
              <a:t>)</a:t>
            </a:r>
          </a:p>
        </p:txBody>
      </p:sp>
      <p:cxnSp>
        <p:nvCxnSpPr>
          <p:cNvPr id="30" name="Straight Connector 29">
            <a:extLst>
              <a:ext uri="{FF2B5EF4-FFF2-40B4-BE49-F238E27FC236}">
                <a16:creationId xmlns:a16="http://schemas.microsoft.com/office/drawing/2014/main" id="{618E4FF8-6FB5-4F11-938A-9229F8468337}"/>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D7FE24A7-73E9-43B9-A001-8887DE0532BC}"/>
              </a:ext>
            </a:extLst>
          </p:cNvPr>
          <p:cNvSpPr txBox="1"/>
          <p:nvPr/>
        </p:nvSpPr>
        <p:spPr>
          <a:xfrm>
            <a:off x="874117" y="2159020"/>
            <a:ext cx="1173285" cy="369332"/>
          </a:xfrm>
          <a:prstGeom prst="rect">
            <a:avLst/>
          </a:prstGeom>
          <a:noFill/>
        </p:spPr>
        <p:txBody>
          <a:bodyPr wrap="square" rtlCol="0">
            <a:spAutoFit/>
          </a:bodyPr>
          <a:lstStyle/>
          <a:p>
            <a:pPr algn="ctr"/>
            <a:r>
              <a:rPr lang="en-US" u="sng" dirty="0"/>
              <a:t>Purpose:</a:t>
            </a:r>
          </a:p>
        </p:txBody>
      </p:sp>
      <p:sp>
        <p:nvSpPr>
          <p:cNvPr id="32" name="Flowchart: Terminator 31">
            <a:extLst>
              <a:ext uri="{FF2B5EF4-FFF2-40B4-BE49-F238E27FC236}">
                <a16:creationId xmlns:a16="http://schemas.microsoft.com/office/drawing/2014/main" id="{9CF44188-1D50-46B1-99EE-A45AE225AC8A}"/>
              </a:ext>
            </a:extLst>
          </p:cNvPr>
          <p:cNvSpPr/>
          <p:nvPr/>
        </p:nvSpPr>
        <p:spPr>
          <a:xfrm>
            <a:off x="529783" y="1312847"/>
            <a:ext cx="1861952" cy="721507"/>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6. Develop process block diagram to identify losses from manufacturing. </a:t>
            </a:r>
            <a:endParaRPr lang="en-US" sz="2000" dirty="0">
              <a:solidFill>
                <a:schemeClr val="tx1"/>
              </a:solidFill>
            </a:endParaRPr>
          </a:p>
        </p:txBody>
      </p:sp>
      <p:sp>
        <p:nvSpPr>
          <p:cNvPr id="33" name="Content Placeholder 2">
            <a:extLst>
              <a:ext uri="{FF2B5EF4-FFF2-40B4-BE49-F238E27FC236}">
                <a16:creationId xmlns:a16="http://schemas.microsoft.com/office/drawing/2014/main" id="{68786036-B8A7-4E28-933A-0E03F8579D0A}"/>
              </a:ext>
            </a:extLst>
          </p:cNvPr>
          <p:cNvSpPr txBox="1">
            <a:spLocks/>
          </p:cNvSpPr>
          <p:nvPr/>
        </p:nvSpPr>
        <p:spPr>
          <a:xfrm>
            <a:off x="152478" y="2593206"/>
            <a:ext cx="2616564" cy="79372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Create a block diagram that shows the production process. </a:t>
            </a: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spTree>
    <p:extLst>
      <p:ext uri="{BB962C8B-B14F-4D97-AF65-F5344CB8AC3E}">
        <p14:creationId xmlns:p14="http://schemas.microsoft.com/office/powerpoint/2010/main" val="13077666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Populate Balance with Known/Estimated Losses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8" name="TextBox 7">
            <a:extLst>
              <a:ext uri="{FF2B5EF4-FFF2-40B4-BE49-F238E27FC236}">
                <a16:creationId xmlns:a16="http://schemas.microsoft.com/office/drawing/2014/main" id="{2EEF85BA-741C-48AB-9A8F-5F1445EFEBC5}"/>
              </a:ext>
            </a:extLst>
          </p:cNvPr>
          <p:cNvSpPr txBox="1"/>
          <p:nvPr/>
        </p:nvSpPr>
        <p:spPr>
          <a:xfrm>
            <a:off x="3176791" y="1326853"/>
            <a:ext cx="8141091" cy="646331"/>
          </a:xfrm>
          <a:prstGeom prst="rect">
            <a:avLst/>
          </a:prstGeom>
          <a:noFill/>
        </p:spPr>
        <p:txBody>
          <a:bodyPr wrap="square" rtlCol="0">
            <a:spAutoFit/>
          </a:bodyPr>
          <a:lstStyle/>
          <a:p>
            <a:r>
              <a:rPr lang="en-US" dirty="0"/>
              <a:t>From the batch record, obtain the following data on accountable losses.</a:t>
            </a:r>
          </a:p>
          <a:p>
            <a:endParaRPr lang="en-US" dirty="0"/>
          </a:p>
        </p:txBody>
      </p:sp>
      <p:cxnSp>
        <p:nvCxnSpPr>
          <p:cNvPr id="20" name="Straight Connector 19">
            <a:extLst>
              <a:ext uri="{FF2B5EF4-FFF2-40B4-BE49-F238E27FC236}">
                <a16:creationId xmlns:a16="http://schemas.microsoft.com/office/drawing/2014/main" id="{31D34B14-1C31-44B1-9C54-454409B1732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3" name="Content Placeholder 2">
            <a:extLst>
              <a:ext uri="{FF2B5EF4-FFF2-40B4-BE49-F238E27FC236}">
                <a16:creationId xmlns:a16="http://schemas.microsoft.com/office/drawing/2014/main" id="{F6FB75D3-7314-4490-9FB8-68BE9B322B5C}"/>
              </a:ext>
            </a:extLst>
          </p:cNvPr>
          <p:cNvSpPr txBox="1">
            <a:spLocks/>
          </p:cNvSpPr>
          <p:nvPr/>
        </p:nvSpPr>
        <p:spPr>
          <a:xfrm>
            <a:off x="141921" y="2650093"/>
            <a:ext cx="2663128" cy="77890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Use batch records to update block diagram with accountable loss information. </a:t>
            </a:r>
            <a:endParaRPr lang="en-GB" sz="1800" dirty="0"/>
          </a:p>
          <a:p>
            <a:pPr marL="0" indent="0">
              <a:buFont typeface="Wingdings" panose="05000000000000000000" pitchFamily="2" charset="2"/>
              <a:buNone/>
            </a:pPr>
            <a:endParaRPr lang="en-GB" sz="1800" dirty="0"/>
          </a:p>
        </p:txBody>
      </p:sp>
      <p:sp>
        <p:nvSpPr>
          <p:cNvPr id="24" name="Flowchart: Terminator 23">
            <a:extLst>
              <a:ext uri="{FF2B5EF4-FFF2-40B4-BE49-F238E27FC236}">
                <a16:creationId xmlns:a16="http://schemas.microsoft.com/office/drawing/2014/main" id="{1B86162B-878B-46D3-9D76-21F7629416C0}"/>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25" name="TextBox 24">
            <a:extLst>
              <a:ext uri="{FF2B5EF4-FFF2-40B4-BE49-F238E27FC236}">
                <a16:creationId xmlns:a16="http://schemas.microsoft.com/office/drawing/2014/main" id="{4FB3C319-4EA8-4F49-8A73-B0DCCABF0B15}"/>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22" name="Rectangle 21">
            <a:extLst>
              <a:ext uri="{FF2B5EF4-FFF2-40B4-BE49-F238E27FC236}">
                <a16:creationId xmlns:a16="http://schemas.microsoft.com/office/drawing/2014/main" id="{32BA1F6D-A2D0-42EF-849E-EE42ABFD53FE}"/>
              </a:ext>
            </a:extLst>
          </p:cNvPr>
          <p:cNvSpPr/>
          <p:nvPr/>
        </p:nvSpPr>
        <p:spPr>
          <a:xfrm>
            <a:off x="3257855" y="3366843"/>
            <a:ext cx="2165892" cy="1290152"/>
          </a:xfrm>
          <a:prstGeom prst="rect">
            <a:avLst/>
          </a:prstGeom>
          <a:solidFill>
            <a:srgbClr val="F8681C"/>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b="1" u="sng" dirty="0"/>
              <a:t>Total Material into Yield 1</a:t>
            </a:r>
          </a:p>
          <a:p>
            <a:pPr algn="ctr"/>
            <a:r>
              <a:rPr lang="en-US" sz="1400" b="1" dirty="0"/>
              <a:t>kg excipient/campaign</a:t>
            </a:r>
          </a:p>
          <a:p>
            <a:pPr algn="ctr"/>
            <a:r>
              <a:rPr lang="en-US" sz="1400" b="1" dirty="0"/>
              <a:t>kg API/campaign</a:t>
            </a:r>
          </a:p>
        </p:txBody>
      </p:sp>
      <p:sp>
        <p:nvSpPr>
          <p:cNvPr id="26" name="Arrow: Right 25">
            <a:extLst>
              <a:ext uri="{FF2B5EF4-FFF2-40B4-BE49-F238E27FC236}">
                <a16:creationId xmlns:a16="http://schemas.microsoft.com/office/drawing/2014/main" id="{A66C9F3F-F2F4-4160-8F28-4CE839B9B6D4}"/>
              </a:ext>
            </a:extLst>
          </p:cNvPr>
          <p:cNvSpPr/>
          <p:nvPr/>
        </p:nvSpPr>
        <p:spPr>
          <a:xfrm>
            <a:off x="5423748" y="3633590"/>
            <a:ext cx="1748287" cy="743799"/>
          </a:xfrm>
          <a:prstGeom prst="rightArrow">
            <a:avLst/>
          </a:prstGeom>
          <a:solidFill>
            <a:schemeClr val="bg1">
              <a:lumMod val="85000"/>
            </a:schemeClr>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u="sng" dirty="0">
                <a:solidFill>
                  <a:schemeClr val="tx1"/>
                </a:solidFill>
              </a:rPr>
              <a:t>Step 1</a:t>
            </a:r>
          </a:p>
        </p:txBody>
      </p:sp>
      <p:sp>
        <p:nvSpPr>
          <p:cNvPr id="27" name="Rectangle 26">
            <a:extLst>
              <a:ext uri="{FF2B5EF4-FFF2-40B4-BE49-F238E27FC236}">
                <a16:creationId xmlns:a16="http://schemas.microsoft.com/office/drawing/2014/main" id="{CB3B06A9-21DF-464D-947D-76959C5F3533}"/>
              </a:ext>
            </a:extLst>
          </p:cNvPr>
          <p:cNvSpPr/>
          <p:nvPr/>
        </p:nvSpPr>
        <p:spPr>
          <a:xfrm>
            <a:off x="7190811" y="3499970"/>
            <a:ext cx="2067287" cy="497846"/>
          </a:xfrm>
          <a:prstGeom prst="rect">
            <a:avLst/>
          </a:prstGeom>
          <a:solidFill>
            <a:srgbClr val="0070C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Dry Cleaning Mass</a:t>
            </a:r>
          </a:p>
        </p:txBody>
      </p:sp>
      <p:sp>
        <p:nvSpPr>
          <p:cNvPr id="28" name="Rectangle 27">
            <a:extLst>
              <a:ext uri="{FF2B5EF4-FFF2-40B4-BE49-F238E27FC236}">
                <a16:creationId xmlns:a16="http://schemas.microsoft.com/office/drawing/2014/main" id="{CAE718E3-D4AD-47DE-9C6A-EA458A0B11DA}"/>
              </a:ext>
            </a:extLst>
          </p:cNvPr>
          <p:cNvSpPr/>
          <p:nvPr/>
        </p:nvSpPr>
        <p:spPr>
          <a:xfrm>
            <a:off x="7190812" y="3993421"/>
            <a:ext cx="2067287" cy="492081"/>
          </a:xfrm>
          <a:prstGeom prst="rect">
            <a:avLst/>
          </a:prstGeom>
          <a:solidFill>
            <a:srgbClr val="00B0F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Waste/Rejected Mass</a:t>
            </a:r>
          </a:p>
        </p:txBody>
      </p:sp>
      <p:sp>
        <p:nvSpPr>
          <p:cNvPr id="29" name="Rectangle 28">
            <a:extLst>
              <a:ext uri="{FF2B5EF4-FFF2-40B4-BE49-F238E27FC236}">
                <a16:creationId xmlns:a16="http://schemas.microsoft.com/office/drawing/2014/main" id="{A6C5A614-3617-4789-BA84-02516C572289}"/>
              </a:ext>
            </a:extLst>
          </p:cNvPr>
          <p:cNvSpPr/>
          <p:nvPr/>
        </p:nvSpPr>
        <p:spPr>
          <a:xfrm>
            <a:off x="7190812" y="3017689"/>
            <a:ext cx="2067287" cy="495594"/>
          </a:xfrm>
          <a:prstGeom prst="rect">
            <a:avLst/>
          </a:prstGeom>
          <a:solidFill>
            <a:srgbClr val="F3756D"/>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Central Dust </a:t>
            </a:r>
          </a:p>
          <a:p>
            <a:pPr algn="ctr"/>
            <a:r>
              <a:rPr lang="en-US" sz="1400" dirty="0">
                <a:solidFill>
                  <a:schemeClr val="tx1"/>
                </a:solidFill>
              </a:rPr>
              <a:t>Collection Mass</a:t>
            </a:r>
          </a:p>
        </p:txBody>
      </p:sp>
      <p:sp>
        <p:nvSpPr>
          <p:cNvPr id="42" name="Rectangle 41">
            <a:extLst>
              <a:ext uri="{FF2B5EF4-FFF2-40B4-BE49-F238E27FC236}">
                <a16:creationId xmlns:a16="http://schemas.microsoft.com/office/drawing/2014/main" id="{B083C72F-B3D3-4AC8-9D1E-58A9BA8A6146}"/>
              </a:ext>
            </a:extLst>
          </p:cNvPr>
          <p:cNvSpPr/>
          <p:nvPr/>
        </p:nvSpPr>
        <p:spPr>
          <a:xfrm>
            <a:off x="7190812" y="2530494"/>
            <a:ext cx="2067287" cy="495594"/>
          </a:xfrm>
          <a:prstGeom prst="rect">
            <a:avLst/>
          </a:prstGeom>
          <a:solidFill>
            <a:srgbClr val="E41F13"/>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Residual Mass </a:t>
            </a:r>
          </a:p>
          <a:p>
            <a:pPr algn="ctr"/>
            <a:r>
              <a:rPr lang="en-US" sz="1400" dirty="0">
                <a:solidFill>
                  <a:schemeClr val="tx1"/>
                </a:solidFill>
              </a:rPr>
              <a:t>Washed to Drain</a:t>
            </a:r>
          </a:p>
        </p:txBody>
      </p:sp>
      <p:sp>
        <p:nvSpPr>
          <p:cNvPr id="43" name="Rectangle 42">
            <a:extLst>
              <a:ext uri="{FF2B5EF4-FFF2-40B4-BE49-F238E27FC236}">
                <a16:creationId xmlns:a16="http://schemas.microsoft.com/office/drawing/2014/main" id="{7827E5E3-42A2-47E9-B193-F16373A0D68C}"/>
              </a:ext>
            </a:extLst>
          </p:cNvPr>
          <p:cNvSpPr/>
          <p:nvPr/>
        </p:nvSpPr>
        <p:spPr>
          <a:xfrm>
            <a:off x="7190811" y="4969808"/>
            <a:ext cx="2067287" cy="492081"/>
          </a:xfrm>
          <a:prstGeom prst="rect">
            <a:avLst/>
          </a:prstGeom>
          <a:solidFill>
            <a:srgbClr val="0DA642"/>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Product Mass</a:t>
            </a:r>
          </a:p>
        </p:txBody>
      </p:sp>
      <p:sp>
        <p:nvSpPr>
          <p:cNvPr id="44" name="Rectangle 43">
            <a:extLst>
              <a:ext uri="{FF2B5EF4-FFF2-40B4-BE49-F238E27FC236}">
                <a16:creationId xmlns:a16="http://schemas.microsoft.com/office/drawing/2014/main" id="{8336CFBD-E60F-4F13-A7C2-3E195E7D69D1}"/>
              </a:ext>
            </a:extLst>
          </p:cNvPr>
          <p:cNvSpPr/>
          <p:nvPr/>
        </p:nvSpPr>
        <p:spPr>
          <a:xfrm>
            <a:off x="7190811" y="4477152"/>
            <a:ext cx="2067287" cy="492081"/>
          </a:xfrm>
          <a:prstGeom prst="rect">
            <a:avLst/>
          </a:prstGeom>
          <a:solidFill>
            <a:srgbClr val="92D050"/>
          </a:solidFill>
          <a:ln w="19050" cmpd="sng">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a:solidFill>
                  <a:schemeClr val="tx1"/>
                </a:solidFill>
              </a:rPr>
              <a:t>Sample Mass</a:t>
            </a:r>
          </a:p>
        </p:txBody>
      </p:sp>
      <p:sp>
        <p:nvSpPr>
          <p:cNvPr id="45" name="Right Brace 44">
            <a:extLst>
              <a:ext uri="{FF2B5EF4-FFF2-40B4-BE49-F238E27FC236}">
                <a16:creationId xmlns:a16="http://schemas.microsoft.com/office/drawing/2014/main" id="{7BA23DEF-65B9-4E26-BF70-51C8EBC1C0A0}"/>
              </a:ext>
            </a:extLst>
          </p:cNvPr>
          <p:cNvSpPr/>
          <p:nvPr/>
        </p:nvSpPr>
        <p:spPr>
          <a:xfrm>
            <a:off x="9295650" y="2540020"/>
            <a:ext cx="672188" cy="972220"/>
          </a:xfrm>
          <a:prstGeom prst="rightBrace">
            <a:avLst>
              <a:gd name="adj1" fmla="val 8333"/>
              <a:gd name="adj2" fmla="val 50972"/>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6" name="TextBox 45">
            <a:extLst>
              <a:ext uri="{FF2B5EF4-FFF2-40B4-BE49-F238E27FC236}">
                <a16:creationId xmlns:a16="http://schemas.microsoft.com/office/drawing/2014/main" id="{BB15A464-1D92-4663-9B99-799FF74033D3}"/>
              </a:ext>
            </a:extLst>
          </p:cNvPr>
          <p:cNvSpPr txBox="1"/>
          <p:nvPr/>
        </p:nvSpPr>
        <p:spPr>
          <a:xfrm>
            <a:off x="10067532" y="2760063"/>
            <a:ext cx="1706557" cy="557076"/>
          </a:xfrm>
          <a:prstGeom prst="rect">
            <a:avLst/>
          </a:prstGeom>
          <a:noFill/>
          <a:ln>
            <a:noFill/>
          </a:ln>
        </p:spPr>
        <p:txBody>
          <a:bodyPr wrap="none" rtlCol="0">
            <a:spAutoFit/>
          </a:bodyPr>
          <a:lstStyle/>
          <a:p>
            <a:pPr algn="ctr">
              <a:lnSpc>
                <a:spcPct val="90000"/>
              </a:lnSpc>
              <a:spcBef>
                <a:spcPts val="200"/>
              </a:spcBef>
              <a:spcAft>
                <a:spcPts val="400"/>
              </a:spcAft>
            </a:pPr>
            <a:r>
              <a:rPr lang="en-US" sz="1400" dirty="0">
                <a:solidFill>
                  <a:srgbClr val="FF0000"/>
                </a:solidFill>
              </a:rPr>
              <a:t>Never Accounted for </a:t>
            </a:r>
          </a:p>
          <a:p>
            <a:pPr algn="ctr">
              <a:lnSpc>
                <a:spcPct val="90000"/>
              </a:lnSpc>
              <a:spcBef>
                <a:spcPts val="200"/>
              </a:spcBef>
              <a:spcAft>
                <a:spcPts val="400"/>
              </a:spcAft>
            </a:pPr>
            <a:r>
              <a:rPr lang="en-US" sz="1400" dirty="0">
                <a:solidFill>
                  <a:srgbClr val="FF0000"/>
                </a:solidFill>
              </a:rPr>
              <a:t>in Batch Records</a:t>
            </a:r>
          </a:p>
        </p:txBody>
      </p:sp>
      <p:sp>
        <p:nvSpPr>
          <p:cNvPr id="47" name="Right Brace 46">
            <a:extLst>
              <a:ext uri="{FF2B5EF4-FFF2-40B4-BE49-F238E27FC236}">
                <a16:creationId xmlns:a16="http://schemas.microsoft.com/office/drawing/2014/main" id="{3F3395C0-2940-4F2E-B2C0-C01F69ACB0B1}"/>
              </a:ext>
            </a:extLst>
          </p:cNvPr>
          <p:cNvSpPr/>
          <p:nvPr/>
        </p:nvSpPr>
        <p:spPr>
          <a:xfrm>
            <a:off x="9295650" y="3513283"/>
            <a:ext cx="672188" cy="972219"/>
          </a:xfrm>
          <a:prstGeom prst="rightBrace">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48" name="TextBox 47">
            <a:extLst>
              <a:ext uri="{FF2B5EF4-FFF2-40B4-BE49-F238E27FC236}">
                <a16:creationId xmlns:a16="http://schemas.microsoft.com/office/drawing/2014/main" id="{A8FBA655-4736-445B-BE51-18C0BB6D67F0}"/>
              </a:ext>
            </a:extLst>
          </p:cNvPr>
          <p:cNvSpPr txBox="1"/>
          <p:nvPr/>
        </p:nvSpPr>
        <p:spPr>
          <a:xfrm>
            <a:off x="9981623" y="3726951"/>
            <a:ext cx="1837683" cy="557076"/>
          </a:xfrm>
          <a:prstGeom prst="rect">
            <a:avLst/>
          </a:prstGeom>
          <a:noFill/>
          <a:ln>
            <a:noFill/>
          </a:ln>
        </p:spPr>
        <p:txBody>
          <a:bodyPr wrap="none" rtlCol="0">
            <a:spAutoFit/>
          </a:bodyPr>
          <a:lstStyle/>
          <a:p>
            <a:pPr algn="ctr">
              <a:lnSpc>
                <a:spcPct val="90000"/>
              </a:lnSpc>
              <a:spcBef>
                <a:spcPts val="200"/>
              </a:spcBef>
              <a:spcAft>
                <a:spcPts val="400"/>
              </a:spcAft>
            </a:pPr>
            <a:r>
              <a:rPr lang="en-US" sz="1400" dirty="0">
                <a:solidFill>
                  <a:srgbClr val="0D97FF"/>
                </a:solidFill>
              </a:rPr>
              <a:t>Sometimes Accounted </a:t>
            </a:r>
          </a:p>
          <a:p>
            <a:pPr algn="ctr">
              <a:lnSpc>
                <a:spcPct val="90000"/>
              </a:lnSpc>
              <a:spcBef>
                <a:spcPts val="200"/>
              </a:spcBef>
              <a:spcAft>
                <a:spcPts val="400"/>
              </a:spcAft>
            </a:pPr>
            <a:r>
              <a:rPr lang="en-US" sz="1400" dirty="0">
                <a:solidFill>
                  <a:srgbClr val="0D97FF"/>
                </a:solidFill>
              </a:rPr>
              <a:t>for in Batch Records</a:t>
            </a:r>
          </a:p>
        </p:txBody>
      </p:sp>
      <p:sp>
        <p:nvSpPr>
          <p:cNvPr id="49" name="Right Brace 48">
            <a:extLst>
              <a:ext uri="{FF2B5EF4-FFF2-40B4-BE49-F238E27FC236}">
                <a16:creationId xmlns:a16="http://schemas.microsoft.com/office/drawing/2014/main" id="{713F5D85-9928-4405-806A-E58102080E09}"/>
              </a:ext>
            </a:extLst>
          </p:cNvPr>
          <p:cNvSpPr/>
          <p:nvPr/>
        </p:nvSpPr>
        <p:spPr>
          <a:xfrm>
            <a:off x="9285206" y="4485502"/>
            <a:ext cx="720180" cy="960649"/>
          </a:xfrm>
          <a:prstGeom prst="rightBrace">
            <a:avLst/>
          </a:prstGeom>
          <a:ln w="19050" cmpd="sng">
            <a:solidFill>
              <a:schemeClr val="tx1"/>
            </a:solidFill>
            <a:headEnd type="none"/>
            <a:tailEnd type="non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50" name="TextBox 49">
            <a:extLst>
              <a:ext uri="{FF2B5EF4-FFF2-40B4-BE49-F238E27FC236}">
                <a16:creationId xmlns:a16="http://schemas.microsoft.com/office/drawing/2014/main" id="{A87257F5-7F5C-4C01-9092-AA540E67C224}"/>
              </a:ext>
            </a:extLst>
          </p:cNvPr>
          <p:cNvSpPr txBox="1"/>
          <p:nvPr/>
        </p:nvSpPr>
        <p:spPr>
          <a:xfrm>
            <a:off x="10020475" y="4655267"/>
            <a:ext cx="1768626" cy="557076"/>
          </a:xfrm>
          <a:prstGeom prst="rect">
            <a:avLst/>
          </a:prstGeom>
          <a:noFill/>
          <a:ln>
            <a:noFill/>
          </a:ln>
        </p:spPr>
        <p:txBody>
          <a:bodyPr wrap="none" rtlCol="0">
            <a:spAutoFit/>
          </a:bodyPr>
          <a:lstStyle/>
          <a:p>
            <a:pPr algn="ctr">
              <a:lnSpc>
                <a:spcPct val="90000"/>
              </a:lnSpc>
              <a:spcBef>
                <a:spcPts val="200"/>
              </a:spcBef>
              <a:spcAft>
                <a:spcPts val="400"/>
              </a:spcAft>
            </a:pPr>
            <a:r>
              <a:rPr lang="en-US" sz="1400" dirty="0">
                <a:solidFill>
                  <a:srgbClr val="0DA642"/>
                </a:solidFill>
              </a:rPr>
              <a:t>Always Accounted for </a:t>
            </a:r>
          </a:p>
          <a:p>
            <a:pPr algn="ctr">
              <a:lnSpc>
                <a:spcPct val="90000"/>
              </a:lnSpc>
              <a:spcBef>
                <a:spcPts val="200"/>
              </a:spcBef>
              <a:spcAft>
                <a:spcPts val="400"/>
              </a:spcAft>
            </a:pPr>
            <a:r>
              <a:rPr lang="en-US" sz="1400" dirty="0">
                <a:solidFill>
                  <a:srgbClr val="0DA642"/>
                </a:solidFill>
              </a:rPr>
              <a:t>in Batch Records</a:t>
            </a:r>
          </a:p>
        </p:txBody>
      </p:sp>
    </p:spTree>
    <p:extLst>
      <p:ext uri="{BB962C8B-B14F-4D97-AF65-F5344CB8AC3E}">
        <p14:creationId xmlns:p14="http://schemas.microsoft.com/office/powerpoint/2010/main" val="34902281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Populate Balance with Accountable Losses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(Filling)</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461665"/>
          </a:xfrm>
          <a:prstGeom prst="rect">
            <a:avLst/>
          </a:prstGeom>
          <a:noFill/>
        </p:spPr>
        <p:txBody>
          <a:bodyPr wrap="square" rtlCol="0">
            <a:spAutoFit/>
          </a:bodyPr>
          <a:lstStyle/>
          <a:p>
            <a:pPr algn="ctr"/>
            <a:r>
              <a:rPr lang="en-US" sz="1200" dirty="0"/>
              <a:t>Losses to Wastewater System</a:t>
            </a: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en-US" sz="1200" dirty="0"/>
              <a:t>Material Input</a:t>
            </a: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461665"/>
          </a:xfrm>
          <a:prstGeom prst="rect">
            <a:avLst/>
          </a:prstGeom>
          <a:noFill/>
        </p:spPr>
        <p:txBody>
          <a:bodyPr wrap="square" rtlCol="0">
            <a:spAutoFit/>
          </a:bodyPr>
          <a:lstStyle/>
          <a:p>
            <a:pPr algn="ctr"/>
            <a:r>
              <a:rPr lang="en-US" sz="1200" dirty="0"/>
              <a:t> Losses to Waste Disposal</a:t>
            </a: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(Mixing)</a:t>
            </a: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en-US" sz="1200" dirty="0"/>
              <a:t>Material to Product</a:t>
            </a: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en-US" sz="1200" dirty="0"/>
              <a:t>Material Output</a:t>
            </a: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461665"/>
          </a:xfrm>
          <a:prstGeom prst="rect">
            <a:avLst/>
          </a:prstGeom>
          <a:noFill/>
        </p:spPr>
        <p:txBody>
          <a:bodyPr wrap="square" rtlCol="0">
            <a:spAutoFit/>
          </a:bodyPr>
          <a:lstStyle/>
          <a:p>
            <a:pPr algn="ctr"/>
            <a:r>
              <a:rPr lang="en-US" sz="1200" dirty="0"/>
              <a:t> Losses to Waste Disposal</a:t>
            </a: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4" name="Flowchart: Terminator 53">
            <a:extLst>
              <a:ext uri="{FF2B5EF4-FFF2-40B4-BE49-F238E27FC236}">
                <a16:creationId xmlns:a16="http://schemas.microsoft.com/office/drawing/2014/main" id="{6D7F229D-5A7E-493B-874B-36D154AC1496}"/>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55" name="Content Placeholder 2">
            <a:extLst>
              <a:ext uri="{FF2B5EF4-FFF2-40B4-BE49-F238E27FC236}">
                <a16:creationId xmlns:a16="http://schemas.microsoft.com/office/drawing/2014/main" id="{91603EC1-8B04-4B23-AA0B-66200F105422}"/>
              </a:ext>
            </a:extLst>
          </p:cNvPr>
          <p:cNvSpPr txBox="1">
            <a:spLocks/>
          </p:cNvSpPr>
          <p:nvPr/>
        </p:nvSpPr>
        <p:spPr>
          <a:xfrm>
            <a:off x="142244" y="2580189"/>
            <a:ext cx="2663128" cy="1938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Use batch records to update block diagram with accountable loss information.</a:t>
            </a:r>
            <a:endParaRPr lang="en-GB" sz="1600" dirty="0">
              <a:solidFill>
                <a:schemeClr val="tx1"/>
              </a:solidFill>
              <a:highlight>
                <a:srgbClr val="FFFF00"/>
              </a:highlight>
            </a:endParaRPr>
          </a:p>
          <a:p>
            <a:pPr marL="0" indent="0">
              <a:buFont typeface="Wingdings" panose="05000000000000000000" pitchFamily="2" charset="2"/>
              <a:buNone/>
            </a:pPr>
            <a:endParaRPr lang="en-GB" sz="1800" dirty="0"/>
          </a:p>
          <a:p>
            <a:pPr marL="0" indent="0">
              <a:buFont typeface="Wingdings" panose="05000000000000000000" pitchFamily="2" charset="2"/>
              <a:buNone/>
            </a:pPr>
            <a:endParaRPr lang="en-GB" sz="1800" dirty="0"/>
          </a:p>
        </p:txBody>
      </p: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461665"/>
          </a:xfrm>
          <a:prstGeom prst="rect">
            <a:avLst/>
          </a:prstGeom>
          <a:noFill/>
        </p:spPr>
        <p:txBody>
          <a:bodyPr wrap="square" rtlCol="0">
            <a:spAutoFit/>
          </a:bodyPr>
          <a:lstStyle/>
          <a:p>
            <a:pPr algn="ctr"/>
            <a:r>
              <a:rPr lang="en-US" sz="1200" dirty="0"/>
              <a:t>Losses to Wastewater System</a:t>
            </a:r>
          </a:p>
        </p:txBody>
      </p:sp>
      <p:sp>
        <p:nvSpPr>
          <p:cNvPr id="47" name="TextBox 46">
            <a:extLst>
              <a:ext uri="{FF2B5EF4-FFF2-40B4-BE49-F238E27FC236}">
                <a16:creationId xmlns:a16="http://schemas.microsoft.com/office/drawing/2014/main" id="{90A38A4A-9AA9-4AC9-8E1E-8AAC07A01D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63671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Populate Balance with Accountable Losses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(Filling)</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461665"/>
          </a:xfrm>
          <a:prstGeom prst="rect">
            <a:avLst/>
          </a:prstGeom>
          <a:noFill/>
        </p:spPr>
        <p:txBody>
          <a:bodyPr wrap="square" rtlCol="0">
            <a:spAutoFit/>
          </a:bodyPr>
          <a:lstStyle/>
          <a:p>
            <a:pPr algn="ctr"/>
            <a:r>
              <a:rPr lang="en-US" sz="1200" dirty="0"/>
              <a:t>Losses to Wastewater System</a:t>
            </a: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en-US" sz="1200" dirty="0"/>
              <a:t>Material Input</a:t>
            </a: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461665"/>
          </a:xfrm>
          <a:prstGeom prst="rect">
            <a:avLst/>
          </a:prstGeom>
          <a:noFill/>
        </p:spPr>
        <p:txBody>
          <a:bodyPr wrap="square" rtlCol="0">
            <a:spAutoFit/>
          </a:bodyPr>
          <a:lstStyle/>
          <a:p>
            <a:pPr algn="ctr"/>
            <a:r>
              <a:rPr lang="en-US" sz="1200" dirty="0"/>
              <a:t> Losses to Waste Disposal</a:t>
            </a: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(Mixing)</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b="1" dirty="0"/>
              <a:t>300 kg material/campaign</a:t>
            </a:r>
          </a:p>
          <a:p>
            <a:r>
              <a:rPr lang="en-US" sz="1200" b="1" dirty="0"/>
              <a:t>  30 kg API/campaign</a:t>
            </a: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en-US" sz="1200" dirty="0"/>
              <a:t>Material to Product</a:t>
            </a: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b="1" dirty="0"/>
              <a:t>285.0 kg material/camp.</a:t>
            </a:r>
          </a:p>
          <a:p>
            <a:r>
              <a:rPr lang="en-US" sz="1200" b="1" dirty="0"/>
              <a:t>  28.5 kg API/campaign</a:t>
            </a:r>
            <a:endParaRPr lang="en-US" sz="1200" b="1" baseline="-25000" dirty="0"/>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en-US" sz="1200" dirty="0"/>
              <a:t>Material Output</a:t>
            </a: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b="1" dirty="0"/>
              <a:t>280.0 kg material/camp.</a:t>
            </a:r>
          </a:p>
          <a:p>
            <a:r>
              <a:rPr lang="en-US" sz="1200" b="1" dirty="0"/>
              <a:t>  28.0 kg API/campaign</a:t>
            </a:r>
            <a:endParaRPr lang="en-US" sz="1200" b="1" baseline="-25000" dirty="0"/>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461665"/>
          </a:xfrm>
          <a:prstGeom prst="rect">
            <a:avLst/>
          </a:prstGeom>
          <a:noFill/>
        </p:spPr>
        <p:txBody>
          <a:bodyPr wrap="square" rtlCol="0">
            <a:spAutoFit/>
          </a:bodyPr>
          <a:lstStyle/>
          <a:p>
            <a:pPr algn="ctr"/>
            <a:r>
              <a:rPr lang="en-US" sz="1200" dirty="0"/>
              <a:t> Losses to Waste Disposal</a:t>
            </a: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4" name="Flowchart: Terminator 53">
            <a:extLst>
              <a:ext uri="{FF2B5EF4-FFF2-40B4-BE49-F238E27FC236}">
                <a16:creationId xmlns:a16="http://schemas.microsoft.com/office/drawing/2014/main" id="{6D7F229D-5A7E-493B-874B-36D154AC1496}"/>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55" name="Content Placeholder 2">
            <a:extLst>
              <a:ext uri="{FF2B5EF4-FFF2-40B4-BE49-F238E27FC236}">
                <a16:creationId xmlns:a16="http://schemas.microsoft.com/office/drawing/2014/main" id="{91603EC1-8B04-4B23-AA0B-66200F105422}"/>
              </a:ext>
            </a:extLst>
          </p:cNvPr>
          <p:cNvSpPr txBox="1">
            <a:spLocks/>
          </p:cNvSpPr>
          <p:nvPr/>
        </p:nvSpPr>
        <p:spPr>
          <a:xfrm>
            <a:off x="142244" y="2580189"/>
            <a:ext cx="2663128" cy="1938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Use batch records to update block diagram with accountable loss information.</a:t>
            </a:r>
            <a:endParaRPr lang="en-GB" sz="1600" dirty="0">
              <a:solidFill>
                <a:schemeClr val="tx1"/>
              </a:solidFill>
              <a:highlight>
                <a:srgbClr val="FFFF00"/>
              </a:highlight>
            </a:endParaRPr>
          </a:p>
          <a:p>
            <a:pPr marL="0" indent="0">
              <a:buFont typeface="Wingdings" panose="05000000000000000000" pitchFamily="2" charset="2"/>
              <a:buNone/>
            </a:pPr>
            <a:endParaRPr lang="en-GB" sz="1800" dirty="0"/>
          </a:p>
          <a:p>
            <a:pPr marL="0" indent="0">
              <a:buFont typeface="Wingdings" panose="05000000000000000000" pitchFamily="2" charset="2"/>
              <a:buNone/>
            </a:pPr>
            <a:endParaRPr lang="en-GB" sz="1800" dirty="0"/>
          </a:p>
        </p:txBody>
      </p: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461665"/>
          </a:xfrm>
          <a:prstGeom prst="rect">
            <a:avLst/>
          </a:prstGeom>
          <a:noFill/>
        </p:spPr>
        <p:txBody>
          <a:bodyPr wrap="square" rtlCol="0">
            <a:spAutoFit/>
          </a:bodyPr>
          <a:lstStyle/>
          <a:p>
            <a:pPr algn="ctr"/>
            <a:r>
              <a:rPr lang="en-US" sz="1200" dirty="0"/>
              <a:t>Losses to Wastewater System</a:t>
            </a:r>
          </a:p>
        </p:txBody>
      </p:sp>
      <p:sp>
        <p:nvSpPr>
          <p:cNvPr id="47" name="TextBox 46">
            <a:extLst>
              <a:ext uri="{FF2B5EF4-FFF2-40B4-BE49-F238E27FC236}">
                <a16:creationId xmlns:a16="http://schemas.microsoft.com/office/drawing/2014/main" id="{90A38A4A-9AA9-4AC9-8E1E-8AAC07A01D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615553"/>
          </a:xfrm>
          <a:prstGeom prst="rect">
            <a:avLst/>
          </a:prstGeom>
          <a:noFill/>
        </p:spPr>
        <p:txBody>
          <a:bodyPr wrap="square" rtlCol="0">
            <a:spAutoFit/>
          </a:bodyPr>
          <a:lstStyle/>
          <a:p>
            <a:pPr marL="0" indent="0" algn="ctr">
              <a:buNone/>
            </a:pPr>
            <a:r>
              <a:rPr lang="en-GB" sz="1800" b="1" u="sng" dirty="0">
                <a:solidFill>
                  <a:schemeClr val="tx1"/>
                </a:solidFill>
              </a:rPr>
              <a:t>1. Production Yield</a:t>
            </a:r>
          </a:p>
          <a:p>
            <a:pPr marL="0" indent="0" algn="ctr">
              <a:buNone/>
            </a:pPr>
            <a:r>
              <a:rPr lang="en-GB" sz="1600" b="1" dirty="0">
                <a:solidFill>
                  <a:schemeClr val="tx1"/>
                </a:solidFill>
              </a:rPr>
              <a:t>Mass moving from step to step</a:t>
            </a:r>
          </a:p>
        </p:txBody>
      </p:sp>
    </p:spTree>
    <p:extLst>
      <p:ext uri="{BB962C8B-B14F-4D97-AF65-F5344CB8AC3E}">
        <p14:creationId xmlns:p14="http://schemas.microsoft.com/office/powerpoint/2010/main" val="29168670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Populate Balance with Accountable Losses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(Filling)</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461665"/>
          </a:xfrm>
          <a:prstGeom prst="rect">
            <a:avLst/>
          </a:prstGeom>
          <a:noFill/>
        </p:spPr>
        <p:txBody>
          <a:bodyPr wrap="square" rtlCol="0">
            <a:spAutoFit/>
          </a:bodyPr>
          <a:lstStyle/>
          <a:p>
            <a:pPr algn="ctr"/>
            <a:r>
              <a:rPr lang="en-US" sz="1200" dirty="0"/>
              <a:t>Losses to Wastewater System</a:t>
            </a: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en-US" sz="1200" dirty="0"/>
              <a:t>Material Input</a:t>
            </a: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461665"/>
          </a:xfrm>
          <a:prstGeom prst="rect">
            <a:avLst/>
          </a:prstGeom>
          <a:noFill/>
        </p:spPr>
        <p:txBody>
          <a:bodyPr wrap="square" rtlCol="0">
            <a:spAutoFit/>
          </a:bodyPr>
          <a:lstStyle/>
          <a:p>
            <a:pPr algn="ctr"/>
            <a:r>
              <a:rPr lang="en-US" sz="1200" dirty="0"/>
              <a:t> Losses to Waste Disposal</a:t>
            </a: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(Mixing)</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dirty="0"/>
              <a:t>300 kg material/campaign</a:t>
            </a:r>
          </a:p>
          <a:p>
            <a:r>
              <a:rPr lang="en-US" sz="1200" dirty="0"/>
              <a:t>  30 kg API/campaign</a:t>
            </a: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en-US" sz="1200" dirty="0"/>
              <a:t>Material to Product</a:t>
            </a: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dirty="0"/>
              <a:t>285.0 kg material/camp.</a:t>
            </a:r>
          </a:p>
          <a:p>
            <a:r>
              <a:rPr lang="en-US" sz="1200" dirty="0"/>
              <a:t>  28.5 kg API/campaign</a:t>
            </a:r>
            <a:endParaRPr lang="en-US" sz="1200" baseline="-25000" dirty="0"/>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en-US" sz="1200" dirty="0"/>
              <a:t>Material Output</a:t>
            </a: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dirty="0"/>
              <a:t>280.0 kg material/camp.</a:t>
            </a:r>
          </a:p>
          <a:p>
            <a:r>
              <a:rPr lang="en-US" sz="1200" dirty="0"/>
              <a:t>  28.0 kg API/campaign</a:t>
            </a:r>
            <a:endParaRPr lang="en-US" sz="1200" baseline="-25000" dirty="0"/>
          </a:p>
        </p:txBody>
      </p:sp>
      <p:sp>
        <p:nvSpPr>
          <p:cNvPr id="46" name="TextBox 45">
            <a:extLst>
              <a:ext uri="{FF2B5EF4-FFF2-40B4-BE49-F238E27FC236}">
                <a16:creationId xmlns:a16="http://schemas.microsoft.com/office/drawing/2014/main" id="{8C84456D-862D-49FA-AD82-17C9AE2F789D}"/>
              </a:ext>
            </a:extLst>
          </p:cNvPr>
          <p:cNvSpPr txBox="1"/>
          <p:nvPr/>
        </p:nvSpPr>
        <p:spPr>
          <a:xfrm>
            <a:off x="4452151" y="2654922"/>
            <a:ext cx="1948251" cy="461665"/>
          </a:xfrm>
          <a:prstGeom prst="rect">
            <a:avLst/>
          </a:prstGeom>
          <a:noFill/>
        </p:spPr>
        <p:txBody>
          <a:bodyPr wrap="square" rtlCol="0">
            <a:spAutoFit/>
          </a:bodyPr>
          <a:lstStyle/>
          <a:p>
            <a:r>
              <a:rPr lang="en-US" sz="1200" b="1" dirty="0"/>
              <a:t>10.0 kg   material/campaign</a:t>
            </a:r>
          </a:p>
          <a:p>
            <a:r>
              <a:rPr lang="en-US" sz="1200" b="1" dirty="0"/>
              <a:t>  1.0 kg   API/campaign</a:t>
            </a:r>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461665"/>
          </a:xfrm>
          <a:prstGeom prst="rect">
            <a:avLst/>
          </a:prstGeom>
          <a:noFill/>
        </p:spPr>
        <p:txBody>
          <a:bodyPr wrap="square" rtlCol="0">
            <a:spAutoFit/>
          </a:bodyPr>
          <a:lstStyle/>
          <a:p>
            <a:pPr algn="ctr"/>
            <a:r>
              <a:rPr lang="en-US" sz="1200" dirty="0"/>
              <a:t> Losses to Waste Disposal</a:t>
            </a: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837DDF2-FB11-47A1-9F49-CA83FB29FF84}"/>
              </a:ext>
            </a:extLst>
          </p:cNvPr>
          <p:cNvSpPr txBox="1"/>
          <p:nvPr/>
        </p:nvSpPr>
        <p:spPr>
          <a:xfrm>
            <a:off x="7597060" y="2649695"/>
            <a:ext cx="1819982" cy="461665"/>
          </a:xfrm>
          <a:prstGeom prst="rect">
            <a:avLst/>
          </a:prstGeom>
          <a:noFill/>
        </p:spPr>
        <p:txBody>
          <a:bodyPr wrap="square" rtlCol="0">
            <a:spAutoFit/>
          </a:bodyPr>
          <a:lstStyle/>
          <a:p>
            <a:r>
              <a:rPr lang="en-US" sz="1200" b="1" dirty="0"/>
              <a:t>2.5 kg   material/campaign</a:t>
            </a:r>
          </a:p>
          <a:p>
            <a:r>
              <a:rPr lang="en-US" sz="1200" b="1" dirty="0"/>
              <a:t>0.3 kg   API/campaign</a:t>
            </a:r>
          </a:p>
        </p:txBody>
      </p: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4" name="Flowchart: Terminator 53">
            <a:extLst>
              <a:ext uri="{FF2B5EF4-FFF2-40B4-BE49-F238E27FC236}">
                <a16:creationId xmlns:a16="http://schemas.microsoft.com/office/drawing/2014/main" id="{6D7F229D-5A7E-493B-874B-36D154AC1496}"/>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55" name="Content Placeholder 2">
            <a:extLst>
              <a:ext uri="{FF2B5EF4-FFF2-40B4-BE49-F238E27FC236}">
                <a16:creationId xmlns:a16="http://schemas.microsoft.com/office/drawing/2014/main" id="{91603EC1-8B04-4B23-AA0B-66200F105422}"/>
              </a:ext>
            </a:extLst>
          </p:cNvPr>
          <p:cNvSpPr txBox="1">
            <a:spLocks/>
          </p:cNvSpPr>
          <p:nvPr/>
        </p:nvSpPr>
        <p:spPr>
          <a:xfrm>
            <a:off x="142244" y="2580189"/>
            <a:ext cx="2663128" cy="1938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Use batch records to update block diagram with accountable loss information.</a:t>
            </a:r>
            <a:endParaRPr lang="en-GB" sz="1600" dirty="0">
              <a:solidFill>
                <a:schemeClr val="tx1"/>
              </a:solidFill>
              <a:highlight>
                <a:srgbClr val="FFFF00"/>
              </a:highlight>
            </a:endParaRPr>
          </a:p>
          <a:p>
            <a:pPr marL="0" indent="0">
              <a:buFont typeface="Wingdings" panose="05000000000000000000" pitchFamily="2" charset="2"/>
              <a:buNone/>
            </a:pPr>
            <a:endParaRPr lang="en-GB" sz="1800" dirty="0"/>
          </a:p>
          <a:p>
            <a:pPr marL="0" indent="0">
              <a:buFont typeface="Wingdings" panose="05000000000000000000" pitchFamily="2" charset="2"/>
              <a:buNone/>
            </a:pPr>
            <a:endParaRPr lang="en-GB" sz="1800" dirty="0"/>
          </a:p>
        </p:txBody>
      </p: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461665"/>
          </a:xfrm>
          <a:prstGeom prst="rect">
            <a:avLst/>
          </a:prstGeom>
          <a:noFill/>
        </p:spPr>
        <p:txBody>
          <a:bodyPr wrap="square" rtlCol="0">
            <a:spAutoFit/>
          </a:bodyPr>
          <a:lstStyle/>
          <a:p>
            <a:pPr algn="ctr"/>
            <a:r>
              <a:rPr lang="en-US" sz="1200" dirty="0"/>
              <a:t>Losses to Wastewater System</a:t>
            </a:r>
          </a:p>
        </p:txBody>
      </p:sp>
      <p:sp>
        <p:nvSpPr>
          <p:cNvPr id="47" name="TextBox 46">
            <a:extLst>
              <a:ext uri="{FF2B5EF4-FFF2-40B4-BE49-F238E27FC236}">
                <a16:creationId xmlns:a16="http://schemas.microsoft.com/office/drawing/2014/main" id="{90A38A4A-9AA9-4AC9-8E1E-8AAC07A01D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63" name="TextBox 62">
            <a:extLst>
              <a:ext uri="{FF2B5EF4-FFF2-40B4-BE49-F238E27FC236}">
                <a16:creationId xmlns:a16="http://schemas.microsoft.com/office/drawing/2014/main" id="{23FC290C-FA03-4532-B5B1-6EFAC6E1C80E}"/>
              </a:ext>
            </a:extLst>
          </p:cNvPr>
          <p:cNvSpPr txBox="1"/>
          <p:nvPr/>
        </p:nvSpPr>
        <p:spPr>
          <a:xfrm>
            <a:off x="6021923" y="5029580"/>
            <a:ext cx="2712769" cy="615553"/>
          </a:xfrm>
          <a:prstGeom prst="rect">
            <a:avLst/>
          </a:prstGeom>
          <a:noFill/>
        </p:spPr>
        <p:txBody>
          <a:bodyPr wrap="square" rtlCol="0">
            <a:spAutoFit/>
          </a:bodyPr>
          <a:lstStyle/>
          <a:p>
            <a:pPr marL="0" indent="0" algn="ctr">
              <a:buNone/>
            </a:pPr>
            <a:r>
              <a:rPr lang="en-GB" sz="1800" b="1" u="sng" dirty="0">
                <a:solidFill>
                  <a:schemeClr val="tx1"/>
                </a:solidFill>
              </a:rPr>
              <a:t>2. Accountable Losses</a:t>
            </a:r>
          </a:p>
          <a:p>
            <a:pPr marL="0" indent="0" algn="ctr">
              <a:buNone/>
            </a:pPr>
            <a:r>
              <a:rPr lang="en-GB" sz="1600" b="1" dirty="0">
                <a:solidFill>
                  <a:schemeClr val="tx1"/>
                </a:solidFill>
              </a:rPr>
              <a:t>Known losses in each step</a:t>
            </a:r>
          </a:p>
        </p:txBody>
      </p:sp>
    </p:spTree>
    <p:extLst>
      <p:ext uri="{BB962C8B-B14F-4D97-AF65-F5344CB8AC3E}">
        <p14:creationId xmlns:p14="http://schemas.microsoft.com/office/powerpoint/2010/main" val="137334656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Populate Balance with Accountable Losses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31" name="Straight Arrow Connector 30">
            <a:extLst>
              <a:ext uri="{FF2B5EF4-FFF2-40B4-BE49-F238E27FC236}">
                <a16:creationId xmlns:a16="http://schemas.microsoft.com/office/drawing/2014/main" id="{70F46474-1E3C-4E81-B911-5391C3679A2E}"/>
              </a:ext>
            </a:extLst>
          </p:cNvPr>
          <p:cNvCxnSpPr>
            <a:cxnSpLocks/>
          </p:cNvCxnSpPr>
          <p:nvPr/>
        </p:nvCxnSpPr>
        <p:spPr>
          <a:xfrm>
            <a:off x="6514811" y="2176639"/>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2" name="Rectangle 31">
            <a:extLst>
              <a:ext uri="{FF2B5EF4-FFF2-40B4-BE49-F238E27FC236}">
                <a16:creationId xmlns:a16="http://schemas.microsoft.com/office/drawing/2014/main" id="{14ED0753-2982-48BF-AFDB-74B7A7FB9B6C}"/>
              </a:ext>
            </a:extLst>
          </p:cNvPr>
          <p:cNvSpPr/>
          <p:nvPr/>
        </p:nvSpPr>
        <p:spPr>
          <a:xfrm>
            <a:off x="8038648" y="1693651"/>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(Filling)</a:t>
            </a:r>
          </a:p>
        </p:txBody>
      </p:sp>
      <p:sp>
        <p:nvSpPr>
          <p:cNvPr id="33" name="TextBox 32">
            <a:extLst>
              <a:ext uri="{FF2B5EF4-FFF2-40B4-BE49-F238E27FC236}">
                <a16:creationId xmlns:a16="http://schemas.microsoft.com/office/drawing/2014/main" id="{BB6795B7-528F-48BD-A9EE-4DFC154F2D8F}"/>
              </a:ext>
            </a:extLst>
          </p:cNvPr>
          <p:cNvSpPr txBox="1"/>
          <p:nvPr/>
        </p:nvSpPr>
        <p:spPr>
          <a:xfrm>
            <a:off x="5669777" y="3685707"/>
            <a:ext cx="1547674" cy="461665"/>
          </a:xfrm>
          <a:prstGeom prst="rect">
            <a:avLst/>
          </a:prstGeom>
          <a:noFill/>
        </p:spPr>
        <p:txBody>
          <a:bodyPr wrap="square" rtlCol="0">
            <a:spAutoFit/>
          </a:bodyPr>
          <a:lstStyle/>
          <a:p>
            <a:pPr algn="ctr"/>
            <a:r>
              <a:rPr lang="en-US" sz="1200" dirty="0"/>
              <a:t>Losses to Wastewater System</a:t>
            </a:r>
          </a:p>
        </p:txBody>
      </p:sp>
      <p:sp>
        <p:nvSpPr>
          <p:cNvPr id="34" name="TextBox 33">
            <a:extLst>
              <a:ext uri="{FF2B5EF4-FFF2-40B4-BE49-F238E27FC236}">
                <a16:creationId xmlns:a16="http://schemas.microsoft.com/office/drawing/2014/main" id="{1DC23A83-08D8-4B6F-A31D-29484CACC628}"/>
              </a:ext>
            </a:extLst>
          </p:cNvPr>
          <p:cNvSpPr txBox="1"/>
          <p:nvPr/>
        </p:nvSpPr>
        <p:spPr>
          <a:xfrm>
            <a:off x="3126639" y="1866584"/>
            <a:ext cx="1729343" cy="276999"/>
          </a:xfrm>
          <a:prstGeom prst="rect">
            <a:avLst/>
          </a:prstGeom>
          <a:noFill/>
        </p:spPr>
        <p:txBody>
          <a:bodyPr wrap="square" rtlCol="0">
            <a:spAutoFit/>
          </a:bodyPr>
          <a:lstStyle/>
          <a:p>
            <a:r>
              <a:rPr lang="en-US" sz="1200" dirty="0"/>
              <a:t>Material Input</a:t>
            </a:r>
          </a:p>
        </p:txBody>
      </p:sp>
      <p:cxnSp>
        <p:nvCxnSpPr>
          <p:cNvPr id="35" name="Straight Arrow Connector 34">
            <a:extLst>
              <a:ext uri="{FF2B5EF4-FFF2-40B4-BE49-F238E27FC236}">
                <a16:creationId xmlns:a16="http://schemas.microsoft.com/office/drawing/2014/main" id="{64DC7868-D0C4-471E-A489-B87771A2CDB2}"/>
              </a:ext>
            </a:extLst>
          </p:cNvPr>
          <p:cNvCxnSpPr>
            <a:cxnSpLocks/>
          </p:cNvCxnSpPr>
          <p:nvPr/>
        </p:nvCxnSpPr>
        <p:spPr>
          <a:xfrm>
            <a:off x="5024668" y="2608876"/>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36" name="TextBox 35">
            <a:extLst>
              <a:ext uri="{FF2B5EF4-FFF2-40B4-BE49-F238E27FC236}">
                <a16:creationId xmlns:a16="http://schemas.microsoft.com/office/drawing/2014/main" id="{8B551896-FE16-4869-88D3-3C42DB8BC013}"/>
              </a:ext>
            </a:extLst>
          </p:cNvPr>
          <p:cNvSpPr txBox="1"/>
          <p:nvPr/>
        </p:nvSpPr>
        <p:spPr>
          <a:xfrm>
            <a:off x="4250831" y="3162634"/>
            <a:ext cx="1547674" cy="461665"/>
          </a:xfrm>
          <a:prstGeom prst="rect">
            <a:avLst/>
          </a:prstGeom>
          <a:noFill/>
        </p:spPr>
        <p:txBody>
          <a:bodyPr wrap="square" rtlCol="0">
            <a:spAutoFit/>
          </a:bodyPr>
          <a:lstStyle/>
          <a:p>
            <a:pPr algn="ctr"/>
            <a:r>
              <a:rPr lang="en-US" sz="1200" dirty="0"/>
              <a:t> Losses to Waste Disposal</a:t>
            </a:r>
          </a:p>
        </p:txBody>
      </p:sp>
      <p:sp>
        <p:nvSpPr>
          <p:cNvPr id="37" name="Rectangle 36">
            <a:extLst>
              <a:ext uri="{FF2B5EF4-FFF2-40B4-BE49-F238E27FC236}">
                <a16:creationId xmlns:a16="http://schemas.microsoft.com/office/drawing/2014/main" id="{2B09FC2C-40D2-4921-824E-C89D862B4C41}"/>
              </a:ext>
            </a:extLst>
          </p:cNvPr>
          <p:cNvSpPr/>
          <p:nvPr/>
        </p:nvSpPr>
        <p:spPr>
          <a:xfrm>
            <a:off x="4949888" y="1678289"/>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(Mixing)</a:t>
            </a:r>
          </a:p>
        </p:txBody>
      </p:sp>
      <p:sp>
        <p:nvSpPr>
          <p:cNvPr id="38" name="TextBox 37">
            <a:extLst>
              <a:ext uri="{FF2B5EF4-FFF2-40B4-BE49-F238E27FC236}">
                <a16:creationId xmlns:a16="http://schemas.microsoft.com/office/drawing/2014/main" id="{5EC7F036-7F6D-4AA5-8E14-94A0259E7E42}"/>
              </a:ext>
            </a:extLst>
          </p:cNvPr>
          <p:cNvSpPr txBox="1"/>
          <p:nvPr/>
        </p:nvSpPr>
        <p:spPr>
          <a:xfrm>
            <a:off x="3032735" y="2160903"/>
            <a:ext cx="1823248" cy="461665"/>
          </a:xfrm>
          <a:prstGeom prst="rect">
            <a:avLst/>
          </a:prstGeom>
          <a:noFill/>
        </p:spPr>
        <p:txBody>
          <a:bodyPr wrap="square" rtlCol="0">
            <a:spAutoFit/>
          </a:bodyPr>
          <a:lstStyle/>
          <a:p>
            <a:r>
              <a:rPr lang="en-US" sz="1200" dirty="0"/>
              <a:t>300 kg material/campaign</a:t>
            </a:r>
          </a:p>
          <a:p>
            <a:r>
              <a:rPr lang="en-US" sz="1200" dirty="0"/>
              <a:t>  30 kg API/campaign</a:t>
            </a:r>
          </a:p>
        </p:txBody>
      </p:sp>
      <p:sp>
        <p:nvSpPr>
          <p:cNvPr id="40" name="TextBox 39">
            <a:extLst>
              <a:ext uri="{FF2B5EF4-FFF2-40B4-BE49-F238E27FC236}">
                <a16:creationId xmlns:a16="http://schemas.microsoft.com/office/drawing/2014/main" id="{70FC1479-ACCB-4712-99A5-DE01F461B284}"/>
              </a:ext>
            </a:extLst>
          </p:cNvPr>
          <p:cNvSpPr txBox="1"/>
          <p:nvPr/>
        </p:nvSpPr>
        <p:spPr>
          <a:xfrm>
            <a:off x="9603167" y="1865162"/>
            <a:ext cx="1979571" cy="276999"/>
          </a:xfrm>
          <a:prstGeom prst="rect">
            <a:avLst/>
          </a:prstGeom>
          <a:noFill/>
        </p:spPr>
        <p:txBody>
          <a:bodyPr wrap="square" rtlCol="0">
            <a:spAutoFit/>
          </a:bodyPr>
          <a:lstStyle/>
          <a:p>
            <a:r>
              <a:rPr lang="en-US" sz="1200" dirty="0"/>
              <a:t>Material to Product</a:t>
            </a:r>
          </a:p>
        </p:txBody>
      </p:sp>
      <p:cxnSp>
        <p:nvCxnSpPr>
          <p:cNvPr id="41" name="Straight Arrow Connector 40">
            <a:extLst>
              <a:ext uri="{FF2B5EF4-FFF2-40B4-BE49-F238E27FC236}">
                <a16:creationId xmlns:a16="http://schemas.microsoft.com/office/drawing/2014/main" id="{03B30A8A-2C32-4E5F-B754-F0B69D713A66}"/>
              </a:ext>
            </a:extLst>
          </p:cNvPr>
          <p:cNvCxnSpPr>
            <a:cxnSpLocks/>
          </p:cNvCxnSpPr>
          <p:nvPr/>
        </p:nvCxnSpPr>
        <p:spPr>
          <a:xfrm>
            <a:off x="3126640" y="2143583"/>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2" name="TextBox 41">
            <a:extLst>
              <a:ext uri="{FF2B5EF4-FFF2-40B4-BE49-F238E27FC236}">
                <a16:creationId xmlns:a16="http://schemas.microsoft.com/office/drawing/2014/main" id="{6DD03548-90E4-44E5-AC6A-6CD964C1F058}"/>
              </a:ext>
            </a:extLst>
          </p:cNvPr>
          <p:cNvSpPr txBox="1"/>
          <p:nvPr/>
        </p:nvSpPr>
        <p:spPr>
          <a:xfrm>
            <a:off x="6459410" y="2158944"/>
            <a:ext cx="1730462" cy="461665"/>
          </a:xfrm>
          <a:prstGeom prst="rect">
            <a:avLst/>
          </a:prstGeom>
          <a:noFill/>
        </p:spPr>
        <p:txBody>
          <a:bodyPr wrap="square" rtlCol="0">
            <a:spAutoFit/>
          </a:bodyPr>
          <a:lstStyle/>
          <a:p>
            <a:r>
              <a:rPr lang="en-US" sz="1200" dirty="0"/>
              <a:t>285.0 kg material/camp.</a:t>
            </a:r>
          </a:p>
          <a:p>
            <a:r>
              <a:rPr lang="en-US" sz="1200" dirty="0"/>
              <a:t>  28.5 kg API/campaign</a:t>
            </a:r>
            <a:endParaRPr lang="en-US" sz="1200" baseline="-25000" dirty="0"/>
          </a:p>
        </p:txBody>
      </p:sp>
      <p:sp>
        <p:nvSpPr>
          <p:cNvPr id="43" name="TextBox 42">
            <a:extLst>
              <a:ext uri="{FF2B5EF4-FFF2-40B4-BE49-F238E27FC236}">
                <a16:creationId xmlns:a16="http://schemas.microsoft.com/office/drawing/2014/main" id="{66F10A25-CF1A-4388-8FA1-2B4E13D0DB97}"/>
              </a:ext>
            </a:extLst>
          </p:cNvPr>
          <p:cNvSpPr txBox="1"/>
          <p:nvPr/>
        </p:nvSpPr>
        <p:spPr>
          <a:xfrm>
            <a:off x="6672129" y="1869911"/>
            <a:ext cx="1665526" cy="276999"/>
          </a:xfrm>
          <a:prstGeom prst="rect">
            <a:avLst/>
          </a:prstGeom>
          <a:noFill/>
        </p:spPr>
        <p:txBody>
          <a:bodyPr wrap="square" rtlCol="0">
            <a:spAutoFit/>
          </a:bodyPr>
          <a:lstStyle/>
          <a:p>
            <a:r>
              <a:rPr lang="en-US" sz="1200" dirty="0"/>
              <a:t>Material Output</a:t>
            </a:r>
          </a:p>
        </p:txBody>
      </p:sp>
      <p:cxnSp>
        <p:nvCxnSpPr>
          <p:cNvPr id="44" name="Straight Arrow Connector 43">
            <a:extLst>
              <a:ext uri="{FF2B5EF4-FFF2-40B4-BE49-F238E27FC236}">
                <a16:creationId xmlns:a16="http://schemas.microsoft.com/office/drawing/2014/main" id="{B6F6C128-FCB5-4494-A7F9-EEA1CDC15249}"/>
              </a:ext>
            </a:extLst>
          </p:cNvPr>
          <p:cNvCxnSpPr>
            <a:cxnSpLocks/>
          </p:cNvCxnSpPr>
          <p:nvPr/>
        </p:nvCxnSpPr>
        <p:spPr>
          <a:xfrm>
            <a:off x="6443614" y="2608876"/>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77BDF2D3-3B0D-4186-88EC-76133D1F4A48}"/>
              </a:ext>
            </a:extLst>
          </p:cNvPr>
          <p:cNvSpPr txBox="1"/>
          <p:nvPr/>
        </p:nvSpPr>
        <p:spPr>
          <a:xfrm>
            <a:off x="9622705" y="2176639"/>
            <a:ext cx="1730462" cy="461665"/>
          </a:xfrm>
          <a:prstGeom prst="rect">
            <a:avLst/>
          </a:prstGeom>
          <a:noFill/>
        </p:spPr>
        <p:txBody>
          <a:bodyPr wrap="square" rtlCol="0">
            <a:spAutoFit/>
          </a:bodyPr>
          <a:lstStyle/>
          <a:p>
            <a:r>
              <a:rPr lang="en-US" sz="1200" dirty="0"/>
              <a:t>280.0 kg material/camp.</a:t>
            </a:r>
          </a:p>
          <a:p>
            <a:r>
              <a:rPr lang="en-US" sz="1200" dirty="0"/>
              <a:t>  28.0 kg API/campaign</a:t>
            </a:r>
            <a:endParaRPr lang="en-US" sz="1200" baseline="-25000" dirty="0"/>
          </a:p>
        </p:txBody>
      </p:sp>
      <p:cxnSp>
        <p:nvCxnSpPr>
          <p:cNvPr id="48" name="Straight Arrow Connector 47">
            <a:extLst>
              <a:ext uri="{FF2B5EF4-FFF2-40B4-BE49-F238E27FC236}">
                <a16:creationId xmlns:a16="http://schemas.microsoft.com/office/drawing/2014/main" id="{A30BB497-8FAE-4759-A741-27DC53A37EAC}"/>
              </a:ext>
            </a:extLst>
          </p:cNvPr>
          <p:cNvCxnSpPr>
            <a:cxnSpLocks/>
          </p:cNvCxnSpPr>
          <p:nvPr/>
        </p:nvCxnSpPr>
        <p:spPr>
          <a:xfrm>
            <a:off x="8110569" y="2624219"/>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49" name="TextBox 48">
            <a:extLst>
              <a:ext uri="{FF2B5EF4-FFF2-40B4-BE49-F238E27FC236}">
                <a16:creationId xmlns:a16="http://schemas.microsoft.com/office/drawing/2014/main" id="{93D45153-BE82-4631-A5A8-3311805DF8BF}"/>
              </a:ext>
            </a:extLst>
          </p:cNvPr>
          <p:cNvSpPr txBox="1"/>
          <p:nvPr/>
        </p:nvSpPr>
        <p:spPr>
          <a:xfrm>
            <a:off x="7336732" y="3177977"/>
            <a:ext cx="1547674" cy="461665"/>
          </a:xfrm>
          <a:prstGeom prst="rect">
            <a:avLst/>
          </a:prstGeom>
          <a:noFill/>
        </p:spPr>
        <p:txBody>
          <a:bodyPr wrap="square" rtlCol="0">
            <a:spAutoFit/>
          </a:bodyPr>
          <a:lstStyle/>
          <a:p>
            <a:pPr algn="ctr"/>
            <a:r>
              <a:rPr lang="en-US" sz="1200" dirty="0"/>
              <a:t> Losses to Waste Disposal</a:t>
            </a:r>
          </a:p>
        </p:txBody>
      </p:sp>
      <p:cxnSp>
        <p:nvCxnSpPr>
          <p:cNvPr id="50" name="Straight Arrow Connector 49">
            <a:extLst>
              <a:ext uri="{FF2B5EF4-FFF2-40B4-BE49-F238E27FC236}">
                <a16:creationId xmlns:a16="http://schemas.microsoft.com/office/drawing/2014/main" id="{642ECBB8-EF49-4E8F-B19A-8F2D4D58E8CE}"/>
              </a:ext>
            </a:extLst>
          </p:cNvPr>
          <p:cNvCxnSpPr>
            <a:cxnSpLocks/>
          </p:cNvCxnSpPr>
          <p:nvPr/>
        </p:nvCxnSpPr>
        <p:spPr>
          <a:xfrm>
            <a:off x="9529515" y="2624219"/>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837DDF2-FB11-47A1-9F49-CA83FB29FF84}"/>
              </a:ext>
            </a:extLst>
          </p:cNvPr>
          <p:cNvSpPr txBox="1"/>
          <p:nvPr/>
        </p:nvSpPr>
        <p:spPr>
          <a:xfrm>
            <a:off x="7597060" y="2649695"/>
            <a:ext cx="1819982" cy="461665"/>
          </a:xfrm>
          <a:prstGeom prst="rect">
            <a:avLst/>
          </a:prstGeom>
          <a:noFill/>
        </p:spPr>
        <p:txBody>
          <a:bodyPr wrap="square" rtlCol="0">
            <a:spAutoFit/>
          </a:bodyPr>
          <a:lstStyle/>
          <a:p>
            <a:r>
              <a:rPr lang="en-US" sz="1200" dirty="0"/>
              <a:t>2.5 kg   material/campaign</a:t>
            </a:r>
          </a:p>
          <a:p>
            <a:r>
              <a:rPr lang="en-US" sz="1200" dirty="0"/>
              <a:t>0.3 kg   API/campaign</a:t>
            </a:r>
          </a:p>
        </p:txBody>
      </p:sp>
      <p:cxnSp>
        <p:nvCxnSpPr>
          <p:cNvPr id="29" name="Straight Connector 28">
            <a:extLst>
              <a:ext uri="{FF2B5EF4-FFF2-40B4-BE49-F238E27FC236}">
                <a16:creationId xmlns:a16="http://schemas.microsoft.com/office/drawing/2014/main" id="{346053EF-BB1B-4CD0-A66E-A7A704C4D88D}"/>
              </a:ext>
            </a:extLst>
          </p:cNvPr>
          <p:cNvCxnSpPr/>
          <p:nvPr/>
        </p:nvCxnSpPr>
        <p:spPr>
          <a:xfrm>
            <a:off x="2884674"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4" name="Flowchart: Terminator 53">
            <a:extLst>
              <a:ext uri="{FF2B5EF4-FFF2-40B4-BE49-F238E27FC236}">
                <a16:creationId xmlns:a16="http://schemas.microsoft.com/office/drawing/2014/main" id="{6D7F229D-5A7E-493B-874B-36D154AC1496}"/>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55" name="Content Placeholder 2">
            <a:extLst>
              <a:ext uri="{FF2B5EF4-FFF2-40B4-BE49-F238E27FC236}">
                <a16:creationId xmlns:a16="http://schemas.microsoft.com/office/drawing/2014/main" id="{91603EC1-8B04-4B23-AA0B-66200F105422}"/>
              </a:ext>
            </a:extLst>
          </p:cNvPr>
          <p:cNvSpPr txBox="1">
            <a:spLocks/>
          </p:cNvSpPr>
          <p:nvPr/>
        </p:nvSpPr>
        <p:spPr>
          <a:xfrm>
            <a:off x="142244" y="2580189"/>
            <a:ext cx="2663128" cy="193854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Use batch records to update block diagram with accountable loss information.</a:t>
            </a:r>
            <a:endParaRPr lang="en-GB" sz="1600" dirty="0">
              <a:solidFill>
                <a:schemeClr val="tx1"/>
              </a:solidFill>
              <a:highlight>
                <a:srgbClr val="FFFF00"/>
              </a:highlight>
            </a:endParaRPr>
          </a:p>
          <a:p>
            <a:pPr marL="0" indent="0">
              <a:buFont typeface="Wingdings" panose="05000000000000000000" pitchFamily="2" charset="2"/>
              <a:buNone/>
            </a:pPr>
            <a:endParaRPr lang="en-GB" sz="1800" dirty="0"/>
          </a:p>
          <a:p>
            <a:pPr marL="0" indent="0">
              <a:buFont typeface="Wingdings" panose="05000000000000000000" pitchFamily="2" charset="2"/>
              <a:buNone/>
            </a:pPr>
            <a:endParaRPr lang="en-GB" sz="1800" dirty="0"/>
          </a:p>
        </p:txBody>
      </p:sp>
      <p:sp>
        <p:nvSpPr>
          <p:cNvPr id="59" name="TextBox 58">
            <a:extLst>
              <a:ext uri="{FF2B5EF4-FFF2-40B4-BE49-F238E27FC236}">
                <a16:creationId xmlns:a16="http://schemas.microsoft.com/office/drawing/2014/main" id="{217A59F4-42BE-44B7-BC7D-4D8CE2F37D15}"/>
              </a:ext>
            </a:extLst>
          </p:cNvPr>
          <p:cNvSpPr txBox="1"/>
          <p:nvPr/>
        </p:nvSpPr>
        <p:spPr>
          <a:xfrm>
            <a:off x="8755678" y="3685707"/>
            <a:ext cx="1547674" cy="461665"/>
          </a:xfrm>
          <a:prstGeom prst="rect">
            <a:avLst/>
          </a:prstGeom>
          <a:noFill/>
        </p:spPr>
        <p:txBody>
          <a:bodyPr wrap="square" rtlCol="0">
            <a:spAutoFit/>
          </a:bodyPr>
          <a:lstStyle/>
          <a:p>
            <a:pPr algn="ctr"/>
            <a:r>
              <a:rPr lang="en-US" sz="1200" dirty="0"/>
              <a:t>Losses to Wastewater System</a:t>
            </a:r>
          </a:p>
        </p:txBody>
      </p:sp>
      <p:sp>
        <p:nvSpPr>
          <p:cNvPr id="47" name="TextBox 46">
            <a:extLst>
              <a:ext uri="{FF2B5EF4-FFF2-40B4-BE49-F238E27FC236}">
                <a16:creationId xmlns:a16="http://schemas.microsoft.com/office/drawing/2014/main" id="{90A38A4A-9AA9-4AC9-8E1E-8AAC07A01D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56" name="TextBox 55">
            <a:extLst>
              <a:ext uri="{FF2B5EF4-FFF2-40B4-BE49-F238E27FC236}">
                <a16:creationId xmlns:a16="http://schemas.microsoft.com/office/drawing/2014/main" id="{AA540F30-25CF-4067-98D9-FF09585DB899}"/>
              </a:ext>
            </a:extLst>
          </p:cNvPr>
          <p:cNvSpPr txBox="1"/>
          <p:nvPr/>
        </p:nvSpPr>
        <p:spPr>
          <a:xfrm>
            <a:off x="5934659" y="2956931"/>
            <a:ext cx="1887347" cy="461665"/>
          </a:xfrm>
          <a:prstGeom prst="rect">
            <a:avLst/>
          </a:prstGeom>
          <a:noFill/>
        </p:spPr>
        <p:txBody>
          <a:bodyPr wrap="square" rtlCol="0">
            <a:spAutoFit/>
          </a:bodyPr>
          <a:lstStyle/>
          <a:p>
            <a:r>
              <a:rPr lang="en-US" sz="1200" b="1" dirty="0"/>
              <a:t>5.0 kg   material/campaign</a:t>
            </a:r>
          </a:p>
          <a:p>
            <a:r>
              <a:rPr lang="en-US" sz="1200" b="1" dirty="0"/>
              <a:t>0.5 kg   API/campaign</a:t>
            </a:r>
          </a:p>
        </p:txBody>
      </p:sp>
      <p:cxnSp>
        <p:nvCxnSpPr>
          <p:cNvPr id="57" name="Straight Arrow Connector 56">
            <a:extLst>
              <a:ext uri="{FF2B5EF4-FFF2-40B4-BE49-F238E27FC236}">
                <a16:creationId xmlns:a16="http://schemas.microsoft.com/office/drawing/2014/main" id="{E02628BB-E194-4E34-A486-5721240871A4}"/>
              </a:ext>
            </a:extLst>
          </p:cNvPr>
          <p:cNvCxnSpPr>
            <a:cxnSpLocks/>
          </p:cNvCxnSpPr>
          <p:nvPr/>
        </p:nvCxnSpPr>
        <p:spPr>
          <a:xfrm>
            <a:off x="9603167" y="2172828"/>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8" name="TextBox 57">
            <a:extLst>
              <a:ext uri="{FF2B5EF4-FFF2-40B4-BE49-F238E27FC236}">
                <a16:creationId xmlns:a16="http://schemas.microsoft.com/office/drawing/2014/main" id="{16466AE6-61E6-4EDC-9586-2541EF646E3B}"/>
              </a:ext>
            </a:extLst>
          </p:cNvPr>
          <p:cNvSpPr txBox="1"/>
          <p:nvPr/>
        </p:nvSpPr>
        <p:spPr>
          <a:xfrm>
            <a:off x="9020560" y="2956597"/>
            <a:ext cx="1819982" cy="461665"/>
          </a:xfrm>
          <a:prstGeom prst="rect">
            <a:avLst/>
          </a:prstGeom>
          <a:noFill/>
        </p:spPr>
        <p:txBody>
          <a:bodyPr wrap="square" rtlCol="0">
            <a:spAutoFit/>
          </a:bodyPr>
          <a:lstStyle/>
          <a:p>
            <a:r>
              <a:rPr lang="en-US" sz="1200" b="1" dirty="0"/>
              <a:t>2.5 kg   material/campaign</a:t>
            </a:r>
          </a:p>
          <a:p>
            <a:r>
              <a:rPr lang="en-US" sz="1200" b="1" dirty="0"/>
              <a:t>0.3 kg   API/campaign</a:t>
            </a:r>
          </a:p>
        </p:txBody>
      </p:sp>
      <p:sp>
        <p:nvSpPr>
          <p:cNvPr id="61" name="TextBox 60">
            <a:extLst>
              <a:ext uri="{FF2B5EF4-FFF2-40B4-BE49-F238E27FC236}">
                <a16:creationId xmlns:a16="http://schemas.microsoft.com/office/drawing/2014/main" id="{245773BB-962A-475C-9594-E9ED5CC51639}"/>
              </a:ext>
            </a:extLst>
          </p:cNvPr>
          <p:cNvSpPr txBox="1"/>
          <p:nvPr/>
        </p:nvSpPr>
        <p:spPr>
          <a:xfrm>
            <a:off x="3469680" y="5026416"/>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62" name="TextBox 61">
            <a:extLst>
              <a:ext uri="{FF2B5EF4-FFF2-40B4-BE49-F238E27FC236}">
                <a16:creationId xmlns:a16="http://schemas.microsoft.com/office/drawing/2014/main" id="{91C7EDFE-B4BA-4049-98F2-A976BF507275}"/>
              </a:ext>
            </a:extLst>
          </p:cNvPr>
          <p:cNvSpPr txBox="1"/>
          <p:nvPr/>
        </p:nvSpPr>
        <p:spPr>
          <a:xfrm>
            <a:off x="8640398" y="5026416"/>
            <a:ext cx="2712769" cy="615553"/>
          </a:xfrm>
          <a:prstGeom prst="rect">
            <a:avLst/>
          </a:prstGeom>
          <a:noFill/>
        </p:spPr>
        <p:txBody>
          <a:bodyPr wrap="square" rtlCol="0">
            <a:spAutoFit/>
          </a:bodyPr>
          <a:lstStyle/>
          <a:p>
            <a:pPr marL="0" indent="0" algn="ctr">
              <a:buNone/>
            </a:pPr>
            <a:r>
              <a:rPr lang="en-GB" sz="1800" b="1" u="sng" dirty="0">
                <a:solidFill>
                  <a:schemeClr val="tx1"/>
                </a:solidFill>
              </a:rPr>
              <a:t>3. Losses to Wastewater</a:t>
            </a:r>
          </a:p>
          <a:p>
            <a:pPr marL="0" indent="0" algn="ctr">
              <a:buNone/>
            </a:pPr>
            <a:r>
              <a:rPr lang="en-GB" sz="1600" b="1" dirty="0"/>
              <a:t>Calculate by difference</a:t>
            </a:r>
            <a:endParaRPr lang="en-GB" sz="1600" b="1" dirty="0">
              <a:solidFill>
                <a:schemeClr val="tx1"/>
              </a:solidFill>
            </a:endParaRPr>
          </a:p>
        </p:txBody>
      </p:sp>
      <p:sp>
        <p:nvSpPr>
          <p:cNvPr id="63" name="TextBox 62">
            <a:extLst>
              <a:ext uri="{FF2B5EF4-FFF2-40B4-BE49-F238E27FC236}">
                <a16:creationId xmlns:a16="http://schemas.microsoft.com/office/drawing/2014/main" id="{23FC290C-FA03-4532-B5B1-6EFAC6E1C80E}"/>
              </a:ext>
            </a:extLst>
          </p:cNvPr>
          <p:cNvSpPr txBox="1"/>
          <p:nvPr/>
        </p:nvSpPr>
        <p:spPr>
          <a:xfrm>
            <a:off x="6021923" y="5029580"/>
            <a:ext cx="2712769" cy="615553"/>
          </a:xfrm>
          <a:prstGeom prst="rect">
            <a:avLst/>
          </a:prstGeom>
          <a:noFill/>
        </p:spPr>
        <p:txBody>
          <a:bodyPr wrap="square" rtlCol="0">
            <a:spAutoFit/>
          </a:bodyPr>
          <a:lstStyle/>
          <a:p>
            <a:pPr marL="0" indent="0" algn="ctr">
              <a:buNone/>
            </a:pPr>
            <a:r>
              <a:rPr lang="en-GB" sz="1800" u="sng" dirty="0">
                <a:solidFill>
                  <a:schemeClr val="tx1"/>
                </a:solidFill>
              </a:rPr>
              <a:t>2. Accountable Losses</a:t>
            </a:r>
          </a:p>
          <a:p>
            <a:pPr marL="0" indent="0" algn="ctr">
              <a:buNone/>
            </a:pPr>
            <a:r>
              <a:rPr lang="en-GB" sz="1600" dirty="0">
                <a:solidFill>
                  <a:schemeClr val="tx1"/>
                </a:solidFill>
              </a:rPr>
              <a:t>Known losses in each step</a:t>
            </a:r>
          </a:p>
        </p:txBody>
      </p:sp>
      <p:sp>
        <p:nvSpPr>
          <p:cNvPr id="52" name="TextBox 51">
            <a:extLst>
              <a:ext uri="{FF2B5EF4-FFF2-40B4-BE49-F238E27FC236}">
                <a16:creationId xmlns:a16="http://schemas.microsoft.com/office/drawing/2014/main" id="{01CFF8EF-AA9E-46BB-B80E-095E14C6B3C7}"/>
              </a:ext>
            </a:extLst>
          </p:cNvPr>
          <p:cNvSpPr txBox="1"/>
          <p:nvPr/>
        </p:nvSpPr>
        <p:spPr>
          <a:xfrm>
            <a:off x="4452151" y="2654922"/>
            <a:ext cx="1948251" cy="461665"/>
          </a:xfrm>
          <a:prstGeom prst="rect">
            <a:avLst/>
          </a:prstGeom>
          <a:noFill/>
        </p:spPr>
        <p:txBody>
          <a:bodyPr wrap="square" rtlCol="0">
            <a:spAutoFit/>
          </a:bodyPr>
          <a:lstStyle/>
          <a:p>
            <a:r>
              <a:rPr lang="en-US" sz="1200" dirty="0"/>
              <a:t>10.0 kg   material/campaign</a:t>
            </a:r>
          </a:p>
          <a:p>
            <a:r>
              <a:rPr lang="en-US" sz="1200" dirty="0"/>
              <a:t>  1.0 kg   API/campaign</a:t>
            </a:r>
          </a:p>
        </p:txBody>
      </p:sp>
    </p:spTree>
    <p:extLst>
      <p:ext uri="{BB962C8B-B14F-4D97-AF65-F5344CB8AC3E}">
        <p14:creationId xmlns:p14="http://schemas.microsoft.com/office/powerpoint/2010/main" val="1724842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2800" dirty="0"/>
              <a:t>Step 7: </a:t>
            </a:r>
            <a:r>
              <a:rPr lang="en-US" sz="2800" dirty="0"/>
              <a:t>Differences for Oral Solid Dose (OSD) Products               1/2</a:t>
            </a:r>
            <a:endParaRPr lang="en-GB" sz="28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8" name="TextBox 7">
            <a:extLst>
              <a:ext uri="{FF2B5EF4-FFF2-40B4-BE49-F238E27FC236}">
                <a16:creationId xmlns:a16="http://schemas.microsoft.com/office/drawing/2014/main" id="{2EEF85BA-741C-48AB-9A8F-5F1445EFEBC5}"/>
              </a:ext>
            </a:extLst>
          </p:cNvPr>
          <p:cNvSpPr txBox="1"/>
          <p:nvPr/>
        </p:nvSpPr>
        <p:spPr>
          <a:xfrm>
            <a:off x="3036164" y="1257448"/>
            <a:ext cx="8400248" cy="1077218"/>
          </a:xfrm>
          <a:prstGeom prst="rect">
            <a:avLst/>
          </a:prstGeom>
          <a:noFill/>
        </p:spPr>
        <p:txBody>
          <a:bodyPr wrap="square" rtlCol="0">
            <a:spAutoFit/>
          </a:bodyPr>
          <a:lstStyle/>
          <a:p>
            <a:r>
              <a:rPr lang="en-US" sz="1600" dirty="0"/>
              <a:t>OSD products (such as capsules and tablets) typically have dust losses which are rarely accounted for in batch records. </a:t>
            </a:r>
          </a:p>
          <a:p>
            <a:pPr marL="285750" indent="-285750">
              <a:buFont typeface="Arial" panose="020B0604020202020204" pitchFamily="34" charset="0"/>
              <a:buChar char="•"/>
            </a:pPr>
            <a:r>
              <a:rPr lang="en-US" sz="1600" dirty="0"/>
              <a:t>Overhead dust collection</a:t>
            </a:r>
          </a:p>
          <a:p>
            <a:pPr marL="285750" indent="-285750">
              <a:buFont typeface="Arial" panose="020B0604020202020204" pitchFamily="34" charset="0"/>
              <a:buChar char="•"/>
            </a:pPr>
            <a:r>
              <a:rPr lang="en-US" sz="1600" dirty="0"/>
              <a:t>Dry cleaning equipment – vacuums, rags, etc. </a:t>
            </a:r>
            <a:endParaRPr lang="en-US" dirty="0">
              <a:highlight>
                <a:srgbClr val="FFFF00"/>
              </a:highlight>
            </a:endParaRPr>
          </a:p>
        </p:txBody>
      </p:sp>
      <p:cxnSp>
        <p:nvCxnSpPr>
          <p:cNvPr id="6" name="Straight Connector 5">
            <a:extLst>
              <a:ext uri="{FF2B5EF4-FFF2-40B4-BE49-F238E27FC236}">
                <a16:creationId xmlns:a16="http://schemas.microsoft.com/office/drawing/2014/main" id="{B8FD182B-6142-4BAB-A965-CA8702FB8661}"/>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A57EA7DE-1FCF-4A97-BFBE-D478F4A97293}"/>
              </a:ext>
            </a:extLst>
          </p:cNvPr>
          <p:cNvSpPr txBox="1">
            <a:spLocks/>
          </p:cNvSpPr>
          <p:nvPr/>
        </p:nvSpPr>
        <p:spPr>
          <a:xfrm>
            <a:off x="141921" y="2650093"/>
            <a:ext cx="2663128" cy="27330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Overview of estimating losses for OSD production. </a:t>
            </a:r>
          </a:p>
        </p:txBody>
      </p:sp>
      <p:sp>
        <p:nvSpPr>
          <p:cNvPr id="11" name="TextBox 10">
            <a:extLst>
              <a:ext uri="{FF2B5EF4-FFF2-40B4-BE49-F238E27FC236}">
                <a16:creationId xmlns:a16="http://schemas.microsoft.com/office/drawing/2014/main" id="{3352421E-6599-4011-B5A4-C6170027A18F}"/>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12" name="Flowchart: Terminator 11">
            <a:extLst>
              <a:ext uri="{FF2B5EF4-FFF2-40B4-BE49-F238E27FC236}">
                <a16:creationId xmlns:a16="http://schemas.microsoft.com/office/drawing/2014/main" id="{0DC4DCF0-5868-41F2-BDA1-64E9D5D97685}"/>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14" name="TextBox 13">
            <a:extLst>
              <a:ext uri="{FF2B5EF4-FFF2-40B4-BE49-F238E27FC236}">
                <a16:creationId xmlns:a16="http://schemas.microsoft.com/office/drawing/2014/main" id="{79252685-71C3-4439-9729-2BC54FE1C7E4}"/>
              </a:ext>
            </a:extLst>
          </p:cNvPr>
          <p:cNvSpPr txBox="1"/>
          <p:nvPr/>
        </p:nvSpPr>
        <p:spPr>
          <a:xfrm>
            <a:off x="3300508" y="2500799"/>
            <a:ext cx="3969159" cy="1569660"/>
          </a:xfrm>
          <a:prstGeom prst="rect">
            <a:avLst/>
          </a:prstGeom>
          <a:noFill/>
        </p:spPr>
        <p:txBody>
          <a:bodyPr wrap="square" rtlCol="0">
            <a:spAutoFit/>
          </a:bodyPr>
          <a:lstStyle/>
          <a:p>
            <a:r>
              <a:rPr lang="en-US" sz="1600" u="sng" dirty="0"/>
              <a:t>Estimating overhead dust losses – 3 Methods</a:t>
            </a:r>
          </a:p>
          <a:p>
            <a:pPr marL="342900" indent="-342900">
              <a:buFont typeface="Arial" panose="020B0604020202020204" pitchFamily="34" charset="0"/>
              <a:buChar char="•"/>
            </a:pPr>
            <a:r>
              <a:rPr lang="en-US" sz="1600" dirty="0"/>
              <a:t>Dust collection experiment</a:t>
            </a:r>
          </a:p>
          <a:p>
            <a:pPr marL="342900" indent="-342900">
              <a:buFont typeface="Arial" panose="020B0604020202020204" pitchFamily="34" charset="0"/>
              <a:buChar char="•"/>
            </a:pPr>
            <a:r>
              <a:rPr lang="en-US" sz="1600" dirty="0"/>
              <a:t>Estimate aggregate dust factor using waste records.</a:t>
            </a:r>
          </a:p>
          <a:p>
            <a:pPr marL="342900" indent="-342900">
              <a:buFont typeface="Arial" panose="020B0604020202020204" pitchFamily="34" charset="0"/>
              <a:buChar char="•"/>
            </a:pPr>
            <a:r>
              <a:rPr lang="en-US" sz="1600" dirty="0"/>
              <a:t>If 1 and 2 are not possible, estimate removal percentage. </a:t>
            </a:r>
          </a:p>
        </p:txBody>
      </p:sp>
      <p:sp>
        <p:nvSpPr>
          <p:cNvPr id="15" name="TextBox 14">
            <a:extLst>
              <a:ext uri="{FF2B5EF4-FFF2-40B4-BE49-F238E27FC236}">
                <a16:creationId xmlns:a16="http://schemas.microsoft.com/office/drawing/2014/main" id="{6A40E8F3-8A5C-421E-9665-BCAC3CA6E6A7}"/>
              </a:ext>
            </a:extLst>
          </p:cNvPr>
          <p:cNvSpPr txBox="1"/>
          <p:nvPr/>
        </p:nvSpPr>
        <p:spPr>
          <a:xfrm>
            <a:off x="7926879" y="2528277"/>
            <a:ext cx="4123200" cy="1323439"/>
          </a:xfrm>
          <a:prstGeom prst="rect">
            <a:avLst/>
          </a:prstGeom>
          <a:noFill/>
        </p:spPr>
        <p:txBody>
          <a:bodyPr wrap="square" rtlCol="0">
            <a:spAutoFit/>
          </a:bodyPr>
          <a:lstStyle/>
          <a:p>
            <a:r>
              <a:rPr lang="en-US" sz="1600" u="sng" dirty="0"/>
              <a:t>Estimating dry cleaning losses</a:t>
            </a:r>
          </a:p>
          <a:p>
            <a:pPr marL="285750" indent="-285750">
              <a:buFont typeface="Arial" panose="020B0604020202020204" pitchFamily="34" charset="0"/>
              <a:buChar char="•"/>
            </a:pPr>
            <a:r>
              <a:rPr lang="en-US" sz="1600" dirty="0"/>
              <a:t>Measure collected material during campaign</a:t>
            </a:r>
          </a:p>
          <a:p>
            <a:pPr marL="285750" indent="-285750">
              <a:buFont typeface="Arial" panose="020B0604020202020204" pitchFamily="34" charset="0"/>
              <a:buChar char="•"/>
            </a:pPr>
            <a:r>
              <a:rPr lang="en-US" sz="1600" dirty="0"/>
              <a:t>Existing cleaning efficiency data</a:t>
            </a:r>
          </a:p>
          <a:p>
            <a:pPr marL="285750" indent="-285750">
              <a:buFont typeface="Arial" panose="020B0604020202020204" pitchFamily="34" charset="0"/>
              <a:buChar char="•"/>
            </a:pPr>
            <a:r>
              <a:rPr lang="en-US" sz="1600" dirty="0"/>
              <a:t>If there is not sufficient data, do not assume API removal via cleaning. </a:t>
            </a:r>
          </a:p>
        </p:txBody>
      </p:sp>
      <p:pic>
        <p:nvPicPr>
          <p:cNvPr id="7" name="Picture 6" descr="A picture containing sky, outdoor&#10;&#10;Description automatically generated">
            <a:extLst>
              <a:ext uri="{FF2B5EF4-FFF2-40B4-BE49-F238E27FC236}">
                <a16:creationId xmlns:a16="http://schemas.microsoft.com/office/drawing/2014/main" id="{1E2751DC-C43B-4280-8CC2-05A4DEDA827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3580213" y="4048463"/>
            <a:ext cx="3253722" cy="2169148"/>
          </a:xfrm>
          <a:prstGeom prst="rect">
            <a:avLst/>
          </a:prstGeom>
          <a:ln>
            <a:solidFill>
              <a:schemeClr val="tx1"/>
            </a:solidFill>
          </a:ln>
        </p:spPr>
      </p:pic>
      <p:pic>
        <p:nvPicPr>
          <p:cNvPr id="13" name="Picture 12" descr="A picture containing wall, indoor, person, floor&#10;&#10;Description automatically generated">
            <a:extLst>
              <a:ext uri="{FF2B5EF4-FFF2-40B4-BE49-F238E27FC236}">
                <a16:creationId xmlns:a16="http://schemas.microsoft.com/office/drawing/2014/main" id="{EC533BA8-8955-4BE6-9C43-B40B2EA3766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061632" y="4016627"/>
            <a:ext cx="3253722" cy="2169148"/>
          </a:xfrm>
          <a:prstGeom prst="rect">
            <a:avLst/>
          </a:prstGeom>
          <a:ln>
            <a:solidFill>
              <a:schemeClr val="tx1"/>
            </a:solidFill>
          </a:ln>
        </p:spPr>
      </p:pic>
    </p:spTree>
    <p:extLst>
      <p:ext uri="{BB962C8B-B14F-4D97-AF65-F5344CB8AC3E}">
        <p14:creationId xmlns:p14="http://schemas.microsoft.com/office/powerpoint/2010/main" val="67426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2800" dirty="0"/>
              <a:t>Step 7: </a:t>
            </a:r>
            <a:r>
              <a:rPr lang="en-US" sz="2800" dirty="0"/>
              <a:t>Differences for Oral Solid Dose (OSD) Products               2/2</a:t>
            </a:r>
            <a:endParaRPr lang="en-GB" sz="28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8" name="TextBox 7">
            <a:extLst>
              <a:ext uri="{FF2B5EF4-FFF2-40B4-BE49-F238E27FC236}">
                <a16:creationId xmlns:a16="http://schemas.microsoft.com/office/drawing/2014/main" id="{2EEF85BA-741C-48AB-9A8F-5F1445EFEBC5}"/>
              </a:ext>
            </a:extLst>
          </p:cNvPr>
          <p:cNvSpPr txBox="1"/>
          <p:nvPr/>
        </p:nvSpPr>
        <p:spPr>
          <a:xfrm>
            <a:off x="3036164" y="1257448"/>
            <a:ext cx="8400248" cy="3108543"/>
          </a:xfrm>
          <a:prstGeom prst="rect">
            <a:avLst/>
          </a:prstGeom>
          <a:noFill/>
        </p:spPr>
        <p:txBody>
          <a:bodyPr wrap="square" rtlCol="0">
            <a:spAutoFit/>
          </a:bodyPr>
          <a:lstStyle/>
          <a:p>
            <a:r>
              <a:rPr lang="en-US" sz="1600" dirty="0"/>
              <a:t>Loss calculation for OSD should be done on a </a:t>
            </a:r>
            <a:r>
              <a:rPr lang="en-US" sz="1600" u="sng" dirty="0"/>
              <a:t>per campaign</a:t>
            </a:r>
            <a:r>
              <a:rPr lang="en-US" sz="1600" dirty="0"/>
              <a:t> basis. </a:t>
            </a:r>
          </a:p>
          <a:p>
            <a:pPr marL="285750" indent="-285750">
              <a:buFont typeface="Arial" panose="020B0604020202020204" pitchFamily="34" charset="0"/>
              <a:buChar char="•"/>
            </a:pPr>
            <a:r>
              <a:rPr lang="en-US" sz="1600" dirty="0"/>
              <a:t>Track accumulating losses from batch to batch during a campaign. </a:t>
            </a:r>
          </a:p>
          <a:p>
            <a:endParaRPr lang="en-US" sz="1600" dirty="0"/>
          </a:p>
          <a:p>
            <a:r>
              <a:rPr lang="en-US" sz="1600" dirty="0"/>
              <a:t>When estimating losses from OSD production, consider cleaning schedule. </a:t>
            </a:r>
          </a:p>
          <a:p>
            <a:pPr marL="285750" indent="-285750">
              <a:buFont typeface="Arial" panose="020B0604020202020204" pitchFamily="34" charset="0"/>
              <a:buChar char="•"/>
            </a:pPr>
            <a:r>
              <a:rPr lang="en-US" sz="1600" dirty="0"/>
              <a:t>Minor cleaning between batches – typically minor dry cleaning</a:t>
            </a:r>
          </a:p>
          <a:p>
            <a:pPr marL="285750" indent="-285750">
              <a:buFont typeface="Arial" panose="020B0604020202020204" pitchFamily="34" charset="0"/>
              <a:buChar char="•"/>
            </a:pPr>
            <a:r>
              <a:rPr lang="en-US" sz="1600" dirty="0"/>
              <a:t>Final major clean with water will contain accumulated losses from several batches. </a:t>
            </a:r>
          </a:p>
          <a:p>
            <a:endParaRPr lang="en-US" sz="1600" dirty="0">
              <a:highlight>
                <a:srgbClr val="FFFF00"/>
              </a:highlight>
            </a:endParaRPr>
          </a:p>
          <a:p>
            <a:r>
              <a:rPr lang="en-US" sz="1600" dirty="0"/>
              <a:t>If your minor cleaning procedure </a:t>
            </a:r>
            <a:r>
              <a:rPr lang="en-US" sz="1600" u="sng" dirty="0"/>
              <a:t>significantly reduce the losses in the production room</a:t>
            </a:r>
            <a:r>
              <a:rPr lang="en-US" sz="1600" dirty="0"/>
              <a:t>, it may be possible to perform calculation on a </a:t>
            </a:r>
            <a:r>
              <a:rPr lang="en-US" sz="1600" u="sng" dirty="0"/>
              <a:t>per batch</a:t>
            </a:r>
            <a:r>
              <a:rPr lang="en-US" sz="1600" dirty="0"/>
              <a:t> basis. </a:t>
            </a:r>
          </a:p>
          <a:p>
            <a:pPr marL="285750" indent="-285750">
              <a:buFont typeface="Arial" panose="020B0604020202020204" pitchFamily="34" charset="0"/>
              <a:buChar char="•"/>
            </a:pPr>
            <a:r>
              <a:rPr lang="en-US" sz="1600" dirty="0"/>
              <a:t>Rinses of production equipment</a:t>
            </a:r>
          </a:p>
          <a:p>
            <a:pPr marL="285750" indent="-285750">
              <a:buFont typeface="Arial" panose="020B0604020202020204" pitchFamily="34" charset="0"/>
              <a:buChar char="•"/>
            </a:pPr>
            <a:r>
              <a:rPr lang="en-US" sz="1600" dirty="0"/>
              <a:t>Vacuuming of equipment and surrounding room</a:t>
            </a:r>
          </a:p>
          <a:p>
            <a:endParaRPr lang="en-US" dirty="0">
              <a:highlight>
                <a:srgbClr val="FFFF00"/>
              </a:highlight>
            </a:endParaRPr>
          </a:p>
        </p:txBody>
      </p:sp>
      <p:cxnSp>
        <p:nvCxnSpPr>
          <p:cNvPr id="6" name="Straight Connector 5">
            <a:extLst>
              <a:ext uri="{FF2B5EF4-FFF2-40B4-BE49-F238E27FC236}">
                <a16:creationId xmlns:a16="http://schemas.microsoft.com/office/drawing/2014/main" id="{B8FD182B-6142-4BAB-A965-CA8702FB8661}"/>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Content Placeholder 2">
            <a:extLst>
              <a:ext uri="{FF2B5EF4-FFF2-40B4-BE49-F238E27FC236}">
                <a16:creationId xmlns:a16="http://schemas.microsoft.com/office/drawing/2014/main" id="{A57EA7DE-1FCF-4A97-BFBE-D478F4A97293}"/>
              </a:ext>
            </a:extLst>
          </p:cNvPr>
          <p:cNvSpPr txBox="1">
            <a:spLocks/>
          </p:cNvSpPr>
          <p:nvPr/>
        </p:nvSpPr>
        <p:spPr>
          <a:xfrm>
            <a:off x="141921" y="2650093"/>
            <a:ext cx="2663128" cy="27330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 </a:t>
            </a:r>
          </a:p>
          <a:p>
            <a:pPr marL="0" indent="0">
              <a:buFont typeface="Wingdings" panose="05000000000000000000" pitchFamily="2" charset="2"/>
              <a:buNone/>
            </a:pPr>
            <a:endParaRPr lang="en-GB" sz="1600" dirty="0">
              <a:solidFill>
                <a:schemeClr val="tx1"/>
              </a:solidFill>
            </a:endParaRPr>
          </a:p>
          <a:p>
            <a:pPr marL="0" indent="0">
              <a:buFont typeface="Wingdings" panose="05000000000000000000" pitchFamily="2" charset="2"/>
              <a:buNone/>
            </a:pPr>
            <a:r>
              <a:rPr lang="en-GB" sz="1600" dirty="0">
                <a:solidFill>
                  <a:schemeClr val="tx1"/>
                </a:solidFill>
              </a:rPr>
              <a:t> </a:t>
            </a:r>
          </a:p>
        </p:txBody>
      </p:sp>
      <p:sp>
        <p:nvSpPr>
          <p:cNvPr id="11" name="TextBox 10">
            <a:extLst>
              <a:ext uri="{FF2B5EF4-FFF2-40B4-BE49-F238E27FC236}">
                <a16:creationId xmlns:a16="http://schemas.microsoft.com/office/drawing/2014/main" id="{3352421E-6599-4011-B5A4-C6170027A18F}"/>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12" name="Flowchart: Terminator 11">
            <a:extLst>
              <a:ext uri="{FF2B5EF4-FFF2-40B4-BE49-F238E27FC236}">
                <a16:creationId xmlns:a16="http://schemas.microsoft.com/office/drawing/2014/main" id="{0DC4DCF0-5868-41F2-BDA1-64E9D5D97685}"/>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pic>
        <p:nvPicPr>
          <p:cNvPr id="7" name="Picture 6" descr="A picture containing indoor, gear&#10;&#10;Description automatically generated">
            <a:extLst>
              <a:ext uri="{FF2B5EF4-FFF2-40B4-BE49-F238E27FC236}">
                <a16:creationId xmlns:a16="http://schemas.microsoft.com/office/drawing/2014/main" id="{533AFACC-495C-44E5-8BEC-53F1B264F41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128906" y="4245565"/>
            <a:ext cx="4628560" cy="1782123"/>
          </a:xfrm>
          <a:prstGeom prst="rect">
            <a:avLst/>
          </a:prstGeom>
          <a:ln>
            <a:solidFill>
              <a:schemeClr val="tx1"/>
            </a:solidFill>
          </a:ln>
        </p:spPr>
      </p:pic>
    </p:spTree>
    <p:extLst>
      <p:ext uri="{BB962C8B-B14F-4D97-AF65-F5344CB8AC3E}">
        <p14:creationId xmlns:p14="http://schemas.microsoft.com/office/powerpoint/2010/main" val="36146243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9364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Tree>
    <p:extLst>
      <p:ext uri="{BB962C8B-B14F-4D97-AF65-F5344CB8AC3E}">
        <p14:creationId xmlns:p14="http://schemas.microsoft.com/office/powerpoint/2010/main" val="89622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b="1" dirty="0"/>
              <a:t>200.0 kg API/batch</a:t>
            </a:r>
          </a:p>
          <a:p>
            <a:r>
              <a:rPr lang="en-US" sz="1200" b="1" dirty="0"/>
              <a:t>600.0 kg API/campaign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16897" y="2827690"/>
            <a:ext cx="1730462" cy="461665"/>
          </a:xfrm>
          <a:prstGeom prst="rect">
            <a:avLst/>
          </a:prstGeom>
          <a:noFill/>
        </p:spPr>
        <p:txBody>
          <a:bodyPr wrap="square" rtlCol="0">
            <a:spAutoFit/>
          </a:bodyPr>
          <a:lstStyle/>
          <a:p>
            <a:r>
              <a:rPr lang="en-US" sz="1200" b="1" dirty="0"/>
              <a:t>180.0 kg API/batch</a:t>
            </a:r>
          </a:p>
          <a:p>
            <a:r>
              <a:rPr lang="en-US" sz="1200" b="1" dirty="0"/>
              <a:t>540.0 kg API/campaign</a:t>
            </a:r>
            <a:endParaRPr lang="en-US" sz="1200" b="1" baseline="-25000" dirty="0"/>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b="1" dirty="0"/>
              <a:t>175.0 kg API/batch</a:t>
            </a:r>
          </a:p>
          <a:p>
            <a:r>
              <a:rPr lang="en-US" sz="1200" b="1" dirty="0"/>
              <a:t>525.0 kg API/campaign</a:t>
            </a:r>
            <a:endParaRPr lang="en-US" sz="1200" b="1" baseline="-25000" dirty="0"/>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615553"/>
          </a:xfrm>
          <a:prstGeom prst="rect">
            <a:avLst/>
          </a:prstGeom>
          <a:noFill/>
        </p:spPr>
        <p:txBody>
          <a:bodyPr wrap="square" rtlCol="0">
            <a:spAutoFit/>
          </a:bodyPr>
          <a:lstStyle/>
          <a:p>
            <a:pPr marL="0" indent="0" algn="ctr">
              <a:buNone/>
            </a:pPr>
            <a:r>
              <a:rPr lang="en-GB" sz="1800" b="1" u="sng" dirty="0">
                <a:solidFill>
                  <a:schemeClr val="tx1"/>
                </a:solidFill>
              </a:rPr>
              <a:t>1. Production Yield</a:t>
            </a:r>
          </a:p>
          <a:p>
            <a:pPr marL="0" indent="0" algn="ctr">
              <a:buNone/>
            </a:pPr>
            <a:r>
              <a:rPr lang="en-GB" sz="1600" b="1" dirty="0">
                <a:solidFill>
                  <a:schemeClr val="tx1"/>
                </a:solidFill>
              </a:rPr>
              <a:t>Mass moving from step to step</a:t>
            </a: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a:p>
            <a:pPr marL="0" indent="0">
              <a:buFont typeface="Wingdings" panose="05000000000000000000" pitchFamily="2" charset="2"/>
              <a:buNone/>
            </a:pPr>
            <a:endParaRPr lang="en-GB" sz="1600" dirty="0">
              <a:solidFill>
                <a:schemeClr val="tx1"/>
              </a:solidFill>
            </a:endParaRPr>
          </a:p>
          <a:p>
            <a:pPr marL="0" indent="0">
              <a:buFont typeface="Wingdings" panose="05000000000000000000" pitchFamily="2" charset="2"/>
              <a:buNone/>
            </a:pPr>
            <a:endParaRPr lang="en-GB" sz="1600" dirty="0">
              <a:solidFill>
                <a:schemeClr val="tx1"/>
              </a:solidFill>
            </a:endParaRPr>
          </a:p>
          <a:p>
            <a:pPr marL="0" indent="0">
              <a:buFont typeface="Wingdings" panose="05000000000000000000" pitchFamily="2" charset="2"/>
              <a:buNone/>
            </a:pPr>
            <a:endParaRPr lang="en-GB" sz="1600" dirty="0">
              <a:solidFill>
                <a:schemeClr val="tx1"/>
              </a:solidFill>
            </a:endParaRP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Tree>
    <p:extLst>
      <p:ext uri="{BB962C8B-B14F-4D97-AF65-F5344CB8AC3E}">
        <p14:creationId xmlns:p14="http://schemas.microsoft.com/office/powerpoint/2010/main" val="355458338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dirty="0"/>
              <a:t>200.0 kg API/batch</a:t>
            </a:r>
          </a:p>
          <a:p>
            <a:r>
              <a:rPr lang="en-US" sz="1200" dirty="0"/>
              <a:t>600.0 kg API/campaign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dirty="0"/>
              <a:t>180.0 kg API/batch</a:t>
            </a:r>
          </a:p>
          <a:p>
            <a:r>
              <a:rPr lang="en-US" sz="1200" dirty="0"/>
              <a:t>540.0 kg API/campaign</a:t>
            </a:r>
            <a:endParaRPr lang="en-US" sz="1200" baseline="-25000" dirty="0"/>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dirty="0"/>
              <a:t>175.0 kg API/batch</a:t>
            </a:r>
          </a:p>
          <a:p>
            <a:r>
              <a:rPr lang="en-US" sz="1200" dirty="0"/>
              <a:t>525.0 kg API/campaign</a:t>
            </a:r>
            <a:endParaRPr lang="en-US" sz="1200" baseline="-25000" dirty="0"/>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45" name="TextBox 44">
            <a:extLst>
              <a:ext uri="{FF2B5EF4-FFF2-40B4-BE49-F238E27FC236}">
                <a16:creationId xmlns:a16="http://schemas.microsoft.com/office/drawing/2014/main" id="{FBCABCDD-403C-4760-BB79-943BCDAD72B5}"/>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b="1" u="sng" dirty="0">
                <a:solidFill>
                  <a:schemeClr val="tx1"/>
                </a:solidFill>
              </a:rPr>
              <a:t>2. Accountable Losses</a:t>
            </a:r>
          </a:p>
          <a:p>
            <a:pPr marL="0" indent="0" algn="ctr">
              <a:buNone/>
            </a:pPr>
            <a:r>
              <a:rPr lang="en-GB" sz="1600" b="1" dirty="0">
                <a:solidFill>
                  <a:schemeClr val="tx1"/>
                </a:solidFill>
              </a:rPr>
              <a:t>Known losses in each step</a:t>
            </a:r>
          </a:p>
        </p:txBody>
      </p:sp>
      <p:sp>
        <p:nvSpPr>
          <p:cNvPr id="50" name="TextBox 49">
            <a:extLst>
              <a:ext uri="{FF2B5EF4-FFF2-40B4-BE49-F238E27FC236}">
                <a16:creationId xmlns:a16="http://schemas.microsoft.com/office/drawing/2014/main" id="{F21D788F-FD28-425B-8390-7C0022E4A3F1}"/>
              </a:ext>
            </a:extLst>
          </p:cNvPr>
          <p:cNvSpPr txBox="1"/>
          <p:nvPr/>
        </p:nvSpPr>
        <p:spPr>
          <a:xfrm>
            <a:off x="4621978" y="3287710"/>
            <a:ext cx="1948251" cy="461665"/>
          </a:xfrm>
          <a:prstGeom prst="rect">
            <a:avLst/>
          </a:prstGeom>
          <a:noFill/>
        </p:spPr>
        <p:txBody>
          <a:bodyPr wrap="square" rtlCol="0">
            <a:spAutoFit/>
          </a:bodyPr>
          <a:lstStyle/>
          <a:p>
            <a:r>
              <a:rPr lang="en-US" sz="1200" b="1" dirty="0"/>
              <a:t>2.0 kg   API/batch</a:t>
            </a:r>
          </a:p>
          <a:p>
            <a:r>
              <a:rPr lang="en-US" sz="1200" b="1" dirty="0"/>
              <a:t>6.0 kg   API/campaign</a:t>
            </a:r>
          </a:p>
        </p:txBody>
      </p:sp>
      <p:sp>
        <p:nvSpPr>
          <p:cNvPr id="51" name="TextBox 50">
            <a:extLst>
              <a:ext uri="{FF2B5EF4-FFF2-40B4-BE49-F238E27FC236}">
                <a16:creationId xmlns:a16="http://schemas.microsoft.com/office/drawing/2014/main" id="{8270D3C7-51C4-4138-80C5-624543BBE026}"/>
              </a:ext>
            </a:extLst>
          </p:cNvPr>
          <p:cNvSpPr txBox="1"/>
          <p:nvPr/>
        </p:nvSpPr>
        <p:spPr>
          <a:xfrm>
            <a:off x="7719321" y="3316924"/>
            <a:ext cx="1948251" cy="461665"/>
          </a:xfrm>
          <a:prstGeom prst="rect">
            <a:avLst/>
          </a:prstGeom>
          <a:noFill/>
        </p:spPr>
        <p:txBody>
          <a:bodyPr wrap="square" rtlCol="0">
            <a:spAutoFit/>
          </a:bodyPr>
          <a:lstStyle/>
          <a:p>
            <a:r>
              <a:rPr lang="en-US" sz="1200" b="1" dirty="0"/>
              <a:t>1.0 kg   API/batch</a:t>
            </a:r>
          </a:p>
          <a:p>
            <a:r>
              <a:rPr lang="en-US" sz="1200" b="1" dirty="0"/>
              <a:t>3.0 kg   API/campaign</a:t>
            </a: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a:p>
            <a:pPr marL="0" indent="0">
              <a:buFont typeface="Wingdings" panose="05000000000000000000" pitchFamily="2" charset="2"/>
              <a:buNone/>
            </a:pPr>
            <a:endParaRPr lang="en-GB" sz="1600" dirty="0">
              <a:solidFill>
                <a:schemeClr val="tx1"/>
              </a:solidFill>
            </a:endParaRP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Tree>
    <p:extLst>
      <p:ext uri="{BB962C8B-B14F-4D97-AF65-F5344CB8AC3E}">
        <p14:creationId xmlns:p14="http://schemas.microsoft.com/office/powerpoint/2010/main" val="39576106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dirty="0"/>
              <a:t>200.0 kg API/batch</a:t>
            </a:r>
          </a:p>
          <a:p>
            <a:r>
              <a:rPr lang="en-US" sz="1200" dirty="0"/>
              <a:t>600.0 kg API/campaign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dirty="0"/>
              <a:t>180.0 kg API/batch</a:t>
            </a:r>
          </a:p>
          <a:p>
            <a:r>
              <a:rPr lang="en-US" sz="1200" dirty="0"/>
              <a:t>540.0 kg API/campaign</a:t>
            </a:r>
            <a:endParaRPr lang="en-US" sz="1200" baseline="-25000" dirty="0"/>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dirty="0"/>
              <a:t>175.0 kg API/batch</a:t>
            </a:r>
          </a:p>
          <a:p>
            <a:r>
              <a:rPr lang="en-US" sz="1200" dirty="0"/>
              <a:t>525.0 kg API/campaign</a:t>
            </a:r>
            <a:endParaRPr lang="en-US" sz="1200" baseline="-25000" dirty="0"/>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b="1" dirty="0"/>
              <a:t>  9.0 kg   API/batch</a:t>
            </a:r>
          </a:p>
          <a:p>
            <a:r>
              <a:rPr lang="en-US" sz="1200" b="1" dirty="0"/>
              <a:t>27.0 kg   API/campaign</a:t>
            </a: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b="1" dirty="0"/>
              <a:t>1.5 kg   API/batch</a:t>
            </a:r>
          </a:p>
          <a:p>
            <a:r>
              <a:rPr lang="en-US" sz="1200" b="1" dirty="0"/>
              <a:t>4.5 kg   API/campaign</a:t>
            </a: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45" name="TextBox 44">
            <a:extLst>
              <a:ext uri="{FF2B5EF4-FFF2-40B4-BE49-F238E27FC236}">
                <a16:creationId xmlns:a16="http://schemas.microsoft.com/office/drawing/2014/main" id="{FBCABCDD-403C-4760-BB79-943BCDAD72B5}"/>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dirty="0">
                <a:solidFill>
                  <a:schemeClr val="tx1"/>
                </a:solidFill>
              </a:rPr>
              <a:t>2. Accountable Losses</a:t>
            </a:r>
          </a:p>
          <a:p>
            <a:pPr marL="0" indent="0" algn="ctr">
              <a:buNone/>
            </a:pPr>
            <a:r>
              <a:rPr lang="en-GB" sz="1600" dirty="0">
                <a:solidFill>
                  <a:schemeClr val="tx1"/>
                </a:solidFill>
              </a:rPr>
              <a:t>Known losses in each step</a:t>
            </a:r>
          </a:p>
        </p:txBody>
      </p:sp>
      <p:sp>
        <p:nvSpPr>
          <p:cNvPr id="46" name="TextBox 45">
            <a:extLst>
              <a:ext uri="{FF2B5EF4-FFF2-40B4-BE49-F238E27FC236}">
                <a16:creationId xmlns:a16="http://schemas.microsoft.com/office/drawing/2014/main" id="{031AF612-3E6F-4136-8B94-AE7B73180872}"/>
              </a:ext>
            </a:extLst>
          </p:cNvPr>
          <p:cNvSpPr txBox="1"/>
          <p:nvPr/>
        </p:nvSpPr>
        <p:spPr>
          <a:xfrm>
            <a:off x="8475663" y="4921927"/>
            <a:ext cx="2712769" cy="615553"/>
          </a:xfrm>
          <a:prstGeom prst="rect">
            <a:avLst/>
          </a:prstGeom>
          <a:noFill/>
        </p:spPr>
        <p:txBody>
          <a:bodyPr wrap="square" rtlCol="0">
            <a:spAutoFit/>
          </a:bodyPr>
          <a:lstStyle/>
          <a:p>
            <a:pPr marL="0" indent="0" algn="ctr">
              <a:buNone/>
            </a:pPr>
            <a:r>
              <a:rPr lang="en-GB" b="1" u="sng" dirty="0"/>
              <a:t>3</a:t>
            </a:r>
            <a:r>
              <a:rPr lang="en-GB" sz="1800" b="1" u="sng" dirty="0">
                <a:solidFill>
                  <a:schemeClr val="tx1"/>
                </a:solidFill>
              </a:rPr>
              <a:t>. Dust Losses</a:t>
            </a:r>
          </a:p>
          <a:p>
            <a:pPr marL="0" indent="0" algn="ctr">
              <a:buNone/>
            </a:pPr>
            <a:r>
              <a:rPr lang="en-GB" sz="1600" b="1" dirty="0">
                <a:solidFill>
                  <a:schemeClr val="tx1"/>
                </a:solidFill>
              </a:rPr>
              <a:t>Estimate via 1 of 3 methods</a:t>
            </a:r>
          </a:p>
        </p:txBody>
      </p:sp>
      <p:sp>
        <p:nvSpPr>
          <p:cNvPr id="50" name="TextBox 49">
            <a:extLst>
              <a:ext uri="{FF2B5EF4-FFF2-40B4-BE49-F238E27FC236}">
                <a16:creationId xmlns:a16="http://schemas.microsoft.com/office/drawing/2014/main" id="{F21D788F-FD28-425B-8390-7C0022E4A3F1}"/>
              </a:ext>
            </a:extLst>
          </p:cNvPr>
          <p:cNvSpPr txBox="1"/>
          <p:nvPr/>
        </p:nvSpPr>
        <p:spPr>
          <a:xfrm>
            <a:off x="4631853" y="3284597"/>
            <a:ext cx="1948251" cy="461665"/>
          </a:xfrm>
          <a:prstGeom prst="rect">
            <a:avLst/>
          </a:prstGeom>
          <a:noFill/>
        </p:spPr>
        <p:txBody>
          <a:bodyPr wrap="square" rtlCol="0">
            <a:spAutoFit/>
          </a:bodyPr>
          <a:lstStyle/>
          <a:p>
            <a:r>
              <a:rPr lang="en-US" sz="1200" dirty="0"/>
              <a:t>2.0 kg   API/batch</a:t>
            </a:r>
          </a:p>
          <a:p>
            <a:r>
              <a:rPr lang="en-US" sz="1200" dirty="0"/>
              <a:t>6.0 kg   API/campaign</a:t>
            </a:r>
          </a:p>
        </p:txBody>
      </p:sp>
      <p:sp>
        <p:nvSpPr>
          <p:cNvPr id="51" name="TextBox 50">
            <a:extLst>
              <a:ext uri="{FF2B5EF4-FFF2-40B4-BE49-F238E27FC236}">
                <a16:creationId xmlns:a16="http://schemas.microsoft.com/office/drawing/2014/main" id="{8270D3C7-51C4-4138-80C5-624543BBE026}"/>
              </a:ext>
            </a:extLst>
          </p:cNvPr>
          <p:cNvSpPr txBox="1"/>
          <p:nvPr/>
        </p:nvSpPr>
        <p:spPr>
          <a:xfrm>
            <a:off x="7725989" y="3292031"/>
            <a:ext cx="1948251" cy="461665"/>
          </a:xfrm>
          <a:prstGeom prst="rect">
            <a:avLst/>
          </a:prstGeom>
          <a:noFill/>
        </p:spPr>
        <p:txBody>
          <a:bodyPr wrap="square" rtlCol="0">
            <a:spAutoFit/>
          </a:bodyPr>
          <a:lstStyle/>
          <a:p>
            <a:r>
              <a:rPr lang="en-US" sz="1200" dirty="0"/>
              <a:t>1.0 kg   API/batch</a:t>
            </a:r>
          </a:p>
          <a:p>
            <a:r>
              <a:rPr lang="en-US" sz="1200" dirty="0"/>
              <a:t>3.0 kg   API/campaign</a:t>
            </a: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Tree>
    <p:extLst>
      <p:ext uri="{BB962C8B-B14F-4D97-AF65-F5344CB8AC3E}">
        <p14:creationId xmlns:p14="http://schemas.microsoft.com/office/powerpoint/2010/main" val="876520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dirty="0"/>
              <a:t>200.0 kg API/batch</a:t>
            </a:r>
          </a:p>
          <a:p>
            <a:r>
              <a:rPr lang="en-US" sz="1200" dirty="0"/>
              <a:t>600.0 kg API/campaign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dirty="0"/>
              <a:t>180.0 kg API/batch</a:t>
            </a:r>
          </a:p>
          <a:p>
            <a:r>
              <a:rPr lang="en-US" sz="1200" dirty="0"/>
              <a:t>540.0 kg API/campaign</a:t>
            </a:r>
            <a:endParaRPr lang="en-US" sz="1200" baseline="-25000" dirty="0"/>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dirty="0"/>
              <a:t>175.0 kg API/batch</a:t>
            </a:r>
          </a:p>
          <a:p>
            <a:r>
              <a:rPr lang="en-US" sz="1200" dirty="0"/>
              <a:t>525.0 kg API/campaign</a:t>
            </a:r>
            <a:endParaRPr lang="en-US" sz="1200" baseline="-25000" dirty="0"/>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dirty="0"/>
              <a:t>  9.0 kg   API/batch</a:t>
            </a:r>
          </a:p>
          <a:p>
            <a:r>
              <a:rPr lang="en-US" sz="1200" dirty="0"/>
              <a:t>27.0 kg   API/campaign</a:t>
            </a: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F178A9B-2C39-4CC7-BBC4-E22A8DEA3E6A}"/>
              </a:ext>
            </a:extLst>
          </p:cNvPr>
          <p:cNvSpPr txBox="1"/>
          <p:nvPr/>
        </p:nvSpPr>
        <p:spPr>
          <a:xfrm>
            <a:off x="7716672" y="3300746"/>
            <a:ext cx="1819982" cy="461665"/>
          </a:xfrm>
          <a:prstGeom prst="rect">
            <a:avLst/>
          </a:prstGeom>
          <a:noFill/>
        </p:spPr>
        <p:txBody>
          <a:bodyPr wrap="square" rtlCol="0">
            <a:spAutoFit/>
          </a:bodyPr>
          <a:lstStyle/>
          <a:p>
            <a:r>
              <a:rPr lang="en-US" sz="1200" b="1" dirty="0"/>
              <a:t>3.0 kg   API/batch</a:t>
            </a:r>
          </a:p>
          <a:p>
            <a:r>
              <a:rPr lang="en-US" sz="1200" b="1" dirty="0"/>
              <a:t>9.0 kg   API/campaign</a:t>
            </a:r>
          </a:p>
        </p:txBody>
      </p: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sp>
        <p:nvSpPr>
          <p:cNvPr id="33" name="TextBox 32">
            <a:extLst>
              <a:ext uri="{FF2B5EF4-FFF2-40B4-BE49-F238E27FC236}">
                <a16:creationId xmlns:a16="http://schemas.microsoft.com/office/drawing/2014/main" id="{AC543807-31F7-4944-8C80-1BC9240ED820}"/>
              </a:ext>
            </a:extLst>
          </p:cNvPr>
          <p:cNvSpPr txBox="1"/>
          <p:nvPr/>
        </p:nvSpPr>
        <p:spPr>
          <a:xfrm>
            <a:off x="4558738" y="3277970"/>
            <a:ext cx="1948251" cy="461665"/>
          </a:xfrm>
          <a:prstGeom prst="rect">
            <a:avLst/>
          </a:prstGeom>
          <a:noFill/>
        </p:spPr>
        <p:txBody>
          <a:bodyPr wrap="square" rtlCol="0">
            <a:spAutoFit/>
          </a:bodyPr>
          <a:lstStyle/>
          <a:p>
            <a:r>
              <a:rPr lang="en-US" sz="1200" b="1" dirty="0"/>
              <a:t>10.0 kg   API/batch</a:t>
            </a:r>
          </a:p>
          <a:p>
            <a:r>
              <a:rPr lang="en-US" sz="1200" b="1" dirty="0"/>
              <a:t>30.0 kg   API/campaign</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dirty="0"/>
              <a:t>1.5 kg   API/batch</a:t>
            </a:r>
          </a:p>
          <a:p>
            <a:r>
              <a:rPr lang="en-US" sz="1200" dirty="0"/>
              <a:t>4.5 kg   API/campaign</a:t>
            </a: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45" name="TextBox 44">
            <a:extLst>
              <a:ext uri="{FF2B5EF4-FFF2-40B4-BE49-F238E27FC236}">
                <a16:creationId xmlns:a16="http://schemas.microsoft.com/office/drawing/2014/main" id="{FBCABCDD-403C-4760-BB79-943BCDAD72B5}"/>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dirty="0">
                <a:solidFill>
                  <a:schemeClr val="tx1"/>
                </a:solidFill>
              </a:rPr>
              <a:t>2. Accountable Losses</a:t>
            </a:r>
          </a:p>
          <a:p>
            <a:pPr marL="0" indent="0" algn="ctr">
              <a:buNone/>
            </a:pPr>
            <a:r>
              <a:rPr lang="en-GB" sz="1600" dirty="0">
                <a:solidFill>
                  <a:schemeClr val="tx1"/>
                </a:solidFill>
              </a:rPr>
              <a:t>Known losses in each step</a:t>
            </a:r>
          </a:p>
        </p:txBody>
      </p:sp>
      <p:sp>
        <p:nvSpPr>
          <p:cNvPr id="46" name="TextBox 45">
            <a:extLst>
              <a:ext uri="{FF2B5EF4-FFF2-40B4-BE49-F238E27FC236}">
                <a16:creationId xmlns:a16="http://schemas.microsoft.com/office/drawing/2014/main" id="{031AF612-3E6F-4136-8B94-AE7B73180872}"/>
              </a:ext>
            </a:extLst>
          </p:cNvPr>
          <p:cNvSpPr txBox="1"/>
          <p:nvPr/>
        </p:nvSpPr>
        <p:spPr>
          <a:xfrm>
            <a:off x="8475663" y="4921927"/>
            <a:ext cx="2712769" cy="615553"/>
          </a:xfrm>
          <a:prstGeom prst="rect">
            <a:avLst/>
          </a:prstGeom>
          <a:noFill/>
        </p:spPr>
        <p:txBody>
          <a:bodyPr wrap="square" rtlCol="0">
            <a:spAutoFit/>
          </a:bodyPr>
          <a:lstStyle/>
          <a:p>
            <a:pPr marL="0" indent="0" algn="ctr">
              <a:buNone/>
            </a:pPr>
            <a:r>
              <a:rPr lang="en-GB" u="sng" dirty="0"/>
              <a:t>3</a:t>
            </a:r>
            <a:r>
              <a:rPr lang="en-GB" sz="1800" u="sng" dirty="0">
                <a:solidFill>
                  <a:schemeClr val="tx1"/>
                </a:solidFill>
              </a:rPr>
              <a:t>. Dust Losses</a:t>
            </a:r>
          </a:p>
          <a:p>
            <a:pPr marL="0" indent="0" algn="ctr">
              <a:buNone/>
            </a:pPr>
            <a:r>
              <a:rPr lang="en-GB" sz="1600" dirty="0">
                <a:solidFill>
                  <a:schemeClr val="tx1"/>
                </a:solidFill>
              </a:rPr>
              <a:t>Estimate via 1 of 3 methods</a:t>
            </a:r>
          </a:p>
        </p:txBody>
      </p:sp>
      <p:sp>
        <p:nvSpPr>
          <p:cNvPr id="47" name="TextBox 46">
            <a:extLst>
              <a:ext uri="{FF2B5EF4-FFF2-40B4-BE49-F238E27FC236}">
                <a16:creationId xmlns:a16="http://schemas.microsoft.com/office/drawing/2014/main" id="{84C411F4-68FA-4DFB-9437-2D0A1EAF3A90}"/>
              </a:ext>
            </a:extLst>
          </p:cNvPr>
          <p:cNvSpPr txBox="1"/>
          <p:nvPr/>
        </p:nvSpPr>
        <p:spPr>
          <a:xfrm>
            <a:off x="4275455" y="5583725"/>
            <a:ext cx="2712769" cy="615553"/>
          </a:xfrm>
          <a:prstGeom prst="rect">
            <a:avLst/>
          </a:prstGeom>
          <a:noFill/>
        </p:spPr>
        <p:txBody>
          <a:bodyPr wrap="square" rtlCol="0">
            <a:spAutoFit/>
          </a:bodyPr>
          <a:lstStyle/>
          <a:p>
            <a:pPr marL="0" indent="0" algn="ctr">
              <a:buNone/>
            </a:pPr>
            <a:r>
              <a:rPr lang="en-GB" sz="1800" b="1" u="sng" dirty="0">
                <a:solidFill>
                  <a:schemeClr val="tx1"/>
                </a:solidFill>
              </a:rPr>
              <a:t>4. Cleaning Information</a:t>
            </a:r>
          </a:p>
          <a:p>
            <a:pPr marL="0" indent="0" algn="ctr">
              <a:buNone/>
            </a:pPr>
            <a:r>
              <a:rPr lang="en-GB" sz="1600" b="1" dirty="0">
                <a:solidFill>
                  <a:schemeClr val="tx1"/>
                </a:solidFill>
              </a:rPr>
              <a:t>Via dry cleaning experiment</a:t>
            </a: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a:p>
            <a:pPr marL="0" indent="0">
              <a:buFont typeface="Wingdings" panose="05000000000000000000" pitchFamily="2" charset="2"/>
              <a:buNone/>
            </a:pPr>
            <a:endParaRPr lang="en-GB" sz="1600" dirty="0">
              <a:solidFill>
                <a:schemeClr val="tx1"/>
              </a:solidFill>
            </a:endParaRP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Tree>
    <p:extLst>
      <p:ext uri="{BB962C8B-B14F-4D97-AF65-F5344CB8AC3E}">
        <p14:creationId xmlns:p14="http://schemas.microsoft.com/office/powerpoint/2010/main" val="3853665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Differences for Oral Solid Dose (OSD) Products</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cxnSp>
        <p:nvCxnSpPr>
          <p:cNvPr id="13" name="Straight Arrow Connector 12">
            <a:extLst>
              <a:ext uri="{FF2B5EF4-FFF2-40B4-BE49-F238E27FC236}">
                <a16:creationId xmlns:a16="http://schemas.microsoft.com/office/drawing/2014/main" id="{562B7CDF-8AF4-4A48-84C2-4EE341F6FC37}"/>
              </a:ext>
            </a:extLst>
          </p:cNvPr>
          <p:cNvCxnSpPr>
            <a:cxnSpLocks/>
          </p:cNvCxnSpPr>
          <p:nvPr/>
        </p:nvCxnSpPr>
        <p:spPr>
          <a:xfrm>
            <a:off x="6634423" y="2827690"/>
            <a:ext cx="1523837"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B8AD60BE-2266-41FF-9059-3472CB0653B9}"/>
              </a:ext>
            </a:extLst>
          </p:cNvPr>
          <p:cNvSpPr/>
          <p:nvPr/>
        </p:nvSpPr>
        <p:spPr>
          <a:xfrm>
            <a:off x="8158260" y="2344702"/>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2</a:t>
            </a:r>
          </a:p>
          <a:p>
            <a:pPr algn="ctr"/>
            <a:r>
              <a:rPr lang="en-US" sz="1200" dirty="0">
                <a:solidFill>
                  <a:schemeClr val="tx1"/>
                </a:solidFill>
              </a:rPr>
              <a:t>(Encapsulation)</a:t>
            </a:r>
          </a:p>
        </p:txBody>
      </p:sp>
      <p:sp>
        <p:nvSpPr>
          <p:cNvPr id="15" name="TextBox 14">
            <a:extLst>
              <a:ext uri="{FF2B5EF4-FFF2-40B4-BE49-F238E27FC236}">
                <a16:creationId xmlns:a16="http://schemas.microsoft.com/office/drawing/2014/main" id="{03528A9D-D32E-4BFC-A5D6-FC763607A48F}"/>
              </a:ext>
            </a:extLst>
          </p:cNvPr>
          <p:cNvSpPr txBox="1"/>
          <p:nvPr/>
        </p:nvSpPr>
        <p:spPr>
          <a:xfrm>
            <a:off x="5789389"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1</a:t>
            </a:r>
            <a:r>
              <a:rPr lang="en-US" sz="1200" dirty="0"/>
              <a:t>)</a:t>
            </a:r>
          </a:p>
        </p:txBody>
      </p:sp>
      <p:sp>
        <p:nvSpPr>
          <p:cNvPr id="16" name="TextBox 15">
            <a:extLst>
              <a:ext uri="{FF2B5EF4-FFF2-40B4-BE49-F238E27FC236}">
                <a16:creationId xmlns:a16="http://schemas.microsoft.com/office/drawing/2014/main" id="{90C540F2-2DEA-43DB-A2DB-DDEAEF3087FF}"/>
              </a:ext>
            </a:extLst>
          </p:cNvPr>
          <p:cNvSpPr txBox="1"/>
          <p:nvPr/>
        </p:nvSpPr>
        <p:spPr>
          <a:xfrm>
            <a:off x="3116855" y="2473265"/>
            <a:ext cx="1729343" cy="276999"/>
          </a:xfrm>
          <a:prstGeom prst="rect">
            <a:avLst/>
          </a:prstGeom>
          <a:noFill/>
        </p:spPr>
        <p:txBody>
          <a:bodyPr wrap="square" rtlCol="0">
            <a:spAutoFit/>
          </a:bodyPr>
          <a:lstStyle/>
          <a:p>
            <a:r>
              <a:rPr lang="en-US" sz="1200" dirty="0"/>
              <a:t>Material Input</a:t>
            </a:r>
          </a:p>
        </p:txBody>
      </p:sp>
      <p:cxnSp>
        <p:nvCxnSpPr>
          <p:cNvPr id="17" name="Straight Arrow Connector 16">
            <a:extLst>
              <a:ext uri="{FF2B5EF4-FFF2-40B4-BE49-F238E27FC236}">
                <a16:creationId xmlns:a16="http://schemas.microsoft.com/office/drawing/2014/main" id="{CE001AD8-5024-43F4-80F7-A0233D0B6E7C}"/>
              </a:ext>
            </a:extLst>
          </p:cNvPr>
          <p:cNvCxnSpPr>
            <a:cxnSpLocks/>
          </p:cNvCxnSpPr>
          <p:nvPr/>
        </p:nvCxnSpPr>
        <p:spPr>
          <a:xfrm>
            <a:off x="5144280" y="3259927"/>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E3CA4A3B-03FF-4593-A857-39A1AEEC93D6}"/>
              </a:ext>
            </a:extLst>
          </p:cNvPr>
          <p:cNvSpPr txBox="1"/>
          <p:nvPr/>
        </p:nvSpPr>
        <p:spPr>
          <a:xfrm>
            <a:off x="4370443" y="3813685"/>
            <a:ext cx="1547674" cy="461665"/>
          </a:xfrm>
          <a:prstGeom prst="rect">
            <a:avLst/>
          </a:prstGeom>
          <a:noFill/>
        </p:spPr>
        <p:txBody>
          <a:bodyPr wrap="square" rtlCol="0">
            <a:spAutoFit/>
          </a:bodyPr>
          <a:lstStyle/>
          <a:p>
            <a:pPr algn="ctr"/>
            <a:r>
              <a:rPr lang="en-US" sz="1200" dirty="0"/>
              <a:t> Losses to Waste Disposal (C</a:t>
            </a:r>
            <a:r>
              <a:rPr lang="en-US" sz="1200" baseline="-25000" dirty="0"/>
              <a:t>1</a:t>
            </a:r>
            <a:r>
              <a:rPr lang="en-US" sz="1200" dirty="0"/>
              <a:t>)</a:t>
            </a:r>
          </a:p>
        </p:txBody>
      </p:sp>
      <p:sp>
        <p:nvSpPr>
          <p:cNvPr id="19" name="Rectangle 18">
            <a:extLst>
              <a:ext uri="{FF2B5EF4-FFF2-40B4-BE49-F238E27FC236}">
                <a16:creationId xmlns:a16="http://schemas.microsoft.com/office/drawing/2014/main" id="{AD0E847B-F07D-4862-9181-3D2C3390571F}"/>
              </a:ext>
            </a:extLst>
          </p:cNvPr>
          <p:cNvSpPr/>
          <p:nvPr/>
        </p:nvSpPr>
        <p:spPr>
          <a:xfrm>
            <a:off x="5069500" y="2329340"/>
            <a:ext cx="1564519" cy="93058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Production </a:t>
            </a:r>
          </a:p>
          <a:p>
            <a:pPr algn="ctr"/>
            <a:r>
              <a:rPr lang="en-US" sz="1400" dirty="0">
                <a:solidFill>
                  <a:schemeClr val="tx1"/>
                </a:solidFill>
              </a:rPr>
              <a:t>Yield 1</a:t>
            </a:r>
          </a:p>
          <a:p>
            <a:pPr algn="ctr"/>
            <a:r>
              <a:rPr lang="en-US" sz="1200" dirty="0">
                <a:solidFill>
                  <a:schemeClr val="tx1"/>
                </a:solidFill>
              </a:rPr>
              <a:t>(Granulation)</a:t>
            </a:r>
          </a:p>
        </p:txBody>
      </p:sp>
      <p:sp>
        <p:nvSpPr>
          <p:cNvPr id="20" name="TextBox 19">
            <a:extLst>
              <a:ext uri="{FF2B5EF4-FFF2-40B4-BE49-F238E27FC236}">
                <a16:creationId xmlns:a16="http://schemas.microsoft.com/office/drawing/2014/main" id="{5361214B-685C-4102-AAB3-961C83C682B3}"/>
              </a:ext>
            </a:extLst>
          </p:cNvPr>
          <p:cNvSpPr txBox="1"/>
          <p:nvPr/>
        </p:nvSpPr>
        <p:spPr>
          <a:xfrm>
            <a:off x="3152347" y="2811954"/>
            <a:ext cx="1823248" cy="461665"/>
          </a:xfrm>
          <a:prstGeom prst="rect">
            <a:avLst/>
          </a:prstGeom>
          <a:noFill/>
        </p:spPr>
        <p:txBody>
          <a:bodyPr wrap="square" rtlCol="0">
            <a:spAutoFit/>
          </a:bodyPr>
          <a:lstStyle/>
          <a:p>
            <a:r>
              <a:rPr lang="en-US" sz="1200" dirty="0"/>
              <a:t>200.0 kg API/batch</a:t>
            </a:r>
          </a:p>
          <a:p>
            <a:r>
              <a:rPr lang="en-US" sz="1200" dirty="0"/>
              <a:t>600.0 kg API/campaign</a:t>
            </a:r>
          </a:p>
        </p:txBody>
      </p:sp>
      <p:sp>
        <p:nvSpPr>
          <p:cNvPr id="21" name="TextBox 20">
            <a:extLst>
              <a:ext uri="{FF2B5EF4-FFF2-40B4-BE49-F238E27FC236}">
                <a16:creationId xmlns:a16="http://schemas.microsoft.com/office/drawing/2014/main" id="{9EDC09F8-442C-4DE7-B9B3-DF567B3DF9F9}"/>
              </a:ext>
            </a:extLst>
          </p:cNvPr>
          <p:cNvSpPr txBox="1"/>
          <p:nvPr/>
        </p:nvSpPr>
        <p:spPr>
          <a:xfrm>
            <a:off x="9722779" y="2516213"/>
            <a:ext cx="1979571" cy="276999"/>
          </a:xfrm>
          <a:prstGeom prst="rect">
            <a:avLst/>
          </a:prstGeom>
          <a:noFill/>
        </p:spPr>
        <p:txBody>
          <a:bodyPr wrap="square" rtlCol="0">
            <a:spAutoFit/>
          </a:bodyPr>
          <a:lstStyle/>
          <a:p>
            <a:r>
              <a:rPr lang="en-US" sz="1200" dirty="0"/>
              <a:t>Material to Product</a:t>
            </a:r>
          </a:p>
        </p:txBody>
      </p:sp>
      <p:cxnSp>
        <p:nvCxnSpPr>
          <p:cNvPr id="22" name="Straight Arrow Connector 21">
            <a:extLst>
              <a:ext uri="{FF2B5EF4-FFF2-40B4-BE49-F238E27FC236}">
                <a16:creationId xmlns:a16="http://schemas.microsoft.com/office/drawing/2014/main" id="{33715484-922E-4680-A591-96D837BD681B}"/>
              </a:ext>
            </a:extLst>
          </p:cNvPr>
          <p:cNvCxnSpPr>
            <a:cxnSpLocks/>
          </p:cNvCxnSpPr>
          <p:nvPr/>
        </p:nvCxnSpPr>
        <p:spPr>
          <a:xfrm>
            <a:off x="3246252" y="2794634"/>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DAC6E73E-2904-4740-B8D4-5D760FE3F8D8}"/>
              </a:ext>
            </a:extLst>
          </p:cNvPr>
          <p:cNvSpPr txBox="1"/>
          <p:nvPr/>
        </p:nvSpPr>
        <p:spPr>
          <a:xfrm>
            <a:off x="6631543" y="2809995"/>
            <a:ext cx="1730462" cy="461665"/>
          </a:xfrm>
          <a:prstGeom prst="rect">
            <a:avLst/>
          </a:prstGeom>
          <a:noFill/>
        </p:spPr>
        <p:txBody>
          <a:bodyPr wrap="square" rtlCol="0">
            <a:spAutoFit/>
          </a:bodyPr>
          <a:lstStyle/>
          <a:p>
            <a:r>
              <a:rPr lang="en-US" sz="1200" dirty="0"/>
              <a:t>180.0 kg API/batch</a:t>
            </a:r>
          </a:p>
          <a:p>
            <a:r>
              <a:rPr lang="en-US" sz="1200" dirty="0"/>
              <a:t>540.0 kg API/campaign</a:t>
            </a:r>
            <a:endParaRPr lang="en-US" sz="1200" baseline="-25000" dirty="0"/>
          </a:p>
        </p:txBody>
      </p:sp>
      <p:sp>
        <p:nvSpPr>
          <p:cNvPr id="24" name="TextBox 23">
            <a:extLst>
              <a:ext uri="{FF2B5EF4-FFF2-40B4-BE49-F238E27FC236}">
                <a16:creationId xmlns:a16="http://schemas.microsoft.com/office/drawing/2014/main" id="{378A61B2-A580-4328-98F8-512DC602D36D}"/>
              </a:ext>
            </a:extLst>
          </p:cNvPr>
          <p:cNvSpPr txBox="1"/>
          <p:nvPr/>
        </p:nvSpPr>
        <p:spPr>
          <a:xfrm>
            <a:off x="6791741" y="2520962"/>
            <a:ext cx="1665526" cy="276999"/>
          </a:xfrm>
          <a:prstGeom prst="rect">
            <a:avLst/>
          </a:prstGeom>
          <a:noFill/>
        </p:spPr>
        <p:txBody>
          <a:bodyPr wrap="square" rtlCol="0">
            <a:spAutoFit/>
          </a:bodyPr>
          <a:lstStyle/>
          <a:p>
            <a:r>
              <a:rPr lang="en-US" sz="1200" dirty="0"/>
              <a:t>Material Output</a:t>
            </a:r>
          </a:p>
        </p:txBody>
      </p:sp>
      <p:cxnSp>
        <p:nvCxnSpPr>
          <p:cNvPr id="25" name="Straight Arrow Connector 24">
            <a:extLst>
              <a:ext uri="{FF2B5EF4-FFF2-40B4-BE49-F238E27FC236}">
                <a16:creationId xmlns:a16="http://schemas.microsoft.com/office/drawing/2014/main" id="{634733D9-C130-4217-A7DE-9E178BFB59AA}"/>
              </a:ext>
            </a:extLst>
          </p:cNvPr>
          <p:cNvCxnSpPr>
            <a:cxnSpLocks/>
          </p:cNvCxnSpPr>
          <p:nvPr/>
        </p:nvCxnSpPr>
        <p:spPr>
          <a:xfrm>
            <a:off x="6563226" y="3259927"/>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26" name="TextBox 25">
            <a:extLst>
              <a:ext uri="{FF2B5EF4-FFF2-40B4-BE49-F238E27FC236}">
                <a16:creationId xmlns:a16="http://schemas.microsoft.com/office/drawing/2014/main" id="{D79148C1-6723-45DE-BCCF-58E99AC63EBF}"/>
              </a:ext>
            </a:extLst>
          </p:cNvPr>
          <p:cNvSpPr txBox="1"/>
          <p:nvPr/>
        </p:nvSpPr>
        <p:spPr>
          <a:xfrm>
            <a:off x="9742317" y="2827690"/>
            <a:ext cx="1730462" cy="461665"/>
          </a:xfrm>
          <a:prstGeom prst="rect">
            <a:avLst/>
          </a:prstGeom>
          <a:noFill/>
        </p:spPr>
        <p:txBody>
          <a:bodyPr wrap="square" rtlCol="0">
            <a:spAutoFit/>
          </a:bodyPr>
          <a:lstStyle/>
          <a:p>
            <a:r>
              <a:rPr lang="en-US" sz="1200" dirty="0"/>
              <a:t>175.0 kg API/batch</a:t>
            </a:r>
          </a:p>
          <a:p>
            <a:r>
              <a:rPr lang="en-US" sz="1200" dirty="0"/>
              <a:t>525.0 kg API/campaign</a:t>
            </a:r>
            <a:endParaRPr lang="en-US" sz="1200" baseline="-25000" dirty="0"/>
          </a:p>
        </p:txBody>
      </p:sp>
      <p:sp>
        <p:nvSpPr>
          <p:cNvPr id="27" name="TextBox 26">
            <a:extLst>
              <a:ext uri="{FF2B5EF4-FFF2-40B4-BE49-F238E27FC236}">
                <a16:creationId xmlns:a16="http://schemas.microsoft.com/office/drawing/2014/main" id="{F77B6ED7-3163-401C-A9EE-3994D60C7208}"/>
              </a:ext>
            </a:extLst>
          </p:cNvPr>
          <p:cNvSpPr txBox="1"/>
          <p:nvPr/>
        </p:nvSpPr>
        <p:spPr>
          <a:xfrm>
            <a:off x="5270012" y="1840364"/>
            <a:ext cx="1819982" cy="461665"/>
          </a:xfrm>
          <a:prstGeom prst="rect">
            <a:avLst/>
          </a:prstGeom>
          <a:noFill/>
        </p:spPr>
        <p:txBody>
          <a:bodyPr wrap="square" rtlCol="0">
            <a:spAutoFit/>
          </a:bodyPr>
          <a:lstStyle/>
          <a:p>
            <a:r>
              <a:rPr lang="en-US" sz="1200" dirty="0"/>
              <a:t>  9.0 kg   API/batch</a:t>
            </a:r>
          </a:p>
          <a:p>
            <a:r>
              <a:rPr lang="en-US" sz="1200" dirty="0"/>
              <a:t>27.0 kg   API/campaign</a:t>
            </a:r>
          </a:p>
        </p:txBody>
      </p:sp>
      <p:cxnSp>
        <p:nvCxnSpPr>
          <p:cNvPr id="28" name="Straight Arrow Connector 27">
            <a:extLst>
              <a:ext uri="{FF2B5EF4-FFF2-40B4-BE49-F238E27FC236}">
                <a16:creationId xmlns:a16="http://schemas.microsoft.com/office/drawing/2014/main" id="{9A2C355B-5BAF-43C8-9556-CC9036C19317}"/>
              </a:ext>
            </a:extLst>
          </p:cNvPr>
          <p:cNvCxnSpPr>
            <a:cxnSpLocks/>
          </p:cNvCxnSpPr>
          <p:nvPr/>
        </p:nvCxnSpPr>
        <p:spPr>
          <a:xfrm>
            <a:off x="8230181" y="3275270"/>
            <a:ext cx="0" cy="575660"/>
          </a:xfrm>
          <a:prstGeom prst="straightConnector1">
            <a:avLst/>
          </a:prstGeom>
          <a:ln>
            <a:solidFill>
              <a:srgbClr val="00B050"/>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A4DAD0EE-963E-4056-B74A-C8FB22378617}"/>
              </a:ext>
            </a:extLst>
          </p:cNvPr>
          <p:cNvSpPr txBox="1"/>
          <p:nvPr/>
        </p:nvSpPr>
        <p:spPr>
          <a:xfrm>
            <a:off x="7456344" y="3829028"/>
            <a:ext cx="1547674" cy="461665"/>
          </a:xfrm>
          <a:prstGeom prst="rect">
            <a:avLst/>
          </a:prstGeom>
          <a:noFill/>
        </p:spPr>
        <p:txBody>
          <a:bodyPr wrap="square" rtlCol="0">
            <a:spAutoFit/>
          </a:bodyPr>
          <a:lstStyle/>
          <a:p>
            <a:pPr algn="ctr"/>
            <a:r>
              <a:rPr lang="en-US" sz="1200" dirty="0"/>
              <a:t> Losses to Waste Disposal (C</a:t>
            </a:r>
            <a:r>
              <a:rPr lang="en-US" sz="1200" baseline="-25000" dirty="0"/>
              <a:t>2</a:t>
            </a:r>
            <a:r>
              <a:rPr lang="en-US" sz="1200" dirty="0"/>
              <a:t>)</a:t>
            </a:r>
          </a:p>
        </p:txBody>
      </p:sp>
      <p:cxnSp>
        <p:nvCxnSpPr>
          <p:cNvPr id="30" name="Straight Arrow Connector 29">
            <a:extLst>
              <a:ext uri="{FF2B5EF4-FFF2-40B4-BE49-F238E27FC236}">
                <a16:creationId xmlns:a16="http://schemas.microsoft.com/office/drawing/2014/main" id="{28633F08-03F8-4178-8742-88A3769642D6}"/>
              </a:ext>
            </a:extLst>
          </p:cNvPr>
          <p:cNvCxnSpPr>
            <a:cxnSpLocks/>
          </p:cNvCxnSpPr>
          <p:nvPr/>
        </p:nvCxnSpPr>
        <p:spPr>
          <a:xfrm>
            <a:off x="9649127" y="3275270"/>
            <a:ext cx="0" cy="1072310"/>
          </a:xfrm>
          <a:prstGeom prst="straightConnector1">
            <a:avLst/>
          </a:prstGeom>
          <a:ln>
            <a:solidFill>
              <a:srgbClr val="0070C0"/>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4F178A9B-2C39-4CC7-BBC4-E22A8DEA3E6A}"/>
              </a:ext>
            </a:extLst>
          </p:cNvPr>
          <p:cNvSpPr txBox="1"/>
          <p:nvPr/>
        </p:nvSpPr>
        <p:spPr>
          <a:xfrm>
            <a:off x="7716672" y="3300746"/>
            <a:ext cx="1819982" cy="461665"/>
          </a:xfrm>
          <a:prstGeom prst="rect">
            <a:avLst/>
          </a:prstGeom>
          <a:noFill/>
        </p:spPr>
        <p:txBody>
          <a:bodyPr wrap="square" rtlCol="0">
            <a:spAutoFit/>
          </a:bodyPr>
          <a:lstStyle/>
          <a:p>
            <a:r>
              <a:rPr lang="en-US" sz="1200" dirty="0"/>
              <a:t>3.0 kg   API/batch</a:t>
            </a:r>
          </a:p>
          <a:p>
            <a:r>
              <a:rPr lang="en-US" sz="1200" dirty="0"/>
              <a:t>9.0 kg   API/campaign</a:t>
            </a:r>
          </a:p>
        </p:txBody>
      </p:sp>
      <p:sp>
        <p:nvSpPr>
          <p:cNvPr id="32" name="TextBox 31">
            <a:extLst>
              <a:ext uri="{FF2B5EF4-FFF2-40B4-BE49-F238E27FC236}">
                <a16:creationId xmlns:a16="http://schemas.microsoft.com/office/drawing/2014/main" id="{4746FA32-5837-4098-AA6D-80BB36BF4E08}"/>
              </a:ext>
            </a:extLst>
          </p:cNvPr>
          <p:cNvSpPr txBox="1"/>
          <p:nvPr/>
        </p:nvSpPr>
        <p:spPr>
          <a:xfrm>
            <a:off x="8875290" y="4336758"/>
            <a:ext cx="1547674" cy="461665"/>
          </a:xfrm>
          <a:prstGeom prst="rect">
            <a:avLst/>
          </a:prstGeom>
          <a:noFill/>
        </p:spPr>
        <p:txBody>
          <a:bodyPr wrap="square" rtlCol="0">
            <a:spAutoFit/>
          </a:bodyPr>
          <a:lstStyle/>
          <a:p>
            <a:pPr algn="ctr"/>
            <a:r>
              <a:rPr lang="en-US" sz="1200" dirty="0"/>
              <a:t>Losses to Wastewater System (D</a:t>
            </a:r>
            <a:r>
              <a:rPr lang="en-US" sz="1200" baseline="-25000" dirty="0"/>
              <a:t>2</a:t>
            </a:r>
            <a:r>
              <a:rPr lang="en-US" sz="1200" dirty="0"/>
              <a:t>)</a:t>
            </a:r>
          </a:p>
        </p:txBody>
      </p:sp>
      <p:sp>
        <p:nvSpPr>
          <p:cNvPr id="33" name="TextBox 32">
            <a:extLst>
              <a:ext uri="{FF2B5EF4-FFF2-40B4-BE49-F238E27FC236}">
                <a16:creationId xmlns:a16="http://schemas.microsoft.com/office/drawing/2014/main" id="{AC543807-31F7-4944-8C80-1BC9240ED820}"/>
              </a:ext>
            </a:extLst>
          </p:cNvPr>
          <p:cNvSpPr txBox="1"/>
          <p:nvPr/>
        </p:nvSpPr>
        <p:spPr>
          <a:xfrm>
            <a:off x="4558738" y="3277970"/>
            <a:ext cx="1948251" cy="461665"/>
          </a:xfrm>
          <a:prstGeom prst="rect">
            <a:avLst/>
          </a:prstGeom>
          <a:noFill/>
        </p:spPr>
        <p:txBody>
          <a:bodyPr wrap="square" rtlCol="0">
            <a:spAutoFit/>
          </a:bodyPr>
          <a:lstStyle/>
          <a:p>
            <a:r>
              <a:rPr lang="en-US" sz="1200" dirty="0"/>
              <a:t>10.0 kg   API/batch</a:t>
            </a:r>
          </a:p>
          <a:p>
            <a:r>
              <a:rPr lang="en-US" sz="1200" dirty="0"/>
              <a:t>30.0 kg   API/campaign</a:t>
            </a:r>
          </a:p>
        </p:txBody>
      </p:sp>
      <p:cxnSp>
        <p:nvCxnSpPr>
          <p:cNvPr id="34" name="Straight Arrow Connector 33">
            <a:extLst>
              <a:ext uri="{FF2B5EF4-FFF2-40B4-BE49-F238E27FC236}">
                <a16:creationId xmlns:a16="http://schemas.microsoft.com/office/drawing/2014/main" id="{CE12280D-7129-422F-B860-0B3252E3B8F8}"/>
              </a:ext>
            </a:extLst>
          </p:cNvPr>
          <p:cNvCxnSpPr>
            <a:cxnSpLocks/>
          </p:cNvCxnSpPr>
          <p:nvPr/>
        </p:nvCxnSpPr>
        <p:spPr>
          <a:xfrm>
            <a:off x="9722779" y="2823879"/>
            <a:ext cx="18232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ED6EEB3F-32BF-4988-AEBB-B1DE9C02809C}"/>
              </a:ext>
            </a:extLst>
          </p:cNvPr>
          <p:cNvCxnSpPr>
            <a:cxnSpLocks/>
          </p:cNvCxnSpPr>
          <p:nvPr/>
        </p:nvCxnSpPr>
        <p:spPr>
          <a:xfrm flipV="1">
            <a:off x="5860413" y="1753681"/>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E8987B47-3E2D-4769-801D-1B46C00C92EB}"/>
              </a:ext>
            </a:extLst>
          </p:cNvPr>
          <p:cNvSpPr txBox="1"/>
          <p:nvPr/>
        </p:nvSpPr>
        <p:spPr>
          <a:xfrm>
            <a:off x="5086576" y="1287495"/>
            <a:ext cx="1547674" cy="461665"/>
          </a:xfrm>
          <a:prstGeom prst="rect">
            <a:avLst/>
          </a:prstGeom>
          <a:noFill/>
        </p:spPr>
        <p:txBody>
          <a:bodyPr wrap="square" rtlCol="0">
            <a:spAutoFit/>
          </a:bodyPr>
          <a:lstStyle/>
          <a:p>
            <a:pPr algn="ctr"/>
            <a:r>
              <a:rPr lang="en-US" sz="1200" dirty="0"/>
              <a:t> Losses to Dust Collection System</a:t>
            </a:r>
          </a:p>
        </p:txBody>
      </p:sp>
      <p:cxnSp>
        <p:nvCxnSpPr>
          <p:cNvPr id="39" name="Straight Arrow Connector 38">
            <a:extLst>
              <a:ext uri="{FF2B5EF4-FFF2-40B4-BE49-F238E27FC236}">
                <a16:creationId xmlns:a16="http://schemas.microsoft.com/office/drawing/2014/main" id="{DAE86A8A-E155-4284-A02E-08EBFFB4ACB4}"/>
              </a:ext>
            </a:extLst>
          </p:cNvPr>
          <p:cNvCxnSpPr>
            <a:cxnSpLocks/>
          </p:cNvCxnSpPr>
          <p:nvPr/>
        </p:nvCxnSpPr>
        <p:spPr>
          <a:xfrm flipV="1">
            <a:off x="8930391" y="1764304"/>
            <a:ext cx="0" cy="575659"/>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4798618D-29B2-4AAE-B38E-049A2F298F42}"/>
              </a:ext>
            </a:extLst>
          </p:cNvPr>
          <p:cNvSpPr txBox="1"/>
          <p:nvPr/>
        </p:nvSpPr>
        <p:spPr>
          <a:xfrm>
            <a:off x="8156554" y="1298118"/>
            <a:ext cx="1547674" cy="461665"/>
          </a:xfrm>
          <a:prstGeom prst="rect">
            <a:avLst/>
          </a:prstGeom>
          <a:noFill/>
        </p:spPr>
        <p:txBody>
          <a:bodyPr wrap="square" rtlCol="0">
            <a:spAutoFit/>
          </a:bodyPr>
          <a:lstStyle/>
          <a:p>
            <a:pPr algn="ctr"/>
            <a:r>
              <a:rPr lang="en-US" sz="1200" dirty="0"/>
              <a:t> Losses to Dust Collection System</a:t>
            </a:r>
          </a:p>
        </p:txBody>
      </p:sp>
      <p:sp>
        <p:nvSpPr>
          <p:cNvPr id="42" name="TextBox 41">
            <a:extLst>
              <a:ext uri="{FF2B5EF4-FFF2-40B4-BE49-F238E27FC236}">
                <a16:creationId xmlns:a16="http://schemas.microsoft.com/office/drawing/2014/main" id="{0815E1EA-0C59-4A4A-9F43-E2A6FFD7298A}"/>
              </a:ext>
            </a:extLst>
          </p:cNvPr>
          <p:cNvSpPr txBox="1"/>
          <p:nvPr/>
        </p:nvSpPr>
        <p:spPr>
          <a:xfrm>
            <a:off x="8416406" y="1833971"/>
            <a:ext cx="1819982" cy="461665"/>
          </a:xfrm>
          <a:prstGeom prst="rect">
            <a:avLst/>
          </a:prstGeom>
          <a:noFill/>
        </p:spPr>
        <p:txBody>
          <a:bodyPr wrap="square" rtlCol="0">
            <a:spAutoFit/>
          </a:bodyPr>
          <a:lstStyle/>
          <a:p>
            <a:r>
              <a:rPr lang="en-US" sz="1200" dirty="0"/>
              <a:t>1.5 kg   API/batch</a:t>
            </a:r>
          </a:p>
          <a:p>
            <a:r>
              <a:rPr lang="en-US" sz="1200" dirty="0"/>
              <a:t>4.5 kg   API/campaign</a:t>
            </a:r>
          </a:p>
        </p:txBody>
      </p:sp>
      <p:sp>
        <p:nvSpPr>
          <p:cNvPr id="44" name="TextBox 43">
            <a:extLst>
              <a:ext uri="{FF2B5EF4-FFF2-40B4-BE49-F238E27FC236}">
                <a16:creationId xmlns:a16="http://schemas.microsoft.com/office/drawing/2014/main" id="{1D0FB4B9-7F3D-4CF0-8890-E0632340CB1C}"/>
              </a:ext>
            </a:extLst>
          </p:cNvPr>
          <p:cNvSpPr txBox="1"/>
          <p:nvPr/>
        </p:nvSpPr>
        <p:spPr>
          <a:xfrm>
            <a:off x="3138990" y="4926593"/>
            <a:ext cx="2712769" cy="615553"/>
          </a:xfrm>
          <a:prstGeom prst="rect">
            <a:avLst/>
          </a:prstGeom>
          <a:noFill/>
        </p:spPr>
        <p:txBody>
          <a:bodyPr wrap="square" rtlCol="0">
            <a:spAutoFit/>
          </a:bodyPr>
          <a:lstStyle/>
          <a:p>
            <a:pPr marL="0" indent="0" algn="ctr">
              <a:buNone/>
            </a:pPr>
            <a:r>
              <a:rPr lang="en-GB" sz="1800" u="sng" dirty="0">
                <a:solidFill>
                  <a:schemeClr val="tx1"/>
                </a:solidFill>
              </a:rPr>
              <a:t>1. Production Yield</a:t>
            </a:r>
          </a:p>
          <a:p>
            <a:pPr marL="0" indent="0" algn="ctr">
              <a:buNone/>
            </a:pPr>
            <a:r>
              <a:rPr lang="en-GB" sz="1600" dirty="0">
                <a:solidFill>
                  <a:schemeClr val="tx1"/>
                </a:solidFill>
              </a:rPr>
              <a:t>Mass moving from step to step</a:t>
            </a:r>
          </a:p>
        </p:txBody>
      </p:sp>
      <p:sp>
        <p:nvSpPr>
          <p:cNvPr id="45" name="TextBox 44">
            <a:extLst>
              <a:ext uri="{FF2B5EF4-FFF2-40B4-BE49-F238E27FC236}">
                <a16:creationId xmlns:a16="http://schemas.microsoft.com/office/drawing/2014/main" id="{FBCABCDD-403C-4760-BB79-943BCDAD72B5}"/>
              </a:ext>
            </a:extLst>
          </p:cNvPr>
          <p:cNvSpPr txBox="1"/>
          <p:nvPr/>
        </p:nvSpPr>
        <p:spPr>
          <a:xfrm>
            <a:off x="5907480" y="4929360"/>
            <a:ext cx="2712769" cy="615553"/>
          </a:xfrm>
          <a:prstGeom prst="rect">
            <a:avLst/>
          </a:prstGeom>
          <a:noFill/>
        </p:spPr>
        <p:txBody>
          <a:bodyPr wrap="square" rtlCol="0">
            <a:spAutoFit/>
          </a:bodyPr>
          <a:lstStyle/>
          <a:p>
            <a:pPr marL="0" indent="0" algn="ctr">
              <a:buNone/>
            </a:pPr>
            <a:r>
              <a:rPr lang="en-GB" sz="1800" u="sng" dirty="0">
                <a:solidFill>
                  <a:schemeClr val="tx1"/>
                </a:solidFill>
              </a:rPr>
              <a:t>2. Accountable Losses</a:t>
            </a:r>
          </a:p>
          <a:p>
            <a:pPr marL="0" indent="0" algn="ctr">
              <a:buNone/>
            </a:pPr>
            <a:r>
              <a:rPr lang="en-GB" sz="1600" dirty="0">
                <a:solidFill>
                  <a:schemeClr val="tx1"/>
                </a:solidFill>
              </a:rPr>
              <a:t>Known losses in each step</a:t>
            </a:r>
          </a:p>
        </p:txBody>
      </p:sp>
      <p:sp>
        <p:nvSpPr>
          <p:cNvPr id="46" name="TextBox 45">
            <a:extLst>
              <a:ext uri="{FF2B5EF4-FFF2-40B4-BE49-F238E27FC236}">
                <a16:creationId xmlns:a16="http://schemas.microsoft.com/office/drawing/2014/main" id="{031AF612-3E6F-4136-8B94-AE7B73180872}"/>
              </a:ext>
            </a:extLst>
          </p:cNvPr>
          <p:cNvSpPr txBox="1"/>
          <p:nvPr/>
        </p:nvSpPr>
        <p:spPr>
          <a:xfrm>
            <a:off x="8475663" y="4921927"/>
            <a:ext cx="2712769" cy="615553"/>
          </a:xfrm>
          <a:prstGeom prst="rect">
            <a:avLst/>
          </a:prstGeom>
          <a:noFill/>
        </p:spPr>
        <p:txBody>
          <a:bodyPr wrap="square" rtlCol="0">
            <a:spAutoFit/>
          </a:bodyPr>
          <a:lstStyle/>
          <a:p>
            <a:pPr marL="0" indent="0" algn="ctr">
              <a:buNone/>
            </a:pPr>
            <a:r>
              <a:rPr lang="en-GB" u="sng" dirty="0"/>
              <a:t>3</a:t>
            </a:r>
            <a:r>
              <a:rPr lang="en-GB" sz="1800" u="sng" dirty="0">
                <a:solidFill>
                  <a:schemeClr val="tx1"/>
                </a:solidFill>
              </a:rPr>
              <a:t>. Dust Losses</a:t>
            </a:r>
          </a:p>
          <a:p>
            <a:pPr marL="0" indent="0" algn="ctr">
              <a:buNone/>
            </a:pPr>
            <a:r>
              <a:rPr lang="en-GB" sz="1600" dirty="0">
                <a:solidFill>
                  <a:schemeClr val="tx1"/>
                </a:solidFill>
              </a:rPr>
              <a:t>Estimate via 1 of 3 methods</a:t>
            </a:r>
          </a:p>
        </p:txBody>
      </p:sp>
      <p:sp>
        <p:nvSpPr>
          <p:cNvPr id="47" name="TextBox 46">
            <a:extLst>
              <a:ext uri="{FF2B5EF4-FFF2-40B4-BE49-F238E27FC236}">
                <a16:creationId xmlns:a16="http://schemas.microsoft.com/office/drawing/2014/main" id="{84C411F4-68FA-4DFB-9437-2D0A1EAF3A90}"/>
              </a:ext>
            </a:extLst>
          </p:cNvPr>
          <p:cNvSpPr txBox="1"/>
          <p:nvPr/>
        </p:nvSpPr>
        <p:spPr>
          <a:xfrm>
            <a:off x="4275455" y="5583725"/>
            <a:ext cx="2712769" cy="615553"/>
          </a:xfrm>
          <a:prstGeom prst="rect">
            <a:avLst/>
          </a:prstGeom>
          <a:noFill/>
        </p:spPr>
        <p:txBody>
          <a:bodyPr wrap="square" rtlCol="0">
            <a:spAutoFit/>
          </a:bodyPr>
          <a:lstStyle/>
          <a:p>
            <a:pPr marL="0" indent="0" algn="ctr">
              <a:buNone/>
            </a:pPr>
            <a:r>
              <a:rPr lang="en-GB" sz="1800" u="sng" dirty="0">
                <a:solidFill>
                  <a:schemeClr val="tx1"/>
                </a:solidFill>
              </a:rPr>
              <a:t>4. Cleaning Information</a:t>
            </a:r>
          </a:p>
          <a:p>
            <a:pPr marL="0" indent="0" algn="ctr">
              <a:buNone/>
            </a:pPr>
            <a:r>
              <a:rPr lang="en-GB" sz="1600" dirty="0">
                <a:solidFill>
                  <a:schemeClr val="tx1"/>
                </a:solidFill>
              </a:rPr>
              <a:t>Via dry cleaning experiment</a:t>
            </a:r>
          </a:p>
        </p:txBody>
      </p:sp>
      <p:sp>
        <p:nvSpPr>
          <p:cNvPr id="49" name="TextBox 48">
            <a:extLst>
              <a:ext uri="{FF2B5EF4-FFF2-40B4-BE49-F238E27FC236}">
                <a16:creationId xmlns:a16="http://schemas.microsoft.com/office/drawing/2014/main" id="{90F1EAAF-8853-4684-86D4-2D0223D0538A}"/>
              </a:ext>
            </a:extLst>
          </p:cNvPr>
          <p:cNvSpPr txBox="1"/>
          <p:nvPr/>
        </p:nvSpPr>
        <p:spPr>
          <a:xfrm>
            <a:off x="7337063" y="5559882"/>
            <a:ext cx="2712769" cy="615553"/>
          </a:xfrm>
          <a:prstGeom prst="rect">
            <a:avLst/>
          </a:prstGeom>
          <a:noFill/>
        </p:spPr>
        <p:txBody>
          <a:bodyPr wrap="square" rtlCol="0">
            <a:spAutoFit/>
          </a:bodyPr>
          <a:lstStyle/>
          <a:p>
            <a:pPr marL="0" indent="0" algn="ctr">
              <a:buNone/>
            </a:pPr>
            <a:r>
              <a:rPr lang="en-GB" sz="1800" b="1" u="sng" dirty="0">
                <a:solidFill>
                  <a:schemeClr val="tx1"/>
                </a:solidFill>
              </a:rPr>
              <a:t>5. Losses to Wastewater</a:t>
            </a:r>
          </a:p>
          <a:p>
            <a:pPr marL="0" indent="0" algn="ctr">
              <a:buNone/>
            </a:pPr>
            <a:r>
              <a:rPr lang="en-GB" sz="1600" b="1" dirty="0"/>
              <a:t>Calculate by difference</a:t>
            </a:r>
            <a:endParaRPr lang="en-GB" sz="1600" b="1" dirty="0">
              <a:solidFill>
                <a:schemeClr val="tx1"/>
              </a:solidFill>
            </a:endParaRPr>
          </a:p>
        </p:txBody>
      </p:sp>
      <p:cxnSp>
        <p:nvCxnSpPr>
          <p:cNvPr id="73" name="Straight Connector 72">
            <a:extLst>
              <a:ext uri="{FF2B5EF4-FFF2-40B4-BE49-F238E27FC236}">
                <a16:creationId xmlns:a16="http://schemas.microsoft.com/office/drawing/2014/main" id="{EBD931A0-90D2-4592-A595-4A62D75ECF12}"/>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4" name="Content Placeholder 2">
            <a:extLst>
              <a:ext uri="{FF2B5EF4-FFF2-40B4-BE49-F238E27FC236}">
                <a16:creationId xmlns:a16="http://schemas.microsoft.com/office/drawing/2014/main" id="{AB6F11B0-3F14-4553-B838-5E400406357F}"/>
              </a:ext>
            </a:extLst>
          </p:cNvPr>
          <p:cNvSpPr txBox="1">
            <a:spLocks/>
          </p:cNvSpPr>
          <p:nvPr/>
        </p:nvSpPr>
        <p:spPr>
          <a:xfrm>
            <a:off x="141921" y="2650092"/>
            <a:ext cx="2663128" cy="319095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Effects of multi-batch campaign production for OSD products.</a:t>
            </a:r>
          </a:p>
          <a:p>
            <a:pPr marL="0" indent="0">
              <a:buFont typeface="Wingdings" panose="05000000000000000000" pitchFamily="2" charset="2"/>
              <a:buNone/>
            </a:pPr>
            <a:endParaRPr lang="en-GB" sz="1600" dirty="0">
              <a:solidFill>
                <a:schemeClr val="tx1"/>
              </a:solidFill>
            </a:endParaRPr>
          </a:p>
        </p:txBody>
      </p:sp>
      <p:sp>
        <p:nvSpPr>
          <p:cNvPr id="75" name="TextBox 74">
            <a:extLst>
              <a:ext uri="{FF2B5EF4-FFF2-40B4-BE49-F238E27FC236}">
                <a16:creationId xmlns:a16="http://schemas.microsoft.com/office/drawing/2014/main" id="{7391753F-7679-46E9-90DE-1A03D41AC110}"/>
              </a:ext>
            </a:extLst>
          </p:cNvPr>
          <p:cNvSpPr txBox="1"/>
          <p:nvPr/>
        </p:nvSpPr>
        <p:spPr>
          <a:xfrm>
            <a:off x="886842" y="2158945"/>
            <a:ext cx="1173285" cy="369332"/>
          </a:xfrm>
          <a:prstGeom prst="rect">
            <a:avLst/>
          </a:prstGeom>
          <a:noFill/>
        </p:spPr>
        <p:txBody>
          <a:bodyPr wrap="square" rtlCol="0">
            <a:spAutoFit/>
          </a:bodyPr>
          <a:lstStyle/>
          <a:p>
            <a:pPr algn="ctr"/>
            <a:r>
              <a:rPr lang="en-US" u="sng" dirty="0"/>
              <a:t>Purpose:</a:t>
            </a:r>
          </a:p>
        </p:txBody>
      </p:sp>
      <p:sp>
        <p:nvSpPr>
          <p:cNvPr id="76" name="Flowchart: Terminator 75">
            <a:extLst>
              <a:ext uri="{FF2B5EF4-FFF2-40B4-BE49-F238E27FC236}">
                <a16:creationId xmlns:a16="http://schemas.microsoft.com/office/drawing/2014/main" id="{981E1DF2-3DD6-414D-98C5-2FC3D90AF104}"/>
              </a:ext>
            </a:extLst>
          </p:cNvPr>
          <p:cNvSpPr/>
          <p:nvPr/>
        </p:nvSpPr>
        <p:spPr>
          <a:xfrm>
            <a:off x="489650" y="1287495"/>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7a. Estimate other losses. Update block diagram and mass balance. </a:t>
            </a:r>
            <a:endParaRPr lang="en-US" sz="2000" dirty="0">
              <a:solidFill>
                <a:schemeClr val="tx1"/>
              </a:solidFill>
            </a:endParaRPr>
          </a:p>
        </p:txBody>
      </p:sp>
      <p:sp>
        <p:nvSpPr>
          <p:cNvPr id="48" name="TextBox 47">
            <a:extLst>
              <a:ext uri="{FF2B5EF4-FFF2-40B4-BE49-F238E27FC236}">
                <a16:creationId xmlns:a16="http://schemas.microsoft.com/office/drawing/2014/main" id="{E51A0A83-7D07-4C3F-923D-F92EACB21A15}"/>
              </a:ext>
            </a:extLst>
          </p:cNvPr>
          <p:cNvSpPr txBox="1"/>
          <p:nvPr/>
        </p:nvSpPr>
        <p:spPr>
          <a:xfrm>
            <a:off x="6056563" y="3652282"/>
            <a:ext cx="1948251" cy="461665"/>
          </a:xfrm>
          <a:prstGeom prst="rect">
            <a:avLst/>
          </a:prstGeom>
          <a:noFill/>
        </p:spPr>
        <p:txBody>
          <a:bodyPr wrap="square" rtlCol="0">
            <a:spAutoFit/>
          </a:bodyPr>
          <a:lstStyle/>
          <a:p>
            <a:r>
              <a:rPr lang="en-US" sz="1200" b="1" dirty="0"/>
              <a:t>1.0 kg   API/batch</a:t>
            </a:r>
          </a:p>
          <a:p>
            <a:r>
              <a:rPr lang="en-US" sz="1200" b="1" dirty="0"/>
              <a:t>3.0 kg   API/campaign</a:t>
            </a:r>
          </a:p>
        </p:txBody>
      </p:sp>
      <p:sp>
        <p:nvSpPr>
          <p:cNvPr id="52" name="TextBox 51">
            <a:extLst>
              <a:ext uri="{FF2B5EF4-FFF2-40B4-BE49-F238E27FC236}">
                <a16:creationId xmlns:a16="http://schemas.microsoft.com/office/drawing/2014/main" id="{2017683C-82A4-44A8-8AD6-01C2D5A76915}"/>
              </a:ext>
            </a:extLst>
          </p:cNvPr>
          <p:cNvSpPr txBox="1"/>
          <p:nvPr/>
        </p:nvSpPr>
        <p:spPr>
          <a:xfrm>
            <a:off x="9160846" y="3655208"/>
            <a:ext cx="1948251" cy="461665"/>
          </a:xfrm>
          <a:prstGeom prst="rect">
            <a:avLst/>
          </a:prstGeom>
          <a:noFill/>
        </p:spPr>
        <p:txBody>
          <a:bodyPr wrap="square" rtlCol="0">
            <a:spAutoFit/>
          </a:bodyPr>
          <a:lstStyle/>
          <a:p>
            <a:r>
              <a:rPr lang="en-US" sz="1200" b="1" dirty="0"/>
              <a:t>0.5 kg   API/batch</a:t>
            </a:r>
          </a:p>
          <a:p>
            <a:r>
              <a:rPr lang="en-US" sz="1200" b="1" dirty="0"/>
              <a:t>1.5 kg   API/campaign</a:t>
            </a:r>
          </a:p>
        </p:txBody>
      </p:sp>
    </p:spTree>
    <p:extLst>
      <p:ext uri="{BB962C8B-B14F-4D97-AF65-F5344CB8AC3E}">
        <p14:creationId xmlns:p14="http://schemas.microsoft.com/office/powerpoint/2010/main" val="17594906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3200" dirty="0"/>
              <a:t>Step 7: </a:t>
            </a:r>
            <a:r>
              <a:rPr lang="en-US" sz="3200" dirty="0"/>
              <a:t>Recalculate PEC/PNEC Ratio		</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53" name="TextBox 52">
            <a:extLst>
              <a:ext uri="{FF2B5EF4-FFF2-40B4-BE49-F238E27FC236}">
                <a16:creationId xmlns:a16="http://schemas.microsoft.com/office/drawing/2014/main" id="{1F581415-9EE2-4FEA-A7D5-C9925737149A}"/>
              </a:ext>
            </a:extLst>
          </p:cNvPr>
          <p:cNvSpPr txBox="1"/>
          <p:nvPr/>
        </p:nvSpPr>
        <p:spPr>
          <a:xfrm>
            <a:off x="3217714" y="1290488"/>
            <a:ext cx="11007165" cy="369332"/>
          </a:xfrm>
          <a:prstGeom prst="rect">
            <a:avLst/>
          </a:prstGeom>
          <a:noFill/>
        </p:spPr>
        <p:txBody>
          <a:bodyPr wrap="square" rtlCol="0">
            <a:spAutoFit/>
          </a:bodyPr>
          <a:lstStyle/>
          <a:p>
            <a:r>
              <a:rPr lang="en-US" dirty="0"/>
              <a:t>Return to calculator tool with new </a:t>
            </a:r>
            <a:r>
              <a:rPr lang="en-US" b="1" dirty="0"/>
              <a:t>eMax</a:t>
            </a:r>
            <a:r>
              <a:rPr lang="en-US" dirty="0"/>
              <a:t> value.</a:t>
            </a:r>
          </a:p>
        </p:txBody>
      </p:sp>
      <p:pic>
        <p:nvPicPr>
          <p:cNvPr id="6" name="Picture 5" descr="Diagram, timeline&#10;&#10;Description automatically generated">
            <a:extLst>
              <a:ext uri="{FF2B5EF4-FFF2-40B4-BE49-F238E27FC236}">
                <a16:creationId xmlns:a16="http://schemas.microsoft.com/office/drawing/2014/main" id="{A75A7D8C-5E5A-43E2-A7EF-052F09C2863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739702" y="1931851"/>
            <a:ext cx="6581775" cy="1428750"/>
          </a:xfrm>
          <a:prstGeom prst="rect">
            <a:avLst/>
          </a:prstGeom>
          <a:ln>
            <a:solidFill>
              <a:schemeClr val="tx1"/>
            </a:solidFill>
          </a:ln>
        </p:spPr>
      </p:pic>
      <p:sp>
        <p:nvSpPr>
          <p:cNvPr id="54" name="TextBox 53">
            <a:extLst>
              <a:ext uri="{FF2B5EF4-FFF2-40B4-BE49-F238E27FC236}">
                <a16:creationId xmlns:a16="http://schemas.microsoft.com/office/drawing/2014/main" id="{62F22C51-41D6-4D4B-B6F6-447C9AC07EAC}"/>
              </a:ext>
            </a:extLst>
          </p:cNvPr>
          <p:cNvSpPr txBox="1"/>
          <p:nvPr/>
        </p:nvSpPr>
        <p:spPr>
          <a:xfrm>
            <a:off x="3217714" y="3748549"/>
            <a:ext cx="7936155" cy="1477328"/>
          </a:xfrm>
          <a:prstGeom prst="rect">
            <a:avLst/>
          </a:prstGeom>
          <a:noFill/>
        </p:spPr>
        <p:txBody>
          <a:bodyPr wrap="square" rtlCol="0">
            <a:spAutoFit/>
          </a:bodyPr>
          <a:lstStyle/>
          <a:p>
            <a:r>
              <a:rPr lang="en-US" dirty="0"/>
              <a:t>Updated RQ (PEC/PNEC) ratio is &lt; 1. No further refinement is required. </a:t>
            </a:r>
          </a:p>
          <a:p>
            <a:endParaRPr lang="en-US" dirty="0"/>
          </a:p>
          <a:p>
            <a:r>
              <a:rPr lang="en-US" dirty="0"/>
              <a:t>Proceed to Step 8 to document results and assumptions. </a:t>
            </a:r>
          </a:p>
          <a:p>
            <a:endParaRPr lang="en-US" dirty="0"/>
          </a:p>
          <a:p>
            <a:endParaRPr lang="en-US" dirty="0"/>
          </a:p>
        </p:txBody>
      </p:sp>
      <p:cxnSp>
        <p:nvCxnSpPr>
          <p:cNvPr id="9" name="Straight Connector 8">
            <a:extLst>
              <a:ext uri="{FF2B5EF4-FFF2-40B4-BE49-F238E27FC236}">
                <a16:creationId xmlns:a16="http://schemas.microsoft.com/office/drawing/2014/main" id="{17CCBB80-7814-4DAD-8E1E-AEF21C6E315C}"/>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A40B88FE-9598-4D92-B1F4-079B4EA99154}"/>
              </a:ext>
            </a:extLst>
          </p:cNvPr>
          <p:cNvSpPr txBox="1"/>
          <p:nvPr/>
        </p:nvSpPr>
        <p:spPr>
          <a:xfrm>
            <a:off x="874118" y="1257804"/>
            <a:ext cx="1173285" cy="369332"/>
          </a:xfrm>
          <a:prstGeom prst="rect">
            <a:avLst/>
          </a:prstGeom>
          <a:noFill/>
        </p:spPr>
        <p:txBody>
          <a:bodyPr wrap="square" rtlCol="0">
            <a:spAutoFit/>
          </a:bodyPr>
          <a:lstStyle/>
          <a:p>
            <a:pPr algn="ctr"/>
            <a:r>
              <a:rPr lang="en-US" u="sng" dirty="0"/>
              <a:t>Purpose:</a:t>
            </a:r>
          </a:p>
        </p:txBody>
      </p:sp>
      <p:sp>
        <p:nvSpPr>
          <p:cNvPr id="12" name="Content Placeholder 2">
            <a:extLst>
              <a:ext uri="{FF2B5EF4-FFF2-40B4-BE49-F238E27FC236}">
                <a16:creationId xmlns:a16="http://schemas.microsoft.com/office/drawing/2014/main" id="{EC8A2DEB-5C4E-43CE-99A4-465E461E1F3D}"/>
              </a:ext>
            </a:extLst>
          </p:cNvPr>
          <p:cNvSpPr txBox="1">
            <a:spLocks/>
          </p:cNvSpPr>
          <p:nvPr/>
        </p:nvSpPr>
        <p:spPr>
          <a:xfrm>
            <a:off x="317489" y="2604044"/>
            <a:ext cx="2427467" cy="65246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Calculate PEC/PNEC ratio using PSCI calculator tool.</a:t>
            </a:r>
          </a:p>
        </p:txBody>
      </p:sp>
      <p:sp>
        <p:nvSpPr>
          <p:cNvPr id="11" name="Rectangle 10">
            <a:extLst>
              <a:ext uri="{FF2B5EF4-FFF2-40B4-BE49-F238E27FC236}">
                <a16:creationId xmlns:a16="http://schemas.microsoft.com/office/drawing/2014/main" id="{CE6F6AB2-A0BA-44E5-935A-2BE13689C6D8}"/>
              </a:ext>
            </a:extLst>
          </p:cNvPr>
          <p:cNvSpPr/>
          <p:nvPr/>
        </p:nvSpPr>
        <p:spPr>
          <a:xfrm>
            <a:off x="5900653" y="261413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D49B0B5-8766-4691-84A0-7DD653CD4A4C}"/>
              </a:ext>
            </a:extLst>
          </p:cNvPr>
          <p:cNvSpPr/>
          <p:nvPr/>
        </p:nvSpPr>
        <p:spPr>
          <a:xfrm>
            <a:off x="9204947" y="2624471"/>
            <a:ext cx="1116530" cy="804529"/>
          </a:xfrm>
          <a:prstGeom prst="rect">
            <a:avLst/>
          </a:prstGeom>
          <a:noFill/>
          <a:ln w="25400">
            <a:solidFill>
              <a:srgbClr val="0D9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lowchart: Terminator 13">
            <a:extLst>
              <a:ext uri="{FF2B5EF4-FFF2-40B4-BE49-F238E27FC236}">
                <a16:creationId xmlns:a16="http://schemas.microsoft.com/office/drawing/2014/main" id="{DFA51804-6984-4B43-B7BE-581A264D9DC6}"/>
              </a:ext>
            </a:extLst>
          </p:cNvPr>
          <p:cNvSpPr/>
          <p:nvPr/>
        </p:nvSpPr>
        <p:spPr>
          <a:xfrm>
            <a:off x="489651" y="1673769"/>
            <a:ext cx="1942218" cy="747708"/>
          </a:xfrm>
          <a:prstGeom prst="flowChartTerminator">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7b. Recalculate RQ value using refined mass loss estimate. </a:t>
            </a:r>
            <a:endParaRPr lang="en-US" sz="2000" dirty="0">
              <a:solidFill>
                <a:schemeClr val="tx1"/>
              </a:solidFill>
            </a:endParaRPr>
          </a:p>
        </p:txBody>
      </p:sp>
    </p:spTree>
    <p:extLst>
      <p:ext uri="{BB962C8B-B14F-4D97-AF65-F5344CB8AC3E}">
        <p14:creationId xmlns:p14="http://schemas.microsoft.com/office/powerpoint/2010/main" val="165816394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8FDA7C-06BE-430B-BDE2-59F0FD580E5B}"/>
              </a:ext>
            </a:extLst>
          </p:cNvPr>
          <p:cNvSpPr>
            <a:spLocks noGrp="1"/>
          </p:cNvSpPr>
          <p:nvPr>
            <p:ph type="title"/>
          </p:nvPr>
        </p:nvSpPr>
        <p:spPr>
          <a:xfrm>
            <a:off x="429247" y="326624"/>
            <a:ext cx="11333505" cy="652463"/>
          </a:xfrm>
        </p:spPr>
        <p:txBody>
          <a:bodyPr/>
          <a:lstStyle/>
          <a:p>
            <a:r>
              <a:rPr lang="en-GB" sz="2800" dirty="0"/>
              <a:t>Step 8: </a:t>
            </a:r>
            <a:r>
              <a:rPr lang="en-US" sz="2800" dirty="0"/>
              <a:t>Document Results, Assumptions, and Supporting Data</a:t>
            </a:r>
            <a:endParaRPr lang="en-GB" sz="3200" dirty="0"/>
          </a:p>
        </p:txBody>
      </p:sp>
      <p:sp>
        <p:nvSpPr>
          <p:cNvPr id="4" name="Footer Placeholder 3">
            <a:extLst>
              <a:ext uri="{FF2B5EF4-FFF2-40B4-BE49-F238E27FC236}">
                <a16:creationId xmlns:a16="http://schemas.microsoft.com/office/drawing/2014/main" id="{1D3B8B37-D2F2-43FE-A8BC-14871E9A170C}"/>
              </a:ext>
            </a:extLst>
          </p:cNvPr>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tint val="75000"/>
                  </a:prstClr>
                </a:solidFill>
                <a:effectLst/>
                <a:uLnTx/>
                <a:uFillTx/>
                <a:latin typeface="Ubuntu Bold"/>
                <a:ea typeface="+mn-ea"/>
                <a:cs typeface="+mn-cs"/>
              </a:rPr>
              <a:t>Detailed Mass Balance Guidance</a:t>
            </a:r>
          </a:p>
        </p:txBody>
      </p:sp>
      <p:sp>
        <p:nvSpPr>
          <p:cNvPr id="5" name="Slide Number Placeholder 4">
            <a:extLst>
              <a:ext uri="{FF2B5EF4-FFF2-40B4-BE49-F238E27FC236}">
                <a16:creationId xmlns:a16="http://schemas.microsoft.com/office/drawing/2014/main" id="{8E3B9BFC-2240-451F-AA67-AA31F1A02E1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
        <p:nvSpPr>
          <p:cNvPr id="53" name="TextBox 52">
            <a:extLst>
              <a:ext uri="{FF2B5EF4-FFF2-40B4-BE49-F238E27FC236}">
                <a16:creationId xmlns:a16="http://schemas.microsoft.com/office/drawing/2014/main" id="{1F581415-9EE2-4FEA-A7D5-C9925737149A}"/>
              </a:ext>
            </a:extLst>
          </p:cNvPr>
          <p:cNvSpPr txBox="1"/>
          <p:nvPr/>
        </p:nvSpPr>
        <p:spPr>
          <a:xfrm>
            <a:off x="3096284" y="1257448"/>
            <a:ext cx="8340127" cy="2831544"/>
          </a:xfrm>
          <a:prstGeom prst="rect">
            <a:avLst/>
          </a:prstGeom>
          <a:noFill/>
        </p:spPr>
        <p:txBody>
          <a:bodyPr wrap="square" rtlCol="0">
            <a:spAutoFit/>
          </a:bodyPr>
          <a:lstStyle/>
          <a:p>
            <a:r>
              <a:rPr lang="en-US" sz="1600" u="sng" dirty="0"/>
              <a:t>Steps to Complete Documentation:</a:t>
            </a:r>
          </a:p>
          <a:p>
            <a:pPr marL="342900" indent="-342900">
              <a:buFont typeface="+mj-lt"/>
              <a:buAutoNum type="arabicPeriod"/>
            </a:pPr>
            <a:r>
              <a:rPr lang="en-US" sz="1600" dirty="0"/>
              <a:t>Save assessment files in a single location. Make sure to include…</a:t>
            </a:r>
          </a:p>
          <a:p>
            <a:pPr marL="800100" lvl="1" indent="-342900">
              <a:buFont typeface="Arial" panose="020B0604020202020204" pitchFamily="34" charset="0"/>
              <a:buChar char="•"/>
            </a:pPr>
            <a:r>
              <a:rPr lang="en-US" sz="1600" dirty="0"/>
              <a:t>PNEC values for the selected API (as well as their source)</a:t>
            </a:r>
          </a:p>
          <a:p>
            <a:pPr marL="800100" lvl="1" indent="-342900">
              <a:buFont typeface="Arial" panose="020B0604020202020204" pitchFamily="34" charset="0"/>
              <a:buChar char="•"/>
            </a:pPr>
            <a:r>
              <a:rPr lang="en-US" sz="1600" dirty="0"/>
              <a:t>Data used to calculate receiving water body dilution volume. </a:t>
            </a:r>
          </a:p>
          <a:p>
            <a:pPr marL="800100" lvl="1" indent="-342900">
              <a:buFont typeface="Arial" panose="020B0604020202020204" pitchFamily="34" charset="0"/>
              <a:buChar char="•"/>
            </a:pPr>
            <a:r>
              <a:rPr lang="en-US" sz="1600" dirty="0"/>
              <a:t>Mass balance calculation</a:t>
            </a:r>
          </a:p>
          <a:p>
            <a:pPr marL="800100" lvl="1" indent="-342900">
              <a:buFont typeface="Arial" panose="020B0604020202020204" pitchFamily="34" charset="0"/>
              <a:buChar char="•"/>
            </a:pPr>
            <a:r>
              <a:rPr lang="en-US" sz="1600" dirty="0"/>
              <a:t>Batch record information</a:t>
            </a:r>
          </a:p>
          <a:p>
            <a:pPr marL="800100" lvl="1" indent="-342900">
              <a:buFont typeface="Arial" panose="020B0604020202020204" pitchFamily="34" charset="0"/>
              <a:buChar char="•"/>
            </a:pPr>
            <a:r>
              <a:rPr lang="en-US" sz="1600" dirty="0"/>
              <a:t>Documentation to justify loss values to dust, cleaning, etc. </a:t>
            </a:r>
          </a:p>
          <a:p>
            <a:pPr lvl="1"/>
            <a:endParaRPr lang="en-US" sz="1600" dirty="0"/>
          </a:p>
          <a:p>
            <a:pPr marL="342900" indent="-342900">
              <a:buAutoNum type="arabicPeriod" startAt="2"/>
            </a:pPr>
            <a:r>
              <a:rPr lang="en-US" sz="1600" dirty="0"/>
              <a:t>Complete the “Documentation” tab of the “PSCI Example Calculation” Excel file. </a:t>
            </a:r>
          </a:p>
          <a:p>
            <a:endParaRPr lang="en-US" sz="1600" dirty="0"/>
          </a:p>
          <a:p>
            <a:pPr marL="800100" lvl="1" indent="-342900">
              <a:buFont typeface="+mj-lt"/>
              <a:buAutoNum type="arabicPeriod" startAt="3"/>
            </a:pPr>
            <a:endParaRPr lang="en-US" dirty="0"/>
          </a:p>
        </p:txBody>
      </p:sp>
      <p:cxnSp>
        <p:nvCxnSpPr>
          <p:cNvPr id="6" name="Straight Connector 5">
            <a:extLst>
              <a:ext uri="{FF2B5EF4-FFF2-40B4-BE49-F238E27FC236}">
                <a16:creationId xmlns:a16="http://schemas.microsoft.com/office/drawing/2014/main" id="{593CEAB8-DDF5-4094-95DC-D4AF70CD3800}"/>
              </a:ext>
            </a:extLst>
          </p:cNvPr>
          <p:cNvCxnSpPr/>
          <p:nvPr/>
        </p:nvCxnSpPr>
        <p:spPr>
          <a:xfrm>
            <a:off x="2893552" y="1162975"/>
            <a:ext cx="0" cy="5171149"/>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C36CD01-36C3-4A2B-AAFA-CF4F07436474}"/>
              </a:ext>
            </a:extLst>
          </p:cNvPr>
          <p:cNvSpPr txBox="1"/>
          <p:nvPr/>
        </p:nvSpPr>
        <p:spPr>
          <a:xfrm>
            <a:off x="874118" y="1257804"/>
            <a:ext cx="1173285" cy="369332"/>
          </a:xfrm>
          <a:prstGeom prst="rect">
            <a:avLst/>
          </a:prstGeom>
          <a:noFill/>
        </p:spPr>
        <p:txBody>
          <a:bodyPr wrap="square" rtlCol="0">
            <a:spAutoFit/>
          </a:bodyPr>
          <a:lstStyle/>
          <a:p>
            <a:pPr algn="ctr"/>
            <a:r>
              <a:rPr lang="en-US" u="sng" dirty="0"/>
              <a:t>Purpose:</a:t>
            </a:r>
          </a:p>
        </p:txBody>
      </p:sp>
      <p:sp>
        <p:nvSpPr>
          <p:cNvPr id="8" name="Flowchart: Terminator 7">
            <a:extLst>
              <a:ext uri="{FF2B5EF4-FFF2-40B4-BE49-F238E27FC236}">
                <a16:creationId xmlns:a16="http://schemas.microsoft.com/office/drawing/2014/main" id="{87BC3458-D210-4FAE-8DEB-64032856E43A}"/>
              </a:ext>
            </a:extLst>
          </p:cNvPr>
          <p:cNvSpPr/>
          <p:nvPr/>
        </p:nvSpPr>
        <p:spPr>
          <a:xfrm>
            <a:off x="517211" y="1731077"/>
            <a:ext cx="1887098" cy="816152"/>
          </a:xfrm>
          <a:prstGeom prst="flowChartTerminator">
            <a:avLst/>
          </a:prstGeom>
          <a:solidFill>
            <a:srgbClr val="F9A27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chemeClr val="tx1"/>
                </a:solidFill>
              </a:rPr>
              <a:t>8. Document results, assumptions, and supporting data. </a:t>
            </a:r>
            <a:endParaRPr lang="en-US" sz="2000" dirty="0">
              <a:solidFill>
                <a:schemeClr val="tx1"/>
              </a:solidFill>
            </a:endParaRPr>
          </a:p>
        </p:txBody>
      </p:sp>
      <p:sp>
        <p:nvSpPr>
          <p:cNvPr id="9" name="Content Placeholder 2">
            <a:extLst>
              <a:ext uri="{FF2B5EF4-FFF2-40B4-BE49-F238E27FC236}">
                <a16:creationId xmlns:a16="http://schemas.microsoft.com/office/drawing/2014/main" id="{499F5EBD-F723-4071-A14E-711CB5851F6C}"/>
              </a:ext>
            </a:extLst>
          </p:cNvPr>
          <p:cNvSpPr txBox="1">
            <a:spLocks/>
          </p:cNvSpPr>
          <p:nvPr/>
        </p:nvSpPr>
        <p:spPr>
          <a:xfrm>
            <a:off x="175623" y="2651170"/>
            <a:ext cx="2616564" cy="12210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Clr>
                <a:srgbClr val="F8652E"/>
              </a:buClr>
              <a:buFont typeface="Wingdings" panose="05000000000000000000" pitchFamily="2" charset="2"/>
              <a:buChar char="§"/>
              <a:defRPr sz="2200" kern="1200">
                <a:solidFill>
                  <a:srgbClr val="848484"/>
                </a:solidFill>
                <a:latin typeface="+mn-lt"/>
                <a:ea typeface="+mn-ea"/>
                <a:cs typeface="+mn-cs"/>
              </a:defRPr>
            </a:lvl1pPr>
            <a:lvl2pPr marL="685800" indent="-228600" algn="l" defTabSz="914400" rtl="0" eaLnBrk="1" latinLnBrk="0" hangingPunct="1">
              <a:lnSpc>
                <a:spcPct val="90000"/>
              </a:lnSpc>
              <a:spcBef>
                <a:spcPts val="500"/>
              </a:spcBef>
              <a:buFont typeface="Calibri Light" panose="020F0302020204030204" pitchFamily="34" charset="0"/>
              <a:buChar char="-"/>
              <a:defRPr sz="2200" kern="1200">
                <a:solidFill>
                  <a:srgbClr val="84848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2200" kern="1200">
                <a:solidFill>
                  <a:srgbClr val="84848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Wingdings" panose="05000000000000000000" pitchFamily="2" charset="2"/>
              <a:buNone/>
            </a:pPr>
            <a:r>
              <a:rPr lang="en-GB" sz="1600" dirty="0">
                <a:solidFill>
                  <a:schemeClr val="tx1"/>
                </a:solidFill>
              </a:rPr>
              <a:t>Record the results of the PEC assessment, along with the assumptions and supporting data.</a:t>
            </a:r>
            <a:endParaRPr lang="en-GB" sz="1800" dirty="0"/>
          </a:p>
          <a:p>
            <a:pPr marL="342900" indent="-342900">
              <a:buFont typeface="+mj-lt"/>
              <a:buAutoNum type="arabicPeriod"/>
            </a:pPr>
            <a:endParaRPr lang="en-GB" sz="1800" dirty="0"/>
          </a:p>
          <a:p>
            <a:pPr marL="342900" indent="-342900">
              <a:buFont typeface="+mj-lt"/>
              <a:buAutoNum type="arabicPeriod"/>
            </a:pPr>
            <a:endParaRPr lang="en-GB" sz="1800" dirty="0"/>
          </a:p>
          <a:p>
            <a:pPr marL="0" indent="0">
              <a:buFont typeface="Wingdings" panose="05000000000000000000" pitchFamily="2" charset="2"/>
              <a:buNone/>
            </a:pPr>
            <a:endParaRPr lang="en-GB" sz="1800" dirty="0"/>
          </a:p>
        </p:txBody>
      </p:sp>
      <p:pic>
        <p:nvPicPr>
          <p:cNvPr id="10" name="Picture 9">
            <a:extLst>
              <a:ext uri="{FF2B5EF4-FFF2-40B4-BE49-F238E27FC236}">
                <a16:creationId xmlns:a16="http://schemas.microsoft.com/office/drawing/2014/main" id="{6C2D7AFF-3EB2-45E1-89EB-752F3D483B6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972313" y="3627552"/>
            <a:ext cx="4385250" cy="2569818"/>
          </a:xfrm>
          <a:prstGeom prst="rect">
            <a:avLst/>
          </a:prstGeom>
          <a:ln>
            <a:solidFill>
              <a:schemeClr val="tx1"/>
            </a:solidFill>
          </a:ln>
        </p:spPr>
      </p:pic>
    </p:spTree>
    <p:extLst>
      <p:ext uri="{BB962C8B-B14F-4D97-AF65-F5344CB8AC3E}">
        <p14:creationId xmlns:p14="http://schemas.microsoft.com/office/powerpoint/2010/main" val="21343934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1B1067E-D74E-4651-8B11-F0C11C76A672}"/>
              </a:ext>
            </a:extLst>
          </p:cNvPr>
          <p:cNvSpPr>
            <a:spLocks noGrp="1"/>
          </p:cNvSpPr>
          <p:nvPr>
            <p:ph type="sldNum" sz="quarter" idx="12"/>
          </p:nvPr>
        </p:nvSpPr>
        <p:spPr/>
        <p:txBody>
          <a:bodyPr/>
          <a:lstStyle/>
          <a:p>
            <a:pPr marL="0" marR="0" lvl="0" indent="0" algn="r" defTabSz="914377"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377" rtl="0" eaLnBrk="1" fontAlgn="auto" latinLnBrk="0" hangingPunct="1">
                <a:lnSpc>
                  <a:spcPct val="100000"/>
                </a:lnSpc>
                <a:spcBef>
                  <a:spcPts val="0"/>
                </a:spcBef>
                <a:spcAft>
                  <a:spcPts val="0"/>
                </a:spcAft>
                <a:buClrTx/>
                <a:buSzTx/>
                <a:buFontTx/>
                <a:buNone/>
                <a:tabLst/>
                <a:defRPr/>
              </a:pPr>
              <a:t>44</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pic>
        <p:nvPicPr>
          <p:cNvPr id="4" name="Picture 3">
            <a:extLst>
              <a:ext uri="{FF2B5EF4-FFF2-40B4-BE49-F238E27FC236}">
                <a16:creationId xmlns:a16="http://schemas.microsoft.com/office/drawing/2014/main" id="{795FF4C8-CEB3-46C0-86B3-B496C769DA39}"/>
              </a:ext>
            </a:extLst>
          </p:cNvPr>
          <p:cNvPicPr>
            <a:picLocks noChangeAspect="1"/>
          </p:cNvPicPr>
          <p:nvPr/>
        </p:nvPicPr>
        <p:blipFill rotWithShape="1">
          <a:blip r:embed="rId2">
            <a:extLst>
              <a:ext uri="{28A0092B-C50C-407E-A947-70E740481C1C}">
                <a14:useLocalDpi xmlns:a14="http://schemas.microsoft.com/office/drawing/2010/main" val="0"/>
              </a:ext>
            </a:extLst>
          </a:blip>
          <a:srcRect t="10334" r="53662"/>
          <a:stretch/>
        </p:blipFill>
        <p:spPr>
          <a:xfrm>
            <a:off x="3935730" y="331845"/>
            <a:ext cx="4320535" cy="4995336"/>
          </a:xfrm>
          <a:prstGeom prst="rect">
            <a:avLst/>
          </a:prstGeom>
        </p:spPr>
      </p:pic>
      <p:sp>
        <p:nvSpPr>
          <p:cNvPr id="5" name="TextBox 4">
            <a:extLst>
              <a:ext uri="{FF2B5EF4-FFF2-40B4-BE49-F238E27FC236}">
                <a16:creationId xmlns:a16="http://schemas.microsoft.com/office/drawing/2014/main" id="{56104C61-6383-4154-8AA3-7977D2A29EB0}"/>
              </a:ext>
            </a:extLst>
          </p:cNvPr>
          <p:cNvSpPr txBox="1"/>
          <p:nvPr/>
        </p:nvSpPr>
        <p:spPr>
          <a:xfrm>
            <a:off x="1943543" y="5327181"/>
            <a:ext cx="8304907" cy="89255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600" b="1" i="0" u="none" strike="noStrike" kern="1200" cap="none" spc="0" normalizeH="0" baseline="0" noProof="0" dirty="0">
                <a:ln>
                  <a:noFill/>
                </a:ln>
                <a:solidFill>
                  <a:prstClr val="black">
                    <a:lumMod val="50000"/>
                    <a:lumOff val="50000"/>
                  </a:prstClr>
                </a:solidFill>
                <a:effectLst/>
                <a:uLnTx/>
                <a:uFillTx/>
                <a:latin typeface="Calibri Light"/>
                <a:ea typeface="+mn-ea"/>
                <a:cs typeface="+mn-cs"/>
              </a:rPr>
              <a:t>To ask questions, please use the ‘Chat’ or ‘Q&amp;A’ function on the right-hand side of your screen</a:t>
            </a:r>
          </a:p>
        </p:txBody>
      </p:sp>
    </p:spTree>
    <p:extLst>
      <p:ext uri="{BB962C8B-B14F-4D97-AF65-F5344CB8AC3E}">
        <p14:creationId xmlns:p14="http://schemas.microsoft.com/office/powerpoint/2010/main" val="278378829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FABB43AA-211A-4348-AA8D-D923BE33A285}"/>
              </a:ext>
            </a:extLst>
          </p:cNvPr>
          <p:cNvSpPr>
            <a:spLocks noGrp="1"/>
          </p:cNvSpPr>
          <p:nvPr>
            <p:ph type="ftr"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rPr>
              <a:t>Test title</a:t>
            </a:r>
          </a:p>
        </p:txBody>
      </p:sp>
      <p:sp>
        <p:nvSpPr>
          <p:cNvPr id="3" name="Slide Number Placeholder 2">
            <a:extLst>
              <a:ext uri="{FF2B5EF4-FFF2-40B4-BE49-F238E27FC236}">
                <a16:creationId xmlns:a16="http://schemas.microsoft.com/office/drawing/2014/main" id="{89951061-F175-49C4-84B8-C0C3005A1AF9}"/>
              </a:ext>
            </a:extLst>
          </p:cNvPr>
          <p:cNvSpPr>
            <a:spLocks noGrp="1"/>
          </p:cNvSpPr>
          <p:nvPr>
            <p:ph type="sldNum" sz="quarter" idx="11"/>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A91ABBD-BE70-492B-BBD8-7AF5442A9E89}" type="slidenum">
              <a:rPr kumimoji="0" lang="en-GB" sz="1200" b="0" i="0" u="none" strike="noStrike" kern="1200" cap="none" spc="0" normalizeH="0" baseline="0" noProof="0" smtClean="0">
                <a:ln>
                  <a:noFill/>
                </a:ln>
                <a:solidFill>
                  <a:prstClr val="black">
                    <a:tint val="75000"/>
                  </a:prstClr>
                </a:solidFill>
                <a:effectLst/>
                <a:uLnTx/>
                <a:uFillTx/>
                <a:latin typeface="Ubuntu Bold"/>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tint val="75000"/>
                </a:prstClr>
              </a:solidFill>
              <a:effectLst/>
              <a:uLnTx/>
              <a:uFillTx/>
              <a:latin typeface="Ubuntu Bold"/>
              <a:ea typeface="+mn-ea"/>
              <a:cs typeface="+mn-cs"/>
            </a:endParaRPr>
          </a:p>
        </p:txBody>
      </p:sp>
    </p:spTree>
    <p:extLst>
      <p:ext uri="{BB962C8B-B14F-4D97-AF65-F5344CB8AC3E}">
        <p14:creationId xmlns:p14="http://schemas.microsoft.com/office/powerpoint/2010/main" val="314645080"/>
      </p:ext>
    </p:extLst>
  </p:cSld>
  <p:clrMapOvr>
    <a:masterClrMapping/>
  </p:clrMapOvr>
</p:sld>
</file>

<file path=ppt/theme/theme1.xml><?xml version="1.0" encoding="utf-8"?>
<a:theme xmlns:a="http://schemas.openxmlformats.org/drawingml/2006/main" name="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5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2_Office Theme">
  <a:themeElements>
    <a:clrScheme name="PSCI">
      <a:dk1>
        <a:sysClr val="windowText" lastClr="000000"/>
      </a:dk1>
      <a:lt1>
        <a:sysClr val="window" lastClr="FFFFFF"/>
      </a:lt1>
      <a:dk2>
        <a:srgbClr val="AA1D11"/>
      </a:dk2>
      <a:lt2>
        <a:srgbClr val="EEECE1"/>
      </a:lt2>
      <a:accent1>
        <a:srgbClr val="F86524"/>
      </a:accent1>
      <a:accent2>
        <a:srgbClr val="AA1D11"/>
      </a:accent2>
      <a:accent3>
        <a:srgbClr val="FF8002"/>
      </a:accent3>
      <a:accent4>
        <a:srgbClr val="4D2110"/>
      </a:accent4>
      <a:accent5>
        <a:srgbClr val="E9D8CB"/>
      </a:accent5>
      <a:accent6>
        <a:srgbClr val="000000"/>
      </a:accent6>
      <a:hlink>
        <a:srgbClr val="F86524"/>
      </a:hlink>
      <a:folHlink>
        <a:srgbClr val="7F7F7F"/>
      </a:folHlink>
    </a:clrScheme>
    <a:fontScheme name="PSCI">
      <a:majorFont>
        <a:latin typeface="Ubuntu Bold"/>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e1c272e4-4be2-42db-bb4f-5d03c584f366">
      <UserInfo>
        <DisplayName>Chase, Nolan</DisplayName>
        <AccountId>12</AccountId>
        <AccountType/>
      </UserInfo>
      <UserInfo>
        <DisplayName>Rushing, Jason</DisplayName>
        <AccountId>33</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9CAED29A489F3441B82A00C7B5401AB0" ma:contentTypeVersion="11" ma:contentTypeDescription="Create a new document." ma:contentTypeScope="" ma:versionID="44b1c0ee4b41f53c51794661285c0434">
  <xsd:schema xmlns:xsd="http://www.w3.org/2001/XMLSchema" xmlns:xs="http://www.w3.org/2001/XMLSchema" xmlns:p="http://schemas.microsoft.com/office/2006/metadata/properties" xmlns:ns2="f430c4af-4f6c-4806-bba5-ba72d98a6fa1" xmlns:ns3="e1c272e4-4be2-42db-bb4f-5d03c584f366" targetNamespace="http://schemas.microsoft.com/office/2006/metadata/properties" ma:root="true" ma:fieldsID="646dc7af8fe3f20cc8b21e160aa60a5b" ns2:_="" ns3:_="">
    <xsd:import namespace="f430c4af-4f6c-4806-bba5-ba72d98a6fa1"/>
    <xsd:import namespace="e1c272e4-4be2-42db-bb4f-5d03c584f36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430c4af-4f6c-4806-bba5-ba72d98a6fa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e1c272e4-4be2-42db-bb4f-5d03c584f36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0756BAB-7CA6-43B8-91A2-B879F527BDA2}">
  <ds:schemaRefs>
    <ds:schemaRef ds:uri="http://purl.org/dc/elements/1.1/"/>
    <ds:schemaRef ds:uri="http://schemas.microsoft.com/office/2006/metadata/properties"/>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6d40c02d-fc39-498b-a887-1a8c0f812820"/>
    <ds:schemaRef ds:uri="http://purl.org/dc/dcmitype/"/>
    <ds:schemaRef ds:uri="2c239a52-8c52-4b6d-9a90-c5669decfc8c"/>
    <ds:schemaRef ds:uri="http://www.w3.org/XML/1998/namespace"/>
    <ds:schemaRef ds:uri="e1c272e4-4be2-42db-bb4f-5d03c584f366"/>
  </ds:schemaRefs>
</ds:datastoreItem>
</file>

<file path=customXml/itemProps2.xml><?xml version="1.0" encoding="utf-8"?>
<ds:datastoreItem xmlns:ds="http://schemas.openxmlformats.org/officeDocument/2006/customXml" ds:itemID="{7E3E01E8-C4C6-420A-87D3-73A073991D00}">
  <ds:schemaRefs>
    <ds:schemaRef ds:uri="http://schemas.microsoft.com/sharepoint/v3/contenttype/forms"/>
  </ds:schemaRefs>
</ds:datastoreItem>
</file>

<file path=customXml/itemProps3.xml><?xml version="1.0" encoding="utf-8"?>
<ds:datastoreItem xmlns:ds="http://schemas.openxmlformats.org/officeDocument/2006/customXml" ds:itemID="{64B720A5-63D6-4B8F-82CA-DE631C703E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430c4af-4f6c-4806-bba5-ba72d98a6fa1"/>
    <ds:schemaRef ds:uri="e1c272e4-4be2-42db-bb4f-5d03c584f36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8070</TotalTime>
  <Words>4982</Words>
  <Application>Microsoft Office PowerPoint</Application>
  <PresentationFormat>Widescreen</PresentationFormat>
  <Paragraphs>809</Paragraphs>
  <Slides>45</Slides>
  <Notes>0</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45</vt:i4>
      </vt:variant>
    </vt:vector>
  </HeadingPairs>
  <TitlesOfParts>
    <vt:vector size="54" baseType="lpstr">
      <vt:lpstr>Calibri Light</vt:lpstr>
      <vt:lpstr>Arial</vt:lpstr>
      <vt:lpstr>Calibri</vt:lpstr>
      <vt:lpstr>Courier New</vt:lpstr>
      <vt:lpstr>Ubuntu Bold</vt:lpstr>
      <vt:lpstr>Wingdings</vt:lpstr>
      <vt:lpstr>Office Theme</vt:lpstr>
      <vt:lpstr>5_Office Theme</vt:lpstr>
      <vt:lpstr>12_Office Theme</vt:lpstr>
      <vt:lpstr>Webinar: Establishing Predicted Environmental Concentrations for API Loss from Pharmaceutical Manufacturing</vt:lpstr>
      <vt:lpstr>Speakers</vt:lpstr>
      <vt:lpstr>Special Thanks</vt:lpstr>
      <vt:lpstr>Introduction</vt:lpstr>
      <vt:lpstr>Other PSCI PiE Presentations and Reference Files</vt:lpstr>
      <vt:lpstr>Goal of this Presentation</vt:lpstr>
      <vt:lpstr>Terminology and Acronyms</vt:lpstr>
      <vt:lpstr>Mass Balance Process Overview – Background Information</vt:lpstr>
      <vt:lpstr>Mass Balance Process Overview – Background Information</vt:lpstr>
      <vt:lpstr>Mass Balance Process Overview – Background Information      </vt:lpstr>
      <vt:lpstr>Mass Balance Process Overview – Conservative Assessment</vt:lpstr>
      <vt:lpstr>Mass Balance Process Overview – Conservative Assessment</vt:lpstr>
      <vt:lpstr>Mass Balance Process Overview – Conservative Assessment</vt:lpstr>
      <vt:lpstr>Mass Balance Process Overview – Refine Assessment                 (1/2)</vt:lpstr>
      <vt:lpstr>Mass Balance Process Overview – Refine Assessment                 (1/2)</vt:lpstr>
      <vt:lpstr>Mass Balance Process Overview – Refine Assessment                 (2/2)</vt:lpstr>
      <vt:lpstr>Mass Balance Process Overview – Refine Assessment                 (2/2)</vt:lpstr>
      <vt:lpstr>Mass Balance Process Overview – Refine Assessment                 (2/2)</vt:lpstr>
      <vt:lpstr>PowerPoint Presentation</vt:lpstr>
      <vt:lpstr>Step 1: Select a Product for Evaluation</vt:lpstr>
      <vt:lpstr>Step 2: Determine if API Losses are Discharged to the Environment via Wastewater</vt:lpstr>
      <vt:lpstr>Step 3: Obtain PNEC Information</vt:lpstr>
      <vt:lpstr>Step 3: Obtain Water Body Information                                         </vt:lpstr>
      <vt:lpstr>Step 4: Gather Production Yield Information</vt:lpstr>
      <vt:lpstr>Step 4: Gather Production Yield Information</vt:lpstr>
      <vt:lpstr>Step 4: Use eMax to Calculate PEC Value</vt:lpstr>
      <vt:lpstr>Step 5: Compile List of API Loss Locations</vt:lpstr>
      <vt:lpstr>Step 6: Develop a Process Block Diagram</vt:lpstr>
      <vt:lpstr>Step 7: Populate Balance with Known/Estimated Losses</vt:lpstr>
      <vt:lpstr>Step 7: Populate Balance with Accountable Losses           </vt:lpstr>
      <vt:lpstr>Step 7: Populate Balance with Accountable Losses           </vt:lpstr>
      <vt:lpstr>Step 7: Populate Balance with Accountable Losses           </vt:lpstr>
      <vt:lpstr>Step 7: Populate Balance with Accountable Losses           </vt:lpstr>
      <vt:lpstr>Step 7: Differences for Oral Solid Dose (OSD) Products               1/2</vt:lpstr>
      <vt:lpstr>Step 7: Differences for Oral Solid Dose (OSD) Products               2/2</vt:lpstr>
      <vt:lpstr>Step 7: Differences for Oral Solid Dose (OSD) Products</vt:lpstr>
      <vt:lpstr>Step 7: Differences for Oral Solid Dose (OSD) Products</vt:lpstr>
      <vt:lpstr>Step 7: Differences for Oral Solid Dose (OSD) Products</vt:lpstr>
      <vt:lpstr>Step 7: Differences for Oral Solid Dose (OSD) Products</vt:lpstr>
      <vt:lpstr>Step 7: Differences for Oral Solid Dose (OSD) Products</vt:lpstr>
      <vt:lpstr>Step 7: Differences for Oral Solid Dose (OSD) Products</vt:lpstr>
      <vt:lpstr>Step 7: Recalculate PEC/PNEC Ratio  </vt:lpstr>
      <vt:lpstr>Step 8: Document Results, Assumptions, and Supporting Data</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Charles Eardley</dc:creator>
  <cp:lastModifiedBy>Chase, Nolan</cp:lastModifiedBy>
  <cp:revision>32</cp:revision>
  <dcterms:created xsi:type="dcterms:W3CDTF">2019-06-14T13:12:19Z</dcterms:created>
  <dcterms:modified xsi:type="dcterms:W3CDTF">2021-10-13T15:53:54Z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0x0101009CAED29A489F3441B82A00C7B5401AB0</vt:lpwstr>
  </property>
  <property fmtid="{D5CDD505-2E9C-101B-9397-08002B2CF9AE}" pid="3" name="TaxKeyword">
    <vt:lpwstr/>
  </property>
</Properties>
</file>