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20"/>
  </p:notesMasterIdLst>
  <p:sldIdLst>
    <p:sldId id="7872" r:id="rId5"/>
    <p:sldId id="13759" r:id="rId6"/>
    <p:sldId id="7852" r:id="rId7"/>
    <p:sldId id="7860" r:id="rId8"/>
    <p:sldId id="7861" r:id="rId9"/>
    <p:sldId id="7862" r:id="rId10"/>
    <p:sldId id="7863" r:id="rId11"/>
    <p:sldId id="7864" r:id="rId12"/>
    <p:sldId id="7865" r:id="rId13"/>
    <p:sldId id="7866" r:id="rId14"/>
    <p:sldId id="7869" r:id="rId15"/>
    <p:sldId id="7867" r:id="rId16"/>
    <p:sldId id="7870" r:id="rId17"/>
    <p:sldId id="13832" r:id="rId18"/>
    <p:sldId id="7871" r:id="rId19"/>
  </p:sldIdLst>
  <p:sldSz cx="12192000" cy="6858000"/>
  <p:notesSz cx="10020300" cy="6888163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Ubuntu Bold" panose="020B0604020202020204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DAC3020-65D7-0E5C-AA22-95C61DB75B15}" name="Rebecca Luo" initials="RL" userId="S::rebecca.luo@carnstone.com::1e0727fa-4bf7-4d1f-ab3b-196ffa659c20" providerId="AD"/>
  <p188:author id="{78B31A21-7553-FB8C-2CB7-04187D4A731E}" name="Alexandra Kunde" initials="AK" userId="S::alexandra.kunde@carnstone.com::7050df1e-e069-48a3-8a9e-26cc21ec0f88" providerId="AD"/>
  <p188:author id="{B3B02747-4059-E23E-36DB-9E4821E94801}" name="Trinity Wang" initials="TW" userId="S::trinity.wang@carnstone.com::1a1fa157-537b-473b-aa3b-275a345d8030" providerId="AD"/>
  <p188:author id="{2844AC68-8B50-E5A0-6377-DDD16285D50B}" name="Blake Zheng" initials="BZ" userId="S::blake.zheng@carnstone.com::a78039c8-996b-42f4-a0a5-e1729f353f40" providerId="AD"/>
  <p188:author id="{1A434E6B-E4DA-E713-6ACC-994EB85FD37D}" name="Jin Wang" initials="JW" userId="S::jin.wang@carnstone.com::0150044d-9dff-4933-8218-0c89adfa737c" providerId="AD"/>
  <p188:author id="{6F372EE3-FEB2-C0E4-7D91-F2AB84B95A13}" name="Alexandra Kunde" initials="AK" userId="S::Alexandra.Kunde@carnstone.com::7050df1e-e069-48a3-8a9e-26cc21ec0f8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 Pillon" initials="MP" lastIdx="15" clrIdx="0">
    <p:extLst>
      <p:ext uri="{19B8F6BF-5375-455C-9EA6-DF929625EA0E}">
        <p15:presenceInfo xmlns:p15="http://schemas.microsoft.com/office/powerpoint/2012/main" userId="S::marie.pillon@carnstone.com::9929d0fc-dce0-4c8e-90af-1e42696e05bb" providerId="AD"/>
      </p:ext>
    </p:extLst>
  </p:cmAuthor>
  <p:cmAuthor id="2" name="Alexandra Kunde" initials="AK" lastIdx="4" clrIdx="1">
    <p:extLst>
      <p:ext uri="{19B8F6BF-5375-455C-9EA6-DF929625EA0E}">
        <p15:presenceInfo xmlns:p15="http://schemas.microsoft.com/office/powerpoint/2012/main" userId="S::Alexandra.Kunde@carnstone.com::7050df1e-e069-48a3-8a9e-26cc21ec0f88" providerId="AD"/>
      </p:ext>
    </p:extLst>
  </p:cmAuthor>
  <p:cmAuthor id="3" name="Blake Zheng" initials="BZ" lastIdx="23" clrIdx="2">
    <p:extLst>
      <p:ext uri="{19B8F6BF-5375-455C-9EA6-DF929625EA0E}">
        <p15:presenceInfo xmlns:p15="http://schemas.microsoft.com/office/powerpoint/2012/main" userId="S::blake.zheng@carnstone.com::a78039c8-996b-42f4-a0a5-e1729f353f40" providerId="AD"/>
      </p:ext>
    </p:extLst>
  </p:cmAuthor>
  <p:cmAuthor id="4" name="Regan Leahy" initials="RL" lastIdx="24" clrIdx="3">
    <p:extLst>
      <p:ext uri="{19B8F6BF-5375-455C-9EA6-DF929625EA0E}">
        <p15:presenceInfo xmlns:p15="http://schemas.microsoft.com/office/powerpoint/2012/main" userId="S::Regan.Leahy@carnstone.com::97877d58-18c6-4085-8e0f-8d081f86e7e8" providerId="AD"/>
      </p:ext>
    </p:extLst>
  </p:cmAuthor>
  <p:cmAuthor id="5" name="Hadin Ahmed" initials="HA" lastIdx="1" clrIdx="4">
    <p:extLst>
      <p:ext uri="{19B8F6BF-5375-455C-9EA6-DF929625EA0E}">
        <p15:presenceInfo xmlns:p15="http://schemas.microsoft.com/office/powerpoint/2012/main" userId="S::Hadin.Ahmed@carnstone.com::a2cadfd0-267b-4ff8-b6f4-5aa77a94f8a7" providerId="AD"/>
      </p:ext>
    </p:extLst>
  </p:cmAuthor>
  <p:cmAuthor id="6" name="Hazel Rowley" initials="HR" lastIdx="7" clrIdx="5">
    <p:extLst>
      <p:ext uri="{19B8F6BF-5375-455C-9EA6-DF929625EA0E}">
        <p15:presenceInfo xmlns:p15="http://schemas.microsoft.com/office/powerpoint/2012/main" userId="S::Hazel.Rowley@carnstone.com::f0a9e660-7d83-47a7-a3ff-43878f2ba2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F86524"/>
    <a:srgbClr val="F8F8F8"/>
    <a:srgbClr val="848484"/>
    <a:srgbClr val="F8652E"/>
    <a:srgbClr val="FF914D"/>
    <a:srgbClr val="E6E6E6"/>
    <a:srgbClr val="EEEEEE"/>
    <a:srgbClr val="F5F5F5"/>
    <a:srgbClr val="EAEAEA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6A605D-35C0-45EF-A17C-F2521C4E4FE2}" v="1" dt="2023-05-29T05:53:12.3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90" y="306"/>
      </p:cViewPr>
      <p:guideLst>
        <p:guide orient="horz" pos="17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Relationship Id="rId35" Type="http://schemas.microsoft.com/office/2018/10/relationships/authors" Target="author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inity Wang" userId="1a1fa157-537b-473b-aa3b-275a345d8030" providerId="ADAL" clId="{776A605D-35C0-45EF-A17C-F2521C4E4FE2}"/>
    <pc:docChg chg="addSld delSld modSld">
      <pc:chgData name="Trinity Wang" userId="1a1fa157-537b-473b-aa3b-275a345d8030" providerId="ADAL" clId="{776A605D-35C0-45EF-A17C-F2521C4E4FE2}" dt="2023-05-29T05:53:12.304" v="1"/>
      <pc:docMkLst>
        <pc:docMk/>
      </pc:docMkLst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59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0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1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2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3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4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5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6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7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8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69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0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1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2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3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4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5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6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7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8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79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0" sldId="280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674037958" sldId="282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244573595" sldId="7852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848254256" sldId="7860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3096757133" sldId="7861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4206761548" sldId="7862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3079203744" sldId="7863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1260297247" sldId="7864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598971740" sldId="7865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869994743" sldId="7866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736205687" sldId="7867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1515016378" sldId="7869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1647887100" sldId="7870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52412529" sldId="7871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2479674099" sldId="7872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4279617666" sldId="7932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1479674232" sldId="13759"/>
        </pc:sldMkLst>
      </pc:sldChg>
      <pc:sldChg chg="add">
        <pc:chgData name="Trinity Wang" userId="1a1fa157-537b-473b-aa3b-275a345d8030" providerId="ADAL" clId="{776A605D-35C0-45EF-A17C-F2521C4E4FE2}" dt="2023-05-29T05:53:12.304" v="1"/>
        <pc:sldMkLst>
          <pc:docMk/>
          <pc:sldMk cId="1852884451" sldId="13832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336944974" sldId="13834"/>
        </pc:sldMkLst>
      </pc:sldChg>
      <pc:sldChg chg="del">
        <pc:chgData name="Trinity Wang" userId="1a1fa157-537b-473b-aa3b-275a345d8030" providerId="ADAL" clId="{776A605D-35C0-45EF-A17C-F2521C4E4FE2}" dt="2023-05-29T05:52:37.114" v="0" actId="47"/>
        <pc:sldMkLst>
          <pc:docMk/>
          <pc:sldMk cId="2844474129" sldId="1383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5851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E128C856-5224-4568-A190-56A6B352CD24}" type="datetimeFigureOut">
              <a:rPr lang="en-GB" smtClean="0"/>
              <a:t>29/05/2023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0425"/>
            <a:ext cx="4133850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030" y="3314928"/>
            <a:ext cx="8016240" cy="271221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5851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674FFDB-E6E7-494C-8DA1-5857F3259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258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BFFCA-ED73-4DEE-A396-66FA1CFB794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151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74FFDB-E6E7-494C-8DA1-5857F3259AD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7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.png"/><Relationship Id="rId3" Type="http://schemas.openxmlformats.org/officeDocument/2006/relationships/image" Target="../media/image5.png"/><Relationship Id="rId7" Type="http://schemas.openxmlformats.org/officeDocument/2006/relationships/image" Target="../media/image8.svg"/><Relationship Id="rId12" Type="http://schemas.openxmlformats.org/officeDocument/2006/relationships/hyperlink" Target="https://www.linkedin.com/company/pharmaceutical-supply-chain-initiative-psci-/" TargetMode="External"/><Relationship Id="rId2" Type="http://schemas.openxmlformats.org/officeDocument/2006/relationships/hyperlink" Target="mailto:info@pscinitiative.org" TargetMode="External"/><Relationship Id="rId16" Type="http://schemas.openxmlformats.org/officeDocument/2006/relationships/image" Target="../media/image1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hyperlink" Target="https://pscinitiative.org/home" TargetMode="External"/><Relationship Id="rId15" Type="http://schemas.openxmlformats.org/officeDocument/2006/relationships/hyperlink" Target="https://twitter.com/pscinitiative?lang=en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6.svg"/><Relationship Id="rId9" Type="http://schemas.openxmlformats.org/officeDocument/2006/relationships/image" Target="../media/image10.svg"/><Relationship Id="rId14" Type="http://schemas.openxmlformats.org/officeDocument/2006/relationships/image" Target="../media/image13.sv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oleObject" Target="../embeddings/oleObject1.bin"/><Relationship Id="rId7" Type="http://schemas.openxmlformats.org/officeDocument/2006/relationships/image" Target="../media/image18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2.bin"/><Relationship Id="rId7" Type="http://schemas.openxmlformats.org/officeDocument/2006/relationships/image" Target="../media/image19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0CE1F-6D74-47AF-B1EA-5A442AFFF0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3841" y="1600200"/>
            <a:ext cx="10029825" cy="1812132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5B553E-2BB7-48D4-BF8F-6502FC1B19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42" y="362709"/>
            <a:ext cx="3208414" cy="80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412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OVERVIEW | AUGUST 2021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27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92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4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72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54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AE568EB-F628-46FB-BE1D-F02F4C5237FC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9E95865-949B-4527-A79A-382C0A3AEC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62D644-F520-47B5-9329-EEB10D020A9A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@PSCInitiative</a:t>
            </a:r>
          </a:p>
        </p:txBody>
      </p:sp>
    </p:spTree>
    <p:extLst>
      <p:ext uri="{BB962C8B-B14F-4D97-AF65-F5344CB8AC3E}">
        <p14:creationId xmlns:p14="http://schemas.microsoft.com/office/powerpoint/2010/main" val="2147709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kern="120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+44 (0) 7342 990241</a:t>
            </a:r>
          </a:p>
          <a:p>
            <a:endParaRPr lang="en-US" sz="1100">
              <a:solidFill>
                <a:srgbClr val="5A5A5A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263080" y="2331931"/>
            <a:ext cx="1665841" cy="7052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b="1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Rosie Towe: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400" b="1">
                <a:solidFill>
                  <a:srgbClr val="5A5A5A"/>
                </a:solidFill>
              </a:rPr>
              <a:t>+44 (0) 7342 990241</a:t>
            </a:r>
            <a:endParaRPr lang="en-US" sz="14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56A0CE8-B5B0-4AD1-A6B9-B8A2D2C10319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3981449" y="5427552"/>
            <a:ext cx="2154842" cy="29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78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6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201EB902-3BEA-4269-BC82-7E5F9929FAA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84" imgH="486" progId="TCLayout.ActiveDocument.1">
                  <p:embed/>
                </p:oleObj>
              </mc:Choice>
              <mc:Fallback>
                <p:oleObj name="think-cell Slide" r:id="rId3" imgW="484" imgH="48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201EB902-3BEA-4269-BC82-7E5F9929FA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7">
            <a:extLst>
              <a:ext uri="{FF2B5EF4-FFF2-40B4-BE49-F238E27FC236}">
                <a16:creationId xmlns:a16="http://schemas.microsoft.com/office/drawing/2014/main" id="{E24EF650-DA0C-4249-95E2-915F910A99C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492" y="1588"/>
            <a:ext cx="91535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24B0B-4F1E-4271-92D1-DEB99315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5300" y="6356350"/>
            <a:ext cx="3041400" cy="365125"/>
          </a:xfrm>
        </p:spPr>
        <p:txBody>
          <a:bodyPr anchor="b"/>
          <a:lstStyle>
            <a:lvl1pPr algn="ctr">
              <a:defRPr/>
            </a:lvl1pPr>
          </a:lstStyle>
          <a:p>
            <a:pPr>
              <a:defRPr/>
            </a:pPr>
            <a:fld id="{AC9CA035-21A5-46E4-95DB-4922E637F34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273D72-7A73-4680-AFC4-E9B0F54662C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08" y="6316508"/>
            <a:ext cx="786770" cy="44480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834005F-680E-47A8-A0C0-68B99BE02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139" y="185508"/>
            <a:ext cx="9507383" cy="444807"/>
          </a:xfrm>
        </p:spPr>
        <p:txBody>
          <a:bodyPr vert="horz"/>
          <a:lstStyle>
            <a:lvl1pPr>
              <a:defRPr kumimoji="0" lang="en-GB" sz="2800" b="1" i="0" u="none" strike="noStrike" kern="0" cap="none" spc="0" normalizeH="0" baseline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Graphic 9">
            <a:extLst>
              <a:ext uri="{FF2B5EF4-FFF2-40B4-BE49-F238E27FC236}">
                <a16:creationId xmlns:a16="http://schemas.microsoft.com/office/drawing/2014/main" id="{91227392-AD93-674C-BC8C-48B30A04B09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50199" y="248081"/>
            <a:ext cx="3022601" cy="7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155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C96BAD31-B9C0-4555-A10C-CF4E51B6872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296876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84" imgH="486" progId="TCLayout.ActiveDocument.1">
                  <p:embed/>
                </p:oleObj>
              </mc:Choice>
              <mc:Fallback>
                <p:oleObj name="think-cell Slide" r:id="rId3" imgW="484" imgH="48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C96BAD31-B9C0-4555-A10C-CF4E51B687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7">
            <a:extLst>
              <a:ext uri="{FF2B5EF4-FFF2-40B4-BE49-F238E27FC236}">
                <a16:creationId xmlns:a16="http://schemas.microsoft.com/office/drawing/2014/main" id="{E24EF650-DA0C-4249-95E2-915F910A99C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492" y="1588"/>
            <a:ext cx="91535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24B0B-4F1E-4271-92D1-DEB99315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CA035-21A5-46E4-95DB-4922E637F3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9" name="Graphic 9">
            <a:extLst>
              <a:ext uri="{FF2B5EF4-FFF2-40B4-BE49-F238E27FC236}">
                <a16:creationId xmlns:a16="http://schemas.microsoft.com/office/drawing/2014/main" id="{91227392-AD93-674C-BC8C-48B30A04B09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50199" y="248081"/>
            <a:ext cx="3022601" cy="7518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1273D72-7A73-4680-AFC4-E9B0F54662C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08" y="6316508"/>
            <a:ext cx="786770" cy="44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7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OVERVIEW | AUGUST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8306" y="6382975"/>
            <a:ext cx="615158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3449FF-42DD-42BF-BFE6-A4AFD82C2AD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7C1924-6293-4993-936C-CA01D4CA0948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@PSCInitiative</a:t>
            </a:r>
          </a:p>
        </p:txBody>
      </p:sp>
    </p:spTree>
    <p:extLst>
      <p:ext uri="{BB962C8B-B14F-4D97-AF65-F5344CB8AC3E}">
        <p14:creationId xmlns:p14="http://schemas.microsoft.com/office/powerpoint/2010/main" val="3841985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942" r:id="rId10"/>
    <p:sldLayoutId id="2147483939" r:id="rId11"/>
    <p:sldLayoutId id="2147483940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mailto:vbendi@its.jnj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6E378-3837-6082-852A-08ADF05AD1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841" y="1600200"/>
            <a:ext cx="10927045" cy="1812132"/>
          </a:xfrm>
        </p:spPr>
        <p:txBody>
          <a:bodyPr/>
          <a:lstStyle/>
          <a:p>
            <a:r>
              <a:rPr lang="en-US" sz="4800" dirty="0"/>
              <a:t>General Introduction </a:t>
            </a:r>
            <a:br>
              <a:rPr lang="en-US" sz="4800" dirty="0"/>
            </a:br>
            <a:r>
              <a:rPr lang="en-US" sz="4800" dirty="0"/>
              <a:t>What is Process Safety Management</a:t>
            </a:r>
            <a:endParaRPr lang="en-GB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BA3A8C-9D11-43A4-F052-C945518F3E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1311168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latin typeface="Calibri"/>
                <a:cs typeface="Calibri"/>
              </a:rPr>
              <a:t>Vijaya Kumar Bendi</a:t>
            </a:r>
            <a:r>
              <a:rPr lang="en-GB" sz="2000" dirty="0">
                <a:latin typeface="Calibri"/>
                <a:cs typeface="Calibri"/>
              </a:rPr>
              <a:t>, Manager- </a:t>
            </a:r>
            <a:r>
              <a:rPr lang="en-US" altLang="zh-CN" sz="2000" dirty="0"/>
              <a:t>External Supply EHS&amp;S, </a:t>
            </a:r>
            <a:r>
              <a:rPr lang="en-GB" sz="2000" dirty="0">
                <a:latin typeface="Calibri"/>
                <a:cs typeface="Calibri"/>
              </a:rPr>
              <a:t>Johnson &amp; Johnson </a:t>
            </a:r>
            <a:r>
              <a:rPr lang="en-US" altLang="zh-CN" sz="2000" dirty="0"/>
              <a:t>Pvt. Ltd.</a:t>
            </a:r>
            <a:r>
              <a:rPr lang="en-GB" sz="2000" dirty="0">
                <a:latin typeface="Calibri"/>
                <a:cs typeface="Calibri"/>
              </a:rPr>
              <a:t>|Sub-Lead of PSCI Process Safety Topic Team</a:t>
            </a:r>
          </a:p>
          <a:p>
            <a:pPr marL="0" indent="0">
              <a:buNone/>
            </a:pPr>
            <a:r>
              <a:rPr lang="en-US" altLang="zh-CN" sz="1600" dirty="0">
                <a:hlinkClick r:id="rId2"/>
              </a:rPr>
              <a:t>vbendi@its.jnj.com</a:t>
            </a:r>
            <a:r>
              <a:rPr lang="en-US" altLang="zh-CN" sz="1600" dirty="0"/>
              <a:t> </a:t>
            </a:r>
          </a:p>
          <a:p>
            <a:endParaRPr lang="en-GB" sz="2000" dirty="0">
              <a:latin typeface="Calibri"/>
              <a:cs typeface="Calibri"/>
            </a:endParaRPr>
          </a:p>
        </p:txBody>
      </p:sp>
      <p:pic>
        <p:nvPicPr>
          <p:cNvPr id="7" name="Picture 6" descr="Text&#10;&#10;Description automatically generated with low confidence">
            <a:extLst>
              <a:ext uri="{FF2B5EF4-FFF2-40B4-BE49-F238E27FC236}">
                <a16:creationId xmlns:a16="http://schemas.microsoft.com/office/drawing/2014/main" id="{BFE3DBF5-C738-115A-A1EC-3171B65E4B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293" y="506614"/>
            <a:ext cx="2200151" cy="56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674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96371B10-636E-6EAE-AEA7-A03B76B9E7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52501" y="1280188"/>
            <a:ext cx="8908870" cy="42976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8B332F-C30C-C9B7-EF49-F1361F604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PSCI supplier maturity model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F3D5DB-6EE3-B7A3-2DF3-78B41B95856A}"/>
              </a:ext>
            </a:extLst>
          </p:cNvPr>
          <p:cNvSpPr txBox="1"/>
          <p:nvPr/>
        </p:nvSpPr>
        <p:spPr>
          <a:xfrm>
            <a:off x="443962" y="2272826"/>
            <a:ext cx="263016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>
                <a:solidFill>
                  <a:srgbClr val="848484"/>
                </a:solidFill>
                <a:effectLst/>
              </a:rPr>
              <a:t>The PSCI maturity models are a roadmap helping suppliers evaluate how responsible their current practices are and what progress against the PSCI Principles looks like.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674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IN" sz="4000">
                <a:latin typeface="Ubuntu Bold"/>
                <a:ea typeface="宋体"/>
              </a:rPr>
              <a:t>Process Safety Management (PSM)</a:t>
            </a:r>
            <a:endParaRPr lang="en-GB" sz="4000">
              <a:latin typeface="Ubuntu Bold"/>
              <a:ea typeface="宋体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056" y="1444625"/>
            <a:ext cx="7614331" cy="491807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PSM is a part of Safety management systems needed to prevent possible catastrophic incidents caused by the use, storage, transport and manufacture of hazardous materials, like Combustible powders, Chemicals, Solvents, Flammable / Toxic gases used in the manufacturing processes.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endParaRPr lang="en-US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PSM identifies, evaluates, and controls Process Safety risk, thereby minimizing chance of Process Safety incident.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978820-334D-41DA-970E-F59425387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962" y="1444754"/>
            <a:ext cx="3269712" cy="441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73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latin typeface="Ubuntu Bold"/>
                <a:ea typeface="宋体"/>
              </a:rPr>
              <a:t>Process Safety vs Occupational Safety</a:t>
            </a:r>
            <a:endParaRPr lang="en-GB" sz="4000">
              <a:latin typeface="Ubuntu Bold"/>
              <a:ea typeface="宋体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709D5919-45FB-46A7-9104-A55EE1E1466F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655898" y="1360025"/>
          <a:ext cx="8301609" cy="4709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73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7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31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+mj-lt"/>
                          <a:cs typeface="Calibri Light" panose="020F0302020204030204" pitchFamily="34" charset="0"/>
                        </a:rPr>
                        <a:t>Process Safety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+mj-lt"/>
                          <a:cs typeface="Calibri Light" panose="020F0302020204030204" pitchFamily="34" charset="0"/>
                        </a:rPr>
                        <a:t>Occupational Safety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5491">
                <a:tc>
                  <a:txBody>
                    <a:bodyPr/>
                    <a:lstStyle/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Focus on preventing fires, explosions and toxic release incidents in process facilities, which can lead to multiple fatalities and heavy asset, production, environmental &amp; reputation damage.</a:t>
                      </a:r>
                    </a:p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Prevention of high consequence low frequency risks.</a:t>
                      </a:r>
                    </a:p>
                    <a:p>
                      <a:pPr marL="344488" indent="-344488" algn="l" defTabSz="609579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Concerns people in the workplace and surrounding areas and impacts Organization’s business.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Focus on work injury prevention, occupational health and safety, etc.</a:t>
                      </a:r>
                    </a:p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2000" kern="1200" dirty="0">
                        <a:solidFill>
                          <a:srgbClr val="848489"/>
                        </a:solidFill>
                        <a:latin typeface="Calibri Light" panose="020F0302020204030204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endParaRPr lang="en-US" sz="2000" kern="1200" dirty="0">
                        <a:solidFill>
                          <a:srgbClr val="848489"/>
                        </a:solidFill>
                        <a:latin typeface="Calibri Light" panose="020F0302020204030204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2000" kern="1200" dirty="0">
                        <a:solidFill>
                          <a:srgbClr val="848489"/>
                        </a:solidFill>
                        <a:latin typeface="Calibri Light" panose="020F0302020204030204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1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Prevention of low consequence and high frequency risks.</a:t>
                      </a:r>
                    </a:p>
                    <a:p>
                      <a:pPr marL="344488" indent="-344488" algn="l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solidFill>
                            <a:srgbClr val="848489"/>
                          </a:solidFill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Concerns people in the workplace and does not impact Organization’s business.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10313ECF-52F1-4F6A-B990-0D5BE1BE44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34884" y="1714873"/>
            <a:ext cx="2912863" cy="252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54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latin typeface="Ubuntu Bold"/>
                <a:ea typeface="宋体"/>
              </a:rPr>
              <a:t>Evolution of Process Safety</a:t>
            </a:r>
            <a:endParaRPr lang="en-GB" sz="3600" dirty="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Last 50 years, there have been numerous Process Safety incidents across the Globe in various industrial sectors, like Petroleum/Petrochemicals, Chemicals, Pharmaceuticals, Food, etc.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These incidents resulted in fatalities, injuries, property loss, and environmental damages.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40D128-79A6-452D-9173-CFA2A7FB6AE2}"/>
              </a:ext>
            </a:extLst>
          </p:cNvPr>
          <p:cNvSpPr txBox="1"/>
          <p:nvPr/>
        </p:nvSpPr>
        <p:spPr>
          <a:xfrm>
            <a:off x="450000" y="5692006"/>
            <a:ext cx="11585067" cy="6167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>
              <a:spcBef>
                <a:spcPts val="600"/>
              </a:spcBef>
              <a:spcAft>
                <a:spcPts val="600"/>
              </a:spcAft>
              <a:tabLst>
                <a:tab pos="3672205" algn="l"/>
              </a:tabLst>
              <a:defRPr sz="1100">
                <a:solidFill>
                  <a:schemeClr val="l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sz="3200" b="1" dirty="0"/>
              <a:t>These events led to the development of Process Safety Management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8B32D96-859A-4B75-A1F5-D3EC1AD8AC8B}"/>
              </a:ext>
            </a:extLst>
          </p:cNvPr>
          <p:cNvGrpSpPr/>
          <p:nvPr/>
        </p:nvGrpSpPr>
        <p:grpSpPr>
          <a:xfrm>
            <a:off x="600001" y="4477446"/>
            <a:ext cx="3647779" cy="1085817"/>
            <a:chOff x="600001" y="4477446"/>
            <a:chExt cx="3647779" cy="108581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0A2805C-223A-4BA9-9DDE-37007B82384D}"/>
                </a:ext>
              </a:extLst>
            </p:cNvPr>
            <p:cNvGrpSpPr/>
            <p:nvPr/>
          </p:nvGrpSpPr>
          <p:grpSpPr>
            <a:xfrm>
              <a:off x="600001" y="5041883"/>
              <a:ext cx="3647779" cy="521380"/>
              <a:chOff x="-1" y="4741568"/>
              <a:chExt cx="4395717" cy="658760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E590DD1E-5FF8-4BD9-803F-FC76FDC3C0C8}"/>
                  </a:ext>
                </a:extLst>
              </p:cNvPr>
              <p:cNvSpPr/>
              <p:nvPr/>
            </p:nvSpPr>
            <p:spPr>
              <a:xfrm>
                <a:off x="1463737" y="4741568"/>
                <a:ext cx="2931979" cy="64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20” bypass system ruptured causing Cyclohexane vapor cloud explosion</a:t>
                </a: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5630C4F6-6039-4D8A-90BB-7E69B9F3A899}"/>
                  </a:ext>
                </a:extLst>
              </p:cNvPr>
              <p:cNvSpPr/>
              <p:nvPr/>
            </p:nvSpPr>
            <p:spPr>
              <a:xfrm>
                <a:off x="-1" y="4741568"/>
                <a:ext cx="1396182" cy="65876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1974, </a:t>
                </a:r>
                <a:r>
                  <a:rPr lang="en-US" sz="1200" err="1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Flixborough</a:t>
                </a:r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UK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D14ABC5-424E-4634-AC4D-615F3524C6CE}"/>
                </a:ext>
              </a:extLst>
            </p:cNvPr>
            <p:cNvGrpSpPr/>
            <p:nvPr/>
          </p:nvGrpSpPr>
          <p:grpSpPr>
            <a:xfrm>
              <a:off x="600002" y="4477446"/>
              <a:ext cx="3647778" cy="521380"/>
              <a:chOff x="0" y="4191341"/>
              <a:chExt cx="3838513" cy="658760"/>
            </a:xfrm>
            <a:solidFill>
              <a:srgbClr val="C00000"/>
            </a:solidFill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5002104E-09DB-4725-BDC4-A39D6AF6AABD}"/>
                  </a:ext>
                </a:extLst>
              </p:cNvPr>
              <p:cNvSpPr/>
              <p:nvPr/>
            </p:nvSpPr>
            <p:spPr>
              <a:xfrm>
                <a:off x="1278193" y="4191341"/>
                <a:ext cx="2560320" cy="64008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Valve broke at a chemical plant in </a:t>
                </a:r>
                <a:r>
                  <a:rPr lang="en-US" sz="120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Meda</a:t>
                </a:r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Italy, resulting in release of highly toxic dioxin TCDD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E99F4E19-06B9-4FA2-80ED-1F3012AF9563}"/>
                  </a:ext>
                </a:extLst>
              </p:cNvPr>
              <p:cNvSpPr/>
              <p:nvPr/>
            </p:nvSpPr>
            <p:spPr>
              <a:xfrm>
                <a:off x="0" y="4191341"/>
                <a:ext cx="1219200" cy="6587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1976, Seveso, Italy</a:t>
                </a:r>
              </a:p>
            </p:txBody>
          </p:sp>
        </p:grp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B309B0A-42D2-4CF2-B870-DFE3AFA87352}"/>
              </a:ext>
            </a:extLst>
          </p:cNvPr>
          <p:cNvGrpSpPr/>
          <p:nvPr/>
        </p:nvGrpSpPr>
        <p:grpSpPr>
          <a:xfrm>
            <a:off x="4573875" y="3362586"/>
            <a:ext cx="3638433" cy="1064035"/>
            <a:chOff x="4573875" y="3362586"/>
            <a:chExt cx="3638433" cy="10640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A743D05-B118-40F4-A505-9894C3A772DD}"/>
                </a:ext>
              </a:extLst>
            </p:cNvPr>
            <p:cNvGrpSpPr/>
            <p:nvPr/>
          </p:nvGrpSpPr>
          <p:grpSpPr>
            <a:xfrm>
              <a:off x="4573875" y="3362586"/>
              <a:ext cx="3638433" cy="521381"/>
              <a:chOff x="0" y="2603071"/>
              <a:chExt cx="3828680" cy="658761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8A879839-E21F-43D7-9F7C-B8F73733C751}"/>
                  </a:ext>
                </a:extLst>
              </p:cNvPr>
              <p:cNvSpPr/>
              <p:nvPr/>
            </p:nvSpPr>
            <p:spPr>
              <a:xfrm>
                <a:off x="1268360" y="2603071"/>
                <a:ext cx="2560320" cy="64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Explosion of leaked ISOM during start up.</a:t>
                </a: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F3467BCC-0676-41AA-8E82-0293BA981FA9}"/>
                  </a:ext>
                </a:extLst>
              </p:cNvPr>
              <p:cNvSpPr/>
              <p:nvPr/>
            </p:nvSpPr>
            <p:spPr>
              <a:xfrm>
                <a:off x="0" y="2603072"/>
                <a:ext cx="1219200" cy="65876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2005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Texas City Refinery, US</a:t>
                </a: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6D33675-496A-461E-96BB-A9564BAD5823}"/>
                </a:ext>
              </a:extLst>
            </p:cNvPr>
            <p:cNvGrpSpPr/>
            <p:nvPr/>
          </p:nvGrpSpPr>
          <p:grpSpPr>
            <a:xfrm>
              <a:off x="4573875" y="3905240"/>
              <a:ext cx="3638433" cy="521381"/>
              <a:chOff x="0" y="2603071"/>
              <a:chExt cx="3828680" cy="658761"/>
            </a:xfrm>
            <a:solidFill>
              <a:srgbClr val="C00000"/>
            </a:solidFill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7A11E283-CC3A-48CA-9EFB-C6874AE46942}"/>
                  </a:ext>
                </a:extLst>
              </p:cNvPr>
              <p:cNvSpPr/>
              <p:nvPr/>
            </p:nvSpPr>
            <p:spPr>
              <a:xfrm>
                <a:off x="1268360" y="2603071"/>
                <a:ext cx="2560320" cy="64008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Reactor explosion due to runaway reaction caused by loss of cooling</a:t>
                </a:r>
                <a:endParaRPr lang="en-US" sz="120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653D851F-B5BD-4A8E-8156-62DCD8651884}"/>
                  </a:ext>
                </a:extLst>
              </p:cNvPr>
              <p:cNvSpPr/>
              <p:nvPr/>
            </p:nvSpPr>
            <p:spPr>
              <a:xfrm>
                <a:off x="0" y="2603072"/>
                <a:ext cx="1219200" cy="6587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2007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T2 Lab, US</a:t>
                </a:r>
              </a:p>
            </p:txBody>
          </p:sp>
        </p:grp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328EB1A-656C-4AB9-B52C-2A4F09648B0E}"/>
              </a:ext>
            </a:extLst>
          </p:cNvPr>
          <p:cNvGrpSpPr/>
          <p:nvPr/>
        </p:nvGrpSpPr>
        <p:grpSpPr>
          <a:xfrm>
            <a:off x="8299206" y="2743200"/>
            <a:ext cx="3640545" cy="2948805"/>
            <a:chOff x="-144469" y="1826674"/>
            <a:chExt cx="3830904" cy="3725798"/>
          </a:xfrm>
          <a:solidFill>
            <a:schemeClr val="accent4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ED7C7FD-0A50-43F0-9D64-9D5225B56A5F}"/>
                </a:ext>
              </a:extLst>
            </p:cNvPr>
            <p:cNvSpPr/>
            <p:nvPr/>
          </p:nvSpPr>
          <p:spPr>
            <a:xfrm>
              <a:off x="1074732" y="1826674"/>
              <a:ext cx="2611703" cy="372579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Jan’20 -  </a:t>
              </a:r>
              <a:r>
                <a:rPr lang="en-US" sz="1200" b="0" dirty="0"/>
                <a:t>Explosion during testing of new reactor ,</a:t>
              </a:r>
              <a:r>
                <a:rPr lang="en-US" sz="1200" b="0" dirty="0" err="1"/>
                <a:t>Tarapur</a:t>
              </a:r>
              <a:r>
                <a:rPr lang="en-US" sz="1200" b="0" dirty="0"/>
                <a:t>, </a:t>
              </a:r>
              <a:r>
                <a:rPr lang="en-US" sz="1200" b="0" dirty="0" err="1"/>
                <a:t>Boisar</a:t>
              </a:r>
              <a:endParaRPr lang="en-US" sz="1200" b="0" dirty="0"/>
            </a:p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May’20 – Styrene gas release in LG Polymer 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June’20 – Boiler explosion in </a:t>
              </a:r>
              <a:r>
                <a:rPr lang="en-US" sz="12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Dahej</a:t>
              </a: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</a:t>
              </a:r>
              <a:r>
                <a:rPr lang="en-US" sz="1200" b="0" dirty="0"/>
                <a:t> Bharuch</a:t>
              </a:r>
              <a:endParaRPr lang="en-US" sz="1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Jan’22 – Reactor explosion in  API Pharma plant in  </a:t>
              </a:r>
              <a:r>
                <a:rPr lang="en-US" sz="12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Nakkapally</a:t>
              </a:r>
              <a:endParaRPr lang="en-US" sz="1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Apr’22 -  Reactor blast in Chemical company in </a:t>
              </a:r>
              <a:r>
                <a:rPr lang="en-US" sz="12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Viziawada</a:t>
              </a:r>
              <a:endParaRPr lang="en-US" sz="1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June,22-  Explosion in chemical facility in Vadodara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014D9B0-3FD4-4C56-90D8-5F64147278BB}"/>
                </a:ext>
              </a:extLst>
            </p:cNvPr>
            <p:cNvSpPr/>
            <p:nvPr/>
          </p:nvSpPr>
          <p:spPr>
            <a:xfrm>
              <a:off x="-144469" y="2657515"/>
              <a:ext cx="1219200" cy="658761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Bef>
                  <a:spcPts val="600"/>
                </a:spcBef>
                <a:spcAft>
                  <a:spcPts val="600"/>
                </a:spcAft>
                <a:tabLst>
                  <a:tab pos="3672205" algn="l"/>
                </a:tabLst>
              </a:pPr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2020 - 2022</a:t>
              </a:r>
            </a:p>
            <a:p>
              <a:r>
                <a:rPr lang="en-US" sz="12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India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33E4B1D-0D9F-4444-86BB-1687ADB0DF9B}"/>
              </a:ext>
            </a:extLst>
          </p:cNvPr>
          <p:cNvGrpSpPr/>
          <p:nvPr/>
        </p:nvGrpSpPr>
        <p:grpSpPr>
          <a:xfrm>
            <a:off x="600002" y="2897996"/>
            <a:ext cx="5994915" cy="1545538"/>
            <a:chOff x="600002" y="2897996"/>
            <a:chExt cx="5994915" cy="1545538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AF7C84CC-9B51-460D-B1FA-B9B0A58F3ACB}"/>
                </a:ext>
              </a:extLst>
            </p:cNvPr>
            <p:cNvGrpSpPr/>
            <p:nvPr/>
          </p:nvGrpSpPr>
          <p:grpSpPr>
            <a:xfrm>
              <a:off x="600002" y="3922154"/>
              <a:ext cx="3638432" cy="521380"/>
              <a:chOff x="0" y="3293089"/>
              <a:chExt cx="3828679" cy="65876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94D614D-41A1-4D7B-A36E-757E7340EF0D}"/>
                  </a:ext>
                </a:extLst>
              </p:cNvPr>
              <p:cNvSpPr/>
              <p:nvPr/>
            </p:nvSpPr>
            <p:spPr>
              <a:xfrm>
                <a:off x="1268359" y="3293089"/>
                <a:ext cx="2560320" cy="64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MIC leakage</a:t>
                </a: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002555B8-F660-4053-A43D-A5E4CB7F5041}"/>
                  </a:ext>
                </a:extLst>
              </p:cNvPr>
              <p:cNvSpPr/>
              <p:nvPr/>
            </p:nvSpPr>
            <p:spPr>
              <a:xfrm>
                <a:off x="0" y="3293089"/>
                <a:ext cx="1219200" cy="65876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1984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Bhopal, India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3D357A0-3AFA-45AF-A2A1-E20D3EDA2C07}"/>
                </a:ext>
              </a:extLst>
            </p:cNvPr>
            <p:cNvGrpSpPr/>
            <p:nvPr/>
          </p:nvGrpSpPr>
          <p:grpSpPr>
            <a:xfrm>
              <a:off x="600002" y="3352690"/>
              <a:ext cx="3638433" cy="521381"/>
              <a:chOff x="0" y="2603071"/>
              <a:chExt cx="3828680" cy="658761"/>
            </a:xfrm>
            <a:solidFill>
              <a:srgbClr val="C00000"/>
            </a:solidFill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4D52719-E966-462E-9B35-3DB54AD4D56B}"/>
                  </a:ext>
                </a:extLst>
              </p:cNvPr>
              <p:cNvSpPr/>
              <p:nvPr/>
            </p:nvSpPr>
            <p:spPr>
              <a:xfrm>
                <a:off x="1268360" y="2603071"/>
                <a:ext cx="2560320" cy="64008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Explosion in off-shore terminal</a:t>
                </a: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93CEAB8C-85A7-416F-8A7E-8AFB17FFF44A}"/>
                  </a:ext>
                </a:extLst>
              </p:cNvPr>
              <p:cNvSpPr/>
              <p:nvPr/>
            </p:nvSpPr>
            <p:spPr>
              <a:xfrm>
                <a:off x="0" y="2603072"/>
                <a:ext cx="1219200" cy="6587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1988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Piper Alpha, Scotland</a:t>
                </a:r>
              </a:p>
            </p:txBody>
          </p:sp>
        </p:grpSp>
        <p:sp>
          <p:nvSpPr>
            <p:cNvPr id="35" name="Arrow: U-Turn 34">
              <a:extLst>
                <a:ext uri="{FF2B5EF4-FFF2-40B4-BE49-F238E27FC236}">
                  <a16:creationId xmlns:a16="http://schemas.microsoft.com/office/drawing/2014/main" id="{A3F0D842-74CA-4900-B5FE-A930909AE85C}"/>
                </a:ext>
              </a:extLst>
            </p:cNvPr>
            <p:cNvSpPr/>
            <p:nvPr/>
          </p:nvSpPr>
          <p:spPr>
            <a:xfrm>
              <a:off x="2076306" y="2897996"/>
              <a:ext cx="4518611" cy="434225"/>
            </a:xfrm>
            <a:prstGeom prst="uturnArrow">
              <a:avLst>
                <a:gd name="adj1" fmla="val 25000"/>
                <a:gd name="adj2" fmla="val 25000"/>
                <a:gd name="adj3" fmla="val 25000"/>
                <a:gd name="adj4" fmla="val 43750"/>
                <a:gd name="adj5" fmla="val 10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2AD6ED7-DEAA-441E-940E-6A3A9BE43A5B}"/>
              </a:ext>
            </a:extLst>
          </p:cNvPr>
          <p:cNvGrpSpPr/>
          <p:nvPr/>
        </p:nvGrpSpPr>
        <p:grpSpPr>
          <a:xfrm>
            <a:off x="4573875" y="3922154"/>
            <a:ext cx="4246709" cy="1624179"/>
            <a:chOff x="4573875" y="3922154"/>
            <a:chExt cx="4246709" cy="1624179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1E07F666-6489-46DE-9855-957B4B03F95A}"/>
                </a:ext>
              </a:extLst>
            </p:cNvPr>
            <p:cNvGrpSpPr/>
            <p:nvPr/>
          </p:nvGrpSpPr>
          <p:grpSpPr>
            <a:xfrm>
              <a:off x="4573875" y="4462916"/>
              <a:ext cx="3638433" cy="521381"/>
              <a:chOff x="0" y="2603071"/>
              <a:chExt cx="3828680" cy="658761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6388D1E9-821D-4EB1-AFFF-8B34210BB708}"/>
                  </a:ext>
                </a:extLst>
              </p:cNvPr>
              <p:cNvSpPr/>
              <p:nvPr/>
            </p:nvSpPr>
            <p:spPr>
              <a:xfrm>
                <a:off x="1268360" y="2603071"/>
                <a:ext cx="2560320" cy="64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3672205" algn="l"/>
                  </a:tabLst>
                </a:pPr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Explosion in coal mine</a:t>
                </a: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78303741-E294-4C35-9343-A3B7A6A9F6A6}"/>
                  </a:ext>
                </a:extLst>
              </p:cNvPr>
              <p:cNvSpPr/>
              <p:nvPr/>
            </p:nvSpPr>
            <p:spPr>
              <a:xfrm>
                <a:off x="0" y="2603072"/>
                <a:ext cx="1219200" cy="65876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2010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Pike River, New Zealand</a:t>
                </a: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EE05C0FC-3DB7-4972-A4A1-591098E84EE6}"/>
                </a:ext>
              </a:extLst>
            </p:cNvPr>
            <p:cNvGrpSpPr/>
            <p:nvPr/>
          </p:nvGrpSpPr>
          <p:grpSpPr>
            <a:xfrm>
              <a:off x="4573875" y="5024952"/>
              <a:ext cx="3638433" cy="521381"/>
              <a:chOff x="0" y="2603071"/>
              <a:chExt cx="3828680" cy="658761"/>
            </a:xfrm>
            <a:solidFill>
              <a:srgbClr val="C00000"/>
            </a:solidFill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67965DC1-9D9F-4157-B80C-777A1508B4C1}"/>
                  </a:ext>
                </a:extLst>
              </p:cNvPr>
              <p:cNvSpPr/>
              <p:nvPr/>
            </p:nvSpPr>
            <p:spPr>
              <a:xfrm>
                <a:off x="1268360" y="2603071"/>
                <a:ext cx="2560320" cy="64008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3672205" algn="l"/>
                  </a:tabLst>
                </a:pPr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Reactor explosion during Nitration reaction</a:t>
                </a: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393D286-4496-4DA8-AC79-E66B86F6C7D4}"/>
                  </a:ext>
                </a:extLst>
              </p:cNvPr>
              <p:cNvSpPr/>
              <p:nvPr/>
            </p:nvSpPr>
            <p:spPr>
              <a:xfrm>
                <a:off x="0" y="2603072"/>
                <a:ext cx="1219200" cy="6587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2018 </a:t>
                </a:r>
              </a:p>
              <a:p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Chemical plant, </a:t>
                </a:r>
                <a:r>
                  <a:rPr lang="en-US" sz="1200" err="1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Tarapur</a:t>
                </a:r>
                <a:r>
                  <a:rPr lang="en-US" sz="120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India</a:t>
                </a:r>
              </a:p>
            </p:txBody>
          </p:sp>
        </p:grpSp>
        <p:sp>
          <p:nvSpPr>
            <p:cNvPr id="36" name="Arrow: Bent-Up 35">
              <a:extLst>
                <a:ext uri="{FF2B5EF4-FFF2-40B4-BE49-F238E27FC236}">
                  <a16:creationId xmlns:a16="http://schemas.microsoft.com/office/drawing/2014/main" id="{BEDAB2E8-7192-4C33-A2AF-A2FCED08C819}"/>
                </a:ext>
              </a:extLst>
            </p:cNvPr>
            <p:cNvSpPr/>
            <p:nvPr/>
          </p:nvSpPr>
          <p:spPr>
            <a:xfrm>
              <a:off x="8299206" y="3922154"/>
              <a:ext cx="521378" cy="1416857"/>
            </a:xfrm>
            <a:prstGeom prst="bentUpArrow">
              <a:avLst>
                <a:gd name="adj1" fmla="val 26792"/>
                <a:gd name="adj2" fmla="val 25000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675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latin typeface="Ubuntu Bold"/>
                <a:ea typeface="宋体"/>
              </a:rPr>
              <a:t>R</a:t>
            </a:r>
            <a:r>
              <a:rPr lang="en-IN" sz="3600">
                <a:latin typeface="Ubuntu Bold"/>
                <a:ea typeface="宋体"/>
              </a:rPr>
              <a:t>ecent Process Safety Incident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5AB0F4-9677-4FFC-A7C2-7832D7B749B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4208" y="3754160"/>
            <a:ext cx="2805211" cy="2041910"/>
          </a:xfrm>
          <a:prstGeom prst="rect">
            <a:avLst/>
          </a:prstGeom>
          <a:pattFill prst="pct5">
            <a:fgClr>
              <a:schemeClr val="lt1"/>
            </a:fgClr>
            <a:bgClr>
              <a:schemeClr val="bg1"/>
            </a:bgClr>
          </a:patt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2A2FD1-69C1-448C-82BA-7E0491B7E9EA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4208" y="1647221"/>
            <a:ext cx="2805211" cy="204191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ED7538C7-BACC-3696-DA92-EF870F800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812" y="1212792"/>
            <a:ext cx="8798396" cy="5170183"/>
          </a:xfr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Date: </a:t>
            </a: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Early hours of 7th May’20</a:t>
            </a:r>
          </a:p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Description: 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Uncontrolled release of Styrene vapor at LG Polymers, Vizag from one of the Styrene storage tanks. 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Styrene vapors / fumes spread over a radius of 3km beyond the factory premises, affecting the populace of 5 villages.  </a:t>
            </a:r>
          </a:p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Consequences: </a:t>
            </a: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12 fatalities &amp; 585 citizens being hospitalized.</a:t>
            </a:r>
          </a:p>
          <a:p>
            <a:pPr algn="just">
              <a:lnSpc>
                <a:spcPct val="100000"/>
              </a:lnSpc>
            </a:pPr>
            <a:r>
              <a:rPr lang="en-US" sz="18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Causes as mentioned in the Committee report :  </a:t>
            </a: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(runaway polymerization )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Modification in tank design leading to significant thermal stratification going unnoticed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Disregard to the increase in polymer content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Non-adherence of SOP for TBC addition as polymerization inhibitor</a:t>
            </a:r>
          </a:p>
          <a:p>
            <a:pPr marL="990568" lvl="2" indent="-457185" algn="just">
              <a:lnSpc>
                <a:spcPct val="100000"/>
              </a:lnSpc>
              <a:spcAft>
                <a:spcPts val="600"/>
              </a:spcAft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No consideration of diverse situations, like handling operations during COVID-19 (Thorough </a:t>
            </a:r>
            <a:r>
              <a:rPr lang="en-US" sz="1600" dirty="0"/>
              <a:t>Pre-Startup Safety Review (PSSR) has not conducted prior to startup to ensure that installations meet the original design due to changes during the lockdown period).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(Ref: The Report Of The High-Power Committee formed by Government of Andhra Pradesh)</a:t>
            </a:r>
          </a:p>
        </p:txBody>
      </p:sp>
    </p:spTree>
    <p:extLst>
      <p:ext uri="{BB962C8B-B14F-4D97-AF65-F5344CB8AC3E}">
        <p14:creationId xmlns:p14="http://schemas.microsoft.com/office/powerpoint/2010/main" val="420676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355" y="495300"/>
            <a:ext cx="11605548" cy="6524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N" sz="2800" dirty="0">
                <a:latin typeface="Ubuntu Bold"/>
                <a:ea typeface="宋体"/>
              </a:rPr>
              <a:t>General thoughts about Applicability of Process Safety </a:t>
            </a:r>
            <a:endParaRPr lang="en-GB" sz="2800" dirty="0">
              <a:latin typeface="Ubuntu Bold"/>
              <a:ea typeface="宋体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A0018D-901C-4DED-AEB2-B3489677ED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0929" y="3662824"/>
            <a:ext cx="2116662" cy="2557612"/>
          </a:xfrm>
          <a:prstGeom prst="rect">
            <a:avLst/>
          </a:prstGeom>
        </p:spPr>
      </p:pic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B003FE68-F559-4BB4-A7E5-29A05E202E85}"/>
              </a:ext>
            </a:extLst>
          </p:cNvPr>
          <p:cNvSpPr/>
          <p:nvPr/>
        </p:nvSpPr>
        <p:spPr>
          <a:xfrm>
            <a:off x="178677" y="4771697"/>
            <a:ext cx="3601415" cy="1349655"/>
          </a:xfrm>
          <a:prstGeom prst="cloudCallout">
            <a:avLst>
              <a:gd name="adj1" fmla="val 91032"/>
              <a:gd name="adj2" fmla="val -874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Applicable for Hazardous &amp; Critical Reaction like Hydrogenation , Exothermic , Gas liberation etc.</a:t>
            </a:r>
            <a:endParaRPr lang="en-IN" sz="1600"/>
          </a:p>
        </p:txBody>
      </p:sp>
      <p:sp>
        <p:nvSpPr>
          <p:cNvPr id="11" name="Thought Bubble: Cloud 10">
            <a:extLst>
              <a:ext uri="{FF2B5EF4-FFF2-40B4-BE49-F238E27FC236}">
                <a16:creationId xmlns:a16="http://schemas.microsoft.com/office/drawing/2014/main" id="{1565107A-7AA2-4BD4-A336-A5A084D68D80}"/>
              </a:ext>
            </a:extLst>
          </p:cNvPr>
          <p:cNvSpPr/>
          <p:nvPr/>
        </p:nvSpPr>
        <p:spPr>
          <a:xfrm>
            <a:off x="178678" y="3166234"/>
            <a:ext cx="3601414" cy="977787"/>
          </a:xfrm>
          <a:prstGeom prst="cloudCallout">
            <a:avLst>
              <a:gd name="adj1" fmla="val 93291"/>
              <a:gd name="adj2" fmla="val 262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PSM Scope is handling of Flammable Solvent / Chemical</a:t>
            </a:r>
            <a:endParaRPr lang="en-IN" sz="1600"/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4524B3B8-5D2D-4244-AC72-2A640A7A7701}"/>
              </a:ext>
            </a:extLst>
          </p:cNvPr>
          <p:cNvSpPr/>
          <p:nvPr/>
        </p:nvSpPr>
        <p:spPr>
          <a:xfrm>
            <a:off x="4590399" y="1334813"/>
            <a:ext cx="3775835" cy="1101045"/>
          </a:xfrm>
          <a:prstGeom prst="cloudCallout">
            <a:avLst>
              <a:gd name="adj1" fmla="val -16438"/>
              <a:gd name="adj2" fmla="val 157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Applicable for  Chemical , Petro-Chemical &amp; </a:t>
            </a:r>
            <a:r>
              <a:rPr lang="en-IN" sz="1400" err="1"/>
              <a:t>Agro</a:t>
            </a:r>
            <a:r>
              <a:rPr lang="en-IN" sz="1400"/>
              <a:t> Chemical</a:t>
            </a:r>
            <a:endParaRPr lang="en-IN" sz="1600"/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91F9688C-A6C7-419A-A37C-4B2902826B34}"/>
              </a:ext>
            </a:extLst>
          </p:cNvPr>
          <p:cNvSpPr/>
          <p:nvPr/>
        </p:nvSpPr>
        <p:spPr>
          <a:xfrm>
            <a:off x="436880" y="1458072"/>
            <a:ext cx="3601415" cy="977787"/>
          </a:xfrm>
          <a:prstGeom prst="cloudCallout">
            <a:avLst>
              <a:gd name="adj1" fmla="val 91597"/>
              <a:gd name="adj2" fmla="val 1804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Applicable in Chemical Processes &amp; Reaction.</a:t>
            </a:r>
            <a:endParaRPr lang="en-IN" sz="1600"/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4CE8C7E3-C1FF-468C-A366-E1F81D6B6824}"/>
              </a:ext>
            </a:extLst>
          </p:cNvPr>
          <p:cNvSpPr/>
          <p:nvPr/>
        </p:nvSpPr>
        <p:spPr>
          <a:xfrm>
            <a:off x="7884160" y="2325373"/>
            <a:ext cx="4129163" cy="1068113"/>
          </a:xfrm>
          <a:prstGeom prst="cloudCallout">
            <a:avLst>
              <a:gd name="adj1" fmla="val -93171"/>
              <a:gd name="adj2" fmla="val 924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Other operation like Utility , storage tank , warehouse  doesn’t come under process Safety requirement </a:t>
            </a:r>
            <a:endParaRPr lang="en-IN" sz="1600"/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2EAFE4FF-B968-4C68-AAED-FFCCB403F829}"/>
              </a:ext>
            </a:extLst>
          </p:cNvPr>
          <p:cNvSpPr/>
          <p:nvPr/>
        </p:nvSpPr>
        <p:spPr>
          <a:xfrm>
            <a:off x="7955280" y="4056117"/>
            <a:ext cx="4058043" cy="993402"/>
          </a:xfrm>
          <a:prstGeom prst="cloudCallout">
            <a:avLst>
              <a:gd name="adj1" fmla="val -90823"/>
              <a:gd name="adj2" fmla="val -36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en-IN" sz="1400"/>
              <a:t>Applicable for API and not in Formulation / Injectable Units / R&amp;D  </a:t>
            </a:r>
            <a:endParaRPr lang="en-IN" sz="160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10585A2-6686-4D4E-95A8-387B546544E0}"/>
              </a:ext>
            </a:extLst>
          </p:cNvPr>
          <p:cNvSpPr/>
          <p:nvPr/>
        </p:nvSpPr>
        <p:spPr>
          <a:xfrm>
            <a:off x="7031421" y="5509974"/>
            <a:ext cx="5065985" cy="593957"/>
          </a:xfrm>
          <a:prstGeom prst="round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/>
            <a:r>
              <a:rPr lang="en-IN" b="1">
                <a:solidFill>
                  <a:schemeClr val="bg1"/>
                </a:solidFill>
              </a:rPr>
              <a:t>Several miss conceptions, perceptions &amp; considerations are there.   </a:t>
            </a:r>
            <a:endParaRPr lang="en-IN" sz="2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20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IN" sz="3600">
                <a:latin typeface="Ubuntu Bold"/>
                <a:ea typeface="宋体"/>
              </a:rPr>
              <a:t>Hazards in Pharma Industries 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000" y="1444754"/>
            <a:ext cx="9184888" cy="4732209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Critical Manufacturing operations &amp; Processes</a:t>
            </a:r>
          </a:p>
          <a:p>
            <a:pPr lvl="1" algn="just"/>
            <a:r>
              <a:rPr lang="en-US" sz="1900">
                <a:latin typeface="Calibri Light" panose="020F0302020204030204" pitchFamily="34" charset="0"/>
                <a:cs typeface="Calibri Light" panose="020F0302020204030204" pitchFamily="34" charset="0"/>
              </a:rPr>
              <a:t>Formulations : Drying, Unit operations using solvent / combustible powders.</a:t>
            </a:r>
          </a:p>
          <a:p>
            <a:pPr lvl="1" algn="just"/>
            <a:r>
              <a:rPr lang="en-US" sz="1900">
                <a:latin typeface="Calibri Light" panose="020F0302020204030204" pitchFamily="34" charset="0"/>
                <a:cs typeface="Calibri Light" panose="020F0302020204030204" pitchFamily="34" charset="0"/>
              </a:rPr>
              <a:t>API : Hazardous reaction , Hydrogenation, Water sensitive, Shock Sensitive , Exothermic,  Highly Reactive etc., flammable / toxic gas handling.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Storage &amp; Handling of Bulk materials like solvent (polar / nonpolar, Acid / Alkali, combustible powder (API / Excipient).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IN">
                <a:latin typeface="Calibri Light" panose="020F0302020204030204" pitchFamily="34" charset="0"/>
                <a:cs typeface="Calibri Light" panose="020F0302020204030204" pitchFamily="34" charset="0"/>
              </a:rPr>
              <a:t>Handling Combustible powders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R&amp;D / Kilo / Scale up lab operations include handling of hazardous substance like API, flammable liquids / gases, toxic/reactive substances, or combustible powders, etc.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Engineering and utility operations, including steam boilers and other power generation equipment,, </a:t>
            </a:r>
            <a:r>
              <a:rPr lang="en-IN">
                <a:latin typeface="Calibri Light" panose="020F0302020204030204" pitchFamily="34" charset="0"/>
                <a:cs typeface="Calibri Light" panose="020F0302020204030204" pitchFamily="34" charset="0"/>
              </a:rPr>
              <a:t>Pressure vessel (Air / Nitrogen), HVAC etc. </a:t>
            </a:r>
            <a:endParaRPr lang="en-US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n-IN">
                <a:latin typeface="Calibri Light" panose="020F0302020204030204" pitchFamily="34" charset="0"/>
                <a:cs typeface="Calibri Light" panose="020F0302020204030204" pitchFamily="34" charset="0"/>
              </a:rPr>
              <a:t>Storage and handling hazardous Waste.</a:t>
            </a:r>
            <a:endParaRPr lang="en-US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297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latin typeface="Ubuntu Bold"/>
                <a:ea typeface="宋体"/>
              </a:rPr>
              <a:t>Challenges in Pharma Industry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Process Safety is an evolving concept in Pharma industry.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Adoption of varied Engineering standards, site layout constraints.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Process Safety Data availability.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Resource constraints on PHA (Process Hazard Analysis).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Manual / Semi automatic / Batch operations.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>
                <a:latin typeface="Calibri Light" panose="020F0302020204030204" pitchFamily="34" charset="0"/>
                <a:cs typeface="Calibri Light" panose="020F0302020204030204" pitchFamily="34" charset="0"/>
              </a:rPr>
              <a:t>Diversity of powders and chemicals used bring different set of challenges.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8971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IN" sz="3600">
                <a:latin typeface="Ubuntu Bold"/>
                <a:ea typeface="宋体"/>
              </a:rPr>
              <a:t>Benefits of Process Safety 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Ensures business continuity and robustness of Supply Chain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Develop employee skills and foster the right workplace behaviors and culture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Regulatory compliance</a:t>
            </a:r>
            <a:endParaRPr lang="en-IN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Deliverance of Commitment on time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Brand Reputation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Employee / People Engagement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C94BF4-B452-4121-9066-1A88FBD4B1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49903">
            <a:off x="8793127" y="4502857"/>
            <a:ext cx="2910440" cy="1648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176FFC-AFDD-4FE9-9C2F-16BBFB885C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21189">
            <a:off x="7672218" y="2757766"/>
            <a:ext cx="3352451" cy="1811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9994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IN" sz="3600">
                <a:latin typeface="Ubuntu Bold"/>
                <a:ea typeface="宋体"/>
              </a:rPr>
              <a:t>Advancements in Process Safety development 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fontScale="85000" lnSpcReduction="20000"/>
          </a:bodyPr>
          <a:lstStyle/>
          <a:p>
            <a:pPr marL="457200" indent="-457200" algn="just">
              <a:lnSpc>
                <a:spcPct val="150000"/>
              </a:lnSpc>
            </a:pPr>
            <a:r>
              <a:rPr lang="en-IN" dirty="0">
                <a:latin typeface="Calibri Light" panose="020F0302020204030204" pitchFamily="34" charset="0"/>
                <a:cs typeface="Calibri Light" panose="020F0302020204030204" pitchFamily="34" charset="0"/>
              </a:rPr>
              <a:t>Reputed International agencies have developed their performance assessment tools and requirements for Process Safety Management.</a:t>
            </a:r>
          </a:p>
          <a:p>
            <a:pPr marL="1676358" lvl="4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IN" sz="1700" dirty="0">
                <a:latin typeface="Calibri Light" panose="020F0302020204030204" pitchFamily="34" charset="0"/>
                <a:cs typeface="Calibri Light" panose="020F0302020204030204" pitchFamily="34" charset="0"/>
              </a:rPr>
              <a:t>DNVs ISRS (International Sustainability Rating System)</a:t>
            </a:r>
          </a:p>
          <a:p>
            <a:pPr marL="1676358" lvl="4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IN" sz="1700" dirty="0">
                <a:latin typeface="Calibri Light" panose="020F0302020204030204" pitchFamily="34" charset="0"/>
                <a:cs typeface="Calibri Light" panose="020F0302020204030204" pitchFamily="34" charset="0"/>
              </a:rPr>
              <a:t>RC (Responsible Care)</a:t>
            </a:r>
          </a:p>
          <a:p>
            <a:pPr marL="1676358" lvl="4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IN" sz="1700" dirty="0">
                <a:latin typeface="Calibri Light" panose="020F0302020204030204" pitchFamily="34" charset="0"/>
                <a:cs typeface="Calibri Light" panose="020F0302020204030204" pitchFamily="34" charset="0"/>
              </a:rPr>
              <a:t>British Safety Council 5 Star / Sword of Honour for Process Safety accomplishments</a:t>
            </a:r>
          </a:p>
          <a:p>
            <a:pPr marL="457200" lvl="1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IN" dirty="0">
                <a:latin typeface="Calibri Light" panose="020F0302020204030204" pitchFamily="34" charset="0"/>
                <a:cs typeface="Calibri Light" panose="020F0302020204030204" pitchFamily="34" charset="0"/>
              </a:rPr>
              <a:t>PSM has made in-roads in Academics.</a:t>
            </a:r>
          </a:p>
          <a:p>
            <a:pPr marL="1676358" lvl="4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700" dirty="0">
                <a:latin typeface="Calibri Light" panose="020F0302020204030204" pitchFamily="34" charset="0"/>
                <a:cs typeface="Calibri Light" panose="020F0302020204030204" pitchFamily="34" charset="0"/>
              </a:rPr>
              <a:t>NEBOSH HSE Certificate in Process Safety Management </a:t>
            </a:r>
          </a:p>
          <a:p>
            <a:pPr marL="1676358" lvl="4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sz="1700" dirty="0">
                <a:latin typeface="Calibri Light" panose="020F0302020204030204" pitchFamily="34" charset="0"/>
                <a:cs typeface="Calibri Light" panose="020F0302020204030204" pitchFamily="34" charset="0"/>
              </a:rPr>
              <a:t>CCPS Certified Process Safety Professional </a:t>
            </a:r>
          </a:p>
          <a:p>
            <a:pPr marL="457200" lvl="2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Process Safety is included in Curriculum at Premier Universities.</a:t>
            </a:r>
          </a:p>
          <a:p>
            <a:pPr marL="457200" lvl="1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PSM has emerged as necessity in Pharma industries and various audit requirements.</a:t>
            </a:r>
          </a:p>
          <a:p>
            <a:pPr marL="457200" lvl="1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Few Pharma companies are focusing on need of setting up of Process Safety lab.</a:t>
            </a:r>
          </a:p>
          <a:p>
            <a:pPr marL="457200" lvl="1" indent="-457200" algn="just">
              <a:lnSpc>
                <a:spcPct val="150000"/>
              </a:lnSpc>
              <a:buClr>
                <a:srgbClr val="F86524"/>
              </a:buClr>
              <a:buSzPct val="100000"/>
              <a:buFont typeface="Wingdings" charset="2"/>
              <a:buChar char="§"/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PSM focus audits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016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latin typeface="Ubuntu Bold"/>
                <a:ea typeface="宋体"/>
              </a:rPr>
              <a:t>The First Steps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lnSpcReduction="10000"/>
          </a:bodyPr>
          <a:lstStyle/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Develop progressive PSM program based on the maturity level of Organization’s Process Safety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Know the hazards of manufacturing processes, chemicals used, unit operations and waste generated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Integrate Process Safety Management program with Operations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Identify, Assess, Implement mitigative measures for Process Safety Risk.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Resources allocation – manpower / budgets.</a:t>
            </a:r>
          </a:p>
          <a:p>
            <a:pPr marL="457200" marR="0" lvl="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dirty="0">
                <a:latin typeface="Calibri Light" panose="020F0302020204030204" pitchFamily="34" charset="0"/>
                <a:cs typeface="Calibri Light" panose="020F0302020204030204" pitchFamily="34" charset="0"/>
              </a:rPr>
              <a:t>Develop and Monitor Leading / lagging indicator.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Audit program to identify gaps and strengthen the systems.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pic>
        <p:nvPicPr>
          <p:cNvPr id="8" name="Picture 2" descr="3d Man, People, Person Climbing Ladder, Leader Stock Photo, Picture And  Royalty Free Image. Image 24088582.">
            <a:extLst>
              <a:ext uri="{FF2B5EF4-FFF2-40B4-BE49-F238E27FC236}">
                <a16:creationId xmlns:a16="http://schemas.microsoft.com/office/drawing/2014/main" id="{36E5142A-5374-4823-B0C7-4686A7FA2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935" y="3429000"/>
            <a:ext cx="3588352" cy="268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05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8D168-D0CC-4E77-AE64-C239B5AA5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IN" sz="3600">
                <a:latin typeface="Ubuntu Bold"/>
                <a:ea typeface="宋体"/>
              </a:rPr>
              <a:t>PSM Covers Regulatory Aspect of ..</a:t>
            </a:r>
            <a:endParaRPr lang="en-GB" sz="3600">
              <a:latin typeface="Ubuntu Bold"/>
              <a:ea typeface="宋体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US : OSHA CFR 1910.119 – Process Safety Management </a:t>
            </a:r>
          </a:p>
          <a:p>
            <a:pPr marL="457200" indent="-45720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European : Seveso III Directive / Process Safety Management</a:t>
            </a:r>
          </a:p>
          <a:p>
            <a:pPr marL="457200" indent="-45720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IN" dirty="0">
                <a:latin typeface="Calibri Light" panose="020F0302020204030204" pitchFamily="34" charset="0"/>
                <a:cs typeface="Calibri Light" panose="020F0302020204030204" pitchFamily="34" charset="0"/>
              </a:rPr>
              <a:t>India : The Factories Act &amp; Rule, MSIHC, EPA 1986 etc.</a:t>
            </a:r>
          </a:p>
          <a:p>
            <a:pPr marL="457200" indent="-45720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IN" dirty="0">
                <a:latin typeface="Calibri Light" panose="020F0302020204030204" pitchFamily="34" charset="0"/>
                <a:cs typeface="Calibri Light" panose="020F0302020204030204" pitchFamily="34" charset="0"/>
              </a:rPr>
              <a:t>China : AQ/T 3034-2010 PSM Regulation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76050" y="6383338"/>
            <a:ext cx="61595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C0AD88-EDD3-44C9-A910-C0AF802F8A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987974">
            <a:off x="7198960" y="2607373"/>
            <a:ext cx="3867576" cy="2495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7887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B332F-C30C-C9B7-EF49-F1361F604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PSCI supplier maturity model</a:t>
            </a: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EF2A2222-5879-E67A-B306-A1AA65E33A6B}"/>
              </a:ext>
            </a:extLst>
          </p:cNvPr>
          <p:cNvGraphicFramePr>
            <a:graphicFrameLocks noGrp="1"/>
          </p:cNvGraphicFramePr>
          <p:nvPr/>
        </p:nvGraphicFramePr>
        <p:xfrm>
          <a:off x="508782" y="1439931"/>
          <a:ext cx="7142999" cy="604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2999">
                  <a:extLst>
                    <a:ext uri="{9D8B030D-6E8A-4147-A177-3AD203B41FA5}">
                      <a16:colId xmlns:a16="http://schemas.microsoft.com/office/drawing/2014/main" val="2560148337"/>
                    </a:ext>
                  </a:extLst>
                </a:gridCol>
              </a:tblGrid>
              <a:tr h="604636">
                <a:tc>
                  <a:txBody>
                    <a:bodyPr/>
                    <a:lstStyle/>
                    <a:p>
                      <a:pPr algn="l"/>
                      <a:r>
                        <a:rPr lang="en-US" sz="2400" b="0">
                          <a:solidFill>
                            <a:schemeClr val="bg1"/>
                          </a:solidFill>
                          <a:latin typeface="+mj-lt"/>
                        </a:rPr>
                        <a:t>PROCESS SAFETY</a:t>
                      </a:r>
                      <a:endParaRPr lang="en-GB" sz="2400" b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33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908602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CCC97EF8-9EED-A130-F92C-5D7FF9FF7C12}"/>
              </a:ext>
            </a:extLst>
          </p:cNvPr>
          <p:cNvGraphicFramePr>
            <a:graphicFrameLocks noGrp="1"/>
          </p:cNvGraphicFramePr>
          <p:nvPr/>
        </p:nvGraphicFramePr>
        <p:xfrm>
          <a:off x="4267832" y="2292753"/>
          <a:ext cx="3383949" cy="2796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3949">
                  <a:extLst>
                    <a:ext uri="{9D8B030D-6E8A-4147-A177-3AD203B41FA5}">
                      <a16:colId xmlns:a16="http://schemas.microsoft.com/office/drawing/2014/main" val="2560148337"/>
                    </a:ext>
                  </a:extLst>
                </a:gridCol>
              </a:tblGrid>
              <a:tr h="5592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PSI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98593"/>
                  </a:ext>
                </a:extLst>
              </a:tr>
              <a:tr h="5592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PSSR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9116205"/>
                  </a:ext>
                </a:extLst>
              </a:tr>
              <a:tr h="5592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RISK ASSESSMENT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6569824"/>
                  </a:ext>
                </a:extLst>
              </a:tr>
              <a:tr h="5592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STORAGE OF CHEMICALS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4027351"/>
                  </a:ext>
                </a:extLst>
              </a:tr>
              <a:tr h="5592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TRAINING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626198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16E18BA8-5BA4-3566-E481-4563C3CC6DC0}"/>
              </a:ext>
            </a:extLst>
          </p:cNvPr>
          <p:cNvGraphicFramePr>
            <a:graphicFrameLocks noGrp="1"/>
          </p:cNvGraphicFramePr>
          <p:nvPr/>
        </p:nvGraphicFramePr>
        <p:xfrm>
          <a:off x="508782" y="2292755"/>
          <a:ext cx="3383949" cy="2796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3949">
                  <a:extLst>
                    <a:ext uri="{9D8B030D-6E8A-4147-A177-3AD203B41FA5}">
                      <a16:colId xmlns:a16="http://schemas.microsoft.com/office/drawing/2014/main" val="2560148337"/>
                    </a:ext>
                  </a:extLst>
                </a:gridCol>
              </a:tblGrid>
              <a:tr h="5592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EMERGENCY RESPONSE (ERP)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98593"/>
                  </a:ext>
                </a:extLst>
              </a:tr>
              <a:tr h="5592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EXPLOSION PROTECTION / ATEX / NFPA 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9116205"/>
                  </a:ext>
                </a:extLst>
              </a:tr>
              <a:tr h="5592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FIRE PROTECTION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6569824"/>
                  </a:ext>
                </a:extLst>
              </a:tr>
              <a:tr h="5592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MANAGEMENT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4027351"/>
                  </a:ext>
                </a:extLst>
              </a:tr>
              <a:tr h="5592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750"/>
                        </a:spcBef>
                        <a:buClr>
                          <a:srgbClr val="C53308"/>
                        </a:buClr>
                      </a:pPr>
                      <a:r>
                        <a:rPr lang="en-GB" sz="1400" b="1" kern="1200">
                          <a:solidFill>
                            <a:srgbClr val="C53308"/>
                          </a:solidFill>
                          <a:latin typeface="+mj-lt"/>
                          <a:ea typeface="+mn-lt"/>
                          <a:cs typeface="+mn-lt"/>
                        </a:rPr>
                        <a:t>MOC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533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62619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EF0C174-6362-714F-BDF4-A074C0EF2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239" y="1366787"/>
            <a:ext cx="4223381" cy="372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84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9975-9D3B-47DC-B289-979FA592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lang="en-GB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BA0A9-1E4E-2649-53A7-D598C7EF8FF6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979714" y="2601119"/>
            <a:ext cx="10029825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600" i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Ubuntu Bold"/>
                <a:cs typeface="Calibri Light" panose="020F0302020204030204" pitchFamily="34" charset="0"/>
              </a:rPr>
              <a:t>“A chain is only as strong as its weakest link”</a:t>
            </a:r>
          </a:p>
        </p:txBody>
      </p:sp>
    </p:spTree>
    <p:extLst>
      <p:ext uri="{BB962C8B-B14F-4D97-AF65-F5344CB8AC3E}">
        <p14:creationId xmlns:p14="http://schemas.microsoft.com/office/powerpoint/2010/main" val="25241252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2fd3c1-a9d2-4671-b626-c319eff835f4">
      <Terms xmlns="http://schemas.microsoft.com/office/infopath/2007/PartnerControls"/>
    </lcf76f155ced4ddcb4097134ff3c332f>
    <TaxCatchAll xmlns="f9762f0b-dbab-4e0d-8164-1983497044fa" xsi:nil="true"/>
    <MediaLengthInSeconds xmlns="d32fd3c1-a9d2-4671-b626-c319eff835f4" xsi:nil="true"/>
    <SharedWithUsers xmlns="f9762f0b-dbab-4e0d-8164-1983497044fa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941AD160AA9046874E18E555156D16" ma:contentTypeVersion="16" ma:contentTypeDescription="Create a new document." ma:contentTypeScope="" ma:versionID="c002c9f889f26ab850f6501d563ab696">
  <xsd:schema xmlns:xsd="http://www.w3.org/2001/XMLSchema" xmlns:xs="http://www.w3.org/2001/XMLSchema" xmlns:p="http://schemas.microsoft.com/office/2006/metadata/properties" xmlns:ns2="d32fd3c1-a9d2-4671-b626-c319eff835f4" xmlns:ns3="f9762f0b-dbab-4e0d-8164-1983497044fa" targetNamespace="http://schemas.microsoft.com/office/2006/metadata/properties" ma:root="true" ma:fieldsID="d586ecc61994cf3ca7f1ff326b310e33" ns2:_="" ns3:_="">
    <xsd:import namespace="d32fd3c1-a9d2-4671-b626-c319eff835f4"/>
    <xsd:import namespace="f9762f0b-dbab-4e0d-8164-1983497044f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2fd3c1-a9d2-4671-b626-c319eff835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69a95d3-e58b-4f70-ab4d-06c410fb92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762f0b-dbab-4e0d-8164-1983497044f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672ceb4-a6eb-4bef-81b8-b395ee78e47c}" ma:internalName="TaxCatchAll" ma:showField="CatchAllData" ma:web="f9762f0b-dbab-4e0d-8164-1983497044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0756BAB-7CA6-43B8-91A2-B879F527BDA2}">
  <ds:schemaRefs>
    <ds:schemaRef ds:uri="d32fd3c1-a9d2-4671-b626-c319eff835f4"/>
    <ds:schemaRef ds:uri="f9762f0b-dbab-4e0d-8164-1983497044f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3E01E8-C4C6-420A-87D3-73A073991D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D4387F-35ED-447A-94D7-EDBDB817E807}">
  <ds:schemaRefs>
    <ds:schemaRef ds:uri="d32fd3c1-a9d2-4671-b626-c319eff835f4"/>
    <ds:schemaRef ds:uri="f9762f0b-dbab-4e0d-8164-1983497044f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1221</Words>
  <Application>Microsoft Office PowerPoint</Application>
  <PresentationFormat>Widescreen</PresentationFormat>
  <Paragraphs>148</Paragraphs>
  <Slides>15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Calibri</vt:lpstr>
      <vt:lpstr>Ubuntu Bold</vt:lpstr>
      <vt:lpstr>Calibri Light</vt:lpstr>
      <vt:lpstr>Arial</vt:lpstr>
      <vt:lpstr>Wingdings</vt:lpstr>
      <vt:lpstr>Office Theme</vt:lpstr>
      <vt:lpstr>think-cell Slide</vt:lpstr>
      <vt:lpstr>General Introduction  What is Process Safety Management</vt:lpstr>
      <vt:lpstr>PSCI supplier maturity model</vt:lpstr>
      <vt:lpstr>Process Safety Management (PSM)</vt:lpstr>
      <vt:lpstr>Process Safety vs Occupational Safety</vt:lpstr>
      <vt:lpstr>Evolution of Process Safety</vt:lpstr>
      <vt:lpstr>Recent Process Safety Incident</vt:lpstr>
      <vt:lpstr>General thoughts about Applicability of Process Safety </vt:lpstr>
      <vt:lpstr>Hazards in Pharma Industries </vt:lpstr>
      <vt:lpstr>Challenges in Pharma Industry</vt:lpstr>
      <vt:lpstr>Benefits of Process Safety </vt:lpstr>
      <vt:lpstr>Advancements in Process Safety development </vt:lpstr>
      <vt:lpstr>The First Steps</vt:lpstr>
      <vt:lpstr>PSM Covers Regulatory Aspect of ..</vt:lpstr>
      <vt:lpstr>PSCI supplier maturity model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Charles Eardley</dc:creator>
  <cp:lastModifiedBy>Trinity Wang</cp:lastModifiedBy>
  <cp:revision>3</cp:revision>
  <cp:lastPrinted>2022-09-16T09:48:16Z</cp:lastPrinted>
  <dcterms:created xsi:type="dcterms:W3CDTF">2019-06-14T13:12:19Z</dcterms:created>
  <dcterms:modified xsi:type="dcterms:W3CDTF">2023-05-29T05:53:23Z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0x01010006941AD160AA9046874E18E555156D16</vt:lpwstr>
  </property>
  <property fmtid="{D5CDD505-2E9C-101B-9397-08002B2CF9AE}" pid="3" name="TaxKeyword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