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24"/>
  </p:notesMasterIdLst>
  <p:sldIdLst>
    <p:sldId id="256" r:id="rId5"/>
    <p:sldId id="324" r:id="rId6"/>
    <p:sldId id="339" r:id="rId7"/>
    <p:sldId id="259" r:id="rId8"/>
    <p:sldId id="326" r:id="rId9"/>
    <p:sldId id="327" r:id="rId10"/>
    <p:sldId id="328" r:id="rId11"/>
    <p:sldId id="330" r:id="rId12"/>
    <p:sldId id="329" r:id="rId13"/>
    <p:sldId id="331" r:id="rId14"/>
    <p:sldId id="333" r:id="rId15"/>
    <p:sldId id="332" r:id="rId16"/>
    <p:sldId id="334" r:id="rId17"/>
    <p:sldId id="335" r:id="rId18"/>
    <p:sldId id="336" r:id="rId19"/>
    <p:sldId id="338" r:id="rId20"/>
    <p:sldId id="337" r:id="rId21"/>
    <p:sldId id="273" r:id="rId22"/>
    <p:sldId id="257" r:id="rId23"/>
  </p:sldIdLst>
  <p:sldSz cx="12192000" cy="6858000"/>
  <p:notesSz cx="6858000" cy="9144000"/>
  <p:embeddedFontLst>
    <p:embeddedFont>
      <p:font typeface="Calibri" panose="020F0502020204030204" pitchFamily="34" charset="0"/>
      <p:regular r:id="rId25"/>
      <p:bold r:id="rId26"/>
      <p:italic r:id="rId27"/>
      <p:boldItalic r:id="rId28"/>
    </p:embeddedFont>
    <p:embeddedFont>
      <p:font typeface="Calibri Light" panose="020F0302020204030204" pitchFamily="34" charset="0"/>
      <p:regular r:id="rId29"/>
      <p:italic r:id="rId30"/>
    </p:embeddedFont>
    <p:embeddedFont>
      <p:font typeface="Ubuntu Bold" panose="02010600030101010101" charset="0"/>
      <p:bold r:id="rId31"/>
    </p:embeddedFont>
  </p:embeddedFontLst>
  <p:custDataLst>
    <p:tags r:id="rId32"/>
  </p:custDataLst>
  <p:defaultText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irgit Isabelle Skuballa" initials="BSK" lastIdx="12" clrIdx="0">
    <p:extLst>
      <p:ext uri="{19B8F6BF-5375-455C-9EA6-DF929625EA0E}">
        <p15:presenceInfo xmlns:p15="http://schemas.microsoft.com/office/powerpoint/2012/main" userId="Birgit Isabelle Skuball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A5A5A"/>
    <a:srgbClr val="F8652E"/>
    <a:srgbClr val="848484"/>
    <a:srgbClr val="EAEAEA"/>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23" autoAdjust="0"/>
    <p:restoredTop sz="99370" autoAdjust="0"/>
  </p:normalViewPr>
  <p:slideViewPr>
    <p:cSldViewPr snapToGrid="0">
      <p:cViewPr varScale="1">
        <p:scale>
          <a:sx n="114" d="100"/>
          <a:sy n="114" d="100"/>
        </p:scale>
        <p:origin x="186" y="1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tags" Target="tags/tag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4.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8C856-5224-4568-A190-56A6B352CD24}" type="datetimeFigureOut">
              <a:rPr lang="en-GB" smtClean="0"/>
              <a:t>26/05/2020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74FFDB-E6E7-494C-8DA1-5857F3259ADF}" type="slidenum">
              <a:rPr lang="en-GB" smtClean="0"/>
              <a:t>‹#›</a:t>
            </a:fld>
            <a:endParaRPr lang="en-GB"/>
          </a:p>
        </p:txBody>
      </p:sp>
    </p:spTree>
    <p:extLst>
      <p:ext uri="{BB962C8B-B14F-4D97-AF65-F5344CB8AC3E}">
        <p14:creationId xmlns:p14="http://schemas.microsoft.com/office/powerpoint/2010/main" val="2725258194"/>
      </p:ext>
    </p:extLst>
  </p:cSld>
  <p:clrMap bg1="lt1" tx1="dk1" bg2="lt2" tx2="dk2" accent1="accent1" accent2="accent2" accent3="accent3" accent4="accent4" accent5="accent5" accent6="accent6" hlink="hlink" folHlink="folHlink"/>
  <p:notesStyle>
    <a:lvl1pPr marL="0" algn="l" defTabSz="914377" rtl="0" eaLnBrk="1" latinLnBrk="0" hangingPunct="1">
      <a:defRPr sz="1200" kern="1200">
        <a:solidFill>
          <a:schemeClr val="tx1"/>
        </a:solidFill>
        <a:latin typeface="+mn-lt"/>
        <a:ea typeface="+mn-ea"/>
        <a:cs typeface="+mn-cs"/>
      </a:defRPr>
    </a:lvl1pPr>
    <a:lvl2pPr marL="457189" algn="l" defTabSz="914377" rtl="0" eaLnBrk="1" latinLnBrk="0" hangingPunct="1">
      <a:defRPr sz="1200" kern="1200">
        <a:solidFill>
          <a:schemeClr val="tx1"/>
        </a:solidFill>
        <a:latin typeface="+mn-lt"/>
        <a:ea typeface="+mn-ea"/>
        <a:cs typeface="+mn-cs"/>
      </a:defRPr>
    </a:lvl2pPr>
    <a:lvl3pPr marL="914377" algn="l" defTabSz="914377" rtl="0" eaLnBrk="1" latinLnBrk="0" hangingPunct="1">
      <a:defRPr sz="1200" kern="1200">
        <a:solidFill>
          <a:schemeClr val="tx1"/>
        </a:solidFill>
        <a:latin typeface="+mn-lt"/>
        <a:ea typeface="+mn-ea"/>
        <a:cs typeface="+mn-cs"/>
      </a:defRPr>
    </a:lvl3pPr>
    <a:lvl4pPr marL="1371566" algn="l" defTabSz="914377" rtl="0" eaLnBrk="1" latinLnBrk="0" hangingPunct="1">
      <a:defRPr sz="1200" kern="1200">
        <a:solidFill>
          <a:schemeClr val="tx1"/>
        </a:solidFill>
        <a:latin typeface="+mn-lt"/>
        <a:ea typeface="+mn-ea"/>
        <a:cs typeface="+mn-cs"/>
      </a:defRPr>
    </a:lvl4pPr>
    <a:lvl5pPr marL="1828754" algn="l" defTabSz="914377" rtl="0" eaLnBrk="1" latinLnBrk="0" hangingPunct="1">
      <a:defRPr sz="1200" kern="1200">
        <a:solidFill>
          <a:schemeClr val="tx1"/>
        </a:solidFill>
        <a:latin typeface="+mn-lt"/>
        <a:ea typeface="+mn-ea"/>
        <a:cs typeface="+mn-cs"/>
      </a:defRPr>
    </a:lvl5pPr>
    <a:lvl6pPr marL="2285943" algn="l" defTabSz="914377" rtl="0" eaLnBrk="1" latinLnBrk="0" hangingPunct="1">
      <a:defRPr sz="1200" kern="1200">
        <a:solidFill>
          <a:schemeClr val="tx1"/>
        </a:solidFill>
        <a:latin typeface="+mn-lt"/>
        <a:ea typeface="+mn-ea"/>
        <a:cs typeface="+mn-cs"/>
      </a:defRPr>
    </a:lvl6pPr>
    <a:lvl7pPr marL="2743131" algn="l" defTabSz="914377" rtl="0" eaLnBrk="1" latinLnBrk="0" hangingPunct="1">
      <a:defRPr sz="1200" kern="1200">
        <a:solidFill>
          <a:schemeClr val="tx1"/>
        </a:solidFill>
        <a:latin typeface="+mn-lt"/>
        <a:ea typeface="+mn-ea"/>
        <a:cs typeface="+mn-cs"/>
      </a:defRPr>
    </a:lvl7pPr>
    <a:lvl8pPr marL="3200320" algn="l" defTabSz="914377" rtl="0" eaLnBrk="1" latinLnBrk="0" hangingPunct="1">
      <a:defRPr sz="1200" kern="1200">
        <a:solidFill>
          <a:schemeClr val="tx1"/>
        </a:solidFill>
        <a:latin typeface="+mn-lt"/>
        <a:ea typeface="+mn-ea"/>
        <a:cs typeface="+mn-cs"/>
      </a:defRPr>
    </a:lvl8pPr>
    <a:lvl9pPr marL="3657509" algn="l" defTabSz="914377"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5.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1.xml"/><Relationship Id="rId6" Type="http://schemas.openxmlformats.org/officeDocument/2006/relationships/hyperlink" Target="https://pscinitiative.org/home" TargetMode="External"/><Relationship Id="rId11" Type="http://schemas.openxmlformats.org/officeDocument/2006/relationships/image" Target="../media/image12.png"/><Relationship Id="rId5" Type="http://schemas.openxmlformats.org/officeDocument/2006/relationships/image" Target="../media/image7.svg"/><Relationship Id="rId15" Type="http://schemas.openxmlformats.org/officeDocument/2006/relationships/image" Target="../media/image15.svg"/><Relationship Id="rId10" Type="http://schemas.openxmlformats.org/officeDocument/2006/relationships/image" Target="../media/image11.sv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1"/>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4" y="1600201"/>
            <a:ext cx="10029825" cy="1812132"/>
          </a:xfrm>
          <a:prstGeom prst="rect">
            <a:avLst/>
          </a:prstGeom>
        </p:spPr>
        <p:txBody>
          <a:bodyPr anchor="b"/>
          <a:lstStyle>
            <a:lvl1pPr algn="l">
              <a:defRPr sz="6000"/>
            </a:lvl1pPr>
          </a:lstStyle>
          <a:p>
            <a:r>
              <a:rPr lang="en-US" dirty="0"/>
              <a:t>CLICK TO EDIT TITLE</a:t>
            </a:r>
            <a:endParaRPr lang="en-GB" dirty="0"/>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7" y="3602039"/>
            <a:ext cx="10029825" cy="1655763"/>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3" y="336481"/>
            <a:ext cx="3139591" cy="785885"/>
          </a:xfrm>
          <a:prstGeom prst="rect">
            <a:avLst/>
          </a:prstGeom>
        </p:spPr>
      </p:pic>
    </p:spTree>
    <p:extLst>
      <p:ext uri="{BB962C8B-B14F-4D97-AF65-F5344CB8AC3E}">
        <p14:creationId xmlns:p14="http://schemas.microsoft.com/office/powerpoint/2010/main" val="306441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r>
              <a:rPr lang="en-GB" dirty="0"/>
              <a:t>Test title</a:t>
            </a:r>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6" y="2859089"/>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30" y="2886123"/>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8"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4"/>
            <a:ext cx="10515600" cy="652463"/>
          </a:xfrm>
          <a:prstGeom prst="rect">
            <a:avLst/>
          </a:prstGeom>
        </p:spPr>
        <p:txBody>
          <a:bodyPr/>
          <a:lstStyle>
            <a:lvl1pPr>
              <a:defRPr/>
            </a:lvl1pPr>
          </a:lstStyle>
          <a:p>
            <a:endParaRPr lang="en-GB" dirty="0"/>
          </a:p>
        </p:txBody>
      </p:sp>
    </p:spTree>
    <p:extLst>
      <p:ext uri="{BB962C8B-B14F-4D97-AF65-F5344CB8AC3E}">
        <p14:creationId xmlns:p14="http://schemas.microsoft.com/office/powerpoint/2010/main" val="287314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4"/>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6"/>
            <a:ext cx="4114800" cy="365125"/>
          </a:xfrm>
        </p:spPr>
        <p:txBody>
          <a:bodyPr/>
          <a:lstStyle/>
          <a:p>
            <a:r>
              <a:rPr lang="en-GB" dirty="0"/>
              <a:t>Test title</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09927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2"/>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1"/>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1" y="395137"/>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52" y="1845699"/>
            <a:ext cx="6016625" cy="400051"/>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49" y="3027990"/>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49" y="4210279"/>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49" y="4801426"/>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49" y="2436845"/>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49" y="3619135"/>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3693929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3" y="485777"/>
            <a:ext cx="10515600" cy="672307"/>
          </a:xfrm>
          <a:prstGeom prst="rect">
            <a:avLst/>
          </a:prstGeom>
        </p:spPr>
        <p:txBody>
          <a:bodyPr/>
          <a:lstStyle>
            <a:lvl1pPr algn="l" defTabSz="914354"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3" y="1572829"/>
            <a:ext cx="5366288"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2" y="1581547"/>
            <a:ext cx="5543551" cy="4351339"/>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r>
              <a:rPr lang="en-GB" dirty="0"/>
              <a:t>Test title</a:t>
            </a:r>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12374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6"/>
            <a:ext cx="5314213" cy="1000125"/>
          </a:xfrm>
        </p:spPr>
        <p:txBody>
          <a:bodyPr anchor="b"/>
          <a:lstStyle>
            <a:lvl1pPr marL="0" indent="0">
              <a:buNone/>
              <a:defRPr sz="2400" b="1"/>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2" y="1438276"/>
            <a:ext cx="5314213" cy="1000125"/>
          </a:xfrm>
          <a:solidFill>
            <a:srgbClr val="F5F5F5"/>
          </a:solidFill>
        </p:spPr>
        <p:txBody>
          <a:bodyPr anchor="b"/>
          <a:lstStyle>
            <a:lvl1pPr marL="0" indent="0">
              <a:buNone/>
              <a:defRPr sz="2400" b="1"/>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2"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6"/>
            <a:ext cx="4114800" cy="365125"/>
          </a:xfrm>
        </p:spPr>
        <p:txBody>
          <a:bodyPr/>
          <a:lstStyle/>
          <a:p>
            <a:r>
              <a:rPr lang="en-GB" dirty="0"/>
              <a:t>Test title</a:t>
            </a:r>
          </a:p>
        </p:txBody>
      </p:sp>
    </p:spTree>
    <p:extLst>
      <p:ext uri="{BB962C8B-B14F-4D97-AF65-F5344CB8AC3E}">
        <p14:creationId xmlns:p14="http://schemas.microsoft.com/office/powerpoint/2010/main" val="4257672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303"/>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6"/>
            <a:ext cx="4114800" cy="365125"/>
          </a:xfrm>
        </p:spPr>
        <p:txBody>
          <a:bodyPr/>
          <a:lstStyle/>
          <a:p>
            <a:r>
              <a:rPr lang="en-GB" dirty="0"/>
              <a:t>Test title</a:t>
            </a:r>
          </a:p>
        </p:txBody>
      </p:sp>
    </p:spTree>
    <p:extLst>
      <p:ext uri="{BB962C8B-B14F-4D97-AF65-F5344CB8AC3E}">
        <p14:creationId xmlns:p14="http://schemas.microsoft.com/office/powerpoint/2010/main" val="168295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6"/>
            <a:ext cx="4114800" cy="365125"/>
          </a:xfrm>
        </p:spPr>
        <p:txBody>
          <a:bodyPr/>
          <a:lstStyle/>
          <a:p>
            <a:r>
              <a:rPr lang="en-GB" dirty="0"/>
              <a:t>Test title</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8"/>
            <a:ext cx="611925" cy="276999"/>
          </a:xfrm>
          <a:prstGeom prst="rect">
            <a:avLst/>
          </a:prstGeom>
          <a:noFill/>
        </p:spPr>
        <p:txBody>
          <a:bodyPr wrap="square" rtlCol="0">
            <a:spAutoFit/>
          </a:bodyPr>
          <a:lstStyle/>
          <a:p>
            <a:r>
              <a:rPr lang="en-GB" sz="1200" dirty="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9" y="6447455"/>
            <a:ext cx="182303" cy="148047"/>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5" y="6382978"/>
            <a:ext cx="1331883" cy="276999"/>
          </a:xfrm>
          <a:prstGeom prst="rect">
            <a:avLst/>
          </a:prstGeom>
          <a:noFill/>
        </p:spPr>
        <p:txBody>
          <a:bodyPr wrap="square" rtlCol="0">
            <a:spAutoFit/>
          </a:bodyPr>
          <a:lstStyle/>
          <a:p>
            <a:r>
              <a:rPr lang="en-GB" sz="1200" dirty="0">
                <a:solidFill>
                  <a:srgbClr val="848484"/>
                </a:solidFill>
                <a:latin typeface="+mj-lt"/>
              </a:rPr>
              <a:t>@</a:t>
            </a:r>
            <a:r>
              <a:rPr lang="en-GB" sz="1200" dirty="0" err="1">
                <a:solidFill>
                  <a:srgbClr val="848484"/>
                </a:solidFill>
                <a:latin typeface="+mj-lt"/>
              </a:rPr>
              <a:t>PSCInitiative</a:t>
            </a:r>
            <a:endParaRPr lang="en-GB" sz="1200" dirty="0">
              <a:solidFill>
                <a:srgbClr val="848484"/>
              </a:solidFill>
              <a:latin typeface="+mj-lt"/>
            </a:endParaRPr>
          </a:p>
        </p:txBody>
      </p:sp>
    </p:spTree>
    <p:extLst>
      <p:ext uri="{BB962C8B-B14F-4D97-AF65-F5344CB8AC3E}">
        <p14:creationId xmlns:p14="http://schemas.microsoft.com/office/powerpoint/2010/main" val="2147709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dirty="0"/>
              <a:t>Test title</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8" y="4215257"/>
            <a:ext cx="5436489" cy="2123658"/>
          </a:xfrm>
          <a:prstGeom prst="rect">
            <a:avLst/>
          </a:prstGeom>
          <a:noFill/>
        </p:spPr>
        <p:txBody>
          <a:bodyPr wrap="square" rtlCol="0">
            <a:spAutoFit/>
          </a:bodyPr>
          <a:lstStyle/>
          <a:p>
            <a:r>
              <a:rPr lang="en-US" sz="1100" b="1" dirty="0">
                <a:solidFill>
                  <a:srgbClr val="5A5A5A"/>
                </a:solidFill>
              </a:rPr>
              <a:t>PSCI Secretariat</a:t>
            </a:r>
          </a:p>
          <a:p>
            <a:r>
              <a:rPr lang="en-US" sz="1100" dirty="0">
                <a:solidFill>
                  <a:srgbClr val="5A5A5A"/>
                </a:solidFill>
              </a:rPr>
              <a:t>Carnstone Partners Ltd</a:t>
            </a:r>
          </a:p>
          <a:p>
            <a:r>
              <a:rPr lang="en-US" sz="1100" dirty="0">
                <a:solidFill>
                  <a:srgbClr val="5A5A5A"/>
                </a:solidFill>
              </a:rPr>
              <a:t>Durham House</a:t>
            </a:r>
          </a:p>
          <a:p>
            <a:r>
              <a:rPr lang="en-US" sz="1100" dirty="0">
                <a:solidFill>
                  <a:srgbClr val="5A5A5A"/>
                </a:solidFill>
              </a:rPr>
              <a:t>Durham House Street</a:t>
            </a:r>
          </a:p>
          <a:p>
            <a:r>
              <a:rPr lang="en-US" sz="1100" dirty="0">
                <a:solidFill>
                  <a:srgbClr val="5A5A5A"/>
                </a:solidFill>
              </a:rPr>
              <a:t>London</a:t>
            </a:r>
          </a:p>
          <a:p>
            <a:r>
              <a:rPr lang="en-US" sz="1100" dirty="0">
                <a:solidFill>
                  <a:srgbClr val="5A5A5A"/>
                </a:solidFill>
              </a:rPr>
              <a:t>WC2N 6HG</a:t>
            </a:r>
          </a:p>
          <a:p>
            <a:endParaRPr lang="en-US" sz="1100" dirty="0">
              <a:solidFill>
                <a:srgbClr val="5A5A5A"/>
              </a:solidFill>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100" b="1" u="sng" baseline="0" dirty="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dirty="0">
              <a:solidFill>
                <a:srgbClr val="5A5A5A"/>
              </a:solidFill>
              <a:uFill>
                <a:solidFill>
                  <a:srgbClr val="F8652E"/>
                </a:solidFill>
              </a:uFill>
            </a:endParaRPr>
          </a:p>
          <a:p>
            <a:pPr marL="0" marR="0" lvl="0" indent="0" algn="l" defTabSz="914354" rtl="0" eaLnBrk="1" fontAlgn="auto" latinLnBrk="0" hangingPunct="1">
              <a:lnSpc>
                <a:spcPct val="100000"/>
              </a:lnSpc>
              <a:spcBef>
                <a:spcPts val="0"/>
              </a:spcBef>
              <a:spcAft>
                <a:spcPts val="0"/>
              </a:spcAft>
              <a:buClrTx/>
              <a:buSzTx/>
              <a:buFontTx/>
              <a:buNone/>
              <a:tabLst/>
              <a:defRPr/>
            </a:pPr>
            <a:endParaRPr lang="en-US" sz="1100" b="1" dirty="0">
              <a:solidFill>
                <a:srgbClr val="5A5A5A"/>
              </a:solidFill>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is-IS" sz="1100" b="1" dirty="0">
                <a:solidFill>
                  <a:srgbClr val="5A5A5A"/>
                </a:solidFill>
              </a:rPr>
              <a:t>+55 (11) 94486 6315</a:t>
            </a:r>
            <a:endParaRPr lang="en-US" sz="1100" b="1" dirty="0">
              <a:solidFill>
                <a:srgbClr val="5A5A5A"/>
              </a:solidFill>
            </a:endParaRPr>
          </a:p>
          <a:p>
            <a:pPr marL="0" marR="0" lvl="0" indent="0" algn="l" defTabSz="914354" rtl="0" eaLnBrk="1" fontAlgn="auto" latinLnBrk="0" hangingPunct="1">
              <a:lnSpc>
                <a:spcPct val="100000"/>
              </a:lnSpc>
              <a:spcBef>
                <a:spcPts val="0"/>
              </a:spcBef>
              <a:spcAft>
                <a:spcPts val="0"/>
              </a:spcAft>
              <a:buClrTx/>
              <a:buSzTx/>
              <a:buFontTx/>
              <a:buNone/>
              <a:tabLst/>
              <a:defRPr/>
            </a:pPr>
            <a:endParaRPr lang="en-US" sz="1100" dirty="0">
              <a:solidFill>
                <a:srgbClr val="848489"/>
              </a:solidFill>
            </a:endParaRPr>
          </a:p>
          <a:p>
            <a:endParaRPr lang="en-US" sz="1100" dirty="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98899" y="5626178"/>
            <a:ext cx="1864639" cy="409811"/>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7" y="4537228"/>
            <a:ext cx="4114799" cy="769441"/>
          </a:xfrm>
          <a:prstGeom prst="rect">
            <a:avLst/>
          </a:prstGeom>
          <a:noFill/>
        </p:spPr>
        <p:txBody>
          <a:bodyPr wrap="square" rtlCol="0">
            <a:spAutoFit/>
          </a:bodyPr>
          <a:lstStyle/>
          <a:p>
            <a:r>
              <a:rPr lang="en-GB" sz="1100" b="1" i="0" u="none" strike="noStrike" kern="1200" baseline="0" dirty="0">
                <a:solidFill>
                  <a:srgbClr val="5A5A5A"/>
                </a:solidFill>
                <a:latin typeface="+mn-lt"/>
                <a:ea typeface="+mn-ea"/>
                <a:cs typeface="+mn-cs"/>
              </a:rPr>
              <a:t>About the Secretariat</a:t>
            </a:r>
          </a:p>
          <a:p>
            <a:r>
              <a:rPr lang="en-GB" sz="1100" b="0" i="0" u="none" strike="noStrike" kern="1200" baseline="0" dirty="0">
                <a:solidFill>
                  <a:srgbClr val="5A5A5A"/>
                </a:solidFill>
                <a:latin typeface="+mn-lt"/>
                <a:ea typeface="+mn-ea"/>
                <a:cs typeface="+mn-cs"/>
              </a:rPr>
              <a:t>Carnstone Partners Ltd is an independent management consultancy,</a:t>
            </a:r>
          </a:p>
          <a:p>
            <a:r>
              <a:rPr lang="en-GB" sz="1100" b="0" i="0" u="none" strike="noStrike" kern="1200" baseline="0" dirty="0">
                <a:solidFill>
                  <a:srgbClr val="5A5A5A"/>
                </a:solidFill>
                <a:latin typeface="+mn-lt"/>
                <a:ea typeface="+mn-ea"/>
                <a:cs typeface="+mn-cs"/>
              </a:rPr>
              <a:t>specialising in corporate responsibility and sustainability, with a long</a:t>
            </a:r>
          </a:p>
          <a:p>
            <a:r>
              <a:rPr lang="en-GB" sz="1100" b="0" i="0" u="none" strike="noStrike" kern="1200" baseline="0" dirty="0">
                <a:solidFill>
                  <a:srgbClr val="5A5A5A"/>
                </a:solidFill>
                <a:latin typeface="+mn-lt"/>
                <a:ea typeface="+mn-ea"/>
                <a:cs typeface="+mn-cs"/>
              </a:rPr>
              <a:t>track record in running industry groups.</a:t>
            </a:r>
            <a:endParaRPr lang="en-GB" sz="1100" dirty="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6" y="1340552"/>
            <a:ext cx="1997965" cy="1930871"/>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500" y="1340552"/>
            <a:ext cx="1997965" cy="1930871"/>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60" y="1340552"/>
            <a:ext cx="1997965" cy="1930871"/>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9" y="1340552"/>
            <a:ext cx="1997965" cy="1930871"/>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2"/>
            <a:ext cx="1997965" cy="1930871"/>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247185" y="1773229"/>
            <a:ext cx="467319"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8" y="2415241"/>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530632" y="1773229"/>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0" y="2415241"/>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900903" y="1773229"/>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2" y="2415241"/>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354" rtl="0" eaLnBrk="1" fontAlgn="auto" latinLnBrk="0" hangingPunct="1">
              <a:lnSpc>
                <a:spcPct val="100000"/>
              </a:lnSpc>
              <a:spcBef>
                <a:spcPts val="0"/>
              </a:spcBef>
              <a:spcAft>
                <a:spcPts val="0"/>
              </a:spcAft>
              <a:buClrTx/>
              <a:buSzTx/>
              <a:buFontTx/>
              <a:buNone/>
              <a:tabLst/>
              <a:defRPr/>
            </a:pPr>
            <a:r>
              <a:rPr lang="is-IS" sz="1200" b="1">
                <a:solidFill>
                  <a:srgbClr val="5A5A5A"/>
                </a:solidFill>
              </a:rPr>
              <a:t>+55 (11) 94486 6315</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207779" y="1785951"/>
            <a:ext cx="394924" cy="377475"/>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41"/>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478710" y="1768026"/>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2" y="2409646"/>
            <a:ext cx="1215140" cy="307777"/>
          </a:xfrm>
          <a:prstGeom prst="rect">
            <a:avLst/>
          </a:prstGeom>
          <a:noFill/>
        </p:spPr>
        <p:txBody>
          <a:bodyPr wrap="none" rtlCol="0">
            <a:spAutoFit/>
          </a:bodyPr>
          <a:lstStyle/>
          <a:p>
            <a:pPr algn="ctr"/>
            <a:r>
              <a:rPr lang="en-GB" sz="1400" b="1" u="heavy" baseline="0" dirty="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dirty="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dirty="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2"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2668678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sv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2"/>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7"/>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6"/>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dirty="0"/>
              <a:t>Test title</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7" y="6382975"/>
            <a:ext cx="615159"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dirty="0"/>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p:nvSpPr>
        <p:spPr>
          <a:xfrm>
            <a:off x="450000" y="6382978"/>
            <a:ext cx="611925" cy="276999"/>
          </a:xfrm>
          <a:prstGeom prst="rect">
            <a:avLst/>
          </a:prstGeom>
          <a:noFill/>
        </p:spPr>
        <p:txBody>
          <a:bodyPr wrap="square" rtlCol="0">
            <a:spAutoFit/>
          </a:bodyPr>
          <a:lstStyle/>
          <a:p>
            <a:r>
              <a:rPr lang="en-GB" sz="1200" dirty="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790319" y="6447455"/>
            <a:ext cx="182303" cy="148047"/>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p:nvSpPr>
        <p:spPr>
          <a:xfrm>
            <a:off x="9909865" y="6382978"/>
            <a:ext cx="1331883" cy="276999"/>
          </a:xfrm>
          <a:prstGeom prst="rect">
            <a:avLst/>
          </a:prstGeom>
          <a:noFill/>
        </p:spPr>
        <p:txBody>
          <a:bodyPr wrap="square" rtlCol="0">
            <a:spAutoFit/>
          </a:bodyPr>
          <a:lstStyle/>
          <a:p>
            <a:r>
              <a:rPr lang="en-GB" sz="1200" dirty="0">
                <a:solidFill>
                  <a:srgbClr val="848484"/>
                </a:solidFill>
                <a:latin typeface="+mj-lt"/>
              </a:rPr>
              <a:t>@</a:t>
            </a:r>
            <a:r>
              <a:rPr lang="en-GB" sz="1200" dirty="0" err="1">
                <a:solidFill>
                  <a:srgbClr val="848484"/>
                </a:solidFill>
                <a:latin typeface="+mj-lt"/>
              </a:rPr>
              <a:t>PSCInitiative</a:t>
            </a:r>
            <a:endParaRPr lang="en-GB" sz="1200" dirty="0">
              <a:solidFill>
                <a:srgbClr val="848484"/>
              </a:solidFill>
              <a:latin typeface="+mj-lt"/>
            </a:endParaRPr>
          </a:p>
        </p:txBody>
      </p:sp>
    </p:spTree>
    <p:extLst>
      <p:ext uri="{BB962C8B-B14F-4D97-AF65-F5344CB8AC3E}">
        <p14:creationId xmlns:p14="http://schemas.microsoft.com/office/powerpoint/2010/main" val="3841985424"/>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0" r:id="rId3"/>
    <p:sldLayoutId id="2147483651" r:id="rId4"/>
    <p:sldLayoutId id="2147483652" r:id="rId5"/>
    <p:sldLayoutId id="2147483653" r:id="rId6"/>
    <p:sldLayoutId id="2147483654" r:id="rId7"/>
    <p:sldLayoutId id="2147483655" r:id="rId8"/>
    <p:sldLayoutId id="2147483656" r:id="rId9"/>
  </p:sldLayoutIdLst>
  <p:hf hdr="0" dt="0"/>
  <p:txStyles>
    <p:titleStyle>
      <a:lvl1pPr algn="l" defTabSz="914354"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589" indent="-228589" algn="l" defTabSz="914354"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766" indent="-228589" algn="l" defTabSz="914354"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3.xml"/><Relationship Id="rId5" Type="http://schemas.openxmlformats.org/officeDocument/2006/relationships/image" Target="../media/image20.jpg"/><Relationship Id="rId4" Type="http://schemas.openxmlformats.org/officeDocument/2006/relationships/image" Target="../media/image1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pscinitiative.org/resource?resource=2" TargetMode="External"/><Relationship Id="rId7" Type="http://schemas.openxmlformats.org/officeDocument/2006/relationships/hyperlink" Target="https://pscinitiative.org/resource?resource=318" TargetMode="External"/><Relationship Id="rId2" Type="http://schemas.openxmlformats.org/officeDocument/2006/relationships/hyperlink" Target="https://pscinitiative.org/resource?resource=1" TargetMode="External"/><Relationship Id="rId1" Type="http://schemas.openxmlformats.org/officeDocument/2006/relationships/slideLayout" Target="../slideLayouts/slideLayout3.xml"/><Relationship Id="rId6" Type="http://schemas.openxmlformats.org/officeDocument/2006/relationships/hyperlink" Target="https://pscinitiative.org/resource?resource=31" TargetMode="External"/><Relationship Id="rId5" Type="http://schemas.openxmlformats.org/officeDocument/2006/relationships/hyperlink" Target="https://pscinitiative.org/resource?resource=319" TargetMode="External"/><Relationship Id="rId4" Type="http://schemas.openxmlformats.org/officeDocument/2006/relationships/hyperlink" Target="https://pscinitiative.org/resource?resource=32"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hyperlink" Target="https://pscinitiative.org/resource?resource=301"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hyperlink" Target="https://pscinitiative.org/resource?resource=359" TargetMode="External"/><Relationship Id="rId3" Type="http://schemas.openxmlformats.org/officeDocument/2006/relationships/hyperlink" Target="https://pscinitiative.org/resource?resource=282" TargetMode="External"/><Relationship Id="rId7" Type="http://schemas.openxmlformats.org/officeDocument/2006/relationships/hyperlink" Target="https://pscinitiative.org/viewResource?resource=512" TargetMode="External"/><Relationship Id="rId12" Type="http://schemas.openxmlformats.org/officeDocument/2006/relationships/image" Target="../media/image21.png"/><Relationship Id="rId2" Type="http://schemas.openxmlformats.org/officeDocument/2006/relationships/hyperlink" Target="https://pscinitiative.org/resource?resource=346" TargetMode="External"/><Relationship Id="rId1" Type="http://schemas.openxmlformats.org/officeDocument/2006/relationships/slideLayout" Target="../slideLayouts/slideLayout3.xml"/><Relationship Id="rId6" Type="http://schemas.openxmlformats.org/officeDocument/2006/relationships/hyperlink" Target="https://pscinitiative.org/resource?resource=365" TargetMode="External"/><Relationship Id="rId11" Type="http://schemas.openxmlformats.org/officeDocument/2006/relationships/hyperlink" Target="https://pscinitiative.org/resource?resource=374" TargetMode="External"/><Relationship Id="rId5" Type="http://schemas.openxmlformats.org/officeDocument/2006/relationships/hyperlink" Target="https://pscinitiative.org/resource?resource=287" TargetMode="External"/><Relationship Id="rId10" Type="http://schemas.openxmlformats.org/officeDocument/2006/relationships/hyperlink" Target="https://pscinitiative.org/resource?resource=458" TargetMode="External"/><Relationship Id="rId4" Type="http://schemas.openxmlformats.org/officeDocument/2006/relationships/hyperlink" Target="https://pscinitiative.org/resource?resource=317" TargetMode="External"/><Relationship Id="rId9" Type="http://schemas.openxmlformats.org/officeDocument/2006/relationships/hyperlink" Target="https://pscinitiative.org/viewResource?resource=390"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6.jpeg"/><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4" y="1600201"/>
            <a:ext cx="11004240" cy="1812132"/>
          </a:xfrm>
        </p:spPr>
        <p:txBody>
          <a:bodyPr/>
          <a:lstStyle/>
          <a:p>
            <a:r>
              <a:rPr lang="en-GB" altLang="zh-CN" dirty="0"/>
              <a:t>PSCI Updated Audit Guidance</a:t>
            </a:r>
            <a:endParaRPr lang="en-GB" dirty="0"/>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7" y="3602039"/>
            <a:ext cx="10029825" cy="2493961"/>
          </a:xfrm>
        </p:spPr>
        <p:txBody>
          <a:bodyPr>
            <a:normAutofit/>
          </a:bodyPr>
          <a:lstStyle/>
          <a:p>
            <a:r>
              <a:rPr lang="en-GB" altLang="zh-CN" b="1" dirty="0"/>
              <a:t>PSCI Audit </a:t>
            </a:r>
            <a:r>
              <a:rPr lang="en-GB" altLang="zh-CN" b="1" dirty="0" err="1"/>
              <a:t>Subteam</a:t>
            </a:r>
            <a:r>
              <a:rPr lang="en-GB" altLang="zh-CN" b="1" dirty="0"/>
              <a:t> “SAQ &amp; Audit Guidance”</a:t>
            </a:r>
          </a:p>
          <a:p>
            <a:r>
              <a:rPr lang="en-GB" altLang="zh-CN" u="sng" dirty="0"/>
              <a:t>Gavin Loveday </a:t>
            </a:r>
            <a:r>
              <a:rPr lang="en-GB" altLang="zh-CN" dirty="0"/>
              <a:t>(Astra Zeneca), Gina Scott (Roche), </a:t>
            </a:r>
            <a:r>
              <a:rPr lang="en-GB" altLang="zh-CN" dirty="0" err="1"/>
              <a:t>Pekka</a:t>
            </a:r>
            <a:r>
              <a:rPr lang="en-GB" altLang="zh-CN" dirty="0"/>
              <a:t> </a:t>
            </a:r>
            <a:r>
              <a:rPr lang="en-GB" altLang="zh-CN" dirty="0" err="1"/>
              <a:t>Tallqvist</a:t>
            </a:r>
            <a:r>
              <a:rPr lang="en-GB" altLang="zh-CN" dirty="0"/>
              <a:t> (Orion),                                 </a:t>
            </a:r>
            <a:r>
              <a:rPr lang="es-ES" altLang="zh-CN" dirty="0"/>
              <a:t>Edgar Flores Ruvalcaba (Novartis), </a:t>
            </a:r>
            <a:r>
              <a:rPr lang="en-GB" altLang="zh-CN" dirty="0"/>
              <a:t>Birgit Skuballa (Bayer)</a:t>
            </a:r>
          </a:p>
          <a:p>
            <a:r>
              <a:rPr lang="en-GB" altLang="zh-CN" dirty="0"/>
              <a:t>Lydia Elliot (Carnstone), Maggie Zhang (Carnstone)</a:t>
            </a:r>
          </a:p>
          <a:p>
            <a:r>
              <a:rPr lang="en-GB" altLang="zh-CN" i="1" dirty="0"/>
              <a:t>27 May 2020</a:t>
            </a:r>
          </a:p>
        </p:txBody>
      </p:sp>
    </p:spTree>
    <p:extLst>
      <p:ext uri="{BB962C8B-B14F-4D97-AF65-F5344CB8AC3E}">
        <p14:creationId xmlns:p14="http://schemas.microsoft.com/office/powerpoint/2010/main" val="3870597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9997BA6-E5A8-4720-802F-74DCCDA3F820}"/>
              </a:ext>
            </a:extLst>
          </p:cNvPr>
          <p:cNvSpPr>
            <a:spLocks noGrp="1"/>
          </p:cNvSpPr>
          <p:nvPr>
            <p:ph type="ftr" sz="quarter" idx="10"/>
          </p:nvPr>
        </p:nvSpPr>
        <p:spPr>
          <a:xfrm>
            <a:off x="813112" y="6338916"/>
            <a:ext cx="4114800" cy="365125"/>
          </a:xfrm>
        </p:spPr>
        <p:txBody>
          <a:bodyPr/>
          <a:lstStyle/>
          <a:p>
            <a:r>
              <a:rPr lang="en-GB"/>
              <a:t>Test title</a:t>
            </a:r>
            <a:endParaRPr lang="en-GB" dirty="0"/>
          </a:p>
        </p:txBody>
      </p:sp>
      <p:sp>
        <p:nvSpPr>
          <p:cNvPr id="3" name="Slide Number Placeholder 2">
            <a:extLst>
              <a:ext uri="{FF2B5EF4-FFF2-40B4-BE49-F238E27FC236}">
                <a16:creationId xmlns:a16="http://schemas.microsoft.com/office/drawing/2014/main" id="{51F5C561-A35F-440D-9795-31CA34C3DF5C}"/>
              </a:ext>
            </a:extLst>
          </p:cNvPr>
          <p:cNvSpPr>
            <a:spLocks noGrp="1"/>
          </p:cNvSpPr>
          <p:nvPr>
            <p:ph type="sldNum" sz="quarter" idx="11"/>
          </p:nvPr>
        </p:nvSpPr>
        <p:spPr>
          <a:xfrm>
            <a:off x="11098307" y="6382975"/>
            <a:ext cx="615159" cy="277000"/>
          </a:xfrm>
        </p:spPr>
        <p:txBody>
          <a:bodyPr/>
          <a:lstStyle/>
          <a:p>
            <a:fld id="{1A91ABBD-BE70-492B-BBD8-7AF5442A9E89}" type="slidenum">
              <a:rPr lang="en-GB" smtClean="0"/>
              <a:pPr/>
              <a:t>2</a:t>
            </a:fld>
            <a:endParaRPr lang="en-GB"/>
          </a:p>
        </p:txBody>
      </p:sp>
      <p:sp>
        <p:nvSpPr>
          <p:cNvPr id="10" name="Title 9">
            <a:extLst>
              <a:ext uri="{FF2B5EF4-FFF2-40B4-BE49-F238E27FC236}">
                <a16:creationId xmlns:a16="http://schemas.microsoft.com/office/drawing/2014/main" id="{B7D88288-16C0-432F-96A8-8BE60C04C314}"/>
              </a:ext>
            </a:extLst>
          </p:cNvPr>
          <p:cNvSpPr>
            <a:spLocks noGrp="1"/>
          </p:cNvSpPr>
          <p:nvPr>
            <p:ph type="title"/>
          </p:nvPr>
        </p:nvSpPr>
        <p:spPr>
          <a:xfrm>
            <a:off x="450000" y="495304"/>
            <a:ext cx="10515600" cy="652463"/>
          </a:xfrm>
        </p:spPr>
        <p:txBody>
          <a:bodyPr/>
          <a:lstStyle/>
          <a:p>
            <a:r>
              <a:rPr lang="en-GB" altLang="zh-CN"/>
              <a:t>Speaker</a:t>
            </a:r>
            <a:endParaRPr lang="zh-CN" altLang="en-US" dirty="0"/>
          </a:p>
        </p:txBody>
      </p:sp>
      <p:pic>
        <p:nvPicPr>
          <p:cNvPr id="11" name="Picture 2" descr="user_9">
            <a:extLst>
              <a:ext uri="{FF2B5EF4-FFF2-40B4-BE49-F238E27FC236}">
                <a16:creationId xmlns:a16="http://schemas.microsoft.com/office/drawing/2014/main" id="{BDA22FF8-2F86-41E9-90A3-ED9C772464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2942" y="2066335"/>
            <a:ext cx="3034970" cy="3034970"/>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2">
            <a:extLst>
              <a:ext uri="{FF2B5EF4-FFF2-40B4-BE49-F238E27FC236}">
                <a16:creationId xmlns:a16="http://schemas.microsoft.com/office/drawing/2014/main" id="{C055DE5D-C43E-4A19-B15F-AB5DD9247C8A}"/>
              </a:ext>
            </a:extLst>
          </p:cNvPr>
          <p:cNvSpPr txBox="1">
            <a:spLocks/>
          </p:cNvSpPr>
          <p:nvPr/>
        </p:nvSpPr>
        <p:spPr>
          <a:xfrm>
            <a:off x="5707800" y="2635770"/>
            <a:ext cx="4318326" cy="158645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2400" b="1" dirty="0">
                <a:solidFill>
                  <a:schemeClr val="accent1"/>
                </a:solidFill>
              </a:rPr>
              <a:t>PSCI Audit Committee Co-chair</a:t>
            </a:r>
            <a:endParaRPr lang="en-GB" sz="2400" dirty="0">
              <a:solidFill>
                <a:schemeClr val="accent1"/>
              </a:solidFill>
            </a:endParaRPr>
          </a:p>
          <a:p>
            <a:pPr marL="0" indent="0">
              <a:buNone/>
            </a:pPr>
            <a:endParaRPr lang="en-GB" sz="1100" dirty="0">
              <a:solidFill>
                <a:schemeClr val="accent1"/>
              </a:solidFill>
            </a:endParaRPr>
          </a:p>
          <a:p>
            <a:pPr marL="0" indent="0">
              <a:buNone/>
            </a:pPr>
            <a:r>
              <a:rPr lang="en-GB" sz="2400" dirty="0">
                <a:solidFill>
                  <a:schemeClr val="accent1"/>
                </a:solidFill>
              </a:rPr>
              <a:t>Birgit Skuballa</a:t>
            </a:r>
          </a:p>
          <a:p>
            <a:pPr marL="0" indent="0">
              <a:buNone/>
            </a:pPr>
            <a:r>
              <a:rPr lang="en-GB" sz="2400" dirty="0">
                <a:solidFill>
                  <a:schemeClr val="tx1"/>
                </a:solidFill>
              </a:rPr>
              <a:t>Bayer</a:t>
            </a:r>
          </a:p>
        </p:txBody>
      </p:sp>
    </p:spTree>
    <p:extLst>
      <p:ext uri="{BB962C8B-B14F-4D97-AF65-F5344CB8AC3E}">
        <p14:creationId xmlns:p14="http://schemas.microsoft.com/office/powerpoint/2010/main" val="3148640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3CFE7D-DC4C-471C-989C-D3E21B1DE84B}"/>
              </a:ext>
            </a:extLst>
          </p:cNvPr>
          <p:cNvSpPr>
            <a:spLocks noGrp="1"/>
          </p:cNvSpPr>
          <p:nvPr>
            <p:ph type="title"/>
          </p:nvPr>
        </p:nvSpPr>
        <p:spPr/>
        <p:txBody>
          <a:bodyPr/>
          <a:lstStyle/>
          <a:p>
            <a:r>
              <a:rPr lang="de-DE" dirty="0"/>
              <a:t>The Team</a:t>
            </a:r>
          </a:p>
        </p:txBody>
      </p:sp>
      <p:sp>
        <p:nvSpPr>
          <p:cNvPr id="4" name="Fußzeilenplatzhalter 3">
            <a:extLst>
              <a:ext uri="{FF2B5EF4-FFF2-40B4-BE49-F238E27FC236}">
                <a16:creationId xmlns:a16="http://schemas.microsoft.com/office/drawing/2014/main" id="{BEC00172-D727-4981-B7A3-1B2D2E49C1EE}"/>
              </a:ext>
            </a:extLst>
          </p:cNvPr>
          <p:cNvSpPr>
            <a:spLocks noGrp="1"/>
          </p:cNvSpPr>
          <p:nvPr>
            <p:ph type="ftr" sz="quarter" idx="11"/>
          </p:nvPr>
        </p:nvSpPr>
        <p:spPr/>
        <p:txBody>
          <a:bodyPr/>
          <a:lstStyle/>
          <a:p>
            <a:r>
              <a:rPr lang="en-GB"/>
              <a:t>Test title</a:t>
            </a:r>
            <a:endParaRPr lang="en-GB" dirty="0"/>
          </a:p>
        </p:txBody>
      </p:sp>
      <p:sp>
        <p:nvSpPr>
          <p:cNvPr id="5" name="Foliennummernplatzhalter 4">
            <a:extLst>
              <a:ext uri="{FF2B5EF4-FFF2-40B4-BE49-F238E27FC236}">
                <a16:creationId xmlns:a16="http://schemas.microsoft.com/office/drawing/2014/main" id="{727BB9C6-0A3C-4F2C-B4D0-688D28A1F9F4}"/>
              </a:ext>
            </a:extLst>
          </p:cNvPr>
          <p:cNvSpPr>
            <a:spLocks noGrp="1"/>
          </p:cNvSpPr>
          <p:nvPr>
            <p:ph type="sldNum" sz="quarter" idx="12"/>
          </p:nvPr>
        </p:nvSpPr>
        <p:spPr/>
        <p:txBody>
          <a:bodyPr/>
          <a:lstStyle/>
          <a:p>
            <a:fld id="{1A91ABBD-BE70-492B-BBD8-7AF5442A9E89}" type="slidenum">
              <a:rPr lang="en-GB" smtClean="0"/>
              <a:t>3</a:t>
            </a:fld>
            <a:endParaRPr lang="en-GB"/>
          </a:p>
        </p:txBody>
      </p:sp>
      <p:pic>
        <p:nvPicPr>
          <p:cNvPr id="9" name="Picture 8" descr="A person posing for the camera&#10;&#10;Description automatically generated">
            <a:extLst>
              <a:ext uri="{FF2B5EF4-FFF2-40B4-BE49-F238E27FC236}">
                <a16:creationId xmlns:a16="http://schemas.microsoft.com/office/drawing/2014/main" id="{243D976A-A233-4C1A-8D5E-9001142240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4294" y="1644532"/>
            <a:ext cx="1669539" cy="1669539"/>
          </a:xfrm>
          <a:prstGeom prst="rect">
            <a:avLst/>
          </a:prstGeom>
        </p:spPr>
      </p:pic>
      <p:sp>
        <p:nvSpPr>
          <p:cNvPr id="10" name="Content Placeholder 2">
            <a:extLst>
              <a:ext uri="{FF2B5EF4-FFF2-40B4-BE49-F238E27FC236}">
                <a16:creationId xmlns:a16="http://schemas.microsoft.com/office/drawing/2014/main" id="{A08B4037-81AE-4093-9F31-FC288589C983}"/>
              </a:ext>
            </a:extLst>
          </p:cNvPr>
          <p:cNvSpPr txBox="1">
            <a:spLocks/>
          </p:cNvSpPr>
          <p:nvPr/>
        </p:nvSpPr>
        <p:spPr>
          <a:xfrm>
            <a:off x="7589603" y="2114761"/>
            <a:ext cx="2463206" cy="10805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dirty="0">
                <a:solidFill>
                  <a:schemeClr val="accent1"/>
                </a:solidFill>
              </a:rPr>
              <a:t>Edgar Flores </a:t>
            </a:r>
            <a:r>
              <a:rPr lang="en-GB" sz="1800" dirty="0" err="1">
                <a:solidFill>
                  <a:schemeClr val="accent1"/>
                </a:solidFill>
              </a:rPr>
              <a:t>Ruvalcaba</a:t>
            </a:r>
            <a:endParaRPr lang="en-GB" sz="1800" dirty="0">
              <a:solidFill>
                <a:schemeClr val="accent1"/>
              </a:solidFill>
            </a:endParaRPr>
          </a:p>
          <a:p>
            <a:pPr marL="0" indent="0">
              <a:buNone/>
            </a:pPr>
            <a:r>
              <a:rPr lang="en-GB" sz="1800" dirty="0">
                <a:solidFill>
                  <a:schemeClr val="tx1"/>
                </a:solidFill>
              </a:rPr>
              <a:t>Novartis</a:t>
            </a:r>
          </a:p>
        </p:txBody>
      </p:sp>
      <p:pic>
        <p:nvPicPr>
          <p:cNvPr id="12" name="Picture 11" descr="A person posing for the camera&#10;&#10;Description automatically generated">
            <a:extLst>
              <a:ext uri="{FF2B5EF4-FFF2-40B4-BE49-F238E27FC236}">
                <a16:creationId xmlns:a16="http://schemas.microsoft.com/office/drawing/2014/main" id="{5F5AD061-4D2B-4B55-A426-F992C79847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771" y="1644532"/>
            <a:ext cx="1669539" cy="1669539"/>
          </a:xfrm>
          <a:prstGeom prst="rect">
            <a:avLst/>
          </a:prstGeom>
        </p:spPr>
      </p:pic>
      <p:sp>
        <p:nvSpPr>
          <p:cNvPr id="13" name="Content Placeholder 2">
            <a:extLst>
              <a:ext uri="{FF2B5EF4-FFF2-40B4-BE49-F238E27FC236}">
                <a16:creationId xmlns:a16="http://schemas.microsoft.com/office/drawing/2014/main" id="{B0AE3B6C-7C6A-4064-BA26-52C18D758816}"/>
              </a:ext>
            </a:extLst>
          </p:cNvPr>
          <p:cNvSpPr txBox="1">
            <a:spLocks/>
          </p:cNvSpPr>
          <p:nvPr/>
        </p:nvSpPr>
        <p:spPr>
          <a:xfrm>
            <a:off x="2872192" y="2120117"/>
            <a:ext cx="1875977" cy="10805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dirty="0">
                <a:solidFill>
                  <a:schemeClr val="accent1"/>
                </a:solidFill>
              </a:rPr>
              <a:t>Gavin Loveday</a:t>
            </a:r>
          </a:p>
          <a:p>
            <a:pPr marL="0" indent="0">
              <a:buNone/>
            </a:pPr>
            <a:r>
              <a:rPr lang="en-GB" sz="1800" dirty="0">
                <a:solidFill>
                  <a:schemeClr val="tx1"/>
                </a:solidFill>
              </a:rPr>
              <a:t>Astra Zeneca</a:t>
            </a:r>
          </a:p>
        </p:txBody>
      </p:sp>
      <p:pic>
        <p:nvPicPr>
          <p:cNvPr id="15" name="Picture 14" descr="A person smiling for the camera&#10;&#10;Description automatically generated">
            <a:extLst>
              <a:ext uri="{FF2B5EF4-FFF2-40B4-BE49-F238E27FC236}">
                <a16:creationId xmlns:a16="http://schemas.microsoft.com/office/drawing/2014/main" id="{C9EABDD4-61E6-400A-87B1-7AD4A3ECBF48}"/>
              </a:ext>
            </a:extLst>
          </p:cNvPr>
          <p:cNvPicPr>
            <a:picLocks noChangeAspect="1"/>
          </p:cNvPicPr>
          <p:nvPr/>
        </p:nvPicPr>
        <p:blipFill rotWithShape="1">
          <a:blip r:embed="rId4">
            <a:extLst>
              <a:ext uri="{28A0092B-C50C-407E-A947-70E740481C1C}">
                <a14:useLocalDpi xmlns:a14="http://schemas.microsoft.com/office/drawing/2010/main" val="0"/>
              </a:ext>
            </a:extLst>
          </a:blip>
          <a:srcRect l="6526" r="5748"/>
          <a:stretch/>
        </p:blipFill>
        <p:spPr>
          <a:xfrm>
            <a:off x="5774294" y="4162308"/>
            <a:ext cx="1669539" cy="1669540"/>
          </a:xfrm>
          <a:prstGeom prst="rect">
            <a:avLst/>
          </a:prstGeom>
        </p:spPr>
      </p:pic>
      <p:sp>
        <p:nvSpPr>
          <p:cNvPr id="16" name="Content Placeholder 2">
            <a:extLst>
              <a:ext uri="{FF2B5EF4-FFF2-40B4-BE49-F238E27FC236}">
                <a16:creationId xmlns:a16="http://schemas.microsoft.com/office/drawing/2014/main" id="{BE5A8094-93CF-40C3-948B-988E35E842D6}"/>
              </a:ext>
            </a:extLst>
          </p:cNvPr>
          <p:cNvSpPr txBox="1">
            <a:spLocks/>
          </p:cNvSpPr>
          <p:nvPr/>
        </p:nvSpPr>
        <p:spPr>
          <a:xfrm>
            <a:off x="7648326" y="4450107"/>
            <a:ext cx="1875977" cy="10805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dirty="0">
                <a:solidFill>
                  <a:schemeClr val="accent1"/>
                </a:solidFill>
              </a:rPr>
              <a:t>Gina Scott</a:t>
            </a:r>
          </a:p>
          <a:p>
            <a:pPr marL="0" indent="0">
              <a:buNone/>
            </a:pPr>
            <a:r>
              <a:rPr lang="en-GB" sz="1800" dirty="0">
                <a:solidFill>
                  <a:schemeClr val="tx1"/>
                </a:solidFill>
              </a:rPr>
              <a:t>Roche</a:t>
            </a:r>
          </a:p>
        </p:txBody>
      </p:sp>
      <p:pic>
        <p:nvPicPr>
          <p:cNvPr id="18" name="Picture 17" descr="A person looking at the camera&#10;&#10;Description automatically generated">
            <a:extLst>
              <a:ext uri="{FF2B5EF4-FFF2-40B4-BE49-F238E27FC236}">
                <a16:creationId xmlns:a16="http://schemas.microsoft.com/office/drawing/2014/main" id="{B772EB08-65F3-4F17-A196-51ADD37ADC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9771" y="4167822"/>
            <a:ext cx="1669539" cy="1669539"/>
          </a:xfrm>
          <a:prstGeom prst="rect">
            <a:avLst/>
          </a:prstGeom>
        </p:spPr>
      </p:pic>
      <p:sp>
        <p:nvSpPr>
          <p:cNvPr id="19" name="Content Placeholder 2">
            <a:extLst>
              <a:ext uri="{FF2B5EF4-FFF2-40B4-BE49-F238E27FC236}">
                <a16:creationId xmlns:a16="http://schemas.microsoft.com/office/drawing/2014/main" id="{0F3E3632-6B6D-4FEB-A995-9CFBADB37615}"/>
              </a:ext>
            </a:extLst>
          </p:cNvPr>
          <p:cNvSpPr txBox="1">
            <a:spLocks/>
          </p:cNvSpPr>
          <p:nvPr/>
        </p:nvSpPr>
        <p:spPr>
          <a:xfrm>
            <a:off x="2872192" y="4464914"/>
            <a:ext cx="1875977" cy="10805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dirty="0">
                <a:solidFill>
                  <a:schemeClr val="accent1"/>
                </a:solidFill>
              </a:rPr>
              <a:t>Pekka Tallqvist </a:t>
            </a:r>
          </a:p>
          <a:p>
            <a:pPr marL="0" indent="0">
              <a:buNone/>
            </a:pPr>
            <a:r>
              <a:rPr lang="en-GB" sz="1800" dirty="0">
                <a:solidFill>
                  <a:schemeClr val="tx1"/>
                </a:solidFill>
              </a:rPr>
              <a:t>Orion</a:t>
            </a:r>
          </a:p>
        </p:txBody>
      </p:sp>
    </p:spTree>
    <p:extLst>
      <p:ext uri="{BB962C8B-B14F-4D97-AF65-F5344CB8AC3E}">
        <p14:creationId xmlns:p14="http://schemas.microsoft.com/office/powerpoint/2010/main" val="1435770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GB" dirty="0"/>
              <a:t>Agenda</a:t>
            </a:r>
          </a:p>
        </p:txBody>
      </p:sp>
      <p:sp>
        <p:nvSpPr>
          <p:cNvPr id="3" name="Text Placeholder 2">
            <a:extLst>
              <a:ext uri="{FF2B5EF4-FFF2-40B4-BE49-F238E27FC236}">
                <a16:creationId xmlns:a16="http://schemas.microsoft.com/office/drawing/2014/main" id="{C8FE3A3A-D1E1-4C8C-8090-2657FD6E7CE7}"/>
              </a:ext>
            </a:extLst>
          </p:cNvPr>
          <p:cNvSpPr>
            <a:spLocks noGrp="1"/>
          </p:cNvSpPr>
          <p:nvPr>
            <p:ph type="body" sz="quarter" idx="10"/>
          </p:nvPr>
        </p:nvSpPr>
        <p:spPr>
          <a:xfrm>
            <a:off x="450852" y="1845699"/>
            <a:ext cx="9467699" cy="400051"/>
          </a:xfrm>
        </p:spPr>
        <p:txBody>
          <a:bodyPr/>
          <a:lstStyle/>
          <a:p>
            <a:r>
              <a:rPr lang="en-US" dirty="0"/>
              <a:t>Introduction to Audit Guidance document and its history</a:t>
            </a:r>
            <a:endParaRPr lang="en-GB" dirty="0"/>
          </a:p>
        </p:txBody>
      </p:sp>
      <p:sp>
        <p:nvSpPr>
          <p:cNvPr id="9" name="Slide Number Placeholder 4">
            <a:extLst>
              <a:ext uri="{FF2B5EF4-FFF2-40B4-BE49-F238E27FC236}">
                <a16:creationId xmlns:a16="http://schemas.microsoft.com/office/drawing/2014/main" id="{BA3D9F5B-5003-48D5-8641-EA787B595689}"/>
              </a:ext>
            </a:extLst>
          </p:cNvPr>
          <p:cNvSpPr txBox="1">
            <a:spLocks/>
          </p:cNvSpPr>
          <p:nvPr/>
        </p:nvSpPr>
        <p:spPr>
          <a:xfrm>
            <a:off x="11098306" y="6382975"/>
            <a:ext cx="615158" cy="27700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1A91ABBD-BE70-492B-BBD8-7AF5442A9E89}" type="slidenum">
              <a:rPr lang="en-GB" smtClean="0"/>
              <a:pPr/>
              <a:t>4</a:t>
            </a:fld>
            <a:endParaRPr lang="en-GB"/>
          </a:p>
        </p:txBody>
      </p:sp>
      <p:sp>
        <p:nvSpPr>
          <p:cNvPr id="12" name="Text Placeholder 2">
            <a:extLst>
              <a:ext uri="{FF2B5EF4-FFF2-40B4-BE49-F238E27FC236}">
                <a16:creationId xmlns:a16="http://schemas.microsoft.com/office/drawing/2014/main" id="{41F297F1-9BF5-4B42-A210-A17509A5560F}"/>
              </a:ext>
            </a:extLst>
          </p:cNvPr>
          <p:cNvSpPr txBox="1">
            <a:spLocks/>
          </p:cNvSpPr>
          <p:nvPr/>
        </p:nvSpPr>
        <p:spPr>
          <a:xfrm>
            <a:off x="450849" y="2417208"/>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Updates in version 5, April 2020</a:t>
            </a:r>
          </a:p>
        </p:txBody>
      </p:sp>
      <p:sp>
        <p:nvSpPr>
          <p:cNvPr id="6" name="Text Placeholder 2">
            <a:extLst>
              <a:ext uri="{FF2B5EF4-FFF2-40B4-BE49-F238E27FC236}">
                <a16:creationId xmlns:a16="http://schemas.microsoft.com/office/drawing/2014/main" id="{BD46413A-DE8E-4512-8245-941C315011B1}"/>
              </a:ext>
            </a:extLst>
          </p:cNvPr>
          <p:cNvSpPr txBox="1">
            <a:spLocks/>
          </p:cNvSpPr>
          <p:nvPr/>
        </p:nvSpPr>
        <p:spPr>
          <a:xfrm>
            <a:off x="450849" y="2988717"/>
            <a:ext cx="7746478" cy="765701"/>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How members/auditors</a:t>
            </a:r>
            <a:r>
              <a:rPr lang="en-US" altLang="zh-CN" dirty="0"/>
              <a:t>/suppliers</a:t>
            </a:r>
            <a:r>
              <a:rPr lang="en-US" dirty="0"/>
              <a:t> can make use of the Audit Guidance document</a:t>
            </a:r>
            <a:endParaRPr lang="en-GB" dirty="0"/>
          </a:p>
        </p:txBody>
      </p:sp>
      <p:sp>
        <p:nvSpPr>
          <p:cNvPr id="7" name="Text Placeholder 2">
            <a:extLst>
              <a:ext uri="{FF2B5EF4-FFF2-40B4-BE49-F238E27FC236}">
                <a16:creationId xmlns:a16="http://schemas.microsoft.com/office/drawing/2014/main" id="{377A6FFE-9FF4-42CA-A6EE-F0AE063E622E}"/>
              </a:ext>
            </a:extLst>
          </p:cNvPr>
          <p:cNvSpPr txBox="1">
            <a:spLocks/>
          </p:cNvSpPr>
          <p:nvPr/>
        </p:nvSpPr>
        <p:spPr>
          <a:xfrm>
            <a:off x="450849" y="3931711"/>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Other useful resources</a:t>
            </a:r>
            <a:endParaRPr lang="en-GB" dirty="0"/>
          </a:p>
        </p:txBody>
      </p:sp>
      <p:sp>
        <p:nvSpPr>
          <p:cNvPr id="8" name="Text Placeholder 2">
            <a:extLst>
              <a:ext uri="{FF2B5EF4-FFF2-40B4-BE49-F238E27FC236}">
                <a16:creationId xmlns:a16="http://schemas.microsoft.com/office/drawing/2014/main" id="{C3B2D258-6CFC-4BA0-9FD8-FF08BDEFC96C}"/>
              </a:ext>
            </a:extLst>
          </p:cNvPr>
          <p:cNvSpPr txBox="1">
            <a:spLocks/>
          </p:cNvSpPr>
          <p:nvPr/>
        </p:nvSpPr>
        <p:spPr>
          <a:xfrm>
            <a:off x="450849" y="4509054"/>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Q&amp;A</a:t>
            </a:r>
            <a:endParaRPr lang="en-GB" dirty="0"/>
          </a:p>
        </p:txBody>
      </p:sp>
    </p:spTree>
    <p:extLst>
      <p:ext uri="{BB962C8B-B14F-4D97-AF65-F5344CB8AC3E}">
        <p14:creationId xmlns:p14="http://schemas.microsoft.com/office/powerpoint/2010/main" val="3359962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GB" dirty="0"/>
              <a:t>Agenda</a:t>
            </a:r>
          </a:p>
        </p:txBody>
      </p:sp>
      <p:sp>
        <p:nvSpPr>
          <p:cNvPr id="3" name="Text Placeholder 2">
            <a:extLst>
              <a:ext uri="{FF2B5EF4-FFF2-40B4-BE49-F238E27FC236}">
                <a16:creationId xmlns:a16="http://schemas.microsoft.com/office/drawing/2014/main" id="{C8FE3A3A-D1E1-4C8C-8090-2657FD6E7CE7}"/>
              </a:ext>
            </a:extLst>
          </p:cNvPr>
          <p:cNvSpPr>
            <a:spLocks noGrp="1"/>
          </p:cNvSpPr>
          <p:nvPr>
            <p:ph type="body" sz="quarter" idx="10"/>
          </p:nvPr>
        </p:nvSpPr>
        <p:spPr>
          <a:xfrm>
            <a:off x="450852" y="1845699"/>
            <a:ext cx="9467699" cy="400051"/>
          </a:xfrm>
        </p:spPr>
        <p:txBody>
          <a:bodyPr/>
          <a:lstStyle/>
          <a:p>
            <a:r>
              <a:rPr lang="en-US" dirty="0"/>
              <a:t>Introduction to Audit Guidance document and its history</a:t>
            </a:r>
            <a:endParaRPr lang="en-GB" dirty="0"/>
          </a:p>
        </p:txBody>
      </p:sp>
      <p:sp>
        <p:nvSpPr>
          <p:cNvPr id="9" name="Slide Number Placeholder 4">
            <a:extLst>
              <a:ext uri="{FF2B5EF4-FFF2-40B4-BE49-F238E27FC236}">
                <a16:creationId xmlns:a16="http://schemas.microsoft.com/office/drawing/2014/main" id="{BA3D9F5B-5003-48D5-8641-EA787B595689}"/>
              </a:ext>
            </a:extLst>
          </p:cNvPr>
          <p:cNvSpPr txBox="1">
            <a:spLocks/>
          </p:cNvSpPr>
          <p:nvPr/>
        </p:nvSpPr>
        <p:spPr>
          <a:xfrm>
            <a:off x="11098306" y="6382975"/>
            <a:ext cx="615158" cy="27700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1A91ABBD-BE70-492B-BBD8-7AF5442A9E89}" type="slidenum">
              <a:rPr lang="en-GB" smtClean="0"/>
              <a:pPr/>
              <a:t>5</a:t>
            </a:fld>
            <a:endParaRPr lang="en-GB"/>
          </a:p>
        </p:txBody>
      </p:sp>
      <p:sp>
        <p:nvSpPr>
          <p:cNvPr id="12" name="Text Placeholder 2">
            <a:extLst>
              <a:ext uri="{FF2B5EF4-FFF2-40B4-BE49-F238E27FC236}">
                <a16:creationId xmlns:a16="http://schemas.microsoft.com/office/drawing/2014/main" id="{41F297F1-9BF5-4B42-A210-A17509A5560F}"/>
              </a:ext>
            </a:extLst>
          </p:cNvPr>
          <p:cNvSpPr txBox="1">
            <a:spLocks/>
          </p:cNvSpPr>
          <p:nvPr/>
        </p:nvSpPr>
        <p:spPr>
          <a:xfrm>
            <a:off x="450849" y="2417208"/>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0" dirty="0"/>
              <a:t>Updates in version 5, April 2020</a:t>
            </a:r>
          </a:p>
        </p:txBody>
      </p:sp>
      <p:sp>
        <p:nvSpPr>
          <p:cNvPr id="6" name="Text Placeholder 2">
            <a:extLst>
              <a:ext uri="{FF2B5EF4-FFF2-40B4-BE49-F238E27FC236}">
                <a16:creationId xmlns:a16="http://schemas.microsoft.com/office/drawing/2014/main" id="{BD46413A-DE8E-4512-8245-941C315011B1}"/>
              </a:ext>
            </a:extLst>
          </p:cNvPr>
          <p:cNvSpPr txBox="1">
            <a:spLocks/>
          </p:cNvSpPr>
          <p:nvPr/>
        </p:nvSpPr>
        <p:spPr>
          <a:xfrm>
            <a:off x="450849" y="2988718"/>
            <a:ext cx="7746478" cy="7764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How members/auditors</a:t>
            </a:r>
            <a:r>
              <a:rPr lang="en-US" altLang="zh-CN" sz="2000" b="0" dirty="0"/>
              <a:t>/suppliers</a:t>
            </a:r>
            <a:r>
              <a:rPr lang="en-US" sz="2000" b="0" dirty="0"/>
              <a:t> can make use of the Audit Guidance document</a:t>
            </a:r>
            <a:endParaRPr lang="en-GB" sz="2000" b="0" dirty="0"/>
          </a:p>
        </p:txBody>
      </p:sp>
      <p:sp>
        <p:nvSpPr>
          <p:cNvPr id="7" name="Text Placeholder 2">
            <a:extLst>
              <a:ext uri="{FF2B5EF4-FFF2-40B4-BE49-F238E27FC236}">
                <a16:creationId xmlns:a16="http://schemas.microsoft.com/office/drawing/2014/main" id="{377A6FFE-9FF4-42CA-A6EE-F0AE063E622E}"/>
              </a:ext>
            </a:extLst>
          </p:cNvPr>
          <p:cNvSpPr txBox="1">
            <a:spLocks/>
          </p:cNvSpPr>
          <p:nvPr/>
        </p:nvSpPr>
        <p:spPr>
          <a:xfrm>
            <a:off x="450849" y="3931711"/>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Other useful resources</a:t>
            </a:r>
            <a:endParaRPr lang="en-GB" sz="2000" b="0" dirty="0"/>
          </a:p>
        </p:txBody>
      </p:sp>
      <p:sp>
        <p:nvSpPr>
          <p:cNvPr id="8" name="Text Placeholder 2">
            <a:extLst>
              <a:ext uri="{FF2B5EF4-FFF2-40B4-BE49-F238E27FC236}">
                <a16:creationId xmlns:a16="http://schemas.microsoft.com/office/drawing/2014/main" id="{55FAB7AF-4AD4-4702-BF05-ACB2D67D9421}"/>
              </a:ext>
            </a:extLst>
          </p:cNvPr>
          <p:cNvSpPr txBox="1">
            <a:spLocks/>
          </p:cNvSpPr>
          <p:nvPr/>
        </p:nvSpPr>
        <p:spPr>
          <a:xfrm>
            <a:off x="450848" y="4508144"/>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Q&amp;A</a:t>
            </a:r>
            <a:endParaRPr lang="en-GB" sz="2000" b="0" dirty="0"/>
          </a:p>
        </p:txBody>
      </p:sp>
    </p:spTree>
    <p:extLst>
      <p:ext uri="{BB962C8B-B14F-4D97-AF65-F5344CB8AC3E}">
        <p14:creationId xmlns:p14="http://schemas.microsoft.com/office/powerpoint/2010/main" val="3995951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1DBEC-2400-4645-9226-BDF555C06E87}"/>
              </a:ext>
            </a:extLst>
          </p:cNvPr>
          <p:cNvSpPr>
            <a:spLocks noGrp="1"/>
          </p:cNvSpPr>
          <p:nvPr>
            <p:ph type="title"/>
          </p:nvPr>
        </p:nvSpPr>
        <p:spPr/>
        <p:txBody>
          <a:bodyPr/>
          <a:lstStyle/>
          <a:p>
            <a:r>
              <a:rPr lang="en-GB" altLang="zh-CN" dirty="0"/>
              <a:t>About the PSCI Audit Program Guidance</a:t>
            </a:r>
            <a:endParaRPr lang="zh-CN" altLang="en-US" dirty="0"/>
          </a:p>
        </p:txBody>
      </p:sp>
      <p:sp>
        <p:nvSpPr>
          <p:cNvPr id="3" name="Content Placeholder 2">
            <a:extLst>
              <a:ext uri="{FF2B5EF4-FFF2-40B4-BE49-F238E27FC236}">
                <a16:creationId xmlns:a16="http://schemas.microsoft.com/office/drawing/2014/main" id="{D052F9B4-1F40-4FA3-8AFD-FEBD4DCAB342}"/>
              </a:ext>
            </a:extLst>
          </p:cNvPr>
          <p:cNvSpPr>
            <a:spLocks noGrp="1"/>
          </p:cNvSpPr>
          <p:nvPr>
            <p:ph idx="1"/>
          </p:nvPr>
        </p:nvSpPr>
        <p:spPr>
          <a:xfrm>
            <a:off x="450000" y="1444757"/>
            <a:ext cx="11263464" cy="4732209"/>
          </a:xfrm>
        </p:spPr>
        <p:txBody>
          <a:bodyPr>
            <a:normAutofit fontScale="92500"/>
          </a:bodyPr>
          <a:lstStyle/>
          <a:p>
            <a:r>
              <a:rPr lang="en-US" altLang="zh-CN" dirty="0">
                <a:solidFill>
                  <a:schemeClr val="tx1"/>
                </a:solidFill>
              </a:rPr>
              <a:t>Developed by the PSCI Audit Committee as an information source for </a:t>
            </a:r>
            <a:r>
              <a:rPr lang="en-US" altLang="zh-CN" b="1" dirty="0">
                <a:solidFill>
                  <a:schemeClr val="tx1"/>
                </a:solidFill>
              </a:rPr>
              <a:t>PSCI members ,3</a:t>
            </a:r>
            <a:r>
              <a:rPr lang="en-US" altLang="zh-CN" b="1" baseline="30000" dirty="0">
                <a:solidFill>
                  <a:schemeClr val="tx1"/>
                </a:solidFill>
              </a:rPr>
              <a:t>rd</a:t>
            </a:r>
            <a:r>
              <a:rPr lang="en-US" altLang="zh-CN" b="1" dirty="0">
                <a:solidFill>
                  <a:schemeClr val="tx1"/>
                </a:solidFill>
              </a:rPr>
              <a:t> Party Audit Firms</a:t>
            </a:r>
            <a:r>
              <a:rPr lang="en-US" altLang="zh-CN" dirty="0">
                <a:solidFill>
                  <a:schemeClr val="tx1"/>
                </a:solidFill>
              </a:rPr>
              <a:t>, </a:t>
            </a:r>
            <a:r>
              <a:rPr lang="en-US" altLang="zh-CN" b="1" dirty="0">
                <a:solidFill>
                  <a:schemeClr val="tx1"/>
                </a:solidFill>
              </a:rPr>
              <a:t>suppliers</a:t>
            </a:r>
            <a:r>
              <a:rPr lang="en-US" altLang="zh-CN" dirty="0">
                <a:solidFill>
                  <a:schemeClr val="tx1"/>
                </a:solidFill>
              </a:rPr>
              <a:t>, and other interested stakeholders</a:t>
            </a:r>
          </a:p>
          <a:p>
            <a:r>
              <a:rPr lang="en-US" altLang="zh-CN" dirty="0">
                <a:solidFill>
                  <a:schemeClr val="tx1"/>
                </a:solidFill>
              </a:rPr>
              <a:t>The Audit Program Guidance explains and specifies the requirements and procedures for a credible, transparent, and consistent audit approach, together with three other documents:</a:t>
            </a:r>
          </a:p>
          <a:p>
            <a:pPr lvl="1"/>
            <a:r>
              <a:rPr lang="en-US" altLang="zh-CN" dirty="0">
                <a:hlinkClick r:id="rId2"/>
              </a:rPr>
              <a:t>PSCI Principles</a:t>
            </a:r>
            <a:endParaRPr lang="en-US" altLang="zh-CN" dirty="0"/>
          </a:p>
          <a:p>
            <a:pPr lvl="1"/>
            <a:r>
              <a:rPr lang="en-US" altLang="zh-CN" dirty="0">
                <a:hlinkClick r:id="rId3"/>
              </a:rPr>
              <a:t>PSCI Implementation Guidance</a:t>
            </a:r>
            <a:endParaRPr lang="en-US" altLang="zh-CN" dirty="0"/>
          </a:p>
          <a:p>
            <a:pPr lvl="1"/>
            <a:r>
              <a:rPr lang="fr-FR" altLang="zh-CN" dirty="0">
                <a:solidFill>
                  <a:schemeClr val="tx1"/>
                </a:solidFill>
              </a:rPr>
              <a:t>PSCI SAQ /Audit Report </a:t>
            </a:r>
            <a:r>
              <a:rPr lang="en-GB" altLang="zh-CN" dirty="0">
                <a:solidFill>
                  <a:schemeClr val="tx1"/>
                </a:solidFill>
              </a:rPr>
              <a:t>templates</a:t>
            </a:r>
            <a:r>
              <a:rPr lang="fr-FR" altLang="zh-CN" dirty="0">
                <a:solidFill>
                  <a:schemeClr val="tx1"/>
                </a:solidFill>
              </a:rPr>
              <a:t> (Full: </a:t>
            </a:r>
            <a:r>
              <a:rPr lang="fr-FR" altLang="zh-CN" dirty="0">
                <a:hlinkClick r:id="rId4"/>
              </a:rPr>
              <a:t>Word</a:t>
            </a:r>
            <a:r>
              <a:rPr lang="fr-FR" altLang="zh-CN" dirty="0"/>
              <a:t> </a:t>
            </a:r>
            <a:r>
              <a:rPr lang="fr-FR" altLang="zh-CN" dirty="0">
                <a:solidFill>
                  <a:schemeClr val="tx1"/>
                </a:solidFill>
              </a:rPr>
              <a:t>&amp;</a:t>
            </a:r>
            <a:r>
              <a:rPr lang="fr-FR" altLang="zh-CN" dirty="0"/>
              <a:t> </a:t>
            </a:r>
            <a:r>
              <a:rPr lang="fr-FR" altLang="zh-CN" dirty="0">
                <a:hlinkClick r:id="rId5"/>
              </a:rPr>
              <a:t>Excel</a:t>
            </a:r>
            <a:r>
              <a:rPr lang="fr-FR" altLang="zh-CN" dirty="0">
                <a:solidFill>
                  <a:schemeClr val="tx1"/>
                </a:solidFill>
              </a:rPr>
              <a:t>; Abbreviated: </a:t>
            </a:r>
            <a:r>
              <a:rPr lang="fr-FR" altLang="zh-CN" dirty="0">
                <a:hlinkClick r:id="rId6"/>
              </a:rPr>
              <a:t>Word</a:t>
            </a:r>
            <a:r>
              <a:rPr lang="fr-FR" altLang="zh-CN" dirty="0"/>
              <a:t> </a:t>
            </a:r>
            <a:r>
              <a:rPr lang="fr-FR" altLang="zh-CN" dirty="0">
                <a:solidFill>
                  <a:schemeClr val="tx1"/>
                </a:solidFill>
              </a:rPr>
              <a:t>&amp;</a:t>
            </a:r>
            <a:r>
              <a:rPr lang="fr-FR" altLang="zh-CN" dirty="0"/>
              <a:t> </a:t>
            </a:r>
            <a:r>
              <a:rPr lang="fr-FR" altLang="zh-CN" dirty="0">
                <a:hlinkClick r:id="rId7"/>
              </a:rPr>
              <a:t>Excel</a:t>
            </a:r>
            <a:r>
              <a:rPr lang="fr-FR" altLang="zh-CN" dirty="0"/>
              <a:t>)</a:t>
            </a:r>
          </a:p>
          <a:p>
            <a:r>
              <a:rPr lang="en-GB" altLang="zh-CN" dirty="0">
                <a:solidFill>
                  <a:schemeClr val="tx1"/>
                </a:solidFill>
              </a:rPr>
              <a:t>Provides foundation</a:t>
            </a:r>
            <a:r>
              <a:rPr lang="fr-FR" altLang="zh-CN" dirty="0">
                <a:solidFill>
                  <a:schemeClr val="tx1"/>
                </a:solidFill>
              </a:rPr>
              <a:t> for the PSCI audit program:</a:t>
            </a:r>
          </a:p>
          <a:p>
            <a:pPr lvl="1"/>
            <a:r>
              <a:rPr lang="en-US" altLang="zh-CN" dirty="0">
                <a:solidFill>
                  <a:schemeClr val="tx1"/>
                </a:solidFill>
              </a:rPr>
              <a:t>Defined PSCI audit objectives and scope</a:t>
            </a:r>
          </a:p>
          <a:p>
            <a:pPr lvl="1"/>
            <a:r>
              <a:rPr lang="en-US" altLang="zh-CN" dirty="0">
                <a:solidFill>
                  <a:schemeClr val="tx1"/>
                </a:solidFill>
              </a:rPr>
              <a:t>A defined methodology for the audit process from initiation, through execution to reporting</a:t>
            </a:r>
          </a:p>
          <a:p>
            <a:pPr lvl="1"/>
            <a:r>
              <a:rPr lang="en-US" altLang="zh-CN" dirty="0">
                <a:solidFill>
                  <a:schemeClr val="tx1"/>
                </a:solidFill>
              </a:rPr>
              <a:t>A defined methodology for responding to audit findings/observations and corrective action tracking</a:t>
            </a:r>
          </a:p>
          <a:p>
            <a:pPr lvl="1"/>
            <a:r>
              <a:rPr lang="en-US" altLang="zh-CN" dirty="0">
                <a:solidFill>
                  <a:schemeClr val="tx1"/>
                </a:solidFill>
              </a:rPr>
              <a:t>A defined mechanism for sharing of audit reports</a:t>
            </a:r>
          </a:p>
          <a:p>
            <a:pPr lvl="1"/>
            <a:r>
              <a:rPr lang="en-US" altLang="zh-CN" dirty="0">
                <a:solidFill>
                  <a:schemeClr val="tx1"/>
                </a:solidFill>
              </a:rPr>
              <a:t>Clear requirements and defined minimum qualifications and experience for auditors conducting PSCI audits.</a:t>
            </a:r>
          </a:p>
        </p:txBody>
      </p:sp>
      <p:sp>
        <p:nvSpPr>
          <p:cNvPr id="4" name="Footer Placeholder 3">
            <a:extLst>
              <a:ext uri="{FF2B5EF4-FFF2-40B4-BE49-F238E27FC236}">
                <a16:creationId xmlns:a16="http://schemas.microsoft.com/office/drawing/2014/main" id="{0B3753A7-E6E4-42BD-94F2-F92553650351}"/>
              </a:ext>
            </a:extLst>
          </p:cNvPr>
          <p:cNvSpPr>
            <a:spLocks noGrp="1"/>
          </p:cNvSpPr>
          <p:nvPr>
            <p:ph type="ftr" sz="quarter" idx="11"/>
          </p:nvPr>
        </p:nvSpPr>
        <p:spPr/>
        <p:txBody>
          <a:bodyPr/>
          <a:lstStyle/>
          <a:p>
            <a:r>
              <a:rPr lang="en-GB"/>
              <a:t>Test title</a:t>
            </a:r>
            <a:endParaRPr lang="en-GB" dirty="0"/>
          </a:p>
        </p:txBody>
      </p:sp>
      <p:sp>
        <p:nvSpPr>
          <p:cNvPr id="5" name="Slide Number Placeholder 4">
            <a:extLst>
              <a:ext uri="{FF2B5EF4-FFF2-40B4-BE49-F238E27FC236}">
                <a16:creationId xmlns:a16="http://schemas.microsoft.com/office/drawing/2014/main" id="{CDB8DD7D-6371-48F5-8D43-6BB2C2E2E995}"/>
              </a:ext>
            </a:extLst>
          </p:cNvPr>
          <p:cNvSpPr>
            <a:spLocks noGrp="1"/>
          </p:cNvSpPr>
          <p:nvPr>
            <p:ph type="sldNum" sz="quarter" idx="12"/>
          </p:nvPr>
        </p:nvSpPr>
        <p:spPr/>
        <p:txBody>
          <a:bodyPr/>
          <a:lstStyle/>
          <a:p>
            <a:fld id="{1A91ABBD-BE70-492B-BBD8-7AF5442A9E89}" type="slidenum">
              <a:rPr lang="en-GB" smtClean="0"/>
              <a:t>6</a:t>
            </a:fld>
            <a:endParaRPr lang="en-GB"/>
          </a:p>
        </p:txBody>
      </p:sp>
    </p:spTree>
    <p:extLst>
      <p:ext uri="{BB962C8B-B14F-4D97-AF65-F5344CB8AC3E}">
        <p14:creationId xmlns:p14="http://schemas.microsoft.com/office/powerpoint/2010/main" val="2931127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E1548-3E18-489E-9563-1D478CB78B9E}"/>
              </a:ext>
            </a:extLst>
          </p:cNvPr>
          <p:cNvSpPr>
            <a:spLocks noGrp="1"/>
          </p:cNvSpPr>
          <p:nvPr>
            <p:ph type="title"/>
          </p:nvPr>
        </p:nvSpPr>
        <p:spPr/>
        <p:txBody>
          <a:bodyPr/>
          <a:lstStyle/>
          <a:p>
            <a:r>
              <a:rPr lang="en-GB" dirty="0"/>
              <a:t>Update History</a:t>
            </a:r>
          </a:p>
        </p:txBody>
      </p:sp>
      <p:sp>
        <p:nvSpPr>
          <p:cNvPr id="4" name="Footer Placeholder 3">
            <a:extLst>
              <a:ext uri="{FF2B5EF4-FFF2-40B4-BE49-F238E27FC236}">
                <a16:creationId xmlns:a16="http://schemas.microsoft.com/office/drawing/2014/main" id="{C3ECE898-1A6E-4A18-BFA0-FDB5D70D76AE}"/>
              </a:ext>
            </a:extLst>
          </p:cNvPr>
          <p:cNvSpPr>
            <a:spLocks noGrp="1"/>
          </p:cNvSpPr>
          <p:nvPr>
            <p:ph type="ftr" sz="quarter" idx="11"/>
          </p:nvPr>
        </p:nvSpPr>
        <p:spPr/>
        <p:txBody>
          <a:bodyPr/>
          <a:lstStyle/>
          <a:p>
            <a:r>
              <a:rPr lang="en-GB"/>
              <a:t>Test title</a:t>
            </a:r>
            <a:endParaRPr lang="en-GB" dirty="0"/>
          </a:p>
        </p:txBody>
      </p:sp>
      <p:sp>
        <p:nvSpPr>
          <p:cNvPr id="5" name="Slide Number Placeholder 4">
            <a:extLst>
              <a:ext uri="{FF2B5EF4-FFF2-40B4-BE49-F238E27FC236}">
                <a16:creationId xmlns:a16="http://schemas.microsoft.com/office/drawing/2014/main" id="{5A9CAA90-09A7-4A9A-BA8B-4FE2587A98F9}"/>
              </a:ext>
            </a:extLst>
          </p:cNvPr>
          <p:cNvSpPr>
            <a:spLocks noGrp="1"/>
          </p:cNvSpPr>
          <p:nvPr>
            <p:ph type="sldNum" sz="quarter" idx="12"/>
          </p:nvPr>
        </p:nvSpPr>
        <p:spPr/>
        <p:txBody>
          <a:bodyPr/>
          <a:lstStyle/>
          <a:p>
            <a:fld id="{1A91ABBD-BE70-492B-BBD8-7AF5442A9E89}" type="slidenum">
              <a:rPr lang="en-GB" smtClean="0"/>
              <a:t>7</a:t>
            </a:fld>
            <a:endParaRPr lang="en-GB"/>
          </a:p>
        </p:txBody>
      </p:sp>
      <p:graphicFrame>
        <p:nvGraphicFramePr>
          <p:cNvPr id="6" name="Table 5">
            <a:extLst>
              <a:ext uri="{FF2B5EF4-FFF2-40B4-BE49-F238E27FC236}">
                <a16:creationId xmlns:a16="http://schemas.microsoft.com/office/drawing/2014/main" id="{3C022F15-9A3A-46CB-85BA-3DC174E61E22}"/>
              </a:ext>
            </a:extLst>
          </p:cNvPr>
          <p:cNvGraphicFramePr>
            <a:graphicFrameLocks noGrp="1"/>
          </p:cNvGraphicFramePr>
          <p:nvPr>
            <p:extLst>
              <p:ext uri="{D42A27DB-BD31-4B8C-83A1-F6EECF244321}">
                <p14:modId xmlns:p14="http://schemas.microsoft.com/office/powerpoint/2010/main" val="691501222"/>
              </p:ext>
            </p:extLst>
          </p:nvPr>
        </p:nvGraphicFramePr>
        <p:xfrm>
          <a:off x="636494" y="1441525"/>
          <a:ext cx="10919011" cy="4772846"/>
        </p:xfrm>
        <a:graphic>
          <a:graphicData uri="http://schemas.openxmlformats.org/drawingml/2006/table">
            <a:tbl>
              <a:tblPr firstRow="1" firstCol="1" bandRow="1">
                <a:tableStyleId>{5C22544A-7EE6-4342-B048-85BDC9FD1C3A}</a:tableStyleId>
              </a:tblPr>
              <a:tblGrid>
                <a:gridCol w="1020184">
                  <a:extLst>
                    <a:ext uri="{9D8B030D-6E8A-4147-A177-3AD203B41FA5}">
                      <a16:colId xmlns:a16="http://schemas.microsoft.com/office/drawing/2014/main" val="357415376"/>
                    </a:ext>
                  </a:extLst>
                </a:gridCol>
                <a:gridCol w="1839557">
                  <a:extLst>
                    <a:ext uri="{9D8B030D-6E8A-4147-A177-3AD203B41FA5}">
                      <a16:colId xmlns:a16="http://schemas.microsoft.com/office/drawing/2014/main" val="364017027"/>
                    </a:ext>
                  </a:extLst>
                </a:gridCol>
                <a:gridCol w="8059270">
                  <a:extLst>
                    <a:ext uri="{9D8B030D-6E8A-4147-A177-3AD203B41FA5}">
                      <a16:colId xmlns:a16="http://schemas.microsoft.com/office/drawing/2014/main" val="2553703571"/>
                    </a:ext>
                  </a:extLst>
                </a:gridCol>
              </a:tblGrid>
              <a:tr h="194511">
                <a:tc>
                  <a:txBody>
                    <a:bodyPr/>
                    <a:lstStyle/>
                    <a:p>
                      <a:pPr marL="21590" algn="ctr">
                        <a:lnSpc>
                          <a:spcPct val="120000"/>
                        </a:lnSpc>
                        <a:spcBef>
                          <a:spcPts val="600"/>
                        </a:spcBef>
                        <a:spcAft>
                          <a:spcPts val="600"/>
                        </a:spcAft>
                      </a:pPr>
                      <a:r>
                        <a:rPr lang="en-US" sz="1800" dirty="0">
                          <a:effectLst/>
                        </a:rPr>
                        <a:t>Version</a:t>
                      </a:r>
                      <a:endParaRPr lang="zh-CN"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21590" algn="ctr">
                        <a:lnSpc>
                          <a:spcPct val="120000"/>
                        </a:lnSpc>
                        <a:spcBef>
                          <a:spcPts val="600"/>
                        </a:spcBef>
                        <a:spcAft>
                          <a:spcPts val="600"/>
                        </a:spcAft>
                      </a:pPr>
                      <a:r>
                        <a:rPr lang="en-US" sz="1800" dirty="0">
                          <a:effectLst/>
                        </a:rPr>
                        <a:t>Date</a:t>
                      </a:r>
                      <a:endParaRPr lang="zh-CN"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21590" algn="ctr">
                        <a:lnSpc>
                          <a:spcPct val="120000"/>
                        </a:lnSpc>
                        <a:spcBef>
                          <a:spcPts val="600"/>
                        </a:spcBef>
                        <a:spcAft>
                          <a:spcPts val="600"/>
                        </a:spcAft>
                      </a:pPr>
                      <a:r>
                        <a:rPr lang="en-US" sz="1800" dirty="0">
                          <a:effectLst/>
                        </a:rPr>
                        <a:t>Status/Changes</a:t>
                      </a:r>
                      <a:endParaRPr lang="zh-CN"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843950201"/>
                  </a:ext>
                </a:extLst>
              </a:tr>
              <a:tr h="318508">
                <a:tc>
                  <a:txBody>
                    <a:bodyPr/>
                    <a:lstStyle/>
                    <a:p>
                      <a:pPr marL="21590" algn="ctr">
                        <a:lnSpc>
                          <a:spcPct val="120000"/>
                        </a:lnSpc>
                        <a:spcBef>
                          <a:spcPts val="600"/>
                        </a:spcBef>
                        <a:spcAft>
                          <a:spcPts val="600"/>
                        </a:spcAft>
                      </a:pPr>
                      <a:r>
                        <a:rPr lang="en-US" sz="1400" dirty="0">
                          <a:effectLst/>
                        </a:rPr>
                        <a:t>1</a:t>
                      </a:r>
                      <a:endParaRPr lang="zh-CN"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1590">
                        <a:lnSpc>
                          <a:spcPct val="120000"/>
                        </a:lnSpc>
                        <a:spcBef>
                          <a:spcPts val="600"/>
                        </a:spcBef>
                        <a:spcAft>
                          <a:spcPts val="600"/>
                        </a:spcAft>
                      </a:pPr>
                      <a:r>
                        <a:rPr lang="en-US" sz="1400" dirty="0">
                          <a:solidFill>
                            <a:schemeClr val="tx1"/>
                          </a:solidFill>
                          <a:effectLst/>
                        </a:rPr>
                        <a:t>2012</a:t>
                      </a:r>
                      <a:endParaRPr lang="zh-CN"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1590">
                        <a:lnSpc>
                          <a:spcPct val="120000"/>
                        </a:lnSpc>
                        <a:spcBef>
                          <a:spcPts val="600"/>
                        </a:spcBef>
                        <a:spcAft>
                          <a:spcPts val="600"/>
                        </a:spcAft>
                      </a:pPr>
                      <a:r>
                        <a:rPr lang="en-US" sz="1400">
                          <a:solidFill>
                            <a:schemeClr val="tx1"/>
                          </a:solidFill>
                          <a:effectLst/>
                        </a:rPr>
                        <a:t>First version.</a:t>
                      </a:r>
                      <a:endParaRPr lang="zh-CN" sz="1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596667280"/>
                  </a:ext>
                </a:extLst>
              </a:tr>
              <a:tr h="268941">
                <a:tc>
                  <a:txBody>
                    <a:bodyPr/>
                    <a:lstStyle/>
                    <a:p>
                      <a:pPr marL="21590" algn="ctr">
                        <a:lnSpc>
                          <a:spcPct val="120000"/>
                        </a:lnSpc>
                        <a:spcBef>
                          <a:spcPts val="600"/>
                        </a:spcBef>
                        <a:spcAft>
                          <a:spcPts val="600"/>
                        </a:spcAft>
                      </a:pPr>
                      <a:r>
                        <a:rPr lang="en-US" sz="1400" dirty="0">
                          <a:effectLst/>
                        </a:rPr>
                        <a:t>2</a:t>
                      </a:r>
                      <a:endParaRPr lang="zh-CN"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1590">
                        <a:lnSpc>
                          <a:spcPct val="120000"/>
                        </a:lnSpc>
                        <a:spcBef>
                          <a:spcPts val="600"/>
                        </a:spcBef>
                        <a:spcAft>
                          <a:spcPts val="600"/>
                        </a:spcAft>
                      </a:pPr>
                      <a:r>
                        <a:rPr lang="en-US" sz="1400">
                          <a:solidFill>
                            <a:schemeClr val="tx1"/>
                          </a:solidFill>
                          <a:effectLst/>
                        </a:rPr>
                        <a:t>April 2013</a:t>
                      </a:r>
                      <a:endParaRPr lang="zh-CN" sz="1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1590">
                        <a:lnSpc>
                          <a:spcPct val="120000"/>
                        </a:lnSpc>
                        <a:spcBef>
                          <a:spcPts val="600"/>
                        </a:spcBef>
                        <a:spcAft>
                          <a:spcPts val="600"/>
                        </a:spcAft>
                      </a:pPr>
                      <a:r>
                        <a:rPr lang="en-US" sz="1400">
                          <a:solidFill>
                            <a:schemeClr val="tx1"/>
                          </a:solidFill>
                          <a:effectLst/>
                        </a:rPr>
                        <a:t>Light refresh.</a:t>
                      </a:r>
                      <a:endParaRPr lang="zh-CN" sz="1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69494259"/>
                  </a:ext>
                </a:extLst>
              </a:tr>
              <a:tr h="1592190">
                <a:tc>
                  <a:txBody>
                    <a:bodyPr/>
                    <a:lstStyle/>
                    <a:p>
                      <a:pPr marL="21590" algn="ctr">
                        <a:lnSpc>
                          <a:spcPct val="120000"/>
                        </a:lnSpc>
                        <a:spcBef>
                          <a:spcPts val="600"/>
                        </a:spcBef>
                        <a:spcAft>
                          <a:spcPts val="600"/>
                        </a:spcAft>
                      </a:pPr>
                      <a:r>
                        <a:rPr lang="en-US" sz="1400" dirty="0">
                          <a:effectLst/>
                        </a:rPr>
                        <a:t>3</a:t>
                      </a:r>
                      <a:endParaRPr lang="zh-CN"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1590">
                        <a:lnSpc>
                          <a:spcPct val="120000"/>
                        </a:lnSpc>
                        <a:spcBef>
                          <a:spcPts val="600"/>
                        </a:spcBef>
                        <a:spcAft>
                          <a:spcPts val="600"/>
                        </a:spcAft>
                      </a:pPr>
                      <a:r>
                        <a:rPr lang="en-US" sz="1400" dirty="0">
                          <a:solidFill>
                            <a:schemeClr val="tx1"/>
                          </a:solidFill>
                          <a:effectLst/>
                        </a:rPr>
                        <a:t>September 2015</a:t>
                      </a:r>
                      <a:endParaRPr lang="zh-CN"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1590">
                        <a:lnSpc>
                          <a:spcPct val="120000"/>
                        </a:lnSpc>
                        <a:spcBef>
                          <a:spcPts val="600"/>
                        </a:spcBef>
                        <a:spcAft>
                          <a:spcPts val="600"/>
                        </a:spcAft>
                      </a:pPr>
                      <a:r>
                        <a:rPr lang="en-US" sz="1400" dirty="0">
                          <a:solidFill>
                            <a:schemeClr val="tx1"/>
                          </a:solidFill>
                          <a:effectLst/>
                        </a:rPr>
                        <a:t>Re-arrangement of content to better reflect the audit process.</a:t>
                      </a:r>
                      <a:endParaRPr lang="zh-CN" sz="1400" dirty="0">
                        <a:solidFill>
                          <a:schemeClr val="tx1"/>
                        </a:solidFill>
                        <a:effectLst/>
                      </a:endParaRPr>
                    </a:p>
                    <a:p>
                      <a:pPr marL="21590">
                        <a:lnSpc>
                          <a:spcPct val="100000"/>
                        </a:lnSpc>
                        <a:spcBef>
                          <a:spcPts val="600"/>
                        </a:spcBef>
                        <a:spcAft>
                          <a:spcPts val="600"/>
                        </a:spcAft>
                      </a:pPr>
                      <a:r>
                        <a:rPr lang="en-US" sz="1400" dirty="0">
                          <a:solidFill>
                            <a:schemeClr val="tx1"/>
                          </a:solidFill>
                          <a:effectLst/>
                        </a:rPr>
                        <a:t>Change of focus from joint audit to shared audits, also considering the different type of PSCI Audits (e.g. full Audit, PSCI HSE Audit, PSCI Social/Ethical Audit, PSCI audit conducted by 3rd parties and PSCI audits conducted by members).</a:t>
                      </a:r>
                      <a:endParaRPr lang="zh-CN" sz="1400" dirty="0">
                        <a:solidFill>
                          <a:schemeClr val="tx1"/>
                        </a:solidFill>
                        <a:effectLst/>
                      </a:endParaRPr>
                    </a:p>
                    <a:p>
                      <a:pPr marL="21590">
                        <a:lnSpc>
                          <a:spcPct val="120000"/>
                        </a:lnSpc>
                        <a:spcBef>
                          <a:spcPts val="600"/>
                        </a:spcBef>
                        <a:spcAft>
                          <a:spcPts val="600"/>
                        </a:spcAft>
                      </a:pPr>
                      <a:r>
                        <a:rPr lang="en-US" sz="1400" dirty="0">
                          <a:solidFill>
                            <a:schemeClr val="tx1"/>
                          </a:solidFill>
                          <a:effectLst/>
                        </a:rPr>
                        <a:t>PSCI Pre-Audit Document checklist as Annex 1.</a:t>
                      </a:r>
                      <a:endParaRPr lang="zh-CN"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0522124"/>
                  </a:ext>
                </a:extLst>
              </a:tr>
              <a:tr h="290399">
                <a:tc>
                  <a:txBody>
                    <a:bodyPr/>
                    <a:lstStyle/>
                    <a:p>
                      <a:pPr marL="21590" algn="ctr">
                        <a:lnSpc>
                          <a:spcPct val="120000"/>
                        </a:lnSpc>
                        <a:spcBef>
                          <a:spcPts val="600"/>
                        </a:spcBef>
                        <a:spcAft>
                          <a:spcPts val="600"/>
                        </a:spcAft>
                      </a:pPr>
                      <a:r>
                        <a:rPr lang="en-US" sz="1400" dirty="0">
                          <a:effectLst/>
                        </a:rPr>
                        <a:t>4</a:t>
                      </a:r>
                      <a:endParaRPr lang="zh-CN"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1590">
                        <a:lnSpc>
                          <a:spcPct val="120000"/>
                        </a:lnSpc>
                        <a:spcBef>
                          <a:spcPts val="600"/>
                        </a:spcBef>
                        <a:spcAft>
                          <a:spcPts val="600"/>
                        </a:spcAft>
                      </a:pPr>
                      <a:r>
                        <a:rPr lang="en-US" sz="1400">
                          <a:solidFill>
                            <a:schemeClr val="tx1"/>
                          </a:solidFill>
                          <a:effectLst/>
                        </a:rPr>
                        <a:t>June 2017</a:t>
                      </a:r>
                      <a:endParaRPr lang="zh-CN" sz="1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1590">
                        <a:lnSpc>
                          <a:spcPct val="120000"/>
                        </a:lnSpc>
                        <a:spcBef>
                          <a:spcPts val="600"/>
                        </a:spcBef>
                        <a:spcAft>
                          <a:spcPts val="600"/>
                        </a:spcAft>
                      </a:pPr>
                      <a:r>
                        <a:rPr lang="en-US" sz="1400" dirty="0">
                          <a:solidFill>
                            <a:schemeClr val="tx1"/>
                          </a:solidFill>
                          <a:effectLst/>
                        </a:rPr>
                        <a:t>Included supplier self-audit model. </a:t>
                      </a:r>
                      <a:endParaRPr lang="zh-CN"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623905475"/>
                  </a:ext>
                </a:extLst>
              </a:tr>
              <a:tr h="1997373">
                <a:tc>
                  <a:txBody>
                    <a:bodyPr/>
                    <a:lstStyle/>
                    <a:p>
                      <a:pPr marL="21590" algn="ctr">
                        <a:lnSpc>
                          <a:spcPct val="120000"/>
                        </a:lnSpc>
                        <a:spcBef>
                          <a:spcPts val="600"/>
                        </a:spcBef>
                        <a:spcAft>
                          <a:spcPts val="600"/>
                        </a:spcAft>
                      </a:pPr>
                      <a:r>
                        <a:rPr lang="en-US" sz="1400" dirty="0">
                          <a:effectLst/>
                        </a:rPr>
                        <a:t>5</a:t>
                      </a:r>
                      <a:endParaRPr lang="zh-CN"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1590">
                        <a:lnSpc>
                          <a:spcPct val="120000"/>
                        </a:lnSpc>
                        <a:spcBef>
                          <a:spcPts val="600"/>
                        </a:spcBef>
                        <a:spcAft>
                          <a:spcPts val="600"/>
                        </a:spcAft>
                      </a:pPr>
                      <a:r>
                        <a:rPr lang="en-US" sz="1400">
                          <a:solidFill>
                            <a:schemeClr val="tx1"/>
                          </a:solidFill>
                          <a:effectLst/>
                        </a:rPr>
                        <a:t>April 2020</a:t>
                      </a:r>
                      <a:endParaRPr lang="zh-CN" sz="1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Bef>
                          <a:spcPts val="600"/>
                        </a:spcBef>
                        <a:spcAft>
                          <a:spcPts val="0"/>
                        </a:spcAft>
                      </a:pPr>
                      <a:r>
                        <a:rPr lang="en-US" sz="1400" dirty="0">
                          <a:solidFill>
                            <a:schemeClr val="tx1"/>
                          </a:solidFill>
                          <a:effectLst/>
                        </a:rPr>
                        <a:t>Included revised SAQ/Audit Protocols, replaced the term “PSCI Shared Audit Program” against “PSCI Audit Program”, updated understanding of PSCI Audit Scheme (chapter 3, removal of “no certification scheme”), provided more guidance and details on audit duration and audit process activities, added new external reference (AMR Alliance), added reference to pre-audit information resources (OSHA and IPE), updated qualification for social auditors; added language on option of suppliers to share PSCI SAQs/Audit Reports digitally and it being the preferred sharing method, revised audit findings classification (addition of “others/major”, “others/minor”), addition/update of links.</a:t>
                      </a:r>
                      <a:endParaRPr lang="zh-CN" sz="1800" dirty="0">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766288959"/>
                  </a:ext>
                </a:extLst>
              </a:tr>
            </a:tbl>
          </a:graphicData>
        </a:graphic>
      </p:graphicFrame>
    </p:spTree>
    <p:extLst>
      <p:ext uri="{BB962C8B-B14F-4D97-AF65-F5344CB8AC3E}">
        <p14:creationId xmlns:p14="http://schemas.microsoft.com/office/powerpoint/2010/main" val="3153944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GB" dirty="0"/>
              <a:t>Agenda</a:t>
            </a:r>
          </a:p>
        </p:txBody>
      </p:sp>
      <p:sp>
        <p:nvSpPr>
          <p:cNvPr id="3" name="Text Placeholder 2">
            <a:extLst>
              <a:ext uri="{FF2B5EF4-FFF2-40B4-BE49-F238E27FC236}">
                <a16:creationId xmlns:a16="http://schemas.microsoft.com/office/drawing/2014/main" id="{C8FE3A3A-D1E1-4C8C-8090-2657FD6E7CE7}"/>
              </a:ext>
            </a:extLst>
          </p:cNvPr>
          <p:cNvSpPr>
            <a:spLocks noGrp="1"/>
          </p:cNvSpPr>
          <p:nvPr>
            <p:ph type="body" sz="quarter" idx="10"/>
          </p:nvPr>
        </p:nvSpPr>
        <p:spPr>
          <a:xfrm>
            <a:off x="450852" y="1845699"/>
            <a:ext cx="9467699" cy="400051"/>
          </a:xfrm>
        </p:spPr>
        <p:txBody>
          <a:bodyPr/>
          <a:lstStyle/>
          <a:p>
            <a:r>
              <a:rPr lang="en-US" sz="2000" b="0" dirty="0"/>
              <a:t>Introduction to Audit Guidance document and its history</a:t>
            </a:r>
            <a:endParaRPr lang="en-GB" sz="2000" b="0" dirty="0"/>
          </a:p>
        </p:txBody>
      </p:sp>
      <p:sp>
        <p:nvSpPr>
          <p:cNvPr id="9" name="Slide Number Placeholder 4">
            <a:extLst>
              <a:ext uri="{FF2B5EF4-FFF2-40B4-BE49-F238E27FC236}">
                <a16:creationId xmlns:a16="http://schemas.microsoft.com/office/drawing/2014/main" id="{BA3D9F5B-5003-48D5-8641-EA787B595689}"/>
              </a:ext>
            </a:extLst>
          </p:cNvPr>
          <p:cNvSpPr txBox="1">
            <a:spLocks/>
          </p:cNvSpPr>
          <p:nvPr/>
        </p:nvSpPr>
        <p:spPr>
          <a:xfrm>
            <a:off x="11098306" y="6382975"/>
            <a:ext cx="615158" cy="27700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1A91ABBD-BE70-492B-BBD8-7AF5442A9E89}" type="slidenum">
              <a:rPr lang="en-GB" smtClean="0"/>
              <a:pPr/>
              <a:t>8</a:t>
            </a:fld>
            <a:endParaRPr lang="en-GB"/>
          </a:p>
        </p:txBody>
      </p:sp>
      <p:sp>
        <p:nvSpPr>
          <p:cNvPr id="12" name="Text Placeholder 2">
            <a:extLst>
              <a:ext uri="{FF2B5EF4-FFF2-40B4-BE49-F238E27FC236}">
                <a16:creationId xmlns:a16="http://schemas.microsoft.com/office/drawing/2014/main" id="{41F297F1-9BF5-4B42-A210-A17509A5560F}"/>
              </a:ext>
            </a:extLst>
          </p:cNvPr>
          <p:cNvSpPr txBox="1">
            <a:spLocks/>
          </p:cNvSpPr>
          <p:nvPr/>
        </p:nvSpPr>
        <p:spPr>
          <a:xfrm>
            <a:off x="450849" y="2417208"/>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Updates in version 5, April 2020</a:t>
            </a:r>
          </a:p>
        </p:txBody>
      </p:sp>
      <p:sp>
        <p:nvSpPr>
          <p:cNvPr id="6" name="Text Placeholder 2">
            <a:extLst>
              <a:ext uri="{FF2B5EF4-FFF2-40B4-BE49-F238E27FC236}">
                <a16:creationId xmlns:a16="http://schemas.microsoft.com/office/drawing/2014/main" id="{BD46413A-DE8E-4512-8245-941C315011B1}"/>
              </a:ext>
            </a:extLst>
          </p:cNvPr>
          <p:cNvSpPr txBox="1">
            <a:spLocks/>
          </p:cNvSpPr>
          <p:nvPr/>
        </p:nvSpPr>
        <p:spPr>
          <a:xfrm>
            <a:off x="450849" y="2988718"/>
            <a:ext cx="7746478" cy="7764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How members/auditors</a:t>
            </a:r>
            <a:r>
              <a:rPr lang="en-US" altLang="zh-CN" sz="2000" b="0" dirty="0"/>
              <a:t>/suppliers</a:t>
            </a:r>
            <a:r>
              <a:rPr lang="en-US" sz="2000" b="0" dirty="0"/>
              <a:t> can make use of the Audit Guidance document</a:t>
            </a:r>
            <a:endParaRPr lang="en-GB" sz="2000" b="0" dirty="0"/>
          </a:p>
        </p:txBody>
      </p:sp>
      <p:sp>
        <p:nvSpPr>
          <p:cNvPr id="7" name="Text Placeholder 2">
            <a:extLst>
              <a:ext uri="{FF2B5EF4-FFF2-40B4-BE49-F238E27FC236}">
                <a16:creationId xmlns:a16="http://schemas.microsoft.com/office/drawing/2014/main" id="{377A6FFE-9FF4-42CA-A6EE-F0AE063E622E}"/>
              </a:ext>
            </a:extLst>
          </p:cNvPr>
          <p:cNvSpPr txBox="1">
            <a:spLocks/>
          </p:cNvSpPr>
          <p:nvPr/>
        </p:nvSpPr>
        <p:spPr>
          <a:xfrm>
            <a:off x="450849" y="3931711"/>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Other useful resources</a:t>
            </a:r>
            <a:endParaRPr lang="en-GB" sz="2000" b="0" dirty="0"/>
          </a:p>
        </p:txBody>
      </p:sp>
      <p:sp>
        <p:nvSpPr>
          <p:cNvPr id="8" name="Text Placeholder 2">
            <a:extLst>
              <a:ext uri="{FF2B5EF4-FFF2-40B4-BE49-F238E27FC236}">
                <a16:creationId xmlns:a16="http://schemas.microsoft.com/office/drawing/2014/main" id="{DC8A8843-4709-4B18-A7B1-115297926A6C}"/>
              </a:ext>
            </a:extLst>
          </p:cNvPr>
          <p:cNvSpPr txBox="1">
            <a:spLocks/>
          </p:cNvSpPr>
          <p:nvPr/>
        </p:nvSpPr>
        <p:spPr>
          <a:xfrm>
            <a:off x="450849" y="4498296"/>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Q&amp;A</a:t>
            </a:r>
            <a:endParaRPr lang="en-GB" sz="2000" b="0" dirty="0"/>
          </a:p>
        </p:txBody>
      </p:sp>
    </p:spTree>
    <p:extLst>
      <p:ext uri="{BB962C8B-B14F-4D97-AF65-F5344CB8AC3E}">
        <p14:creationId xmlns:p14="http://schemas.microsoft.com/office/powerpoint/2010/main" val="2412025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2C96D-5B0D-4D5D-92E2-98A75176CA26}"/>
              </a:ext>
            </a:extLst>
          </p:cNvPr>
          <p:cNvSpPr>
            <a:spLocks noGrp="1"/>
          </p:cNvSpPr>
          <p:nvPr>
            <p:ph type="title"/>
          </p:nvPr>
        </p:nvSpPr>
        <p:spPr/>
        <p:txBody>
          <a:bodyPr/>
          <a:lstStyle/>
          <a:p>
            <a:r>
              <a:rPr lang="en-GB" dirty="0"/>
              <a:t>Key Changes (I)</a:t>
            </a:r>
          </a:p>
        </p:txBody>
      </p:sp>
      <p:sp>
        <p:nvSpPr>
          <p:cNvPr id="3" name="Content Placeholder 2">
            <a:extLst>
              <a:ext uri="{FF2B5EF4-FFF2-40B4-BE49-F238E27FC236}">
                <a16:creationId xmlns:a16="http://schemas.microsoft.com/office/drawing/2014/main" id="{CB721331-8DA1-4BDC-800D-08FE5279A10B}"/>
              </a:ext>
            </a:extLst>
          </p:cNvPr>
          <p:cNvSpPr>
            <a:spLocks noGrp="1"/>
          </p:cNvSpPr>
          <p:nvPr>
            <p:ph idx="1"/>
          </p:nvPr>
        </p:nvSpPr>
        <p:spPr>
          <a:xfrm>
            <a:off x="450000" y="1444757"/>
            <a:ext cx="11609322" cy="4732209"/>
          </a:xfrm>
        </p:spPr>
        <p:txBody>
          <a:bodyPr>
            <a:normAutofit/>
          </a:bodyPr>
          <a:lstStyle/>
          <a:p>
            <a:r>
              <a:rPr lang="en-US" altLang="zh-CN" sz="2400" dirty="0">
                <a:solidFill>
                  <a:schemeClr val="tx1"/>
                </a:solidFill>
              </a:rPr>
              <a:t>Replacement of the term “PSCI Shared Audit Program” against “PSCI Audit Program”</a:t>
            </a:r>
          </a:p>
          <a:p>
            <a:r>
              <a:rPr lang="en-US" altLang="zh-CN" sz="2400" dirty="0">
                <a:solidFill>
                  <a:schemeClr val="tx1"/>
                </a:solidFill>
              </a:rPr>
              <a:t>Updated understanding of PSCI Audit Scheme</a:t>
            </a:r>
          </a:p>
          <a:p>
            <a:pPr lvl="1"/>
            <a:r>
              <a:rPr lang="en-US" altLang="zh-CN" sz="2400" dirty="0">
                <a:solidFill>
                  <a:schemeClr val="tx1"/>
                </a:solidFill>
              </a:rPr>
              <a:t>Chapter 3, removal of “no certification scheme”</a:t>
            </a:r>
          </a:p>
          <a:p>
            <a:r>
              <a:rPr lang="de-DE" altLang="zh-CN" sz="2400" dirty="0">
                <a:solidFill>
                  <a:schemeClr val="tx1"/>
                </a:solidFill>
              </a:rPr>
              <a:t>Included</a:t>
            </a:r>
            <a:r>
              <a:rPr lang="en-GB" altLang="zh-CN" sz="2400" dirty="0">
                <a:solidFill>
                  <a:schemeClr val="tx1"/>
                </a:solidFill>
              </a:rPr>
              <a:t> revised SAQ/Audit Protocols </a:t>
            </a:r>
          </a:p>
          <a:p>
            <a:pPr lvl="1"/>
            <a:r>
              <a:rPr lang="en-GB" altLang="zh-CN" sz="2400" dirty="0">
                <a:solidFill>
                  <a:schemeClr val="tx1"/>
                </a:solidFill>
              </a:rPr>
              <a:t>Auditor </a:t>
            </a:r>
            <a:r>
              <a:rPr lang="en-US" altLang="zh-CN" sz="2400" dirty="0">
                <a:solidFill>
                  <a:schemeClr val="tx1"/>
                </a:solidFill>
              </a:rPr>
              <a:t>guidance embedded in the SAQ/Audit templates</a:t>
            </a:r>
            <a:endParaRPr lang="en-GB" altLang="zh-CN" sz="2400" dirty="0">
              <a:solidFill>
                <a:schemeClr val="tx1"/>
              </a:solidFill>
            </a:endParaRPr>
          </a:p>
          <a:p>
            <a:r>
              <a:rPr lang="en-US" altLang="zh-CN" sz="2400" dirty="0">
                <a:solidFill>
                  <a:schemeClr val="tx1"/>
                </a:solidFill>
              </a:rPr>
              <a:t>Revised audit findings classification </a:t>
            </a:r>
          </a:p>
          <a:p>
            <a:pPr lvl="1"/>
            <a:r>
              <a:rPr lang="en-US" altLang="zh-CN" sz="2400" dirty="0">
                <a:solidFill>
                  <a:schemeClr val="tx1"/>
                </a:solidFill>
              </a:rPr>
              <a:t>Addition of “others/major”, “others/minor”</a:t>
            </a:r>
          </a:p>
          <a:p>
            <a:r>
              <a:rPr lang="en-US" altLang="zh-CN" sz="2400" dirty="0">
                <a:solidFill>
                  <a:schemeClr val="tx1"/>
                </a:solidFill>
              </a:rPr>
              <a:t>Added new external reference (AMR Alliance) &amp; reference to pre-audit information resources:</a:t>
            </a:r>
          </a:p>
          <a:p>
            <a:pPr lvl="1"/>
            <a:r>
              <a:rPr lang="en-US" altLang="zh-CN" sz="2400" dirty="0">
                <a:solidFill>
                  <a:schemeClr val="tx1"/>
                </a:solidFill>
              </a:rPr>
              <a:t>OSHA</a:t>
            </a:r>
          </a:p>
          <a:p>
            <a:pPr lvl="1"/>
            <a:r>
              <a:rPr lang="en-US" altLang="zh-CN" sz="2400" dirty="0">
                <a:solidFill>
                  <a:schemeClr val="tx1"/>
                </a:solidFill>
              </a:rPr>
              <a:t>IPE</a:t>
            </a:r>
          </a:p>
        </p:txBody>
      </p:sp>
      <p:sp>
        <p:nvSpPr>
          <p:cNvPr id="4" name="Footer Placeholder 3">
            <a:extLst>
              <a:ext uri="{FF2B5EF4-FFF2-40B4-BE49-F238E27FC236}">
                <a16:creationId xmlns:a16="http://schemas.microsoft.com/office/drawing/2014/main" id="{7DBE45E2-03F5-4F94-9ED9-8C6A856875D9}"/>
              </a:ext>
            </a:extLst>
          </p:cNvPr>
          <p:cNvSpPr>
            <a:spLocks noGrp="1"/>
          </p:cNvSpPr>
          <p:nvPr>
            <p:ph type="ftr" sz="quarter" idx="11"/>
          </p:nvPr>
        </p:nvSpPr>
        <p:spPr/>
        <p:txBody>
          <a:bodyPr/>
          <a:lstStyle/>
          <a:p>
            <a:r>
              <a:rPr lang="en-GB"/>
              <a:t>Test title</a:t>
            </a:r>
            <a:endParaRPr lang="en-GB" dirty="0"/>
          </a:p>
        </p:txBody>
      </p:sp>
      <p:sp>
        <p:nvSpPr>
          <p:cNvPr id="5" name="Slide Number Placeholder 4">
            <a:extLst>
              <a:ext uri="{FF2B5EF4-FFF2-40B4-BE49-F238E27FC236}">
                <a16:creationId xmlns:a16="http://schemas.microsoft.com/office/drawing/2014/main" id="{D4D02A3B-2BD5-469D-9556-D8DD1729DBEF}"/>
              </a:ext>
            </a:extLst>
          </p:cNvPr>
          <p:cNvSpPr>
            <a:spLocks noGrp="1"/>
          </p:cNvSpPr>
          <p:nvPr>
            <p:ph type="sldNum" sz="quarter" idx="12"/>
          </p:nvPr>
        </p:nvSpPr>
        <p:spPr/>
        <p:txBody>
          <a:bodyPr/>
          <a:lstStyle/>
          <a:p>
            <a:fld id="{1A91ABBD-BE70-492B-BBD8-7AF5442A9E89}" type="slidenum">
              <a:rPr lang="en-GB" smtClean="0"/>
              <a:t>9</a:t>
            </a:fld>
            <a:endParaRPr lang="en-GB"/>
          </a:p>
        </p:txBody>
      </p:sp>
    </p:spTree>
    <p:extLst>
      <p:ext uri="{BB962C8B-B14F-4D97-AF65-F5344CB8AC3E}">
        <p14:creationId xmlns:p14="http://schemas.microsoft.com/office/powerpoint/2010/main" val="300517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2C96D-5B0D-4D5D-92E2-98A75176CA26}"/>
              </a:ext>
            </a:extLst>
          </p:cNvPr>
          <p:cNvSpPr>
            <a:spLocks noGrp="1"/>
          </p:cNvSpPr>
          <p:nvPr>
            <p:ph type="title"/>
          </p:nvPr>
        </p:nvSpPr>
        <p:spPr/>
        <p:txBody>
          <a:bodyPr/>
          <a:lstStyle/>
          <a:p>
            <a:r>
              <a:rPr lang="en-GB" dirty="0"/>
              <a:t>Key Changes (II)</a:t>
            </a:r>
          </a:p>
        </p:txBody>
      </p:sp>
      <p:sp>
        <p:nvSpPr>
          <p:cNvPr id="3" name="Content Placeholder 2">
            <a:extLst>
              <a:ext uri="{FF2B5EF4-FFF2-40B4-BE49-F238E27FC236}">
                <a16:creationId xmlns:a16="http://schemas.microsoft.com/office/drawing/2014/main" id="{CB721331-8DA1-4BDC-800D-08FE5279A10B}"/>
              </a:ext>
            </a:extLst>
          </p:cNvPr>
          <p:cNvSpPr>
            <a:spLocks noGrp="1"/>
          </p:cNvSpPr>
          <p:nvPr>
            <p:ph idx="1"/>
          </p:nvPr>
        </p:nvSpPr>
        <p:spPr>
          <a:xfrm>
            <a:off x="450000" y="1444757"/>
            <a:ext cx="11609322" cy="4732209"/>
          </a:xfrm>
        </p:spPr>
        <p:txBody>
          <a:bodyPr>
            <a:normAutofit/>
          </a:bodyPr>
          <a:lstStyle/>
          <a:p>
            <a:r>
              <a:rPr lang="en-US" altLang="zh-CN" sz="2400" dirty="0">
                <a:solidFill>
                  <a:schemeClr val="tx1"/>
                </a:solidFill>
              </a:rPr>
              <a:t>Updated qualification of social auditors </a:t>
            </a:r>
          </a:p>
          <a:p>
            <a:pPr lvl="1"/>
            <a:r>
              <a:rPr lang="en-US" altLang="zh-CN" sz="2400" dirty="0">
                <a:solidFill>
                  <a:schemeClr val="tx1"/>
                </a:solidFill>
              </a:rPr>
              <a:t>Equivalent training to SA8000 Training, including an example of BSCI training </a:t>
            </a:r>
          </a:p>
          <a:p>
            <a:r>
              <a:rPr lang="en-US" altLang="zh-CN" sz="2400" dirty="0">
                <a:solidFill>
                  <a:schemeClr val="tx1"/>
                </a:solidFill>
              </a:rPr>
              <a:t>Provided more guidance and details on audit duration and audit process activities </a:t>
            </a:r>
          </a:p>
          <a:p>
            <a:pPr lvl="1"/>
            <a:r>
              <a:rPr lang="en-US" altLang="zh-CN" sz="2400" dirty="0">
                <a:solidFill>
                  <a:schemeClr val="tx1"/>
                </a:solidFill>
              </a:rPr>
              <a:t>Risk-based audit approach in case of time-constraints i.e. cover questions where there are additional auditor guidance notes in SAQ/ Audit templates </a:t>
            </a:r>
          </a:p>
          <a:p>
            <a:pPr lvl="1"/>
            <a:r>
              <a:rPr lang="en-US" altLang="zh-CN" sz="2400" dirty="0">
                <a:solidFill>
                  <a:schemeClr val="tx1"/>
                </a:solidFill>
              </a:rPr>
              <a:t>Audit duration for medium office: 1-2 days, same as large office</a:t>
            </a:r>
          </a:p>
          <a:p>
            <a:r>
              <a:rPr lang="en-US" altLang="zh-CN" sz="2400" dirty="0">
                <a:solidFill>
                  <a:schemeClr val="tx1"/>
                </a:solidFill>
              </a:rPr>
              <a:t>Added language on option of suppliers to share PSCI SAQs/Audit Reports digitally and it being the preferred sharing method</a:t>
            </a:r>
          </a:p>
          <a:p>
            <a:r>
              <a:rPr lang="en-US" altLang="zh-CN" sz="2400" dirty="0">
                <a:solidFill>
                  <a:schemeClr val="tx1"/>
                </a:solidFill>
              </a:rPr>
              <a:t>Addition/update of links </a:t>
            </a:r>
            <a:r>
              <a:rPr lang="de-DE" altLang="zh-CN" sz="2400" dirty="0">
                <a:solidFill>
                  <a:schemeClr val="tx1"/>
                </a:solidFill>
              </a:rPr>
              <a:t>to web pages &amp; resources</a:t>
            </a:r>
          </a:p>
          <a:p>
            <a:r>
              <a:rPr lang="en-US" altLang="zh-CN" sz="2400" dirty="0">
                <a:solidFill>
                  <a:schemeClr val="tx1"/>
                </a:solidFill>
              </a:rPr>
              <a:t>Improve language in whole document</a:t>
            </a:r>
          </a:p>
        </p:txBody>
      </p:sp>
      <p:sp>
        <p:nvSpPr>
          <p:cNvPr id="4" name="Footer Placeholder 3">
            <a:extLst>
              <a:ext uri="{FF2B5EF4-FFF2-40B4-BE49-F238E27FC236}">
                <a16:creationId xmlns:a16="http://schemas.microsoft.com/office/drawing/2014/main" id="{7DBE45E2-03F5-4F94-9ED9-8C6A856875D9}"/>
              </a:ext>
            </a:extLst>
          </p:cNvPr>
          <p:cNvSpPr>
            <a:spLocks noGrp="1"/>
          </p:cNvSpPr>
          <p:nvPr>
            <p:ph type="ftr" sz="quarter" idx="11"/>
          </p:nvPr>
        </p:nvSpPr>
        <p:spPr/>
        <p:txBody>
          <a:bodyPr/>
          <a:lstStyle/>
          <a:p>
            <a:r>
              <a:rPr lang="en-GB"/>
              <a:t>Test title</a:t>
            </a:r>
            <a:endParaRPr lang="en-GB" dirty="0"/>
          </a:p>
        </p:txBody>
      </p:sp>
      <p:sp>
        <p:nvSpPr>
          <p:cNvPr id="5" name="Slide Number Placeholder 4">
            <a:extLst>
              <a:ext uri="{FF2B5EF4-FFF2-40B4-BE49-F238E27FC236}">
                <a16:creationId xmlns:a16="http://schemas.microsoft.com/office/drawing/2014/main" id="{D4D02A3B-2BD5-469D-9556-D8DD1729DBEF}"/>
              </a:ext>
            </a:extLst>
          </p:cNvPr>
          <p:cNvSpPr>
            <a:spLocks noGrp="1"/>
          </p:cNvSpPr>
          <p:nvPr>
            <p:ph type="sldNum" sz="quarter" idx="12"/>
          </p:nvPr>
        </p:nvSpPr>
        <p:spPr/>
        <p:txBody>
          <a:bodyPr/>
          <a:lstStyle/>
          <a:p>
            <a:fld id="{1A91ABBD-BE70-492B-BBD8-7AF5442A9E89}" type="slidenum">
              <a:rPr lang="en-GB" smtClean="0"/>
              <a:t>10</a:t>
            </a:fld>
            <a:endParaRPr lang="en-GB"/>
          </a:p>
        </p:txBody>
      </p:sp>
    </p:spTree>
    <p:extLst>
      <p:ext uri="{BB962C8B-B14F-4D97-AF65-F5344CB8AC3E}">
        <p14:creationId xmlns:p14="http://schemas.microsoft.com/office/powerpoint/2010/main" val="1378983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GB" dirty="0"/>
              <a:t>Agenda</a:t>
            </a:r>
          </a:p>
        </p:txBody>
      </p:sp>
      <p:sp>
        <p:nvSpPr>
          <p:cNvPr id="3" name="Text Placeholder 2">
            <a:extLst>
              <a:ext uri="{FF2B5EF4-FFF2-40B4-BE49-F238E27FC236}">
                <a16:creationId xmlns:a16="http://schemas.microsoft.com/office/drawing/2014/main" id="{C8FE3A3A-D1E1-4C8C-8090-2657FD6E7CE7}"/>
              </a:ext>
            </a:extLst>
          </p:cNvPr>
          <p:cNvSpPr>
            <a:spLocks noGrp="1"/>
          </p:cNvSpPr>
          <p:nvPr>
            <p:ph type="body" sz="quarter" idx="10"/>
          </p:nvPr>
        </p:nvSpPr>
        <p:spPr>
          <a:xfrm>
            <a:off x="450852" y="1845699"/>
            <a:ext cx="9467699" cy="400051"/>
          </a:xfrm>
        </p:spPr>
        <p:txBody>
          <a:bodyPr/>
          <a:lstStyle/>
          <a:p>
            <a:r>
              <a:rPr lang="en-US" sz="2000" b="0" dirty="0"/>
              <a:t>Introduction to Audit Guidance document and its history</a:t>
            </a:r>
            <a:endParaRPr lang="en-GB" sz="2000" b="0" dirty="0"/>
          </a:p>
        </p:txBody>
      </p:sp>
      <p:sp>
        <p:nvSpPr>
          <p:cNvPr id="9" name="Slide Number Placeholder 4">
            <a:extLst>
              <a:ext uri="{FF2B5EF4-FFF2-40B4-BE49-F238E27FC236}">
                <a16:creationId xmlns:a16="http://schemas.microsoft.com/office/drawing/2014/main" id="{BA3D9F5B-5003-48D5-8641-EA787B595689}"/>
              </a:ext>
            </a:extLst>
          </p:cNvPr>
          <p:cNvSpPr txBox="1">
            <a:spLocks/>
          </p:cNvSpPr>
          <p:nvPr/>
        </p:nvSpPr>
        <p:spPr>
          <a:xfrm>
            <a:off x="11098306" y="6382975"/>
            <a:ext cx="615158" cy="27700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1A91ABBD-BE70-492B-BBD8-7AF5442A9E89}" type="slidenum">
              <a:rPr lang="en-GB" smtClean="0"/>
              <a:pPr/>
              <a:t>11</a:t>
            </a:fld>
            <a:endParaRPr lang="en-GB"/>
          </a:p>
        </p:txBody>
      </p:sp>
      <p:sp>
        <p:nvSpPr>
          <p:cNvPr id="12" name="Text Placeholder 2">
            <a:extLst>
              <a:ext uri="{FF2B5EF4-FFF2-40B4-BE49-F238E27FC236}">
                <a16:creationId xmlns:a16="http://schemas.microsoft.com/office/drawing/2014/main" id="{41F297F1-9BF5-4B42-A210-A17509A5560F}"/>
              </a:ext>
            </a:extLst>
          </p:cNvPr>
          <p:cNvSpPr txBox="1">
            <a:spLocks/>
          </p:cNvSpPr>
          <p:nvPr/>
        </p:nvSpPr>
        <p:spPr>
          <a:xfrm>
            <a:off x="450849" y="2417208"/>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0" dirty="0"/>
              <a:t>Updates in version 5, April 2020</a:t>
            </a:r>
          </a:p>
        </p:txBody>
      </p:sp>
      <p:sp>
        <p:nvSpPr>
          <p:cNvPr id="6" name="Text Placeholder 2">
            <a:extLst>
              <a:ext uri="{FF2B5EF4-FFF2-40B4-BE49-F238E27FC236}">
                <a16:creationId xmlns:a16="http://schemas.microsoft.com/office/drawing/2014/main" id="{BD46413A-DE8E-4512-8245-941C315011B1}"/>
              </a:ext>
            </a:extLst>
          </p:cNvPr>
          <p:cNvSpPr txBox="1">
            <a:spLocks/>
          </p:cNvSpPr>
          <p:nvPr/>
        </p:nvSpPr>
        <p:spPr>
          <a:xfrm>
            <a:off x="450849" y="2988718"/>
            <a:ext cx="7746478" cy="7764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How members/auditors</a:t>
            </a:r>
            <a:r>
              <a:rPr lang="en-US" altLang="zh-CN" dirty="0"/>
              <a:t>/suppliers</a:t>
            </a:r>
            <a:r>
              <a:rPr lang="en-US" dirty="0"/>
              <a:t> can make use of the Audit Guidance document</a:t>
            </a:r>
            <a:endParaRPr lang="en-GB" dirty="0"/>
          </a:p>
        </p:txBody>
      </p:sp>
      <p:sp>
        <p:nvSpPr>
          <p:cNvPr id="7" name="Text Placeholder 2">
            <a:extLst>
              <a:ext uri="{FF2B5EF4-FFF2-40B4-BE49-F238E27FC236}">
                <a16:creationId xmlns:a16="http://schemas.microsoft.com/office/drawing/2014/main" id="{377A6FFE-9FF4-42CA-A6EE-F0AE063E622E}"/>
              </a:ext>
            </a:extLst>
          </p:cNvPr>
          <p:cNvSpPr txBox="1">
            <a:spLocks/>
          </p:cNvSpPr>
          <p:nvPr/>
        </p:nvSpPr>
        <p:spPr>
          <a:xfrm>
            <a:off x="450849" y="3931711"/>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Other useful resources</a:t>
            </a:r>
            <a:endParaRPr lang="en-GB" sz="2000" b="0" dirty="0"/>
          </a:p>
        </p:txBody>
      </p:sp>
      <p:sp>
        <p:nvSpPr>
          <p:cNvPr id="8" name="Text Placeholder 2">
            <a:extLst>
              <a:ext uri="{FF2B5EF4-FFF2-40B4-BE49-F238E27FC236}">
                <a16:creationId xmlns:a16="http://schemas.microsoft.com/office/drawing/2014/main" id="{E08975B4-E5F4-4F19-AD45-5D69499F9FE9}"/>
              </a:ext>
            </a:extLst>
          </p:cNvPr>
          <p:cNvSpPr txBox="1">
            <a:spLocks/>
          </p:cNvSpPr>
          <p:nvPr/>
        </p:nvSpPr>
        <p:spPr>
          <a:xfrm>
            <a:off x="450849" y="4498296"/>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Q&amp;A</a:t>
            </a:r>
            <a:endParaRPr lang="en-GB" sz="2000" b="0" dirty="0"/>
          </a:p>
        </p:txBody>
      </p:sp>
    </p:spTree>
    <p:extLst>
      <p:ext uri="{BB962C8B-B14F-4D97-AF65-F5344CB8AC3E}">
        <p14:creationId xmlns:p14="http://schemas.microsoft.com/office/powerpoint/2010/main" val="3575235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E9AFF-E92A-447A-BF1C-B1558313C793}"/>
              </a:ext>
            </a:extLst>
          </p:cNvPr>
          <p:cNvSpPr>
            <a:spLocks noGrp="1"/>
          </p:cNvSpPr>
          <p:nvPr>
            <p:ph type="title"/>
          </p:nvPr>
        </p:nvSpPr>
        <p:spPr/>
        <p:txBody>
          <a:bodyPr/>
          <a:lstStyle/>
          <a:p>
            <a:r>
              <a:rPr lang="en-GB" dirty="0"/>
              <a:t>For Members</a:t>
            </a:r>
          </a:p>
        </p:txBody>
      </p:sp>
      <p:sp>
        <p:nvSpPr>
          <p:cNvPr id="3" name="Content Placeholder 2">
            <a:extLst>
              <a:ext uri="{FF2B5EF4-FFF2-40B4-BE49-F238E27FC236}">
                <a16:creationId xmlns:a16="http://schemas.microsoft.com/office/drawing/2014/main" id="{5519CD3A-84A7-457C-B570-DF972B2431B9}"/>
              </a:ext>
            </a:extLst>
          </p:cNvPr>
          <p:cNvSpPr>
            <a:spLocks noGrp="1"/>
          </p:cNvSpPr>
          <p:nvPr>
            <p:ph idx="1"/>
          </p:nvPr>
        </p:nvSpPr>
        <p:spPr/>
        <p:txBody>
          <a:bodyPr/>
          <a:lstStyle/>
          <a:p>
            <a:r>
              <a:rPr lang="en-GB" dirty="0">
                <a:solidFill>
                  <a:schemeClr val="tx1"/>
                </a:solidFill>
              </a:rPr>
              <a:t>Understand audit scope and decide audit types for different types of suppliers (</a:t>
            </a:r>
            <a:r>
              <a:rPr lang="en-US" altLang="zh-CN" dirty="0">
                <a:solidFill>
                  <a:schemeClr val="tx1"/>
                </a:solidFill>
              </a:rPr>
              <a:t>“A”, “B” and “C” )</a:t>
            </a:r>
          </a:p>
          <a:p>
            <a:r>
              <a:rPr lang="en-GB" dirty="0">
                <a:solidFill>
                  <a:schemeClr val="tx1"/>
                </a:solidFill>
              </a:rPr>
              <a:t>Verification of qualifications of auditors and identify trainings for their own internal auditors and the 3</a:t>
            </a:r>
            <a:r>
              <a:rPr lang="en-GB" baseline="30000" dirty="0">
                <a:solidFill>
                  <a:schemeClr val="tx1"/>
                </a:solidFill>
              </a:rPr>
              <a:t>rd</a:t>
            </a:r>
            <a:r>
              <a:rPr lang="en-GB" dirty="0">
                <a:solidFill>
                  <a:schemeClr val="tx1"/>
                </a:solidFill>
              </a:rPr>
              <a:t>-party audit partners</a:t>
            </a:r>
          </a:p>
          <a:p>
            <a:r>
              <a:rPr lang="en-GB" dirty="0">
                <a:solidFill>
                  <a:schemeClr val="tx1"/>
                </a:solidFill>
              </a:rPr>
              <a:t>Understand audit process and where member companies’ actions are required in different steps e.g. initiate contact &amp; communication</a:t>
            </a:r>
          </a:p>
          <a:p>
            <a:r>
              <a:rPr lang="en-GB" dirty="0">
                <a:solidFill>
                  <a:schemeClr val="tx1"/>
                </a:solidFill>
              </a:rPr>
              <a:t>Reference to suggested length of audit for different types of supplier sites</a:t>
            </a:r>
          </a:p>
          <a:p>
            <a:r>
              <a:rPr lang="en-GB" dirty="0">
                <a:solidFill>
                  <a:schemeClr val="tx1"/>
                </a:solidFill>
              </a:rPr>
              <a:t>Understand requirements and guidance on audit execution process</a:t>
            </a:r>
          </a:p>
          <a:p>
            <a:r>
              <a:rPr lang="en-GB" dirty="0">
                <a:solidFill>
                  <a:schemeClr val="tx1"/>
                </a:solidFill>
              </a:rPr>
              <a:t>Understand requirements of audit reports and outputs</a:t>
            </a:r>
          </a:p>
          <a:p>
            <a:r>
              <a:rPr lang="en-GB" dirty="0">
                <a:solidFill>
                  <a:schemeClr val="tx1"/>
                </a:solidFill>
              </a:rPr>
              <a:t>Reference to useful resources related to PSCI audit program e.g. </a:t>
            </a:r>
            <a:r>
              <a:rPr lang="en-GB" dirty="0">
                <a:hlinkClick r:id="rId2"/>
              </a:rPr>
              <a:t>slide deck</a:t>
            </a:r>
            <a:r>
              <a:rPr lang="en-GB" dirty="0"/>
              <a:t> </a:t>
            </a:r>
            <a:r>
              <a:rPr lang="en-GB" dirty="0">
                <a:solidFill>
                  <a:schemeClr val="tx1"/>
                </a:solidFill>
              </a:rPr>
              <a:t>for opening meeting</a:t>
            </a:r>
          </a:p>
          <a:p>
            <a:endParaRPr lang="en-GB" dirty="0"/>
          </a:p>
        </p:txBody>
      </p:sp>
      <p:sp>
        <p:nvSpPr>
          <p:cNvPr id="4" name="Footer Placeholder 3">
            <a:extLst>
              <a:ext uri="{FF2B5EF4-FFF2-40B4-BE49-F238E27FC236}">
                <a16:creationId xmlns:a16="http://schemas.microsoft.com/office/drawing/2014/main" id="{2ECAEEF3-16C0-4123-902A-F2701FD40C32}"/>
              </a:ext>
            </a:extLst>
          </p:cNvPr>
          <p:cNvSpPr>
            <a:spLocks noGrp="1"/>
          </p:cNvSpPr>
          <p:nvPr>
            <p:ph type="ftr" sz="quarter" idx="11"/>
          </p:nvPr>
        </p:nvSpPr>
        <p:spPr/>
        <p:txBody>
          <a:bodyPr/>
          <a:lstStyle/>
          <a:p>
            <a:r>
              <a:rPr lang="en-GB"/>
              <a:t>Test title</a:t>
            </a:r>
            <a:endParaRPr lang="en-GB" dirty="0"/>
          </a:p>
        </p:txBody>
      </p:sp>
      <p:sp>
        <p:nvSpPr>
          <p:cNvPr id="5" name="Slide Number Placeholder 4">
            <a:extLst>
              <a:ext uri="{FF2B5EF4-FFF2-40B4-BE49-F238E27FC236}">
                <a16:creationId xmlns:a16="http://schemas.microsoft.com/office/drawing/2014/main" id="{DBAB6DA3-506B-40E2-8554-F84D7A663058}"/>
              </a:ext>
            </a:extLst>
          </p:cNvPr>
          <p:cNvSpPr>
            <a:spLocks noGrp="1"/>
          </p:cNvSpPr>
          <p:nvPr>
            <p:ph type="sldNum" sz="quarter" idx="12"/>
          </p:nvPr>
        </p:nvSpPr>
        <p:spPr/>
        <p:txBody>
          <a:bodyPr/>
          <a:lstStyle/>
          <a:p>
            <a:fld id="{1A91ABBD-BE70-492B-BBD8-7AF5442A9E89}" type="slidenum">
              <a:rPr lang="en-GB" smtClean="0"/>
              <a:t>12</a:t>
            </a:fld>
            <a:endParaRPr lang="en-GB"/>
          </a:p>
        </p:txBody>
      </p:sp>
    </p:spTree>
    <p:extLst>
      <p:ext uri="{BB962C8B-B14F-4D97-AF65-F5344CB8AC3E}">
        <p14:creationId xmlns:p14="http://schemas.microsoft.com/office/powerpoint/2010/main" val="1263015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E9AFF-E92A-447A-BF1C-B1558313C793}"/>
              </a:ext>
            </a:extLst>
          </p:cNvPr>
          <p:cNvSpPr>
            <a:spLocks noGrp="1"/>
          </p:cNvSpPr>
          <p:nvPr>
            <p:ph type="title"/>
          </p:nvPr>
        </p:nvSpPr>
        <p:spPr/>
        <p:txBody>
          <a:bodyPr/>
          <a:lstStyle/>
          <a:p>
            <a:r>
              <a:rPr lang="en-GB" dirty="0"/>
              <a:t>For Auditors</a:t>
            </a:r>
          </a:p>
        </p:txBody>
      </p:sp>
      <p:sp>
        <p:nvSpPr>
          <p:cNvPr id="3" name="Content Placeholder 2">
            <a:extLst>
              <a:ext uri="{FF2B5EF4-FFF2-40B4-BE49-F238E27FC236}">
                <a16:creationId xmlns:a16="http://schemas.microsoft.com/office/drawing/2014/main" id="{5519CD3A-84A7-457C-B570-DF972B2431B9}"/>
              </a:ext>
            </a:extLst>
          </p:cNvPr>
          <p:cNvSpPr>
            <a:spLocks noGrp="1"/>
          </p:cNvSpPr>
          <p:nvPr>
            <p:ph idx="1"/>
          </p:nvPr>
        </p:nvSpPr>
        <p:spPr/>
        <p:txBody>
          <a:bodyPr/>
          <a:lstStyle/>
          <a:p>
            <a:r>
              <a:rPr lang="en-GB" dirty="0">
                <a:solidFill>
                  <a:schemeClr val="tx1"/>
                </a:solidFill>
              </a:rPr>
              <a:t>Understand PSCI audit objectives &amp; audit scope for different types of suppliers</a:t>
            </a:r>
          </a:p>
          <a:p>
            <a:r>
              <a:rPr lang="en-GB" dirty="0">
                <a:solidFill>
                  <a:schemeClr val="tx1"/>
                </a:solidFill>
              </a:rPr>
              <a:t>Understand the qualifications and minimum experience requirements for different types of auditors that conduct PSCI audits</a:t>
            </a:r>
            <a:endParaRPr lang="en-US" altLang="zh-CN" dirty="0">
              <a:solidFill>
                <a:schemeClr val="tx1"/>
              </a:solidFill>
            </a:endParaRPr>
          </a:p>
          <a:p>
            <a:r>
              <a:rPr lang="en-GB" dirty="0">
                <a:solidFill>
                  <a:schemeClr val="tx1"/>
                </a:solidFill>
              </a:rPr>
              <a:t>Get familiar with audit process – audit preparation, audit duration for different types of audit sites, set up audit agenda</a:t>
            </a:r>
          </a:p>
          <a:p>
            <a:r>
              <a:rPr lang="en-GB" dirty="0">
                <a:solidFill>
                  <a:schemeClr val="tx1"/>
                </a:solidFill>
              </a:rPr>
              <a:t>Fully understand requirements of audit execution steps and their requirements – opening meeting, site tour, management and worker interviews, document review, pre-closing meeting, closing meeting and summary of audit</a:t>
            </a:r>
          </a:p>
          <a:p>
            <a:r>
              <a:rPr lang="en-GB" dirty="0">
                <a:solidFill>
                  <a:schemeClr val="tx1"/>
                </a:solidFill>
              </a:rPr>
              <a:t>Fully understand requirements of audit reports and output – audit report, classifications of audit findings, Corrective Action Plan</a:t>
            </a:r>
          </a:p>
          <a:p>
            <a:r>
              <a:rPr lang="en-GB" altLang="zh-CN" dirty="0">
                <a:solidFill>
                  <a:schemeClr val="tx1"/>
                </a:solidFill>
              </a:rPr>
              <a:t>Reference to useful resources related to PSCI audit program e.g. latest SAQ/Audit templates</a:t>
            </a:r>
            <a:endParaRPr lang="en-GB" dirty="0">
              <a:solidFill>
                <a:schemeClr val="tx1"/>
              </a:solidFill>
            </a:endParaRPr>
          </a:p>
        </p:txBody>
      </p:sp>
      <p:sp>
        <p:nvSpPr>
          <p:cNvPr id="4" name="Footer Placeholder 3">
            <a:extLst>
              <a:ext uri="{FF2B5EF4-FFF2-40B4-BE49-F238E27FC236}">
                <a16:creationId xmlns:a16="http://schemas.microsoft.com/office/drawing/2014/main" id="{2ECAEEF3-16C0-4123-902A-F2701FD40C32}"/>
              </a:ext>
            </a:extLst>
          </p:cNvPr>
          <p:cNvSpPr>
            <a:spLocks noGrp="1"/>
          </p:cNvSpPr>
          <p:nvPr>
            <p:ph type="ftr" sz="quarter" idx="11"/>
          </p:nvPr>
        </p:nvSpPr>
        <p:spPr/>
        <p:txBody>
          <a:bodyPr/>
          <a:lstStyle/>
          <a:p>
            <a:r>
              <a:rPr lang="en-GB"/>
              <a:t>Test title</a:t>
            </a:r>
            <a:endParaRPr lang="en-GB" dirty="0"/>
          </a:p>
        </p:txBody>
      </p:sp>
      <p:sp>
        <p:nvSpPr>
          <p:cNvPr id="5" name="Slide Number Placeholder 4">
            <a:extLst>
              <a:ext uri="{FF2B5EF4-FFF2-40B4-BE49-F238E27FC236}">
                <a16:creationId xmlns:a16="http://schemas.microsoft.com/office/drawing/2014/main" id="{DBAB6DA3-506B-40E2-8554-F84D7A663058}"/>
              </a:ext>
            </a:extLst>
          </p:cNvPr>
          <p:cNvSpPr>
            <a:spLocks noGrp="1"/>
          </p:cNvSpPr>
          <p:nvPr>
            <p:ph type="sldNum" sz="quarter" idx="12"/>
          </p:nvPr>
        </p:nvSpPr>
        <p:spPr/>
        <p:txBody>
          <a:bodyPr/>
          <a:lstStyle/>
          <a:p>
            <a:fld id="{1A91ABBD-BE70-492B-BBD8-7AF5442A9E89}" type="slidenum">
              <a:rPr lang="en-GB" smtClean="0"/>
              <a:t>13</a:t>
            </a:fld>
            <a:endParaRPr lang="en-GB"/>
          </a:p>
        </p:txBody>
      </p:sp>
    </p:spTree>
    <p:extLst>
      <p:ext uri="{BB962C8B-B14F-4D97-AF65-F5344CB8AC3E}">
        <p14:creationId xmlns:p14="http://schemas.microsoft.com/office/powerpoint/2010/main" val="2748404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E9AFF-E92A-447A-BF1C-B1558313C793}"/>
              </a:ext>
            </a:extLst>
          </p:cNvPr>
          <p:cNvSpPr>
            <a:spLocks noGrp="1"/>
          </p:cNvSpPr>
          <p:nvPr>
            <p:ph type="title"/>
          </p:nvPr>
        </p:nvSpPr>
        <p:spPr/>
        <p:txBody>
          <a:bodyPr/>
          <a:lstStyle/>
          <a:p>
            <a:r>
              <a:rPr lang="en-GB" dirty="0"/>
              <a:t>For Suppliers</a:t>
            </a:r>
          </a:p>
        </p:txBody>
      </p:sp>
      <p:sp>
        <p:nvSpPr>
          <p:cNvPr id="3" name="Content Placeholder 2">
            <a:extLst>
              <a:ext uri="{FF2B5EF4-FFF2-40B4-BE49-F238E27FC236}">
                <a16:creationId xmlns:a16="http://schemas.microsoft.com/office/drawing/2014/main" id="{5519CD3A-84A7-457C-B570-DF972B2431B9}"/>
              </a:ext>
            </a:extLst>
          </p:cNvPr>
          <p:cNvSpPr>
            <a:spLocks noGrp="1"/>
          </p:cNvSpPr>
          <p:nvPr>
            <p:ph idx="1"/>
          </p:nvPr>
        </p:nvSpPr>
        <p:spPr/>
        <p:txBody>
          <a:bodyPr/>
          <a:lstStyle/>
          <a:p>
            <a:r>
              <a:rPr lang="en-GB" altLang="zh-CN" dirty="0">
                <a:solidFill>
                  <a:schemeClr val="tx1"/>
                </a:solidFill>
              </a:rPr>
              <a:t>Understand PSCI audit objectives</a:t>
            </a:r>
          </a:p>
          <a:p>
            <a:r>
              <a:rPr lang="en-GB" dirty="0">
                <a:solidFill>
                  <a:schemeClr val="tx1"/>
                </a:solidFill>
              </a:rPr>
              <a:t>Reference to PSCI approved audit firms and auditor qualifications </a:t>
            </a:r>
            <a:r>
              <a:rPr lang="en-US" altLang="zh-CN" dirty="0">
                <a:solidFill>
                  <a:schemeClr val="tx1"/>
                </a:solidFill>
              </a:rPr>
              <a:t>to carry out a self-paid audit with appropriately qualified auditors from these 3</a:t>
            </a:r>
            <a:r>
              <a:rPr lang="en-US" altLang="zh-CN" baseline="30000" dirty="0">
                <a:solidFill>
                  <a:schemeClr val="tx1"/>
                </a:solidFill>
              </a:rPr>
              <a:t>rd</a:t>
            </a:r>
            <a:r>
              <a:rPr lang="en-US" altLang="zh-CN" dirty="0">
                <a:solidFill>
                  <a:schemeClr val="tx1"/>
                </a:solidFill>
              </a:rPr>
              <a:t>-party audit firms</a:t>
            </a:r>
          </a:p>
          <a:p>
            <a:r>
              <a:rPr lang="en-US" dirty="0">
                <a:solidFill>
                  <a:schemeClr val="tx1"/>
                </a:solidFill>
              </a:rPr>
              <a:t>Understand the PSCI audit process and how to prepare for a PSCI audit</a:t>
            </a:r>
          </a:p>
          <a:p>
            <a:r>
              <a:rPr lang="en-US" dirty="0">
                <a:solidFill>
                  <a:schemeClr val="tx1"/>
                </a:solidFill>
              </a:rPr>
              <a:t>Understand what to expect during the audit execution process and how to cooperate</a:t>
            </a:r>
          </a:p>
          <a:p>
            <a:r>
              <a:rPr lang="en-US" dirty="0">
                <a:solidFill>
                  <a:schemeClr val="tx1"/>
                </a:solidFill>
              </a:rPr>
              <a:t>Reference to useful resources e.g. PSCI Pre-Audit Document Checklist</a:t>
            </a:r>
          </a:p>
          <a:p>
            <a:r>
              <a:rPr lang="en-US" dirty="0">
                <a:solidFill>
                  <a:schemeClr val="tx1"/>
                </a:solidFill>
              </a:rPr>
              <a:t>Understand the requirements of </a:t>
            </a:r>
            <a:r>
              <a:rPr lang="en-US" altLang="zh-CN" dirty="0">
                <a:solidFill>
                  <a:schemeClr val="tx1"/>
                </a:solidFill>
              </a:rPr>
              <a:t>Corrective Action Plan and regular status report until all audit findings are closed</a:t>
            </a:r>
          </a:p>
          <a:p>
            <a:r>
              <a:rPr lang="en-US" dirty="0">
                <a:solidFill>
                  <a:schemeClr val="tx1"/>
                </a:solidFill>
              </a:rPr>
              <a:t>Understand audit sharing process and how to manage sharing preferences digitally on the platform or by using the PSCI Data Sharing Agreement (DSA) form</a:t>
            </a:r>
            <a:endParaRPr lang="en-GB" dirty="0">
              <a:solidFill>
                <a:schemeClr val="tx1"/>
              </a:solidFill>
            </a:endParaRPr>
          </a:p>
        </p:txBody>
      </p:sp>
      <p:sp>
        <p:nvSpPr>
          <p:cNvPr id="4" name="Footer Placeholder 3">
            <a:extLst>
              <a:ext uri="{FF2B5EF4-FFF2-40B4-BE49-F238E27FC236}">
                <a16:creationId xmlns:a16="http://schemas.microsoft.com/office/drawing/2014/main" id="{2ECAEEF3-16C0-4123-902A-F2701FD40C32}"/>
              </a:ext>
            </a:extLst>
          </p:cNvPr>
          <p:cNvSpPr>
            <a:spLocks noGrp="1"/>
          </p:cNvSpPr>
          <p:nvPr>
            <p:ph type="ftr" sz="quarter" idx="11"/>
          </p:nvPr>
        </p:nvSpPr>
        <p:spPr/>
        <p:txBody>
          <a:bodyPr/>
          <a:lstStyle/>
          <a:p>
            <a:r>
              <a:rPr lang="en-GB"/>
              <a:t>Test title</a:t>
            </a:r>
            <a:endParaRPr lang="en-GB" dirty="0"/>
          </a:p>
        </p:txBody>
      </p:sp>
      <p:sp>
        <p:nvSpPr>
          <p:cNvPr id="5" name="Slide Number Placeholder 4">
            <a:extLst>
              <a:ext uri="{FF2B5EF4-FFF2-40B4-BE49-F238E27FC236}">
                <a16:creationId xmlns:a16="http://schemas.microsoft.com/office/drawing/2014/main" id="{DBAB6DA3-506B-40E2-8554-F84D7A663058}"/>
              </a:ext>
            </a:extLst>
          </p:cNvPr>
          <p:cNvSpPr>
            <a:spLocks noGrp="1"/>
          </p:cNvSpPr>
          <p:nvPr>
            <p:ph type="sldNum" sz="quarter" idx="12"/>
          </p:nvPr>
        </p:nvSpPr>
        <p:spPr/>
        <p:txBody>
          <a:bodyPr/>
          <a:lstStyle/>
          <a:p>
            <a:fld id="{1A91ABBD-BE70-492B-BBD8-7AF5442A9E89}" type="slidenum">
              <a:rPr lang="en-GB" smtClean="0"/>
              <a:t>14</a:t>
            </a:fld>
            <a:endParaRPr lang="en-GB"/>
          </a:p>
        </p:txBody>
      </p:sp>
    </p:spTree>
    <p:extLst>
      <p:ext uri="{BB962C8B-B14F-4D97-AF65-F5344CB8AC3E}">
        <p14:creationId xmlns:p14="http://schemas.microsoft.com/office/powerpoint/2010/main" val="238922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GB" dirty="0"/>
              <a:t>Agenda</a:t>
            </a:r>
          </a:p>
        </p:txBody>
      </p:sp>
      <p:sp>
        <p:nvSpPr>
          <p:cNvPr id="3" name="Text Placeholder 2">
            <a:extLst>
              <a:ext uri="{FF2B5EF4-FFF2-40B4-BE49-F238E27FC236}">
                <a16:creationId xmlns:a16="http://schemas.microsoft.com/office/drawing/2014/main" id="{C8FE3A3A-D1E1-4C8C-8090-2657FD6E7CE7}"/>
              </a:ext>
            </a:extLst>
          </p:cNvPr>
          <p:cNvSpPr>
            <a:spLocks noGrp="1"/>
          </p:cNvSpPr>
          <p:nvPr>
            <p:ph type="body" sz="quarter" idx="10"/>
          </p:nvPr>
        </p:nvSpPr>
        <p:spPr>
          <a:xfrm>
            <a:off x="450852" y="1845699"/>
            <a:ext cx="9467699" cy="400051"/>
          </a:xfrm>
        </p:spPr>
        <p:txBody>
          <a:bodyPr/>
          <a:lstStyle/>
          <a:p>
            <a:r>
              <a:rPr lang="en-US" sz="2000" b="0" dirty="0"/>
              <a:t>Introduction to Audit Guidance document and its history</a:t>
            </a:r>
            <a:endParaRPr lang="en-GB" sz="2000" b="0" dirty="0"/>
          </a:p>
        </p:txBody>
      </p:sp>
      <p:sp>
        <p:nvSpPr>
          <p:cNvPr id="9" name="Slide Number Placeholder 4">
            <a:extLst>
              <a:ext uri="{FF2B5EF4-FFF2-40B4-BE49-F238E27FC236}">
                <a16:creationId xmlns:a16="http://schemas.microsoft.com/office/drawing/2014/main" id="{BA3D9F5B-5003-48D5-8641-EA787B595689}"/>
              </a:ext>
            </a:extLst>
          </p:cNvPr>
          <p:cNvSpPr txBox="1">
            <a:spLocks/>
          </p:cNvSpPr>
          <p:nvPr/>
        </p:nvSpPr>
        <p:spPr>
          <a:xfrm>
            <a:off x="11098306" y="6382975"/>
            <a:ext cx="615158" cy="27700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1A91ABBD-BE70-492B-BBD8-7AF5442A9E89}" type="slidenum">
              <a:rPr lang="en-GB" smtClean="0"/>
              <a:pPr/>
              <a:t>15</a:t>
            </a:fld>
            <a:endParaRPr lang="en-GB"/>
          </a:p>
        </p:txBody>
      </p:sp>
      <p:sp>
        <p:nvSpPr>
          <p:cNvPr id="12" name="Text Placeholder 2">
            <a:extLst>
              <a:ext uri="{FF2B5EF4-FFF2-40B4-BE49-F238E27FC236}">
                <a16:creationId xmlns:a16="http://schemas.microsoft.com/office/drawing/2014/main" id="{41F297F1-9BF5-4B42-A210-A17509A5560F}"/>
              </a:ext>
            </a:extLst>
          </p:cNvPr>
          <p:cNvSpPr txBox="1">
            <a:spLocks/>
          </p:cNvSpPr>
          <p:nvPr/>
        </p:nvSpPr>
        <p:spPr>
          <a:xfrm>
            <a:off x="450849" y="2417208"/>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0" dirty="0"/>
              <a:t>Updates in version 5, April 2020</a:t>
            </a:r>
          </a:p>
        </p:txBody>
      </p:sp>
      <p:sp>
        <p:nvSpPr>
          <p:cNvPr id="6" name="Text Placeholder 2">
            <a:extLst>
              <a:ext uri="{FF2B5EF4-FFF2-40B4-BE49-F238E27FC236}">
                <a16:creationId xmlns:a16="http://schemas.microsoft.com/office/drawing/2014/main" id="{BD46413A-DE8E-4512-8245-941C315011B1}"/>
              </a:ext>
            </a:extLst>
          </p:cNvPr>
          <p:cNvSpPr txBox="1">
            <a:spLocks/>
          </p:cNvSpPr>
          <p:nvPr/>
        </p:nvSpPr>
        <p:spPr>
          <a:xfrm>
            <a:off x="450849" y="2988718"/>
            <a:ext cx="7746478" cy="7764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How members/auditors</a:t>
            </a:r>
            <a:r>
              <a:rPr lang="en-US" altLang="zh-CN" sz="2000" b="0" dirty="0"/>
              <a:t>/suppliers</a:t>
            </a:r>
            <a:r>
              <a:rPr lang="en-US" sz="2000" b="0" dirty="0"/>
              <a:t> can make use of the Audit Guidance document</a:t>
            </a:r>
            <a:endParaRPr lang="en-GB" sz="2000" b="0" dirty="0"/>
          </a:p>
        </p:txBody>
      </p:sp>
      <p:sp>
        <p:nvSpPr>
          <p:cNvPr id="7" name="Text Placeholder 2">
            <a:extLst>
              <a:ext uri="{FF2B5EF4-FFF2-40B4-BE49-F238E27FC236}">
                <a16:creationId xmlns:a16="http://schemas.microsoft.com/office/drawing/2014/main" id="{377A6FFE-9FF4-42CA-A6EE-F0AE063E622E}"/>
              </a:ext>
            </a:extLst>
          </p:cNvPr>
          <p:cNvSpPr txBox="1">
            <a:spLocks/>
          </p:cNvSpPr>
          <p:nvPr/>
        </p:nvSpPr>
        <p:spPr>
          <a:xfrm>
            <a:off x="450848" y="3786692"/>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Other useful resources</a:t>
            </a:r>
            <a:endParaRPr lang="en-GB" dirty="0"/>
          </a:p>
        </p:txBody>
      </p:sp>
      <p:sp>
        <p:nvSpPr>
          <p:cNvPr id="8" name="Text Placeholder 2">
            <a:extLst>
              <a:ext uri="{FF2B5EF4-FFF2-40B4-BE49-F238E27FC236}">
                <a16:creationId xmlns:a16="http://schemas.microsoft.com/office/drawing/2014/main" id="{E08975B4-E5F4-4F19-AD45-5D69499F9FE9}"/>
              </a:ext>
            </a:extLst>
          </p:cNvPr>
          <p:cNvSpPr txBox="1">
            <a:spLocks/>
          </p:cNvSpPr>
          <p:nvPr/>
        </p:nvSpPr>
        <p:spPr>
          <a:xfrm>
            <a:off x="450848" y="4455586"/>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Q&amp;A</a:t>
            </a:r>
            <a:endParaRPr lang="en-GB" sz="2000" b="0" dirty="0"/>
          </a:p>
        </p:txBody>
      </p:sp>
    </p:spTree>
    <p:extLst>
      <p:ext uri="{BB962C8B-B14F-4D97-AF65-F5344CB8AC3E}">
        <p14:creationId xmlns:p14="http://schemas.microsoft.com/office/powerpoint/2010/main" val="29444951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E9AFF-E92A-447A-BF1C-B1558313C793}"/>
              </a:ext>
            </a:extLst>
          </p:cNvPr>
          <p:cNvSpPr>
            <a:spLocks noGrp="1"/>
          </p:cNvSpPr>
          <p:nvPr>
            <p:ph type="title"/>
          </p:nvPr>
        </p:nvSpPr>
        <p:spPr/>
        <p:txBody>
          <a:bodyPr/>
          <a:lstStyle/>
          <a:p>
            <a:r>
              <a:rPr lang="en-GB" altLang="zh-CN" dirty="0"/>
              <a:t>Lots of other PSCI audit tool resources</a:t>
            </a:r>
            <a:endParaRPr lang="en-GB" dirty="0"/>
          </a:p>
        </p:txBody>
      </p:sp>
      <p:sp>
        <p:nvSpPr>
          <p:cNvPr id="4" name="Footer Placeholder 3">
            <a:extLst>
              <a:ext uri="{FF2B5EF4-FFF2-40B4-BE49-F238E27FC236}">
                <a16:creationId xmlns:a16="http://schemas.microsoft.com/office/drawing/2014/main" id="{2ECAEEF3-16C0-4123-902A-F2701FD40C32}"/>
              </a:ext>
            </a:extLst>
          </p:cNvPr>
          <p:cNvSpPr>
            <a:spLocks noGrp="1"/>
          </p:cNvSpPr>
          <p:nvPr>
            <p:ph type="ftr" sz="quarter" idx="11"/>
          </p:nvPr>
        </p:nvSpPr>
        <p:spPr/>
        <p:txBody>
          <a:bodyPr/>
          <a:lstStyle/>
          <a:p>
            <a:r>
              <a:rPr lang="en-GB"/>
              <a:t>Test title</a:t>
            </a:r>
            <a:endParaRPr lang="en-GB" dirty="0"/>
          </a:p>
        </p:txBody>
      </p:sp>
      <p:sp>
        <p:nvSpPr>
          <p:cNvPr id="5" name="Slide Number Placeholder 4">
            <a:extLst>
              <a:ext uri="{FF2B5EF4-FFF2-40B4-BE49-F238E27FC236}">
                <a16:creationId xmlns:a16="http://schemas.microsoft.com/office/drawing/2014/main" id="{DBAB6DA3-506B-40E2-8554-F84D7A663058}"/>
              </a:ext>
            </a:extLst>
          </p:cNvPr>
          <p:cNvSpPr>
            <a:spLocks noGrp="1"/>
          </p:cNvSpPr>
          <p:nvPr>
            <p:ph type="sldNum" sz="quarter" idx="12"/>
          </p:nvPr>
        </p:nvSpPr>
        <p:spPr/>
        <p:txBody>
          <a:bodyPr/>
          <a:lstStyle/>
          <a:p>
            <a:fld id="{1A91ABBD-BE70-492B-BBD8-7AF5442A9E89}" type="slidenum">
              <a:rPr lang="en-GB" smtClean="0"/>
              <a:t>16</a:t>
            </a:fld>
            <a:endParaRPr lang="en-GB"/>
          </a:p>
        </p:txBody>
      </p:sp>
      <p:sp>
        <p:nvSpPr>
          <p:cNvPr id="6" name="Content Placeholder 2">
            <a:extLst>
              <a:ext uri="{FF2B5EF4-FFF2-40B4-BE49-F238E27FC236}">
                <a16:creationId xmlns:a16="http://schemas.microsoft.com/office/drawing/2014/main" id="{D2F9DBC8-91E3-4A56-B039-45009D780547}"/>
              </a:ext>
            </a:extLst>
          </p:cNvPr>
          <p:cNvSpPr>
            <a:spLocks noGrp="1"/>
          </p:cNvSpPr>
          <p:nvPr>
            <p:ph idx="1"/>
          </p:nvPr>
        </p:nvSpPr>
        <p:spPr>
          <a:xfrm>
            <a:off x="450000" y="3001341"/>
            <a:ext cx="11263464" cy="3198750"/>
          </a:xfrm>
        </p:spPr>
        <p:txBody>
          <a:bodyPr>
            <a:normAutofit fontScale="92500" lnSpcReduction="20000"/>
          </a:bodyPr>
          <a:lstStyle/>
          <a:p>
            <a:r>
              <a:rPr lang="en-GB" sz="1800" dirty="0">
                <a:solidFill>
                  <a:schemeClr val="tx1"/>
                </a:solidFill>
              </a:rPr>
              <a:t>One pager - </a:t>
            </a:r>
            <a:r>
              <a:rPr lang="en-GB" sz="1800" dirty="0">
                <a:solidFill>
                  <a:schemeClr val="accent1"/>
                </a:solidFill>
                <a:hlinkClick r:id="rId2">
                  <a:extLst>
                    <a:ext uri="{A12FA001-AC4F-418D-AE19-62706E023703}">
                      <ahyp:hlinkClr xmlns:ahyp="http://schemas.microsoft.com/office/drawing/2018/hyperlinkcolor" val="tx"/>
                    </a:ext>
                  </a:extLst>
                </a:hlinkClick>
              </a:rPr>
              <a:t>PSCI Member Audit Sharing Target</a:t>
            </a:r>
            <a:endParaRPr lang="en-GB" sz="1800" dirty="0">
              <a:solidFill>
                <a:schemeClr val="accent1"/>
              </a:solidFill>
            </a:endParaRPr>
          </a:p>
          <a:p>
            <a:r>
              <a:rPr lang="en-GB" sz="1800" dirty="0">
                <a:hlinkClick r:id="rId3"/>
              </a:rPr>
              <a:t>Pre-Audit Document Request List</a:t>
            </a:r>
            <a:r>
              <a:rPr lang="en-GB" sz="1800" dirty="0"/>
              <a:t> </a:t>
            </a:r>
            <a:endParaRPr lang="en-GB" sz="1800" dirty="0">
              <a:highlight>
                <a:srgbClr val="FFFF00"/>
              </a:highlight>
            </a:endParaRPr>
          </a:p>
          <a:p>
            <a:r>
              <a:rPr lang="en-GB" sz="1800" dirty="0">
                <a:hlinkClick r:id="rId4"/>
              </a:rPr>
              <a:t>PSCI Auditor Evaluation Tool</a:t>
            </a:r>
            <a:endParaRPr lang="en-GB" sz="1800" dirty="0"/>
          </a:p>
          <a:p>
            <a:r>
              <a:rPr lang="en-GB" sz="1800" dirty="0">
                <a:hlinkClick r:id="rId5"/>
              </a:rPr>
              <a:t>PSCI Shared Audit Program Brochure</a:t>
            </a:r>
            <a:endParaRPr lang="en-GB" sz="1800" dirty="0"/>
          </a:p>
          <a:p>
            <a:r>
              <a:rPr lang="en-GB" sz="1800" dirty="0">
                <a:solidFill>
                  <a:schemeClr val="tx1"/>
                </a:solidFill>
              </a:rPr>
              <a:t>Webinar giving background on the updates to the SAQ/Audit Report Templates - </a:t>
            </a:r>
            <a:r>
              <a:rPr lang="en-US" sz="1800" dirty="0">
                <a:solidFill>
                  <a:srgbClr val="FF0000"/>
                </a:solidFill>
                <a:hlinkClick r:id="rId6"/>
              </a:rPr>
              <a:t>PSCI SAQ &amp; Audit Report Template Update - 20th February 2019</a:t>
            </a:r>
            <a:r>
              <a:rPr lang="en-GB" sz="1800" dirty="0"/>
              <a:t>  </a:t>
            </a:r>
          </a:p>
          <a:p>
            <a:r>
              <a:rPr lang="en-GB" sz="1800" dirty="0">
                <a:solidFill>
                  <a:schemeClr val="tx1"/>
                </a:solidFill>
              </a:rPr>
              <a:t>Webinar on various audits tools and how to use them - </a:t>
            </a:r>
            <a:r>
              <a:rPr lang="en-US" altLang="zh-CN" sz="1800" dirty="0">
                <a:hlinkClick r:id="rId7"/>
              </a:rPr>
              <a:t>PSCI audit tools – a refresh and how to use them</a:t>
            </a:r>
            <a:r>
              <a:rPr lang="en-US" altLang="zh-CN" sz="1800" dirty="0"/>
              <a:t> </a:t>
            </a:r>
            <a:r>
              <a:rPr lang="en-US" altLang="zh-CN" sz="1800" dirty="0">
                <a:solidFill>
                  <a:schemeClr val="tx1"/>
                </a:solidFill>
              </a:rPr>
              <a:t>(members only)</a:t>
            </a:r>
          </a:p>
          <a:p>
            <a:r>
              <a:rPr lang="en-GB" altLang="zh-CN" sz="1800" dirty="0">
                <a:hlinkClick r:id="rId8"/>
              </a:rPr>
              <a:t>PSCI Introductory Training Webinar for Auditors </a:t>
            </a:r>
            <a:r>
              <a:rPr lang="en-GB" altLang="zh-CN" sz="1800" dirty="0">
                <a:solidFill>
                  <a:schemeClr val="tx1"/>
                </a:solidFill>
              </a:rPr>
              <a:t>and</a:t>
            </a:r>
            <a:r>
              <a:rPr lang="en-GB" altLang="zh-CN" sz="1800" dirty="0"/>
              <a:t> </a:t>
            </a:r>
            <a:r>
              <a:rPr lang="en-GB" altLang="zh-CN" sz="1800" dirty="0">
                <a:hlinkClick r:id="rId9"/>
              </a:rPr>
              <a:t>Slides</a:t>
            </a:r>
            <a:endParaRPr lang="en-GB" altLang="zh-CN" sz="1800" dirty="0"/>
          </a:p>
          <a:p>
            <a:r>
              <a:rPr lang="en-GB" altLang="zh-CN" sz="1800" dirty="0">
                <a:solidFill>
                  <a:schemeClr val="tx1"/>
                </a:solidFill>
              </a:rPr>
              <a:t>Previous auditor training packs are all available, here are links to the two most recent ones:</a:t>
            </a:r>
          </a:p>
          <a:p>
            <a:pPr lvl="1"/>
            <a:r>
              <a:rPr lang="en-GB" altLang="zh-CN" sz="1800" dirty="0">
                <a:solidFill>
                  <a:srgbClr val="F8652E"/>
                </a:solidFill>
                <a:hlinkClick r:id="rId10">
                  <a:extLst>
                    <a:ext uri="{A12FA001-AC4F-418D-AE19-62706E023703}">
                      <ahyp:hlinkClr xmlns:ahyp="http://schemas.microsoft.com/office/drawing/2018/hyperlinkcolor" val="tx"/>
                    </a:ext>
                  </a:extLst>
                </a:hlinkClick>
              </a:rPr>
              <a:t>PSCI Auditor Training 2019 China</a:t>
            </a:r>
            <a:endParaRPr lang="en-GB" altLang="zh-CN" sz="1800" dirty="0">
              <a:solidFill>
                <a:srgbClr val="F8652E"/>
              </a:solidFill>
              <a:highlight>
                <a:srgbClr val="FFFF00"/>
              </a:highlight>
            </a:endParaRPr>
          </a:p>
          <a:p>
            <a:pPr lvl="1"/>
            <a:r>
              <a:rPr lang="en-GB" altLang="zh-CN" sz="1800" dirty="0">
                <a:solidFill>
                  <a:srgbClr val="F8652E"/>
                </a:solidFill>
                <a:hlinkClick r:id="rId11">
                  <a:extLst>
                    <a:ext uri="{A12FA001-AC4F-418D-AE19-62706E023703}">
                      <ahyp:hlinkClr xmlns:ahyp="http://schemas.microsoft.com/office/drawing/2018/hyperlinkcolor" val="tx"/>
                    </a:ext>
                  </a:extLst>
                </a:hlinkClick>
              </a:rPr>
              <a:t>PSCI Auditor Training 2018 Vienna</a:t>
            </a:r>
            <a:endParaRPr lang="en-GB" sz="1800" dirty="0"/>
          </a:p>
          <a:p>
            <a:pPr marL="0" indent="0">
              <a:buNone/>
            </a:pPr>
            <a:endParaRPr lang="en-GB" sz="1800" dirty="0">
              <a:highlight>
                <a:srgbClr val="FFFF00"/>
              </a:highlight>
            </a:endParaRPr>
          </a:p>
          <a:p>
            <a:endParaRPr lang="en-GB" sz="1800" dirty="0"/>
          </a:p>
        </p:txBody>
      </p:sp>
      <p:pic>
        <p:nvPicPr>
          <p:cNvPr id="7" name="Picture 6">
            <a:extLst>
              <a:ext uri="{FF2B5EF4-FFF2-40B4-BE49-F238E27FC236}">
                <a16:creationId xmlns:a16="http://schemas.microsoft.com/office/drawing/2014/main" id="{4B0D3FB8-DAC5-4897-9392-620C7C29CDA8}"/>
              </a:ext>
            </a:extLst>
          </p:cNvPr>
          <p:cNvPicPr>
            <a:picLocks noChangeAspect="1"/>
          </p:cNvPicPr>
          <p:nvPr/>
        </p:nvPicPr>
        <p:blipFill>
          <a:blip r:embed="rId12"/>
          <a:stretch>
            <a:fillRect/>
          </a:stretch>
        </p:blipFill>
        <p:spPr>
          <a:xfrm>
            <a:off x="1711503" y="1444754"/>
            <a:ext cx="8740457" cy="1442481"/>
          </a:xfrm>
          <a:prstGeom prst="rect">
            <a:avLst/>
          </a:prstGeom>
        </p:spPr>
      </p:pic>
    </p:spTree>
    <p:extLst>
      <p:ext uri="{BB962C8B-B14F-4D97-AF65-F5344CB8AC3E}">
        <p14:creationId xmlns:p14="http://schemas.microsoft.com/office/powerpoint/2010/main" val="3352538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07E9-7E43-47F4-AB01-B479A9333872}"/>
              </a:ext>
            </a:extLst>
          </p:cNvPr>
          <p:cNvSpPr>
            <a:spLocks noGrp="1"/>
          </p:cNvSpPr>
          <p:nvPr>
            <p:ph type="title"/>
          </p:nvPr>
        </p:nvSpPr>
        <p:spPr/>
        <p:txBody>
          <a:bodyPr/>
          <a:lstStyle/>
          <a:p>
            <a:r>
              <a:rPr lang="en-GB" dirty="0"/>
              <a:t>Agenda</a:t>
            </a:r>
          </a:p>
        </p:txBody>
      </p:sp>
      <p:sp>
        <p:nvSpPr>
          <p:cNvPr id="3" name="Text Placeholder 2">
            <a:extLst>
              <a:ext uri="{FF2B5EF4-FFF2-40B4-BE49-F238E27FC236}">
                <a16:creationId xmlns:a16="http://schemas.microsoft.com/office/drawing/2014/main" id="{C8FE3A3A-D1E1-4C8C-8090-2657FD6E7CE7}"/>
              </a:ext>
            </a:extLst>
          </p:cNvPr>
          <p:cNvSpPr>
            <a:spLocks noGrp="1"/>
          </p:cNvSpPr>
          <p:nvPr>
            <p:ph type="body" sz="quarter" idx="10"/>
          </p:nvPr>
        </p:nvSpPr>
        <p:spPr>
          <a:xfrm>
            <a:off x="450852" y="1845699"/>
            <a:ext cx="9467699" cy="400051"/>
          </a:xfrm>
        </p:spPr>
        <p:txBody>
          <a:bodyPr/>
          <a:lstStyle/>
          <a:p>
            <a:r>
              <a:rPr lang="en-US" sz="2000" b="0" dirty="0"/>
              <a:t>Introduction to Audit Guidance document and its history</a:t>
            </a:r>
            <a:endParaRPr lang="en-GB" sz="2000" b="0" dirty="0"/>
          </a:p>
        </p:txBody>
      </p:sp>
      <p:sp>
        <p:nvSpPr>
          <p:cNvPr id="9" name="Slide Number Placeholder 4">
            <a:extLst>
              <a:ext uri="{FF2B5EF4-FFF2-40B4-BE49-F238E27FC236}">
                <a16:creationId xmlns:a16="http://schemas.microsoft.com/office/drawing/2014/main" id="{BA3D9F5B-5003-48D5-8641-EA787B595689}"/>
              </a:ext>
            </a:extLst>
          </p:cNvPr>
          <p:cNvSpPr txBox="1">
            <a:spLocks/>
          </p:cNvSpPr>
          <p:nvPr/>
        </p:nvSpPr>
        <p:spPr>
          <a:xfrm>
            <a:off x="11098306" y="6382975"/>
            <a:ext cx="615158" cy="27700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1A91ABBD-BE70-492B-BBD8-7AF5442A9E89}" type="slidenum">
              <a:rPr lang="en-GB" smtClean="0"/>
              <a:pPr/>
              <a:t>17</a:t>
            </a:fld>
            <a:endParaRPr lang="en-GB"/>
          </a:p>
        </p:txBody>
      </p:sp>
      <p:sp>
        <p:nvSpPr>
          <p:cNvPr id="12" name="Text Placeholder 2">
            <a:extLst>
              <a:ext uri="{FF2B5EF4-FFF2-40B4-BE49-F238E27FC236}">
                <a16:creationId xmlns:a16="http://schemas.microsoft.com/office/drawing/2014/main" id="{41F297F1-9BF5-4B42-A210-A17509A5560F}"/>
              </a:ext>
            </a:extLst>
          </p:cNvPr>
          <p:cNvSpPr txBox="1">
            <a:spLocks/>
          </p:cNvSpPr>
          <p:nvPr/>
        </p:nvSpPr>
        <p:spPr>
          <a:xfrm>
            <a:off x="450849" y="2417208"/>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0" dirty="0"/>
              <a:t>Updates in version 5, April 2020</a:t>
            </a:r>
          </a:p>
        </p:txBody>
      </p:sp>
      <p:sp>
        <p:nvSpPr>
          <p:cNvPr id="6" name="Text Placeholder 2">
            <a:extLst>
              <a:ext uri="{FF2B5EF4-FFF2-40B4-BE49-F238E27FC236}">
                <a16:creationId xmlns:a16="http://schemas.microsoft.com/office/drawing/2014/main" id="{BD46413A-DE8E-4512-8245-941C315011B1}"/>
              </a:ext>
            </a:extLst>
          </p:cNvPr>
          <p:cNvSpPr txBox="1">
            <a:spLocks/>
          </p:cNvSpPr>
          <p:nvPr/>
        </p:nvSpPr>
        <p:spPr>
          <a:xfrm>
            <a:off x="450849" y="2988718"/>
            <a:ext cx="7746478" cy="7764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How members/auditors</a:t>
            </a:r>
            <a:r>
              <a:rPr lang="en-US" altLang="zh-CN" sz="2000" b="0" dirty="0"/>
              <a:t>/suppliers</a:t>
            </a:r>
            <a:r>
              <a:rPr lang="en-US" sz="2000" b="0" dirty="0"/>
              <a:t> can make use of the Audit Guidance document</a:t>
            </a:r>
            <a:endParaRPr lang="en-GB" sz="2000" b="0" dirty="0"/>
          </a:p>
        </p:txBody>
      </p:sp>
      <p:sp>
        <p:nvSpPr>
          <p:cNvPr id="7" name="Text Placeholder 2">
            <a:extLst>
              <a:ext uri="{FF2B5EF4-FFF2-40B4-BE49-F238E27FC236}">
                <a16:creationId xmlns:a16="http://schemas.microsoft.com/office/drawing/2014/main" id="{377A6FFE-9FF4-42CA-A6EE-F0AE063E622E}"/>
              </a:ext>
            </a:extLst>
          </p:cNvPr>
          <p:cNvSpPr txBox="1">
            <a:spLocks/>
          </p:cNvSpPr>
          <p:nvPr/>
        </p:nvSpPr>
        <p:spPr>
          <a:xfrm>
            <a:off x="450848" y="3786692"/>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0" dirty="0"/>
              <a:t>Other useful resources</a:t>
            </a:r>
            <a:endParaRPr lang="en-GB" sz="2000" b="0" dirty="0"/>
          </a:p>
        </p:txBody>
      </p:sp>
      <p:sp>
        <p:nvSpPr>
          <p:cNvPr id="8" name="Text Placeholder 2">
            <a:extLst>
              <a:ext uri="{FF2B5EF4-FFF2-40B4-BE49-F238E27FC236}">
                <a16:creationId xmlns:a16="http://schemas.microsoft.com/office/drawing/2014/main" id="{E08975B4-E5F4-4F19-AD45-5D69499F9FE9}"/>
              </a:ext>
            </a:extLst>
          </p:cNvPr>
          <p:cNvSpPr txBox="1">
            <a:spLocks/>
          </p:cNvSpPr>
          <p:nvPr/>
        </p:nvSpPr>
        <p:spPr>
          <a:xfrm>
            <a:off x="450848" y="4391038"/>
            <a:ext cx="6016625"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800" b="1"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Q&amp;A</a:t>
            </a:r>
            <a:endParaRPr lang="en-GB" dirty="0"/>
          </a:p>
        </p:txBody>
      </p:sp>
    </p:spTree>
    <p:extLst>
      <p:ext uri="{BB962C8B-B14F-4D97-AF65-F5344CB8AC3E}">
        <p14:creationId xmlns:p14="http://schemas.microsoft.com/office/powerpoint/2010/main" val="4250071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dirty="0"/>
              <a:t>PSCI audit committee key contacts</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5281430" y="4265701"/>
            <a:ext cx="1784666" cy="1586459"/>
          </a:xfrm>
        </p:spPr>
        <p:txBody>
          <a:bodyPr>
            <a:normAutofit/>
          </a:bodyPr>
          <a:lstStyle/>
          <a:p>
            <a:pPr marL="0" indent="0" algn="ctr">
              <a:buNone/>
            </a:pPr>
            <a:r>
              <a:rPr lang="en-GB" sz="1600" b="1" dirty="0">
                <a:solidFill>
                  <a:schemeClr val="accent1"/>
                </a:solidFill>
              </a:rPr>
              <a:t>Audit Committee Board Liaison</a:t>
            </a:r>
          </a:p>
          <a:p>
            <a:pPr marL="0" indent="0" algn="ctr">
              <a:buNone/>
            </a:pPr>
            <a:endParaRPr lang="en-GB" sz="800" dirty="0">
              <a:solidFill>
                <a:schemeClr val="accent1"/>
              </a:solidFill>
            </a:endParaRPr>
          </a:p>
          <a:p>
            <a:pPr marL="0" indent="0" algn="ctr">
              <a:buNone/>
            </a:pPr>
            <a:r>
              <a:rPr lang="en-GB" sz="1600" dirty="0">
                <a:solidFill>
                  <a:schemeClr val="accent1"/>
                </a:solidFill>
              </a:rPr>
              <a:t>Kelly Kappler</a:t>
            </a:r>
          </a:p>
          <a:p>
            <a:pPr marL="0" indent="0" algn="ctr">
              <a:buNone/>
            </a:pPr>
            <a:r>
              <a:rPr lang="en-GB" sz="1600" dirty="0">
                <a:solidFill>
                  <a:schemeClr val="tx1"/>
                </a:solidFill>
              </a:rPr>
              <a:t>Johnson &amp; Johnson</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a:xfrm>
            <a:off x="10641106" y="6382975"/>
            <a:ext cx="615158" cy="277000"/>
          </a:xfrm>
        </p:spPr>
        <p:txBody>
          <a:bodyPr/>
          <a:lstStyle/>
          <a:p>
            <a:fld id="{1A91ABBD-BE70-492B-BBD8-7AF5442A9E89}" type="slidenum">
              <a:rPr lang="en-GB" smtClean="0"/>
              <a:t>18</a:t>
            </a:fld>
            <a:endParaRPr lang="en-GB"/>
          </a:p>
        </p:txBody>
      </p:sp>
      <p:pic>
        <p:nvPicPr>
          <p:cNvPr id="1026" name="Picture 2" descr="user_9">
            <a:extLst>
              <a:ext uri="{FF2B5EF4-FFF2-40B4-BE49-F238E27FC236}">
                <a16:creationId xmlns:a16="http://schemas.microsoft.com/office/drawing/2014/main" id="{F836EDCD-8AB9-43D5-95BA-117B24C1BD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508" y="2071054"/>
            <a:ext cx="1784666" cy="178466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ser_79">
            <a:extLst>
              <a:ext uri="{FF2B5EF4-FFF2-40B4-BE49-F238E27FC236}">
                <a16:creationId xmlns:a16="http://schemas.microsoft.com/office/drawing/2014/main" id="{015F4F5B-4344-4B71-A668-AC43405998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5656" y="2071054"/>
            <a:ext cx="1784666" cy="178466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user_144">
            <a:extLst>
              <a:ext uri="{FF2B5EF4-FFF2-40B4-BE49-F238E27FC236}">
                <a16:creationId xmlns:a16="http://schemas.microsoft.com/office/drawing/2014/main" id="{7B788E5E-DB24-48B6-9CE9-6EF7C610FE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1430" y="2071054"/>
            <a:ext cx="1784666" cy="1784666"/>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a:extLst>
              <a:ext uri="{FF2B5EF4-FFF2-40B4-BE49-F238E27FC236}">
                <a16:creationId xmlns:a16="http://schemas.microsoft.com/office/drawing/2014/main" id="{12BB3248-CCE2-48FA-8A24-F48BF1D9D34F}"/>
              </a:ext>
            </a:extLst>
          </p:cNvPr>
          <p:cNvSpPr txBox="1">
            <a:spLocks/>
          </p:cNvSpPr>
          <p:nvPr/>
        </p:nvSpPr>
        <p:spPr>
          <a:xfrm>
            <a:off x="7707204" y="4265700"/>
            <a:ext cx="1784666" cy="15864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en-GB" sz="1600" b="1" dirty="0">
                <a:solidFill>
                  <a:schemeClr val="accent1"/>
                </a:solidFill>
              </a:rPr>
              <a:t>Audit Committee Secretariat Lead</a:t>
            </a:r>
          </a:p>
          <a:p>
            <a:pPr marL="0" indent="0" algn="ctr">
              <a:buFont typeface="Wingdings" panose="05000000000000000000" pitchFamily="2" charset="2"/>
              <a:buNone/>
            </a:pPr>
            <a:endParaRPr lang="en-GB" sz="900" dirty="0">
              <a:solidFill>
                <a:schemeClr val="accent1"/>
              </a:solidFill>
            </a:endParaRPr>
          </a:p>
          <a:p>
            <a:pPr marL="0" indent="0" algn="ctr">
              <a:buFont typeface="Wingdings" panose="05000000000000000000" pitchFamily="2" charset="2"/>
              <a:buNone/>
            </a:pPr>
            <a:r>
              <a:rPr lang="en-GB" sz="1600" dirty="0">
                <a:solidFill>
                  <a:schemeClr val="accent1"/>
                </a:solidFill>
              </a:rPr>
              <a:t>Maggie Zhang</a:t>
            </a:r>
          </a:p>
          <a:p>
            <a:pPr marL="0" indent="0" algn="ctr">
              <a:buFont typeface="Wingdings" panose="05000000000000000000" pitchFamily="2" charset="2"/>
              <a:buNone/>
            </a:pPr>
            <a:r>
              <a:rPr lang="en-GB" sz="1600" dirty="0">
                <a:solidFill>
                  <a:schemeClr val="tx1"/>
                </a:solidFill>
              </a:rPr>
              <a:t>Carnstone</a:t>
            </a:r>
          </a:p>
        </p:txBody>
      </p:sp>
      <p:sp>
        <p:nvSpPr>
          <p:cNvPr id="12" name="Content Placeholder 2">
            <a:extLst>
              <a:ext uri="{FF2B5EF4-FFF2-40B4-BE49-F238E27FC236}">
                <a16:creationId xmlns:a16="http://schemas.microsoft.com/office/drawing/2014/main" id="{A896A248-A570-46EF-9AC9-67DC7D9F0587}"/>
              </a:ext>
            </a:extLst>
          </p:cNvPr>
          <p:cNvSpPr txBox="1">
            <a:spLocks/>
          </p:cNvSpPr>
          <p:nvPr/>
        </p:nvSpPr>
        <p:spPr>
          <a:xfrm>
            <a:off x="2855656" y="4265700"/>
            <a:ext cx="1784666" cy="15864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en-GB" sz="1600" b="1" dirty="0">
                <a:solidFill>
                  <a:schemeClr val="accent1"/>
                </a:solidFill>
              </a:rPr>
              <a:t>Audit Committee   Co-chair</a:t>
            </a:r>
            <a:endParaRPr lang="en-GB" sz="1600" dirty="0">
              <a:solidFill>
                <a:schemeClr val="accent1"/>
              </a:solidFill>
            </a:endParaRPr>
          </a:p>
          <a:p>
            <a:pPr marL="0" indent="0" algn="ctr">
              <a:buNone/>
            </a:pPr>
            <a:endParaRPr lang="en-GB" sz="900" dirty="0">
              <a:solidFill>
                <a:schemeClr val="accent1"/>
              </a:solidFill>
            </a:endParaRPr>
          </a:p>
          <a:p>
            <a:pPr marL="0" indent="0" algn="ctr">
              <a:buNone/>
            </a:pPr>
            <a:r>
              <a:rPr lang="en-GB" sz="1600" dirty="0">
                <a:solidFill>
                  <a:schemeClr val="accent1"/>
                </a:solidFill>
              </a:rPr>
              <a:t>Roy Agostini</a:t>
            </a:r>
          </a:p>
          <a:p>
            <a:pPr marL="0" indent="0" algn="ctr">
              <a:buNone/>
            </a:pPr>
            <a:r>
              <a:rPr lang="en-GB" sz="1600" dirty="0">
                <a:solidFill>
                  <a:schemeClr val="tx1"/>
                </a:solidFill>
              </a:rPr>
              <a:t>Mallinckrodt</a:t>
            </a:r>
          </a:p>
        </p:txBody>
      </p:sp>
      <p:sp>
        <p:nvSpPr>
          <p:cNvPr id="13" name="Content Placeholder 2">
            <a:extLst>
              <a:ext uri="{FF2B5EF4-FFF2-40B4-BE49-F238E27FC236}">
                <a16:creationId xmlns:a16="http://schemas.microsoft.com/office/drawing/2014/main" id="{9A6DB634-FA99-4247-A484-B3B61320D5EF}"/>
              </a:ext>
            </a:extLst>
          </p:cNvPr>
          <p:cNvSpPr txBox="1">
            <a:spLocks/>
          </p:cNvSpPr>
          <p:nvPr/>
        </p:nvSpPr>
        <p:spPr>
          <a:xfrm>
            <a:off x="817508" y="4265700"/>
            <a:ext cx="1784666" cy="15864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en-GB" sz="1600" b="1" dirty="0">
                <a:solidFill>
                  <a:schemeClr val="accent1"/>
                </a:solidFill>
              </a:rPr>
              <a:t>Audit Committee   Co-chair</a:t>
            </a:r>
            <a:endParaRPr lang="en-GB" sz="1600" dirty="0">
              <a:solidFill>
                <a:schemeClr val="accent1"/>
              </a:solidFill>
            </a:endParaRPr>
          </a:p>
          <a:p>
            <a:pPr marL="0" indent="0" algn="ctr">
              <a:buNone/>
            </a:pPr>
            <a:endParaRPr lang="en-GB" sz="900" dirty="0">
              <a:solidFill>
                <a:schemeClr val="accent1"/>
              </a:solidFill>
            </a:endParaRPr>
          </a:p>
          <a:p>
            <a:pPr marL="0" indent="0" algn="ctr">
              <a:buNone/>
            </a:pPr>
            <a:r>
              <a:rPr lang="en-GB" sz="1600" dirty="0">
                <a:solidFill>
                  <a:schemeClr val="accent1"/>
                </a:solidFill>
              </a:rPr>
              <a:t>Birgit Skuballa</a:t>
            </a:r>
          </a:p>
          <a:p>
            <a:pPr marL="0" indent="0" algn="ctr">
              <a:buNone/>
            </a:pPr>
            <a:r>
              <a:rPr lang="en-GB" sz="1600" dirty="0">
                <a:solidFill>
                  <a:schemeClr val="tx1"/>
                </a:solidFill>
              </a:rPr>
              <a:t>Bayer</a:t>
            </a:r>
          </a:p>
        </p:txBody>
      </p:sp>
      <p:pic>
        <p:nvPicPr>
          <p:cNvPr id="7" name="Picture 2" descr="user_23">
            <a:extLst>
              <a:ext uri="{FF2B5EF4-FFF2-40B4-BE49-F238E27FC236}">
                <a16:creationId xmlns:a16="http://schemas.microsoft.com/office/drawing/2014/main" id="{A3A0BEBF-779B-44F1-BED0-8E5F4CA732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07204" y="2071054"/>
            <a:ext cx="1784666" cy="17846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user_651">
            <a:extLst>
              <a:ext uri="{FF2B5EF4-FFF2-40B4-BE49-F238E27FC236}">
                <a16:creationId xmlns:a16="http://schemas.microsoft.com/office/drawing/2014/main" id="{A443B07B-E0CD-43CC-8D7C-146219F00E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91566" y="2071054"/>
            <a:ext cx="1899079" cy="1791662"/>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2">
            <a:extLst>
              <a:ext uri="{FF2B5EF4-FFF2-40B4-BE49-F238E27FC236}">
                <a16:creationId xmlns:a16="http://schemas.microsoft.com/office/drawing/2014/main" id="{14B6D1E8-BDA1-4DD0-90AD-2D1DC6EC3335}"/>
              </a:ext>
            </a:extLst>
          </p:cNvPr>
          <p:cNvSpPr txBox="1">
            <a:spLocks/>
          </p:cNvSpPr>
          <p:nvPr/>
        </p:nvSpPr>
        <p:spPr>
          <a:xfrm>
            <a:off x="9748772" y="4265699"/>
            <a:ext cx="1784666" cy="15864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en-GB" sz="1600" b="1" dirty="0">
                <a:solidFill>
                  <a:schemeClr val="accent1"/>
                </a:solidFill>
              </a:rPr>
              <a:t>Audit Committee Secretariat</a:t>
            </a:r>
          </a:p>
          <a:p>
            <a:pPr marL="0" indent="0" algn="ctr">
              <a:buFont typeface="Wingdings" panose="05000000000000000000" pitchFamily="2" charset="2"/>
              <a:buNone/>
            </a:pPr>
            <a:endParaRPr lang="en-GB" sz="900" dirty="0">
              <a:solidFill>
                <a:schemeClr val="accent1"/>
              </a:solidFill>
            </a:endParaRPr>
          </a:p>
          <a:p>
            <a:pPr marL="0" indent="0" algn="ctr">
              <a:buNone/>
            </a:pPr>
            <a:r>
              <a:rPr lang="en-GB" sz="1600" dirty="0">
                <a:solidFill>
                  <a:schemeClr val="accent1"/>
                </a:solidFill>
              </a:rPr>
              <a:t>Quqing Huang</a:t>
            </a:r>
          </a:p>
          <a:p>
            <a:pPr marL="0" indent="0" algn="ctr">
              <a:buNone/>
            </a:pPr>
            <a:r>
              <a:rPr lang="en-GB" sz="1600" dirty="0">
                <a:solidFill>
                  <a:schemeClr val="tx1"/>
                </a:solidFill>
              </a:rPr>
              <a:t>Carnstone</a:t>
            </a:r>
          </a:p>
        </p:txBody>
      </p:sp>
      <p:sp>
        <p:nvSpPr>
          <p:cNvPr id="16" name="Footer Placeholder 3">
            <a:extLst>
              <a:ext uri="{FF2B5EF4-FFF2-40B4-BE49-F238E27FC236}">
                <a16:creationId xmlns:a16="http://schemas.microsoft.com/office/drawing/2014/main" id="{5B074924-3737-4711-9829-FBA7510DACCD}"/>
              </a:ext>
            </a:extLst>
          </p:cNvPr>
          <p:cNvSpPr>
            <a:spLocks noGrp="1"/>
          </p:cNvSpPr>
          <p:nvPr>
            <p:ph type="ftr" sz="quarter" idx="11"/>
          </p:nvPr>
        </p:nvSpPr>
        <p:spPr>
          <a:xfrm>
            <a:off x="814792" y="6334124"/>
            <a:ext cx="4114800" cy="365125"/>
          </a:xfrm>
        </p:spPr>
        <p:txBody>
          <a:bodyPr/>
          <a:lstStyle/>
          <a:p>
            <a:r>
              <a:rPr lang="en-GB" dirty="0"/>
              <a:t>Audit Tools</a:t>
            </a:r>
          </a:p>
        </p:txBody>
      </p:sp>
    </p:spTree>
    <p:extLst>
      <p:ext uri="{BB962C8B-B14F-4D97-AF65-F5344CB8AC3E}">
        <p14:creationId xmlns:p14="http://schemas.microsoft.com/office/powerpoint/2010/main" val="752093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fld id="{1A91ABBD-BE70-492B-BBD8-7AF5442A9E89}" type="slidenum">
              <a:rPr lang="en-GB" smtClean="0"/>
              <a:pPr/>
              <a:t>19</a:t>
            </a:fld>
            <a:endParaRPr lang="en-GB"/>
          </a:p>
        </p:txBody>
      </p:sp>
      <p:sp>
        <p:nvSpPr>
          <p:cNvPr id="4" name="Footer Placeholder 3">
            <a:extLst>
              <a:ext uri="{FF2B5EF4-FFF2-40B4-BE49-F238E27FC236}">
                <a16:creationId xmlns:a16="http://schemas.microsoft.com/office/drawing/2014/main" id="{BCA63F4C-05B0-4AD1-B082-4F945DF2FFB1}"/>
              </a:ext>
            </a:extLst>
          </p:cNvPr>
          <p:cNvSpPr txBox="1">
            <a:spLocks/>
          </p:cNvSpPr>
          <p:nvPr/>
        </p:nvSpPr>
        <p:spPr>
          <a:xfrm>
            <a:off x="814792" y="6334124"/>
            <a:ext cx="41148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dirty="0"/>
              <a:t>Audit Tools</a:t>
            </a:r>
          </a:p>
        </p:txBody>
      </p:sp>
    </p:spTree>
    <p:extLst>
      <p:ext uri="{BB962C8B-B14F-4D97-AF65-F5344CB8AC3E}">
        <p14:creationId xmlns:p14="http://schemas.microsoft.com/office/powerpoint/2010/main" val="31464508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UNDO_REDO_REVISION" val="0"/>
</p:tagLst>
</file>

<file path=ppt/theme/theme1.xml><?xml version="1.0" encoding="utf-8"?>
<a:theme xmlns:a="http://schemas.openxmlformats.org/drawingml/2006/main" name="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9E314E8B868D64BA365E68489E69FDC" ma:contentTypeVersion="10" ma:contentTypeDescription="Create a new document." ma:contentTypeScope="" ma:versionID="6024db09e09b596ebe10adcce545cd45">
  <xsd:schema xmlns:xsd="http://www.w3.org/2001/XMLSchema" xmlns:xs="http://www.w3.org/2001/XMLSchema" xmlns:p="http://schemas.microsoft.com/office/2006/metadata/properties" xmlns:ns3="e46adf17-5fb9-43d7-ac3a-f284219b5329" targetNamespace="http://schemas.microsoft.com/office/2006/metadata/properties" ma:root="true" ma:fieldsID="0a3aa0b69a1e2095b5039bc6584b8b20" ns3:_="">
    <xsd:import namespace="e46adf17-5fb9-43d7-ac3a-f284219b532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6adf17-5fb9-43d7-ac3a-f284219b53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756BAB-7CA6-43B8-91A2-B879F527BDA2}">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e46adf17-5fb9-43d7-ac3a-f284219b5329"/>
    <ds:schemaRef ds:uri="http://www.w3.org/XML/1998/namespace"/>
  </ds:schemaRefs>
</ds:datastoreItem>
</file>

<file path=customXml/itemProps2.xml><?xml version="1.0" encoding="utf-8"?>
<ds:datastoreItem xmlns:ds="http://schemas.openxmlformats.org/officeDocument/2006/customXml" ds:itemID="{7E3E01E8-C4C6-420A-87D3-73A073991D00}">
  <ds:schemaRefs>
    <ds:schemaRef ds:uri="http://schemas.microsoft.com/sharepoint/v3/contenttype/forms"/>
  </ds:schemaRefs>
</ds:datastoreItem>
</file>

<file path=customXml/itemProps3.xml><?xml version="1.0" encoding="utf-8"?>
<ds:datastoreItem xmlns:ds="http://schemas.openxmlformats.org/officeDocument/2006/customXml" ds:itemID="{5215E408-8752-4A0C-8748-70738D22FC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6adf17-5fb9-43d7-ac3a-f284219b53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20</TotalTime>
  <Words>1396</Words>
  <Application>Microsoft Office PowerPoint</Application>
  <PresentationFormat>Widescreen</PresentationFormat>
  <Paragraphs>193</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 Light</vt:lpstr>
      <vt:lpstr>Ubuntu Bold</vt:lpstr>
      <vt:lpstr>Wingdings</vt:lpstr>
      <vt:lpstr>Calibri</vt:lpstr>
      <vt:lpstr>Arial</vt:lpstr>
      <vt:lpstr>Office Theme</vt:lpstr>
      <vt:lpstr>PSCI Updated Audit Guidance</vt:lpstr>
      <vt:lpstr>Speaker</vt:lpstr>
      <vt:lpstr>The Team</vt:lpstr>
      <vt:lpstr>Agenda</vt:lpstr>
      <vt:lpstr>Agenda</vt:lpstr>
      <vt:lpstr>About the PSCI Audit Program Guidance</vt:lpstr>
      <vt:lpstr>Update History</vt:lpstr>
      <vt:lpstr>Agenda</vt:lpstr>
      <vt:lpstr>Key Changes (I)</vt:lpstr>
      <vt:lpstr>Key Changes (II)</vt:lpstr>
      <vt:lpstr>Agenda</vt:lpstr>
      <vt:lpstr>For Members</vt:lpstr>
      <vt:lpstr>For Auditors</vt:lpstr>
      <vt:lpstr>For Suppliers</vt:lpstr>
      <vt:lpstr>Agenda</vt:lpstr>
      <vt:lpstr>Lots of other PSCI audit tool resources</vt:lpstr>
      <vt:lpstr>Agenda</vt:lpstr>
      <vt:lpstr>PSCI audit committee key contacts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Quqing Huang</dc:creator>
  <cp:lastModifiedBy>Maggie Zhang</cp:lastModifiedBy>
  <cp:revision>115</cp:revision>
  <dcterms:created xsi:type="dcterms:W3CDTF">2019-07-08T07:20:11Z</dcterms:created>
  <dcterms:modified xsi:type="dcterms:W3CDTF">2020-05-26T03:24:16Z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0x01010029E314E8B868D64BA365E68489E69FDC</vt:lpwstr>
  </property>
  <property fmtid="{D5CDD505-2E9C-101B-9397-08002B2CF9AE}" pid="3" name="MSIP_Label_7f850223-87a8-40c3-9eb2-432606efca2a_Enabled">
    <vt:lpwstr>True</vt:lpwstr>
  </property>
  <property fmtid="{D5CDD505-2E9C-101B-9397-08002B2CF9AE}" pid="4" name="MSIP_Label_7f850223-87a8-40c3-9eb2-432606efca2a_SiteId">
    <vt:lpwstr>fcb2b37b-5da0-466b-9b83-0014b67a7c78</vt:lpwstr>
  </property>
  <property fmtid="{D5CDD505-2E9C-101B-9397-08002B2CF9AE}" pid="5" name="MSIP_Label_7f850223-87a8-40c3-9eb2-432606efca2a_Owner">
    <vt:lpwstr>birgit.skuballa@bayer.com</vt:lpwstr>
  </property>
  <property fmtid="{D5CDD505-2E9C-101B-9397-08002B2CF9AE}" pid="6" name="MSIP_Label_7f850223-87a8-40c3-9eb2-432606efca2a_SetDate">
    <vt:lpwstr>2020-01-31T18:06:49.0950805Z</vt:lpwstr>
  </property>
  <property fmtid="{D5CDD505-2E9C-101B-9397-08002B2CF9AE}" pid="7" name="MSIP_Label_7f850223-87a8-40c3-9eb2-432606efca2a_Name">
    <vt:lpwstr>NO CLASSIFICATION</vt:lpwstr>
  </property>
  <property fmtid="{D5CDD505-2E9C-101B-9397-08002B2CF9AE}" pid="8" name="MSIP_Label_7f850223-87a8-40c3-9eb2-432606efca2a_Application">
    <vt:lpwstr>Microsoft Azure Information Protection</vt:lpwstr>
  </property>
  <property fmtid="{D5CDD505-2E9C-101B-9397-08002B2CF9AE}" pid="9" name="MSIP_Label_7f850223-87a8-40c3-9eb2-432606efca2a_Extended_MSFT_Method">
    <vt:lpwstr>Manual</vt:lpwstr>
  </property>
  <property fmtid="{D5CDD505-2E9C-101B-9397-08002B2CF9AE}" pid="10" name="Sensitivity">
    <vt:lpwstr>NO CLASSIFICATION</vt:lpwstr>
  </property>
</Properties>
</file>