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348" r:id="rId5"/>
    <p:sldId id="349" r:id="rId6"/>
    <p:sldId id="256" r:id="rId7"/>
    <p:sldId id="272" r:id="rId8"/>
    <p:sldId id="341" r:id="rId9"/>
    <p:sldId id="322" r:id="rId10"/>
    <p:sldId id="319" r:id="rId11"/>
    <p:sldId id="321" r:id="rId12"/>
    <p:sldId id="324" r:id="rId13"/>
    <p:sldId id="320" r:id="rId14"/>
    <p:sldId id="347" r:id="rId15"/>
    <p:sldId id="338" r:id="rId16"/>
    <p:sldId id="326" r:id="rId17"/>
    <p:sldId id="329" r:id="rId18"/>
    <p:sldId id="339" r:id="rId19"/>
    <p:sldId id="328" r:id="rId20"/>
    <p:sldId id="343" r:id="rId21"/>
    <p:sldId id="327" r:id="rId22"/>
    <p:sldId id="333" r:id="rId23"/>
    <p:sldId id="336" r:id="rId24"/>
    <p:sldId id="331" r:id="rId25"/>
    <p:sldId id="346" r:id="rId26"/>
    <p:sldId id="337" r:id="rId27"/>
    <p:sldId id="340" r:id="rId28"/>
    <p:sldId id="325" r:id="rId29"/>
    <p:sldId id="344" r:id="rId30"/>
    <p:sldId id="335" r:id="rId31"/>
    <p:sldId id="332" r:id="rId32"/>
    <p:sldId id="351" r:id="rId33"/>
    <p:sldId id="318" r:id="rId34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63">
          <p15:clr>
            <a:srgbClr val="A4A3A4"/>
          </p15:clr>
        </p15:guide>
        <p15:guide id="2" pos="4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54" autoAdjust="0"/>
    <p:restoredTop sz="99384" autoAdjust="0"/>
  </p:normalViewPr>
  <p:slideViewPr>
    <p:cSldViewPr snapToGrid="0" snapToObjects="1" showGuides="1">
      <p:cViewPr varScale="1">
        <p:scale>
          <a:sx n="74" d="100"/>
          <a:sy n="74" d="100"/>
        </p:scale>
        <p:origin x="1242" y="72"/>
      </p:cViewPr>
      <p:guideLst>
        <p:guide orient="horz" pos="2463"/>
        <p:guide pos="4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napToObjects="1">
      <p:cViewPr varScale="1">
        <p:scale>
          <a:sx n="151" d="100"/>
          <a:sy n="151" d="100"/>
        </p:scale>
        <p:origin x="-6816" y="-1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5A215-280D-474A-9A5D-17B7A942B9F5}" type="datetimeFigureOut">
              <a:rPr lang="en-US" smtClean="0"/>
              <a:pPr/>
              <a:t>1/26/2016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217328-109A-3943-ADDC-0F3856A711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84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EB39E-3AD2-C24A-82BE-7C59B1166274}" type="datetimeFigureOut">
              <a:rPr lang="en-US" smtClean="0"/>
              <a:pPr/>
              <a:t>1/26/2016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C8BB13-8BAA-D844-B989-439B547669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877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8DA35EC-E0E1-467B-BEBB-92859D3A457F}" type="slidenum">
              <a:rPr lang="en-US" altLang="en-US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7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532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451A6C46-27D8-4282-9494-9567DE7A4CC2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16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439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589AC1-B8F3-4D41-9BE5-1010A7F275C9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8954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1A1D2230-34D1-4C2C-A622-EA733BA2C1AA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19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169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451A6C46-27D8-4282-9494-9567DE7A4CC2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20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982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451A6C46-27D8-4282-9494-9567DE7A4CC2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21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185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80BC6508-351B-441B-A068-219BC31D9611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23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719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451A6C46-27D8-4282-9494-9567DE7A4CC2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27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390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ヒラギノ角ゴ Pro W3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29057" indent="-280406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2162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570276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18927" indent="-224325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46757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16227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36487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13528" indent="-224325" defTabSz="448650" eaLnBrk="0" fontAlgn="base" hangingPunct="0">
              <a:spcBef>
                <a:spcPct val="3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</a:pPr>
            <a:fld id="{451A6C46-27D8-4282-9494-9567DE7A4CC2}" type="slidenum">
              <a:rPr lang="en-US" altLang="en-US" sz="120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28</a:t>
            </a:fld>
            <a:endParaRPr lang="en-US" alt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95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0" b="69313"/>
          <a:stretch/>
        </p:blipFill>
        <p:spPr>
          <a:xfrm>
            <a:off x="5382580" y="4375121"/>
            <a:ext cx="3761420" cy="248287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7055" y="2951539"/>
            <a:ext cx="7772400" cy="584776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7055" y="3648887"/>
            <a:ext cx="64008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/>
          <a:srcRect l="56432" t="23732" r="25867" b="43876"/>
          <a:stretch/>
        </p:blipFill>
        <p:spPr>
          <a:xfrm flipV="1">
            <a:off x="-8467" y="74"/>
            <a:ext cx="630628" cy="6870159"/>
          </a:xfrm>
          <a:prstGeom prst="rect">
            <a:avLst/>
          </a:prstGeom>
        </p:spPr>
      </p:pic>
      <p:grpSp>
        <p:nvGrpSpPr>
          <p:cNvPr id="9" name="Group 8"/>
          <p:cNvGrpSpPr>
            <a:grpSpLocks noChangeAspect="1"/>
          </p:cNvGrpSpPr>
          <p:nvPr userDrawn="1"/>
        </p:nvGrpSpPr>
        <p:grpSpPr>
          <a:xfrm>
            <a:off x="1077056" y="417825"/>
            <a:ext cx="3316552" cy="1325016"/>
            <a:chOff x="7902947" y="90719"/>
            <a:chExt cx="1925932" cy="769441"/>
          </a:xfrm>
        </p:grpSpPr>
        <p:sp>
          <p:nvSpPr>
            <p:cNvPr id="11" name="TextBox 10"/>
            <p:cNvSpPr txBox="1"/>
            <p:nvPr/>
          </p:nvSpPr>
          <p:spPr>
            <a:xfrm>
              <a:off x="7902947" y="90719"/>
              <a:ext cx="120480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spc="100" dirty="0" smtClean="0">
                  <a:solidFill>
                    <a:srgbClr val="F86524"/>
                  </a:solidFill>
                  <a:latin typeface="Calibri Light"/>
                  <a:cs typeface="Calibri Light"/>
                </a:rPr>
                <a:t>PSCI</a:t>
              </a:r>
              <a:endParaRPr lang="en-US" sz="4400" spc="100" dirty="0">
                <a:solidFill>
                  <a:srgbClr val="F86524"/>
                </a:solidFill>
                <a:latin typeface="Calibri Light"/>
                <a:cs typeface="Calibri Ligh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977616" y="490828"/>
              <a:ext cx="1851263" cy="369332"/>
            </a:xfrm>
            <a:prstGeom prst="rect">
              <a:avLst/>
            </a:prstGeom>
            <a:noFill/>
          </p:spPr>
          <p:txBody>
            <a:bodyPr wrap="square" lIns="0" rIns="0" rtlCol="0">
              <a:noAutofit/>
            </a:bodyPr>
            <a:lstStyle/>
            <a:p>
              <a:pPr algn="just">
                <a:spcAft>
                  <a:spcPts val="300"/>
                </a:spcAft>
              </a:pPr>
              <a:r>
                <a:rPr lang="en-US" sz="800" kern="0" spc="100" dirty="0" smtClean="0">
                  <a:solidFill>
                    <a:srgbClr val="7F7F7F"/>
                  </a:solidFill>
                </a:rPr>
                <a:t>PHARMACEUTICAL</a:t>
              </a:r>
              <a:r>
                <a:rPr lang="en-US" sz="800" kern="0" spc="100" baseline="0" dirty="0" smtClean="0">
                  <a:solidFill>
                    <a:srgbClr val="7F7F7F"/>
                  </a:solidFill>
                </a:rPr>
                <a:t> </a:t>
              </a:r>
              <a:r>
                <a:rPr lang="en-US" sz="800" kern="0" spc="1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SUPPLY CHAIN INITIATIVE</a:t>
              </a:r>
              <a:endParaRPr lang="en-US" sz="800" kern="0" spc="1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030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PSCI Overview Presentation  |  September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28137" y="1303856"/>
            <a:ext cx="8147400" cy="0"/>
          </a:xfrm>
          <a:prstGeom prst="line">
            <a:avLst/>
          </a:prstGeom>
          <a:ln w="6350" cmpd="sng">
            <a:solidFill>
              <a:srgbClr val="F86524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/>
          <a:srcRect l="56432" t="23732" r="25867" b="43876"/>
          <a:stretch/>
        </p:blipFill>
        <p:spPr>
          <a:xfrm flipV="1">
            <a:off x="-8467" y="75"/>
            <a:ext cx="287867" cy="6870159"/>
          </a:xfrm>
          <a:prstGeom prst="rect">
            <a:avLst/>
          </a:prstGeom>
        </p:spPr>
      </p:pic>
      <p:grpSp>
        <p:nvGrpSpPr>
          <p:cNvPr id="9" name="Group 8"/>
          <p:cNvGrpSpPr/>
          <p:nvPr userDrawn="1"/>
        </p:nvGrpSpPr>
        <p:grpSpPr>
          <a:xfrm>
            <a:off x="7939745" y="90719"/>
            <a:ext cx="1013278" cy="867280"/>
            <a:chOff x="7902946" y="90719"/>
            <a:chExt cx="1013278" cy="867280"/>
          </a:xfrm>
        </p:grpSpPr>
        <p:sp>
          <p:nvSpPr>
            <p:cNvPr id="10" name="TextBox 9"/>
            <p:cNvSpPr txBox="1"/>
            <p:nvPr/>
          </p:nvSpPr>
          <p:spPr>
            <a:xfrm>
              <a:off x="8033486" y="588667"/>
              <a:ext cx="882738" cy="369332"/>
            </a:xfrm>
            <a:prstGeom prst="rect">
              <a:avLst/>
            </a:prstGeom>
            <a:noFill/>
          </p:spPr>
          <p:txBody>
            <a:bodyPr wrap="square" lIns="0" rIns="0" rtlCol="0">
              <a:noAutofit/>
            </a:bodyPr>
            <a:lstStyle/>
            <a:p>
              <a:pPr algn="just">
                <a:spcAft>
                  <a:spcPts val="300"/>
                </a:spcAft>
              </a:pPr>
              <a:r>
                <a:rPr lang="en-US" sz="600" kern="100" dirty="0" smtClean="0">
                  <a:solidFill>
                    <a:srgbClr val="7F7F7F"/>
                  </a:solidFill>
                </a:rPr>
                <a:t>PHARMACEUTICAL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SUPPLY CHAIN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INITIATIVE</a:t>
              </a:r>
              <a:endParaRPr lang="en-US" sz="600" kern="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902946" y="90719"/>
              <a:ext cx="937075" cy="584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spc="100" dirty="0" smtClean="0">
                  <a:solidFill>
                    <a:srgbClr val="F86524"/>
                  </a:solidFill>
                  <a:latin typeface="Calibri Light"/>
                  <a:cs typeface="Calibri Light"/>
                </a:rPr>
                <a:t>PSCI</a:t>
              </a:r>
              <a:endParaRPr lang="en-US" sz="3200" spc="100" dirty="0">
                <a:solidFill>
                  <a:srgbClr val="F86524"/>
                </a:solidFill>
                <a:latin typeface="Calibri Light"/>
                <a:cs typeface="Calibri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945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68124"/>
            <a:ext cx="7772400" cy="523220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6793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PSCI Overview Presentation  |  September 2015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56432" t="23732" r="25867" b="43876"/>
          <a:stretch/>
        </p:blipFill>
        <p:spPr>
          <a:xfrm flipV="1">
            <a:off x="-8467" y="75"/>
            <a:ext cx="287867" cy="6870159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7939745" y="90719"/>
            <a:ext cx="1013278" cy="867280"/>
            <a:chOff x="7902946" y="90719"/>
            <a:chExt cx="1013278" cy="867280"/>
          </a:xfrm>
        </p:grpSpPr>
        <p:sp>
          <p:nvSpPr>
            <p:cNvPr id="12" name="TextBox 11"/>
            <p:cNvSpPr txBox="1"/>
            <p:nvPr/>
          </p:nvSpPr>
          <p:spPr>
            <a:xfrm>
              <a:off x="8033486" y="588667"/>
              <a:ext cx="882738" cy="369332"/>
            </a:xfrm>
            <a:prstGeom prst="rect">
              <a:avLst/>
            </a:prstGeom>
            <a:noFill/>
          </p:spPr>
          <p:txBody>
            <a:bodyPr wrap="square" lIns="0" rIns="0" rtlCol="0">
              <a:noAutofit/>
            </a:bodyPr>
            <a:lstStyle/>
            <a:p>
              <a:pPr algn="just">
                <a:spcAft>
                  <a:spcPts val="300"/>
                </a:spcAft>
              </a:pPr>
              <a:r>
                <a:rPr lang="en-US" sz="600" kern="100" dirty="0" smtClean="0">
                  <a:solidFill>
                    <a:srgbClr val="7F7F7F"/>
                  </a:solidFill>
                </a:rPr>
                <a:t>PHARMACEUTICAL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SUPPLY CHAIN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INITIATIVE</a:t>
              </a:r>
              <a:endParaRPr lang="en-US" sz="600" kern="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902946" y="90719"/>
              <a:ext cx="937075" cy="584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spc="100" dirty="0" smtClean="0">
                  <a:solidFill>
                    <a:srgbClr val="F86524"/>
                  </a:solidFill>
                  <a:latin typeface="Calibri Light"/>
                  <a:cs typeface="Calibri Light"/>
                </a:rPr>
                <a:t>PSCI</a:t>
              </a:r>
              <a:endParaRPr lang="en-US" sz="3200" spc="100" dirty="0">
                <a:solidFill>
                  <a:srgbClr val="F86524"/>
                </a:solidFill>
                <a:latin typeface="Calibri Light"/>
                <a:cs typeface="Calibri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09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PSCI Overview Presentation  |  September 2015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 rotWithShape="1">
          <a:blip r:embed="rId2"/>
          <a:srcRect l="56432" t="23732" r="25867" b="43876"/>
          <a:stretch/>
        </p:blipFill>
        <p:spPr>
          <a:xfrm flipV="1">
            <a:off x="-8467" y="75"/>
            <a:ext cx="287867" cy="687015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728137" y="1303856"/>
            <a:ext cx="8147400" cy="0"/>
          </a:xfrm>
          <a:prstGeom prst="line">
            <a:avLst/>
          </a:prstGeom>
          <a:ln w="6350" cmpd="sng">
            <a:solidFill>
              <a:srgbClr val="F86524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 userDrawn="1"/>
        </p:nvGrpSpPr>
        <p:grpSpPr>
          <a:xfrm>
            <a:off x="7939745" y="90719"/>
            <a:ext cx="1013278" cy="867280"/>
            <a:chOff x="7902946" y="90719"/>
            <a:chExt cx="1013278" cy="867280"/>
          </a:xfrm>
        </p:grpSpPr>
        <p:sp>
          <p:nvSpPr>
            <p:cNvPr id="12" name="TextBox 11"/>
            <p:cNvSpPr txBox="1"/>
            <p:nvPr/>
          </p:nvSpPr>
          <p:spPr>
            <a:xfrm>
              <a:off x="8033486" y="588667"/>
              <a:ext cx="882738" cy="369332"/>
            </a:xfrm>
            <a:prstGeom prst="rect">
              <a:avLst/>
            </a:prstGeom>
            <a:noFill/>
          </p:spPr>
          <p:txBody>
            <a:bodyPr wrap="square" lIns="0" rIns="0" rtlCol="0">
              <a:noAutofit/>
            </a:bodyPr>
            <a:lstStyle/>
            <a:p>
              <a:pPr algn="just">
                <a:spcAft>
                  <a:spcPts val="300"/>
                </a:spcAft>
              </a:pPr>
              <a:r>
                <a:rPr lang="en-US" sz="600" kern="100" dirty="0" smtClean="0">
                  <a:solidFill>
                    <a:srgbClr val="7F7F7F"/>
                  </a:solidFill>
                </a:rPr>
                <a:t>PHARMACEUTICAL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SUPPLY CHAIN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INITIATIVE</a:t>
              </a:r>
              <a:endParaRPr lang="en-US" sz="600" kern="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902946" y="90719"/>
              <a:ext cx="937075" cy="584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spc="100" dirty="0" smtClean="0">
                  <a:solidFill>
                    <a:srgbClr val="F86524"/>
                  </a:solidFill>
                  <a:latin typeface="Calibri Light"/>
                  <a:cs typeface="Calibri Light"/>
                </a:rPr>
                <a:t>PSCI</a:t>
              </a:r>
              <a:endParaRPr lang="en-US" sz="3200" spc="100" dirty="0">
                <a:solidFill>
                  <a:srgbClr val="F86524"/>
                </a:solidFill>
                <a:latin typeface="Calibri Light"/>
                <a:cs typeface="Calibri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375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PSCI Overview Presentation  |  September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/>
          <a:srcRect l="56432" t="23732" r="25867" b="43876"/>
          <a:stretch/>
        </p:blipFill>
        <p:spPr>
          <a:xfrm flipV="1">
            <a:off x="-8467" y="75"/>
            <a:ext cx="287867" cy="6870159"/>
          </a:xfrm>
          <a:prstGeom prst="rect">
            <a:avLst/>
          </a:prstGeom>
        </p:spPr>
      </p:pic>
      <p:grpSp>
        <p:nvGrpSpPr>
          <p:cNvPr id="9" name="Group 8"/>
          <p:cNvGrpSpPr/>
          <p:nvPr userDrawn="1"/>
        </p:nvGrpSpPr>
        <p:grpSpPr>
          <a:xfrm>
            <a:off x="7939745" y="90719"/>
            <a:ext cx="1013278" cy="867280"/>
            <a:chOff x="7902946" y="90719"/>
            <a:chExt cx="1013278" cy="867280"/>
          </a:xfrm>
        </p:grpSpPr>
        <p:sp>
          <p:nvSpPr>
            <p:cNvPr id="10" name="TextBox 9"/>
            <p:cNvSpPr txBox="1"/>
            <p:nvPr/>
          </p:nvSpPr>
          <p:spPr>
            <a:xfrm>
              <a:off x="8033486" y="588667"/>
              <a:ext cx="882738" cy="369332"/>
            </a:xfrm>
            <a:prstGeom prst="rect">
              <a:avLst/>
            </a:prstGeom>
            <a:noFill/>
          </p:spPr>
          <p:txBody>
            <a:bodyPr wrap="square" lIns="0" rIns="0" rtlCol="0">
              <a:noAutofit/>
            </a:bodyPr>
            <a:lstStyle/>
            <a:p>
              <a:pPr algn="just">
                <a:spcAft>
                  <a:spcPts val="300"/>
                </a:spcAft>
              </a:pPr>
              <a:r>
                <a:rPr lang="en-US" sz="600" kern="100" dirty="0" smtClean="0">
                  <a:solidFill>
                    <a:srgbClr val="7F7F7F"/>
                  </a:solidFill>
                </a:rPr>
                <a:t>PHARMACEUTICAL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SUPPLY CHAIN</a:t>
              </a:r>
            </a:p>
            <a:p>
              <a:pPr algn="just">
                <a:spcAft>
                  <a:spcPts val="300"/>
                </a:spcAft>
              </a:pPr>
              <a:r>
                <a:rPr lang="en-US" sz="600" kern="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INITIATIVE</a:t>
              </a:r>
              <a:endParaRPr lang="en-US" sz="600" kern="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902946" y="90719"/>
              <a:ext cx="937075" cy="584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spc="100" dirty="0" smtClean="0">
                  <a:solidFill>
                    <a:srgbClr val="F86524"/>
                  </a:solidFill>
                  <a:latin typeface="Calibri Light"/>
                  <a:cs typeface="Calibri Light"/>
                </a:rPr>
                <a:t>PSCI</a:t>
              </a:r>
              <a:endParaRPr lang="en-US" sz="3200" spc="100" dirty="0">
                <a:solidFill>
                  <a:srgbClr val="F86524"/>
                </a:solidFill>
                <a:latin typeface="Calibri Light"/>
                <a:cs typeface="Calibri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006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601" y="736357"/>
            <a:ext cx="7466076" cy="492443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601" y="1600200"/>
            <a:ext cx="8229600" cy="47302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5601" y="6478216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kern="0" spc="150">
                <a:solidFill>
                  <a:srgbClr val="7F7F7F"/>
                </a:solidFill>
              </a:defRPr>
            </a:lvl1pPr>
          </a:lstStyle>
          <a:p>
            <a:r>
              <a:rPr lang="en-US" dirty="0" smtClean="0"/>
              <a:t>PSCI Overview Presentation  |  September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33283" y="6478216"/>
            <a:ext cx="211918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700">
                <a:solidFill>
                  <a:srgbClr val="7F7F7F"/>
                </a:solidFill>
              </a:defRPr>
            </a:lvl1pPr>
          </a:lstStyle>
          <a:p>
            <a:fld id="{E09DBD89-DAF3-7144-A512-815880C1C59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10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2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lnSpc>
          <a:spcPct val="110000"/>
        </a:lnSpc>
        <a:spcBef>
          <a:spcPct val="20000"/>
        </a:spcBef>
        <a:buClr>
          <a:schemeClr val="accent1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lnSpc>
          <a:spcPct val="110000"/>
        </a:lnSpc>
        <a:spcBef>
          <a:spcPct val="20000"/>
        </a:spcBef>
        <a:buClr>
          <a:schemeClr val="accent1"/>
        </a:buClr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ct val="110000"/>
        </a:lnSpc>
        <a:spcBef>
          <a:spcPct val="20000"/>
        </a:spcBef>
        <a:buClr>
          <a:schemeClr val="tx1"/>
        </a:buClr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29.jpeg"/><Relationship Id="rId4" Type="http://schemas.openxmlformats.org/officeDocument/2006/relationships/notesSlide" Target="../notesSlides/notesSlid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7055" y="2086593"/>
            <a:ext cx="7448760" cy="1692771"/>
          </a:xfrm>
        </p:spPr>
        <p:txBody>
          <a:bodyPr/>
          <a:lstStyle/>
          <a:p>
            <a:r>
              <a:rPr lang="en-US" sz="2800" dirty="0" smtClean="0">
                <a:solidFill>
                  <a:srgbClr val="F4721A"/>
                </a:solidFill>
                <a:latin typeface="Arial" pitchFamily="34" charset="0"/>
                <a:cs typeface="Arial" pitchFamily="34" charset="0"/>
              </a:rPr>
              <a:t>PSCI Webinar</a:t>
            </a:r>
            <a:br>
              <a:rPr lang="en-US" sz="2800" dirty="0" smtClean="0">
                <a:solidFill>
                  <a:srgbClr val="F4721A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dirty="0" smtClean="0">
                <a:solidFill>
                  <a:srgbClr val="F4721A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rgbClr val="F4721A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>
                <a:solidFill>
                  <a:srgbClr val="F76321"/>
                </a:solidFill>
              </a:rPr>
              <a:t>Managing active pharmaceutical ingredients (API) in manufacturing effluent</a:t>
            </a:r>
            <a:endParaRPr lang="en-US" sz="2400" b="1" cap="all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077055" y="4100793"/>
            <a:ext cx="6400800" cy="1752600"/>
          </a:xfrm>
        </p:spPr>
        <p:txBody>
          <a:bodyPr>
            <a:normAutofit/>
          </a:bodyPr>
          <a:lstStyle/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January 2016</a:t>
            </a:r>
          </a:p>
        </p:txBody>
      </p:sp>
    </p:spTree>
    <p:extLst>
      <p:ext uri="{BB962C8B-B14F-4D97-AF65-F5344CB8AC3E}">
        <p14:creationId xmlns:p14="http://schemas.microsoft.com/office/powerpoint/2010/main" val="26641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speakers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15601" y="6388427"/>
            <a:ext cx="7295587" cy="372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400" dirty="0" smtClean="0">
                <a:solidFill>
                  <a:schemeClr val="accent1"/>
                </a:solidFill>
              </a:rPr>
              <a:t>Visit:</a:t>
            </a:r>
            <a:r>
              <a:rPr lang="en-US" sz="1400" dirty="0" smtClean="0"/>
              <a:t> www.pscinitiative.org		</a:t>
            </a:r>
            <a:r>
              <a:rPr lang="en-US" sz="1400" dirty="0" smtClean="0">
                <a:solidFill>
                  <a:srgbClr val="F86524"/>
                </a:solidFill>
              </a:rPr>
              <a:t>Email:</a:t>
            </a:r>
            <a:r>
              <a:rPr lang="en-US" sz="1400" dirty="0" smtClean="0"/>
              <a:t> info@pscinitiative.org</a:t>
            </a:r>
            <a:r>
              <a:rPr lang="en-US" sz="1400" dirty="0"/>
              <a:t>	</a:t>
            </a:r>
            <a:r>
              <a:rPr lang="en-US" sz="1400" dirty="0" smtClean="0"/>
              <a:t>		@pscinitiative</a:t>
            </a:r>
            <a:endParaRPr lang="en-US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390" y="6426816"/>
            <a:ext cx="395110" cy="321222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795905" y="1499872"/>
            <a:ext cx="7665514" cy="4684732"/>
            <a:chOff x="802908" y="722094"/>
            <a:chExt cx="7665514" cy="4684732"/>
          </a:xfrm>
        </p:grpSpPr>
        <p:sp>
          <p:nvSpPr>
            <p:cNvPr id="11" name="Rectangle 10"/>
            <p:cNvSpPr/>
            <p:nvPr/>
          </p:nvSpPr>
          <p:spPr>
            <a:xfrm>
              <a:off x="802908" y="2944613"/>
              <a:ext cx="3470512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Dan Caldwell, </a:t>
              </a:r>
              <a:r>
                <a:rPr lang="en-GB" sz="1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J&amp;J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/>
              <a:endParaRPr lang="en-GB" sz="14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/>
              <a:r>
                <a:rPr lang="en-US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Dan </a:t>
              </a: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Caldwell is a Toxicology Fellow in </a:t>
              </a:r>
              <a:r>
                <a:rPr lang="en-US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Environment</a:t>
              </a: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, Health, Safety &amp; Sustainability </a:t>
              </a:r>
              <a:r>
                <a:rPr lang="en-US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at Johnson </a:t>
              </a: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&amp; Johnson. His focus is science advocacy for regulatory assessment of environmental exposure to chemical ingredients</a:t>
              </a:r>
              <a:r>
                <a:rPr lang="en-US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He c</a:t>
              </a:r>
              <a:r>
                <a:rPr lang="en-GB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hairs 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the Inter Association Initiative </a:t>
              </a:r>
              <a:r>
                <a:rPr lang="en-GB" sz="14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PiE</a:t>
              </a:r>
              <a:r>
                <a:rPr lang="en-GB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Task Force Environmental Control Work Group.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7982" y="2944613"/>
              <a:ext cx="3840440" cy="2462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Frank </a:t>
              </a:r>
              <a:r>
                <a:rPr lang="en-US" sz="1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Mastrocco</a:t>
              </a:r>
              <a:r>
                <a:rPr lang="en-US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1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Pfizer</a:t>
              </a:r>
            </a:p>
            <a:p>
              <a:pPr lvl="0" algn="ctr"/>
              <a:endParaRPr 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/>
              <a:r>
                <a:rPr lang="en-US" sz="1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Frank </a:t>
              </a:r>
              <a:r>
                <a:rPr lang="en-US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Mastrocco</a:t>
              </a: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 is Pfizer’s Director of Environmental Toxicology for the Global Environment, Health, and Safety – Product Stewardship Group. His responsibilities include environmental risk assessment support to manufacturing and established product operations and lead representative in the area of Pharmaceuticals in the Environment (</a:t>
              </a:r>
              <a:r>
                <a:rPr lang="en-US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PiE</a:t>
              </a: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).</a:t>
              </a:r>
              <a:endParaRPr lang="en-GB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9924" y="722094"/>
              <a:ext cx="1636555" cy="189041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909" y="1501778"/>
            <a:ext cx="1888504" cy="18885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70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7055" y="1872220"/>
            <a:ext cx="7772400" cy="954107"/>
          </a:xfrm>
        </p:spPr>
        <p:txBody>
          <a:bodyPr/>
          <a:lstStyle/>
          <a:p>
            <a:r>
              <a:rPr lang="en-US" sz="2800" b="1" dirty="0">
                <a:solidFill>
                  <a:srgbClr val="F76321"/>
                </a:solidFill>
              </a:rPr>
              <a:t>Managing active pharmaceutical ingredients (API) in manufacturing effluent</a:t>
            </a:r>
            <a:endParaRPr lang="en-US" sz="2800" dirty="0" smtClean="0">
              <a:solidFill>
                <a:srgbClr val="F4721A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077055" y="3534122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en-US" sz="1800" b="1" dirty="0" smtClean="0">
                <a:solidFill>
                  <a:srgbClr val="404040"/>
                </a:solidFill>
              </a:rPr>
              <a:t>Dan </a:t>
            </a:r>
            <a:r>
              <a:rPr lang="en-US" sz="1800" b="1" dirty="0">
                <a:solidFill>
                  <a:srgbClr val="404040"/>
                </a:solidFill>
              </a:rPr>
              <a:t>Caldwell, J&amp;J </a:t>
            </a:r>
            <a:r>
              <a:rPr lang="en-US" sz="1800" b="1" dirty="0" smtClean="0">
                <a:solidFill>
                  <a:srgbClr val="404040"/>
                </a:solidFill>
              </a:rPr>
              <a:t> and </a:t>
            </a:r>
            <a:r>
              <a:rPr lang="en-US" sz="1800" dirty="0" smtClean="0">
                <a:solidFill>
                  <a:srgbClr val="000000"/>
                </a:solidFill>
              </a:rPr>
              <a:t> </a:t>
            </a:r>
            <a:r>
              <a:rPr lang="en-US" sz="1800" b="1" dirty="0">
                <a:solidFill>
                  <a:srgbClr val="404040"/>
                </a:solidFill>
              </a:rPr>
              <a:t>Frank Mastrocco, Pfizer </a:t>
            </a:r>
            <a:endParaRPr lang="en-US" sz="1800" b="1" dirty="0" smtClean="0">
              <a:solidFill>
                <a:srgbClr val="404040"/>
              </a:solidFill>
            </a:endParaRPr>
          </a:p>
          <a:p>
            <a:pPr algn="ctr"/>
            <a:r>
              <a:rPr lang="en-US" sz="1400" b="1" dirty="0">
                <a:solidFill>
                  <a:srgbClr val="404040"/>
                </a:solidFill>
              </a:rPr>
              <a:t>January 27, 2016</a:t>
            </a:r>
          </a:p>
        </p:txBody>
      </p:sp>
    </p:spTree>
    <p:extLst>
      <p:ext uri="{BB962C8B-B14F-4D97-AF65-F5344CB8AC3E}">
        <p14:creationId xmlns:p14="http://schemas.microsoft.com/office/powerpoint/2010/main" val="120357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5601" y="780425"/>
            <a:ext cx="7466076" cy="492443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0" y="6478216"/>
            <a:ext cx="6291975" cy="365125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  <a:r>
              <a:rPr lang="en-US" b="1" dirty="0"/>
              <a:t>PSCI </a:t>
            </a:r>
            <a:r>
              <a:rPr lang="en-US" b="1" dirty="0" smtClean="0"/>
              <a:t>Webinar: Managing manufacturing effluent </a:t>
            </a:r>
            <a:r>
              <a:rPr lang="en-US" dirty="0" smtClean="0"/>
              <a:t>| January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261730"/>
              </p:ext>
            </p:extLst>
          </p:nvPr>
        </p:nvGraphicFramePr>
        <p:xfrm>
          <a:off x="1509311" y="1886697"/>
          <a:ext cx="6572365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42"/>
                <a:gridCol w="6333623"/>
              </a:tblGrid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solidFill>
                            <a:schemeClr val="accent1"/>
                          </a:solidFill>
                        </a:rPr>
                        <a:t>Why is managing active pharmaceutical ingredients (API) in manufacturing effluent important and what is the industry doing to improve public perceptions?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2000" kern="1200" baseline="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Understanding where you stand at the moment and how to advance your program to the next level through the maturity ladder concept.</a:t>
                      </a:r>
                      <a:endParaRPr lang="en-US" sz="2000" kern="1200" baseline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00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Calculating API discharge concentration called the Predicted Environmental Concentration (PEC) and comparing it to the Predicted-No-Effect-Concentration (PNEC).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00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Simple steps to reducing API process losses to waste water and what to do when the PNEC is exceeded.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817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5601" y="780425"/>
            <a:ext cx="7466076" cy="492443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0" y="6478216"/>
            <a:ext cx="6291975" cy="365125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  <a:r>
              <a:rPr lang="en-US" b="1" dirty="0"/>
              <a:t>PSCI </a:t>
            </a:r>
            <a:r>
              <a:rPr lang="en-US" b="1" dirty="0" smtClean="0"/>
              <a:t>Webinar: Managing manufacturing effluent </a:t>
            </a:r>
            <a:r>
              <a:rPr lang="en-US" dirty="0" smtClean="0"/>
              <a:t>| January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995617"/>
              </p:ext>
            </p:extLst>
          </p:nvPr>
        </p:nvGraphicFramePr>
        <p:xfrm>
          <a:off x="1509311" y="1886697"/>
          <a:ext cx="6572365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42"/>
                <a:gridCol w="6333623"/>
              </a:tblGrid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solidFill>
                            <a:schemeClr val="accent1"/>
                          </a:solidFill>
                        </a:rPr>
                        <a:t>Why is managing active pharmaceutical ingredients (API) in manufacturing effluent important and what is the industry doing to improve public perceptions?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Understanding where you stand at the moment and how to advance your program to the next level through the maturity ladder concept.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Calculating API discharge concentration called the Predicted Environmental Concentration (PEC) and comparing it to the Predicted-No-Effect-Concentration (PNEC).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Simple steps to reducing API process losses to waste water and what to do when the PNEC is exceeded.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472" y="791442"/>
            <a:ext cx="7773205" cy="492443"/>
          </a:xfrm>
        </p:spPr>
        <p:txBody>
          <a:bodyPr/>
          <a:lstStyle/>
          <a:p>
            <a:r>
              <a:rPr lang="en-US" altLang="en-US" dirty="0"/>
              <a:t>Why is managing active pharmaceutical ingredients (API) in manufacturing effluent important?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First, and foremost, we all need to do what we can protect the environment.</a:t>
            </a:r>
          </a:p>
          <a:p>
            <a:pPr lvl="1"/>
            <a:r>
              <a:rPr lang="en-US" dirty="0" smtClean="0"/>
              <a:t>The ecosystem serves your community, protecting it improves quality of life</a:t>
            </a:r>
          </a:p>
          <a:p>
            <a:r>
              <a:rPr lang="en-US" dirty="0" smtClean="0"/>
              <a:t>It’s good ‘business-sense’</a:t>
            </a:r>
          </a:p>
          <a:p>
            <a:pPr lvl="1"/>
            <a:r>
              <a:rPr lang="en-US" dirty="0" smtClean="0"/>
              <a:t>Stakeholder concerns are prompting regulators to take actions that will impact our business model</a:t>
            </a:r>
          </a:p>
          <a:p>
            <a:pPr lvl="1"/>
            <a:r>
              <a:rPr lang="en-US" dirty="0" smtClean="0"/>
              <a:t>Sustainable Investors and product procurement programs are extending their research across the supply chain and considering the addition of ‘environmental considerations’ to their decision-making process 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42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5" name="Title 1"/>
          <p:cNvSpPr>
            <a:spLocks noGrp="1"/>
          </p:cNvSpPr>
          <p:nvPr>
            <p:ph type="title"/>
          </p:nvPr>
        </p:nvSpPr>
        <p:spPr>
          <a:xfrm>
            <a:off x="285551" y="805739"/>
            <a:ext cx="8317523" cy="492443"/>
          </a:xfrm>
        </p:spPr>
        <p:txBody>
          <a:bodyPr/>
          <a:lstStyle/>
          <a:p>
            <a:r>
              <a:rPr lang="en-US" altLang="en-US" dirty="0" smtClean="0"/>
              <a:t>Stakeholders voicing their concerns</a:t>
            </a:r>
          </a:p>
        </p:txBody>
      </p:sp>
      <p:sp>
        <p:nvSpPr>
          <p:cNvPr id="33806" name="Slide Number Placeholder 7"/>
          <p:cNvSpPr>
            <a:spLocks noGrp="1"/>
          </p:cNvSpPr>
          <p:nvPr>
            <p:ph type="sldNum" sz="quarter" idx="4294967295"/>
          </p:nvPr>
        </p:nvSpPr>
        <p:spPr bwMode="auto">
          <a:xfrm>
            <a:off x="537797" y="6272213"/>
            <a:ext cx="40005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defRPr sz="2400" b="1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buClr>
                <a:srgbClr val="0070C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buClr>
                <a:srgbClr val="0070C0"/>
              </a:buClr>
              <a:buFont typeface="Wingdings" pitchFamily="2" charset="2"/>
              <a:buChar char="w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F18D232-C42D-459A-827D-3BD5ED9A8BA8}" type="slidenum">
              <a:rPr lang="en-US" altLang="en-US" sz="1400" b="0">
                <a:solidFill>
                  <a:srgbClr val="003366"/>
                </a:solidFill>
                <a:latin typeface="Arial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en-US" altLang="en-US" sz="1400" b="0">
              <a:solidFill>
                <a:srgbClr val="003366"/>
              </a:solidFill>
              <a:latin typeface="Arial" charset="0"/>
            </a:endParaRPr>
          </a:p>
        </p:txBody>
      </p:sp>
      <p:pic>
        <p:nvPicPr>
          <p:cNvPr id="2460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762" y="4289425"/>
            <a:ext cx="1164981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858" y="4238625"/>
            <a:ext cx="539262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259" y="4267200"/>
            <a:ext cx="1450731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4286251"/>
            <a:ext cx="890954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1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116" y="5073651"/>
            <a:ext cx="230212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058" y="5256213"/>
            <a:ext cx="15049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3050931" y="4221164"/>
            <a:ext cx="265235" cy="319087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bg2"/>
            </a:solidFill>
            <a:round/>
            <a:headEnd type="none" w="lg" len="lg"/>
            <a:tailEnd type="none" w="lg" len="lg"/>
          </a:ln>
        </p:spPr>
        <p:txBody>
          <a:bodyPr wrap="none" tIns="91440" bIns="91440" anchor="ctr"/>
          <a:lstStyle>
            <a:lvl1pPr eaLnBrk="0" hangingPunct="0">
              <a:spcBef>
                <a:spcPct val="20000"/>
              </a:spcBef>
              <a:defRPr sz="2400" b="1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buClr>
                <a:srgbClr val="0070C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buClr>
                <a:srgbClr val="0070C0"/>
              </a:buClr>
              <a:buFont typeface="Wingdings" pitchFamily="2" charset="2"/>
              <a:buChar char="w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400" dirty="0">
                <a:latin typeface="Arial" charset="0"/>
              </a:rPr>
              <a:t>2</a:t>
            </a:r>
          </a:p>
        </p:txBody>
      </p:sp>
      <p:pic>
        <p:nvPicPr>
          <p:cNvPr id="2460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251325"/>
            <a:ext cx="570035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Oval 53"/>
          <p:cNvSpPr>
            <a:spLocks noChangeArrowheads="1"/>
          </p:cNvSpPr>
          <p:nvPr/>
        </p:nvSpPr>
        <p:spPr bwMode="auto">
          <a:xfrm>
            <a:off x="5383823" y="4221163"/>
            <a:ext cx="265235" cy="319088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bg2"/>
            </a:solidFill>
            <a:round/>
            <a:headEnd type="none" w="lg" len="lg"/>
            <a:tailEnd type="none" w="lg" len="lg"/>
          </a:ln>
        </p:spPr>
        <p:txBody>
          <a:bodyPr wrap="none" tIns="91440" bIns="91440" anchor="ctr"/>
          <a:lstStyle>
            <a:lvl1pPr eaLnBrk="0" hangingPunct="0">
              <a:spcBef>
                <a:spcPct val="20000"/>
              </a:spcBef>
              <a:defRPr sz="2400" b="1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buClr>
                <a:srgbClr val="0070C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buClr>
                <a:srgbClr val="0070C0"/>
              </a:buClr>
              <a:buFont typeface="Wingdings" pitchFamily="2" charset="2"/>
              <a:buChar char="w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400" dirty="0">
                <a:latin typeface="Arial" charset="0"/>
              </a:rPr>
              <a:t>3</a:t>
            </a:r>
          </a:p>
        </p:txBody>
      </p:sp>
      <p:sp>
        <p:nvSpPr>
          <p:cNvPr id="55" name="Oval 54"/>
          <p:cNvSpPr>
            <a:spLocks noChangeArrowheads="1"/>
          </p:cNvSpPr>
          <p:nvPr/>
        </p:nvSpPr>
        <p:spPr bwMode="auto">
          <a:xfrm>
            <a:off x="7641982" y="4223507"/>
            <a:ext cx="265234" cy="319087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bg2"/>
            </a:solidFill>
            <a:round/>
            <a:headEnd type="none" w="lg" len="lg"/>
            <a:tailEnd type="none" w="lg" len="lg"/>
          </a:ln>
        </p:spPr>
        <p:txBody>
          <a:bodyPr wrap="none" tIns="91440" bIns="91440" anchor="ctr"/>
          <a:lstStyle>
            <a:lvl1pPr eaLnBrk="0" hangingPunct="0">
              <a:spcBef>
                <a:spcPct val="20000"/>
              </a:spcBef>
              <a:defRPr sz="2400" b="1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buClr>
                <a:srgbClr val="0070C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buClr>
                <a:srgbClr val="0070C0"/>
              </a:buClr>
              <a:buFont typeface="Wingdings" pitchFamily="2" charset="2"/>
              <a:buChar char="w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400" dirty="0">
                <a:latin typeface="Arial" charset="0"/>
              </a:rPr>
              <a:t>4</a:t>
            </a:r>
          </a:p>
        </p:txBody>
      </p:sp>
      <p:sp>
        <p:nvSpPr>
          <p:cNvPr id="62" name="Oval 61"/>
          <p:cNvSpPr>
            <a:spLocks noChangeArrowheads="1"/>
          </p:cNvSpPr>
          <p:nvPr/>
        </p:nvSpPr>
        <p:spPr bwMode="auto">
          <a:xfrm>
            <a:off x="405912" y="4270375"/>
            <a:ext cx="263769" cy="3175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bg2"/>
            </a:solidFill>
            <a:round/>
            <a:headEnd type="none" w="lg" len="lg"/>
            <a:tailEnd type="none" w="lg" len="lg"/>
          </a:ln>
        </p:spPr>
        <p:txBody>
          <a:bodyPr wrap="none" tIns="91440" bIns="91440" anchor="ctr"/>
          <a:lstStyle>
            <a:lvl1pPr eaLnBrk="0" hangingPunct="0">
              <a:spcBef>
                <a:spcPct val="20000"/>
              </a:spcBef>
              <a:defRPr sz="2400" b="1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buClr>
                <a:srgbClr val="0070C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buClr>
                <a:srgbClr val="0070C0"/>
              </a:buClr>
              <a:buFont typeface="Wingdings" pitchFamily="2" charset="2"/>
              <a:buChar char="w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1400" dirty="0">
                <a:latin typeface="Arial" charset="0"/>
              </a:rPr>
              <a:t>1</a:t>
            </a:r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077" y="5049839"/>
            <a:ext cx="159140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011"/>
          <a:stretch>
            <a:fillRect/>
          </a:stretch>
        </p:blipFill>
        <p:spPr bwMode="auto">
          <a:xfrm>
            <a:off x="-21981" y="5969000"/>
            <a:ext cx="2839916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22"/>
          <a:stretch>
            <a:fillRect/>
          </a:stretch>
        </p:blipFill>
        <p:spPr bwMode="auto">
          <a:xfrm>
            <a:off x="-13189" y="4916488"/>
            <a:ext cx="2847243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2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46" y="5237164"/>
            <a:ext cx="2847243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2870" y="1353266"/>
            <a:ext cx="8890615" cy="2585323"/>
          </a:xfrm>
          <a:prstGeom prst="rect">
            <a:avLst/>
          </a:prstGeom>
          <a:solidFill>
            <a:schemeClr val="accent1"/>
          </a:solidFill>
          <a:ln>
            <a:solidFill>
              <a:srgbClr val="FF9933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Focus on the Pharmaceutical Supply Chain</a:t>
            </a:r>
            <a:endParaRPr lang="en-US" b="1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2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1200" b="1" u="sng" dirty="0" err="1">
                <a:latin typeface="Arial" pitchFamily="34" charset="0"/>
                <a:cs typeface="Arial" pitchFamily="34" charset="0"/>
              </a:rPr>
              <a:t>Mistra</a:t>
            </a:r>
            <a:r>
              <a:rPr lang="en-US" sz="1200" b="1" u="sng" dirty="0">
                <a:latin typeface="Arial" pitchFamily="34" charset="0"/>
                <a:cs typeface="Arial" pitchFamily="34" charset="0"/>
              </a:rPr>
              <a:t> Pharma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- Swedish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research center briefs EU Parliament, recommends including manufacturing losses in drug approval decision (June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2, 2015)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1200" b="1" u="sng" dirty="0">
                <a:latin typeface="Arial" pitchFamily="34" charset="0"/>
                <a:cs typeface="Arial" pitchFamily="34" charset="0"/>
              </a:rPr>
              <a:t>Sum of Us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– Activist group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proposes link between antibiotic contamination from Chinese suppliers and  antimicrobial resistance.  The report, ‘Bad Medicines’ names several major companies (June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11, 2015) 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1200" b="1" u="sng" dirty="0" err="1">
                <a:latin typeface="Arial" pitchFamily="34" charset="0"/>
                <a:cs typeface="Arial" pitchFamily="34" charset="0"/>
              </a:rPr>
              <a:t>Nordea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-  The largest Nordic financial services firm expresses concerns with water pollution in India from pharmaceutical suppliers (June 21, 2015)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1200" b="1" u="sng" dirty="0">
                <a:latin typeface="Arial" pitchFamily="34" charset="0"/>
                <a:cs typeface="Arial" pitchFamily="34" charset="0"/>
              </a:rPr>
              <a:t>SAICM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– UNEP declares pharmaceuticals as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a new emerging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policy issue with focus on developing countries (October, 2015)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603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" b="81705"/>
          <a:stretch>
            <a:fillRect/>
          </a:stretch>
        </p:blipFill>
        <p:spPr bwMode="auto">
          <a:xfrm>
            <a:off x="5266592" y="4810126"/>
            <a:ext cx="22098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0176" y="6632454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6268300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4" grpId="0" animBg="1"/>
      <p:bldP spid="55" grpId="0" animBg="1"/>
      <p:bldP spid="6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79" y="791443"/>
            <a:ext cx="7778798" cy="492443"/>
          </a:xfrm>
        </p:spPr>
        <p:txBody>
          <a:bodyPr/>
          <a:lstStyle/>
          <a:p>
            <a:r>
              <a:rPr lang="en-US" altLang="en-US" dirty="0"/>
              <a:t>Stakeholders voicing their concerns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79" y="1531628"/>
            <a:ext cx="4206605" cy="472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537075" y="1410441"/>
            <a:ext cx="46069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At its first session, held in Dubai, United Arab Emirates, from 4 to 6 February 2006, the International Conference on Chemicals Management adopted the Dubai Declaration on International Chemicals Management and the Overarching</a:t>
            </a:r>
          </a:p>
          <a:p>
            <a:pPr>
              <a:defRPr/>
            </a:pPr>
            <a:r>
              <a:rPr lang="en-US" sz="1400" dirty="0"/>
              <a:t>Policy Strategy. The Conference also recommended the use and further development of the Global Plan of Action as a working tool and guidance document. Together these three documents constitute the Strategic Approach to</a:t>
            </a:r>
          </a:p>
          <a:p>
            <a:pPr>
              <a:defRPr/>
            </a:pPr>
            <a:r>
              <a:rPr lang="en-US" sz="1400" dirty="0"/>
              <a:t>International Chemicals Management.</a:t>
            </a:r>
          </a:p>
          <a:p>
            <a:pPr>
              <a:defRPr/>
            </a:pPr>
            <a:endParaRPr lang="en-US" sz="1400" dirty="0"/>
          </a:p>
          <a:p>
            <a:pPr>
              <a:defRPr/>
            </a:pPr>
            <a:endParaRPr lang="en-US" sz="1400" dirty="0"/>
          </a:p>
          <a:p>
            <a:pPr>
              <a:defRPr/>
            </a:pPr>
            <a:r>
              <a:rPr lang="en-US" sz="1400" dirty="0"/>
              <a:t>Emerging Policy Issues: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Lead in Paint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Chemicals in Products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Endocrine Disrupting Chemicals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Hazardous substances in electrical and electronic products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Nanotechnology and manufactured nanomaterials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FF0000"/>
                </a:solidFill>
              </a:rPr>
              <a:t>Environmentally Persistent Pharmaceutical Products*</a:t>
            </a:r>
          </a:p>
          <a:p>
            <a:pPr>
              <a:defRPr/>
            </a:pPr>
            <a:r>
              <a:rPr lang="en-US" dirty="0">
                <a:solidFill>
                  <a:srgbClr val="FF0000"/>
                </a:solidFill>
              </a:rPr>
              <a:t>				</a:t>
            </a:r>
            <a:r>
              <a:rPr lang="en-US" sz="1000" dirty="0">
                <a:solidFill>
                  <a:srgbClr val="FF0000"/>
                </a:solidFill>
              </a:rPr>
              <a:t>*Added </a:t>
            </a:r>
            <a:r>
              <a:rPr lang="en-US" sz="1000" dirty="0" smtClean="0">
                <a:solidFill>
                  <a:srgbClr val="FF0000"/>
                </a:solidFill>
              </a:rPr>
              <a:t> October, 2015</a:t>
            </a:r>
            <a:endParaRPr lang="en-US" sz="1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60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289242" y="765420"/>
            <a:ext cx="8044961" cy="492443"/>
          </a:xfrm>
        </p:spPr>
        <p:txBody>
          <a:bodyPr/>
          <a:lstStyle/>
          <a:p>
            <a:r>
              <a:rPr lang="en-US" altLang="en-US" dirty="0"/>
              <a:t>Stakeholders voicing their concerns</a:t>
            </a:r>
            <a:endParaRPr lang="en-US" altLang="en-US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122131"/>
              </p:ext>
            </p:extLst>
          </p:nvPr>
        </p:nvGraphicFramePr>
        <p:xfrm>
          <a:off x="672029" y="1404356"/>
          <a:ext cx="8337156" cy="3992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474"/>
                <a:gridCol w="1639474"/>
                <a:gridCol w="1639474"/>
                <a:gridCol w="1639474"/>
                <a:gridCol w="1779260"/>
              </a:tblGrid>
              <a:tr h="2010872">
                <a:tc>
                  <a:txBody>
                    <a:bodyPr/>
                    <a:lstStyle/>
                    <a:p>
                      <a:endParaRPr lang="en-US" sz="1800" dirty="0" smtClean="0"/>
                    </a:p>
                    <a:p>
                      <a:endParaRPr lang="en-US" sz="1800" dirty="0" smtClean="0"/>
                    </a:p>
                    <a:p>
                      <a:r>
                        <a:rPr lang="en-US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   </a:t>
                      </a:r>
                    </a:p>
                    <a:p>
                      <a:r>
                        <a:rPr lang="en-US" sz="18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   THREAT</a:t>
                      </a:r>
                    </a:p>
                    <a:p>
                      <a:endParaRPr lang="en-US" sz="1800" dirty="0" smtClean="0"/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</a:tr>
              <a:tr h="1594544">
                <a:tc>
                  <a:txBody>
                    <a:bodyPr/>
                    <a:lstStyle/>
                    <a:p>
                      <a:endParaRPr lang="en-US" sz="1600" kern="120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Environment parameter  </a:t>
                      </a:r>
                      <a:r>
                        <a:rPr lang="en-US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added</a:t>
                      </a:r>
                      <a:r>
                        <a:rPr lang="en-US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to GMP,  Approval or Procurement </a:t>
                      </a:r>
                      <a:endParaRPr lang="en-US" sz="1800" b="1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kern="120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[Manufacturing included in ERA]</a:t>
                      </a:r>
                      <a:endParaRPr lang="en-US" sz="1800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396" marR="84396" marT="45712" marB="45712"/>
                </a:tc>
              </a:tr>
            </a:tbl>
          </a:graphicData>
        </a:graphic>
      </p:graphicFrame>
      <p:pic>
        <p:nvPicPr>
          <p:cNvPr id="34851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252" y="1987729"/>
            <a:ext cx="1369075" cy="677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183" y="1491045"/>
            <a:ext cx="994288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330" y="1502061"/>
            <a:ext cx="1070515" cy="1668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219" y="1887657"/>
            <a:ext cx="1696915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55" name="Picture 5" descr="C:\Users\llfjm\AppData\Local\Microsoft\Windows\Temporary Internet Files\Content.IE5\NBGS5FEQ\600px-Red_check.svg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045" y="3743325"/>
            <a:ext cx="660889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6" name="Picture 5" descr="C:\Users\llfjm\AppData\Local\Microsoft\Windows\Temporary Internet Files\Content.IE5\NBGS5FEQ\600px-Red_check.svg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16" y="3743325"/>
            <a:ext cx="674077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0" name="Picture 4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499" y="3743325"/>
            <a:ext cx="674077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62" name="Picture 4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931" y="3743325"/>
            <a:ext cx="674077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22024" y="5640636"/>
            <a:ext cx="7183984" cy="369332"/>
          </a:xfrm>
          <a:prstGeom prst="rect">
            <a:avLst/>
          </a:prstGeom>
          <a:noFill/>
          <a:ln w="889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It is clear that there is a Global Focus on Manufacturing Efficiency </a:t>
            </a:r>
            <a:endParaRPr lang="en-US" dirty="0"/>
          </a:p>
        </p:txBody>
      </p:sp>
      <p:sp>
        <p:nvSpPr>
          <p:cNvPr id="1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1" y="6478216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409446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284355" y="-125602"/>
            <a:ext cx="6320204" cy="1384995"/>
          </a:xfrm>
        </p:spPr>
        <p:txBody>
          <a:bodyPr/>
          <a:lstStyle/>
          <a:p>
            <a:r>
              <a:rPr lang="en-US" sz="2800" dirty="0" smtClean="0"/>
              <a:t>What </a:t>
            </a:r>
            <a:r>
              <a:rPr lang="en-US" sz="2800" dirty="0"/>
              <a:t>is the industry doing to improve public perceptions?</a:t>
            </a:r>
            <a:br>
              <a:rPr lang="en-US" sz="2800" dirty="0"/>
            </a:br>
            <a:r>
              <a:rPr lang="en-US" sz="2800" dirty="0" smtClean="0"/>
              <a:t>The </a:t>
            </a:r>
            <a:r>
              <a:rPr lang="en-US" altLang="en-US" dirty="0" smtClean="0"/>
              <a:t>Eco-Pharmaco-Stewardship ‘Pillars’</a:t>
            </a:r>
          </a:p>
        </p:txBody>
      </p:sp>
      <p:pic>
        <p:nvPicPr>
          <p:cNvPr id="327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766" y="1326829"/>
            <a:ext cx="6444762" cy="52530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1" y="6478216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</a:t>
            </a:r>
            <a:r>
              <a:rPr lang="en-US" b="1" dirty="0" smtClean="0"/>
              <a:t>Managing </a:t>
            </a:r>
            <a:r>
              <a:rPr lang="en-US" b="1" dirty="0"/>
              <a:t>manufacturing effluent </a:t>
            </a:r>
            <a:r>
              <a:rPr lang="en-US" dirty="0"/>
              <a:t>| January 2016</a:t>
            </a:r>
          </a:p>
        </p:txBody>
      </p:sp>
      <p:sp>
        <p:nvSpPr>
          <p:cNvPr id="2" name="Rectangle 1"/>
          <p:cNvSpPr/>
          <p:nvPr/>
        </p:nvSpPr>
        <p:spPr>
          <a:xfrm>
            <a:off x="3888954" y="3745735"/>
            <a:ext cx="1685581" cy="1674564"/>
          </a:xfrm>
          <a:prstGeom prst="rect">
            <a:avLst/>
          </a:prstGeom>
          <a:noFill/>
          <a:ln w="50800" cmpd="sng">
            <a:solidFill>
              <a:schemeClr val="accent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5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Guidance: The focus of this webinar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06" y="1377511"/>
            <a:ext cx="8504237" cy="521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2"/>
          <p:cNvSpPr txBox="1">
            <a:spLocks/>
          </p:cNvSpPr>
          <p:nvPr/>
        </p:nvSpPr>
        <p:spPr>
          <a:xfrm>
            <a:off x="670027" y="6499984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 </a:t>
            </a:r>
            <a:r>
              <a:rPr lang="en-US" b="1" smtClean="0"/>
              <a:t>PSCI Webinar: Managing manufacturing effluent </a:t>
            </a:r>
            <a:r>
              <a:rPr lang="en-US" smtClean="0"/>
              <a:t>| January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96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5601" y="780425"/>
            <a:ext cx="7466076" cy="492443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0" y="6478216"/>
            <a:ext cx="6291975" cy="365125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  <a:r>
              <a:rPr lang="en-US" b="1" dirty="0"/>
              <a:t>PSCI </a:t>
            </a:r>
            <a:r>
              <a:rPr lang="en-US" b="1" dirty="0" smtClean="0"/>
              <a:t>Webinar: Managing manufacturing effluent </a:t>
            </a:r>
            <a:r>
              <a:rPr lang="en-US" dirty="0" smtClean="0"/>
              <a:t>| January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849642"/>
              </p:ext>
            </p:extLst>
          </p:nvPr>
        </p:nvGraphicFramePr>
        <p:xfrm>
          <a:off x="1509311" y="1886697"/>
          <a:ext cx="6572365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42"/>
                <a:gridCol w="6333623"/>
              </a:tblGrid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1</a:t>
                      </a:r>
                      <a:endParaRPr lang="en-US" sz="2000" dirty="0">
                        <a:solidFill>
                          <a:schemeClr val="bg2">
                            <a:lumMod val="90000"/>
                          </a:schemeClr>
                        </a:solidFill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Why is managing active pharmaceutical ingredients (API) in manufacturing effluent important and what is the industry doing to improve public perceptions?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2000" kern="1200" baseline="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Understanding where you stand at the moment and how to advance your program to the next level through the maturity ladder concept.</a:t>
                      </a:r>
                      <a:endParaRPr lang="en-US" sz="2000" kern="1200" baseline="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Calculating API discharge concentration called the Predicted Environmental Concentration (PEC) and comparing it to the Predicted-No-Effect-Concentration (PNEC).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Simple steps to reducing API process losses to waste water and what to do when the PNEC is exceeded.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9084"/>
            <a:ext cx="8077200" cy="563562"/>
          </a:xfrm>
        </p:spPr>
        <p:txBody>
          <a:bodyPr>
            <a:normAutofit/>
          </a:bodyPr>
          <a:lstStyle/>
          <a:p>
            <a:r>
              <a:rPr lang="en-US" dirty="0" smtClean="0"/>
              <a:t>Wastewater Maturity Ladder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3388" y="3039740"/>
            <a:ext cx="1346812" cy="42011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Step 1</a:t>
            </a:r>
          </a:p>
          <a:p>
            <a:r>
              <a:rPr lang="en-US" sz="1000" b="1" dirty="0" smtClean="0"/>
              <a:t>Commit &amp; Plan</a:t>
            </a:r>
          </a:p>
          <a:p>
            <a:r>
              <a:rPr lang="en-US" sz="900" dirty="0" smtClean="0"/>
              <a:t>Basic awareness  &amp;  knowledge</a:t>
            </a:r>
          </a:p>
          <a:p>
            <a:r>
              <a:rPr lang="en-US" sz="900" dirty="0" smtClean="0"/>
              <a:t>*Legal compliance and knowledge about fate and nature of effluent</a:t>
            </a:r>
          </a:p>
          <a:p>
            <a:r>
              <a:rPr lang="en-US" sz="900" dirty="0" smtClean="0"/>
              <a:t>-Fate of effluent known  and fully permitted</a:t>
            </a:r>
          </a:p>
          <a:p>
            <a:r>
              <a:rPr lang="en-US" sz="900" dirty="0" smtClean="0"/>
              <a:t>-yearly discharge  volume accounted for</a:t>
            </a:r>
          </a:p>
          <a:p>
            <a:r>
              <a:rPr lang="en-US" sz="900" dirty="0" smtClean="0"/>
              <a:t>*Monitoring effluent characteristics  and standards</a:t>
            </a:r>
          </a:p>
          <a:p>
            <a:r>
              <a:rPr lang="en-US" sz="900" dirty="0" smtClean="0"/>
              <a:t>*Dedication of assigned persons for WWT</a:t>
            </a:r>
          </a:p>
          <a:p>
            <a:r>
              <a:rPr lang="en-US" sz="900" dirty="0" smtClean="0"/>
              <a:t>*Basic training of WWT responsible persons</a:t>
            </a:r>
          </a:p>
          <a:p>
            <a:r>
              <a:rPr lang="en-US" sz="900" dirty="0" smtClean="0"/>
              <a:t>*Understanding design capacity and performance</a:t>
            </a:r>
          </a:p>
          <a:p>
            <a:endParaRPr lang="en-US" sz="1000" dirty="0"/>
          </a:p>
          <a:p>
            <a:endParaRPr lang="en-US" sz="1000" dirty="0" smtClean="0"/>
          </a:p>
          <a:p>
            <a:endParaRPr lang="en-US" sz="1000" dirty="0"/>
          </a:p>
          <a:p>
            <a:endParaRPr lang="en-US" sz="1000" dirty="0" smtClean="0"/>
          </a:p>
          <a:p>
            <a:endParaRPr lang="en-US" sz="1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600200" y="2734940"/>
            <a:ext cx="1447800" cy="45858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Step 2</a:t>
            </a:r>
          </a:p>
          <a:p>
            <a:r>
              <a:rPr lang="en-US" sz="1000" b="1" dirty="0" smtClean="0"/>
              <a:t>Easy fixes, quick wins, must do’s toward prevention and compliance</a:t>
            </a:r>
          </a:p>
          <a:p>
            <a:r>
              <a:rPr lang="en-US" sz="900" dirty="0" smtClean="0"/>
              <a:t>*Communication link WWTP w/Production</a:t>
            </a:r>
          </a:p>
          <a:p>
            <a:r>
              <a:rPr lang="en-US" sz="900" dirty="0" smtClean="0"/>
              <a:t>Communication and Planning</a:t>
            </a:r>
          </a:p>
          <a:p>
            <a:r>
              <a:rPr lang="en-US" sz="900" dirty="0" smtClean="0"/>
              <a:t>*Basic spill /calamity procedure</a:t>
            </a:r>
          </a:p>
          <a:p>
            <a:r>
              <a:rPr lang="en-US" sz="900" dirty="0" smtClean="0"/>
              <a:t>-Calamity tank available</a:t>
            </a:r>
          </a:p>
          <a:p>
            <a:r>
              <a:rPr lang="en-US" sz="900" dirty="0"/>
              <a:t>-</a:t>
            </a:r>
            <a:r>
              <a:rPr lang="en-US" sz="900" dirty="0" smtClean="0"/>
              <a:t>External processing</a:t>
            </a:r>
          </a:p>
          <a:p>
            <a:r>
              <a:rPr lang="en-US" sz="900" dirty="0" smtClean="0"/>
              <a:t>*Regular follow-up of WWTP</a:t>
            </a:r>
          </a:p>
          <a:p>
            <a:r>
              <a:rPr lang="en-US" sz="900" dirty="0" smtClean="0"/>
              <a:t>-Influent characterization </a:t>
            </a:r>
          </a:p>
          <a:p>
            <a:r>
              <a:rPr lang="en-US" sz="900" dirty="0" smtClean="0"/>
              <a:t>-Sludge characterization </a:t>
            </a:r>
          </a:p>
          <a:p>
            <a:r>
              <a:rPr lang="en-US" sz="900" dirty="0" smtClean="0"/>
              <a:t>*Redundant critical equipment</a:t>
            </a:r>
          </a:p>
          <a:p>
            <a:r>
              <a:rPr lang="en-US" sz="900" dirty="0" smtClean="0"/>
              <a:t>-pumps, blowers available</a:t>
            </a:r>
          </a:p>
          <a:p>
            <a:r>
              <a:rPr lang="en-US" sz="900" dirty="0" smtClean="0"/>
              <a:t>*WWTP laboratory safe and controlled</a:t>
            </a:r>
          </a:p>
          <a:p>
            <a:r>
              <a:rPr lang="en-US" sz="900" dirty="0" smtClean="0"/>
              <a:t>-General lab safety rules</a:t>
            </a:r>
          </a:p>
          <a:p>
            <a:r>
              <a:rPr lang="en-US" sz="900" dirty="0" smtClean="0"/>
              <a:t>-Regular instrument calibration</a:t>
            </a:r>
          </a:p>
          <a:p>
            <a:endParaRPr lang="en-US" sz="900" dirty="0"/>
          </a:p>
          <a:p>
            <a:endParaRPr lang="en-US" sz="900" dirty="0" smtClean="0"/>
          </a:p>
          <a:p>
            <a:endParaRPr lang="en-US" sz="900" dirty="0"/>
          </a:p>
          <a:p>
            <a:endParaRPr lang="en-US" sz="900" dirty="0" smtClean="0"/>
          </a:p>
          <a:p>
            <a:endParaRPr lang="en-US" sz="9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048000" y="2400136"/>
            <a:ext cx="1524000" cy="46782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Step 3</a:t>
            </a:r>
          </a:p>
          <a:p>
            <a:r>
              <a:rPr lang="en-US" sz="1000" b="1" dirty="0" smtClean="0"/>
              <a:t>Assess Risks</a:t>
            </a:r>
          </a:p>
          <a:p>
            <a:r>
              <a:rPr lang="en-US" sz="900" dirty="0" smtClean="0"/>
              <a:t>*Removal efficiency of organics and nutrients evaluated and in line with design</a:t>
            </a:r>
          </a:p>
          <a:p>
            <a:r>
              <a:rPr lang="en-US" sz="900" dirty="0" smtClean="0"/>
              <a:t>-COD, BOD, N, P removal</a:t>
            </a:r>
          </a:p>
          <a:p>
            <a:r>
              <a:rPr lang="en-US" sz="900" dirty="0" smtClean="0"/>
              <a:t>*Rest capacity understood</a:t>
            </a:r>
          </a:p>
          <a:p>
            <a:r>
              <a:rPr lang="en-US" sz="900" dirty="0" smtClean="0"/>
              <a:t>*Spill/Calamity control in place</a:t>
            </a:r>
          </a:p>
          <a:p>
            <a:r>
              <a:rPr lang="en-US" sz="900" dirty="0" smtClean="0"/>
              <a:t>-Awareness</a:t>
            </a:r>
          </a:p>
          <a:p>
            <a:r>
              <a:rPr lang="en-US" sz="900" dirty="0" smtClean="0"/>
              <a:t>-Procedures available/in practice</a:t>
            </a:r>
          </a:p>
          <a:p>
            <a:r>
              <a:rPr lang="en-US" sz="900" dirty="0" smtClean="0"/>
              <a:t>*Advanced training</a:t>
            </a:r>
          </a:p>
          <a:p>
            <a:r>
              <a:rPr lang="en-US" sz="900" dirty="0" smtClean="0"/>
              <a:t>-WWT organizations </a:t>
            </a:r>
          </a:p>
          <a:p>
            <a:r>
              <a:rPr lang="en-US" sz="900" dirty="0" smtClean="0"/>
              <a:t>-Follow-up training </a:t>
            </a:r>
          </a:p>
          <a:p>
            <a:r>
              <a:rPr lang="en-US" sz="900" dirty="0" smtClean="0"/>
              <a:t>-Advanced data interpretation and evaluation</a:t>
            </a:r>
          </a:p>
          <a:p>
            <a:r>
              <a:rPr lang="en-US" sz="900" dirty="0" smtClean="0"/>
              <a:t>*Integration of production planning and WWT capacity/capability </a:t>
            </a:r>
          </a:p>
          <a:p>
            <a:r>
              <a:rPr lang="en-US" sz="900" dirty="0" smtClean="0"/>
              <a:t>*Evaluation of water and pollution balance</a:t>
            </a:r>
          </a:p>
          <a:p>
            <a:r>
              <a:rPr lang="en-US" sz="900" dirty="0" smtClean="0"/>
              <a:t>-Water consumption in production? Rainwater</a:t>
            </a:r>
          </a:p>
          <a:p>
            <a:r>
              <a:rPr lang="en-US" sz="900" dirty="0" smtClean="0"/>
              <a:t>-Sound water and mass balance </a:t>
            </a:r>
          </a:p>
          <a:p>
            <a:endParaRPr lang="en-US" sz="900" dirty="0"/>
          </a:p>
          <a:p>
            <a:endParaRPr lang="en-US" sz="900" dirty="0" smtClean="0"/>
          </a:p>
          <a:p>
            <a:endParaRPr lang="en-US" sz="900" dirty="0"/>
          </a:p>
          <a:p>
            <a:endParaRPr lang="en-US" sz="9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4572000" y="2049140"/>
            <a:ext cx="1600200" cy="52937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Step 4</a:t>
            </a:r>
          </a:p>
          <a:p>
            <a:r>
              <a:rPr lang="en-US" sz="1000" b="1" dirty="0" smtClean="0"/>
              <a:t>Control Risks</a:t>
            </a:r>
          </a:p>
          <a:p>
            <a:r>
              <a:rPr lang="en-US" sz="1000" dirty="0" smtClean="0"/>
              <a:t>*Wastewater acceptance policy</a:t>
            </a:r>
          </a:p>
          <a:p>
            <a:r>
              <a:rPr lang="en-US" sz="1000" dirty="0" smtClean="0"/>
              <a:t>-Dedicated acceptance person</a:t>
            </a:r>
          </a:p>
          <a:p>
            <a:r>
              <a:rPr lang="en-US" sz="1000" dirty="0" smtClean="0"/>
              <a:t>-Awareness of the impact of new waste streams</a:t>
            </a:r>
          </a:p>
          <a:p>
            <a:r>
              <a:rPr lang="en-US" sz="1000" dirty="0" smtClean="0"/>
              <a:t>-Procedures available/in place</a:t>
            </a:r>
          </a:p>
          <a:p>
            <a:r>
              <a:rPr lang="en-US" sz="1000" dirty="0" smtClean="0"/>
              <a:t>*Awareness/evaluation of value of microscopic sludge analysis?</a:t>
            </a:r>
          </a:p>
          <a:p>
            <a:r>
              <a:rPr lang="en-US" sz="1000" dirty="0" smtClean="0"/>
              <a:t>*Water consumption optimization  awareness</a:t>
            </a:r>
          </a:p>
          <a:p>
            <a:r>
              <a:rPr lang="en-US" sz="1000" dirty="0" smtClean="0"/>
              <a:t>*Preventative maintenance program</a:t>
            </a:r>
          </a:p>
          <a:p>
            <a:r>
              <a:rPr lang="en-US" sz="1000" dirty="0" smtClean="0"/>
              <a:t>*Trending of important parameters and process deviations</a:t>
            </a:r>
          </a:p>
          <a:p>
            <a:r>
              <a:rPr lang="en-US" sz="1000" dirty="0" smtClean="0"/>
              <a:t>*Operational WWTP emergency procedure</a:t>
            </a:r>
          </a:p>
          <a:p>
            <a:r>
              <a:rPr lang="en-US" sz="1000" dirty="0" smtClean="0"/>
              <a:t>-Back-up power available</a:t>
            </a:r>
          </a:p>
          <a:p>
            <a:r>
              <a:rPr lang="en-US" sz="1000" dirty="0" smtClean="0"/>
              <a:t>-Failure alarm system for critical equipment</a:t>
            </a:r>
          </a:p>
          <a:p>
            <a:r>
              <a:rPr lang="en-US" sz="1000" dirty="0" smtClean="0"/>
              <a:t>-Personnel available 24/7</a:t>
            </a:r>
          </a:p>
          <a:p>
            <a:endParaRPr lang="en-US" sz="1000" dirty="0"/>
          </a:p>
          <a:p>
            <a:endParaRPr lang="en-US" sz="1000" dirty="0" smtClean="0"/>
          </a:p>
          <a:p>
            <a:endParaRPr lang="en-US" sz="1000" dirty="0"/>
          </a:p>
          <a:p>
            <a:endParaRPr lang="en-US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/>
          </a:p>
          <a:p>
            <a:endParaRPr lang="en-US" sz="1000" dirty="0"/>
          </a:p>
        </p:txBody>
      </p:sp>
      <p:sp>
        <p:nvSpPr>
          <p:cNvPr id="10" name="TextBox 9"/>
          <p:cNvSpPr txBox="1"/>
          <p:nvPr/>
        </p:nvSpPr>
        <p:spPr>
          <a:xfrm>
            <a:off x="6172200" y="1789048"/>
            <a:ext cx="1524000" cy="52937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Step 5</a:t>
            </a:r>
          </a:p>
          <a:p>
            <a:r>
              <a:rPr lang="en-US" sz="1000" b="1" dirty="0" smtClean="0"/>
              <a:t>Audit/Benchmark</a:t>
            </a:r>
          </a:p>
          <a:p>
            <a:r>
              <a:rPr lang="en-US" sz="1000" dirty="0" smtClean="0"/>
              <a:t>Share/implement best practices</a:t>
            </a:r>
          </a:p>
          <a:p>
            <a:r>
              <a:rPr lang="en-US" sz="1000" dirty="0" smtClean="0"/>
              <a:t>*Opportunities for improvement identified and evaluated</a:t>
            </a:r>
          </a:p>
          <a:p>
            <a:r>
              <a:rPr lang="en-US" sz="1000" dirty="0" smtClean="0"/>
              <a:t>-Audit of production and WW treatment as they relate to each other</a:t>
            </a:r>
          </a:p>
          <a:p>
            <a:r>
              <a:rPr lang="en-US" sz="1000" dirty="0" smtClean="0"/>
              <a:t>-Evaluation of water and product use in production to investigate technology efficiency and effectiveness</a:t>
            </a:r>
          </a:p>
          <a:p>
            <a:r>
              <a:rPr lang="en-US" sz="1000" dirty="0" smtClean="0"/>
              <a:t>*Have operational efficiencies been benchmarked and improvements evaluated?</a:t>
            </a:r>
          </a:p>
          <a:p>
            <a:r>
              <a:rPr lang="en-US" sz="1000" dirty="0" smtClean="0"/>
              <a:t>-Comparison of performance of similar plants in order to optimize</a:t>
            </a:r>
          </a:p>
          <a:p>
            <a:r>
              <a:rPr lang="en-US" sz="1000" dirty="0" smtClean="0"/>
              <a:t>-Comparison of operational costs of similar plants in order to optimize</a:t>
            </a:r>
          </a:p>
          <a:p>
            <a:endParaRPr lang="en-US" sz="1000" dirty="0"/>
          </a:p>
          <a:p>
            <a:endParaRPr lang="en-US" sz="1000" dirty="0" smtClean="0"/>
          </a:p>
          <a:p>
            <a:endParaRPr lang="en-US" sz="1000" dirty="0"/>
          </a:p>
          <a:p>
            <a:endParaRPr lang="en-US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7696200" y="1515740"/>
            <a:ext cx="1524000" cy="56015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Step 6</a:t>
            </a:r>
          </a:p>
          <a:p>
            <a:r>
              <a:rPr lang="en-US" sz="1000" b="1" dirty="0" smtClean="0"/>
              <a:t>Integrate &amp; maintain continuous improvement</a:t>
            </a:r>
          </a:p>
          <a:p>
            <a:r>
              <a:rPr lang="en-US" sz="1000" dirty="0" smtClean="0"/>
              <a:t>*Process technology reviewed and evaluated for BAT</a:t>
            </a:r>
          </a:p>
          <a:p>
            <a:r>
              <a:rPr lang="en-US" sz="1000" dirty="0" smtClean="0"/>
              <a:t>*If direct discharge , is TIE (Toxicity Identification Evaluation) done?</a:t>
            </a:r>
          </a:p>
          <a:p>
            <a:r>
              <a:rPr lang="en-US" sz="1000" dirty="0" smtClean="0"/>
              <a:t>-Whole effluent testing (acute/chronic)</a:t>
            </a:r>
          </a:p>
          <a:p>
            <a:r>
              <a:rPr lang="en-US" sz="1000" dirty="0" smtClean="0"/>
              <a:t>*If </a:t>
            </a:r>
            <a:r>
              <a:rPr lang="en-US" sz="1000" dirty="0"/>
              <a:t>direct discharge , is </a:t>
            </a:r>
            <a:r>
              <a:rPr lang="en-US" sz="1000" dirty="0" smtClean="0"/>
              <a:t>TRE </a:t>
            </a:r>
            <a:r>
              <a:rPr lang="en-US" sz="1000" dirty="0"/>
              <a:t>(Toxicity </a:t>
            </a:r>
            <a:r>
              <a:rPr lang="en-US" sz="1000" dirty="0" smtClean="0"/>
              <a:t>Reduction Evaluation</a:t>
            </a:r>
            <a:r>
              <a:rPr lang="en-US" sz="1000" dirty="0"/>
              <a:t>) done?</a:t>
            </a:r>
          </a:p>
          <a:p>
            <a:r>
              <a:rPr lang="en-US" sz="1000" dirty="0" smtClean="0"/>
              <a:t>-Techniques to reduce toxicity  tested implemented?</a:t>
            </a:r>
          </a:p>
          <a:p>
            <a:r>
              <a:rPr lang="en-US" sz="1000" dirty="0" smtClean="0"/>
              <a:t> *Rational water management</a:t>
            </a:r>
          </a:p>
          <a:p>
            <a:r>
              <a:rPr lang="en-US" sz="1000" dirty="0" smtClean="0"/>
              <a:t>-Awareness campaign</a:t>
            </a:r>
          </a:p>
          <a:p>
            <a:r>
              <a:rPr lang="en-US" sz="1000" dirty="0" smtClean="0"/>
              <a:t>-Effluent reuse</a:t>
            </a:r>
          </a:p>
          <a:p>
            <a:r>
              <a:rPr lang="en-US" sz="1000" dirty="0" smtClean="0"/>
              <a:t>-Rainwater capture/use</a:t>
            </a:r>
          </a:p>
          <a:p>
            <a:r>
              <a:rPr lang="en-US" sz="1000" dirty="0" smtClean="0"/>
              <a:t>*Advanced training including microscopic sludge analysis</a:t>
            </a:r>
          </a:p>
          <a:p>
            <a:r>
              <a:rPr lang="en-US" sz="1000" dirty="0" smtClean="0"/>
              <a:t>-Microorganism activity level</a:t>
            </a:r>
          </a:p>
          <a:p>
            <a:r>
              <a:rPr lang="en-US" sz="1000" dirty="0" smtClean="0"/>
              <a:t>-Floc forming bacteria identification (staining)</a:t>
            </a:r>
          </a:p>
          <a:p>
            <a:r>
              <a:rPr lang="en-US" sz="1000" dirty="0" smtClean="0"/>
              <a:t>-Filament identification</a:t>
            </a:r>
          </a:p>
          <a:p>
            <a:endParaRPr lang="en-US" sz="1000" dirty="0"/>
          </a:p>
          <a:p>
            <a:endParaRPr lang="en-US" sz="1000" dirty="0" smtClean="0"/>
          </a:p>
          <a:p>
            <a:endParaRPr lang="en-US" sz="1000" dirty="0"/>
          </a:p>
          <a:p>
            <a:endParaRPr lang="en-US" sz="1000" dirty="0" smtClean="0"/>
          </a:p>
          <a:p>
            <a:endParaRPr lang="en-US" sz="1000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53388" y="1233894"/>
            <a:ext cx="8814412" cy="174066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81000" y="2348437"/>
            <a:ext cx="2057400" cy="369332"/>
          </a:xfrm>
          <a:prstGeom prst="rect">
            <a:avLst/>
          </a:prstGeom>
          <a:solidFill>
            <a:srgbClr val="99BA56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Minimum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200400" y="1682833"/>
            <a:ext cx="2057400" cy="369332"/>
          </a:xfrm>
          <a:prstGeom prst="rect">
            <a:avLst/>
          </a:prstGeom>
          <a:solidFill>
            <a:srgbClr val="74913B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Advanced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400800" y="1149433"/>
            <a:ext cx="2057400" cy="369332"/>
          </a:xfrm>
          <a:prstGeom prst="rect">
            <a:avLst/>
          </a:prstGeom>
          <a:solidFill>
            <a:srgbClr val="5C732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High-Level</a:t>
            </a:r>
            <a:endParaRPr lang="en-US" dirty="0"/>
          </a:p>
        </p:txBody>
      </p:sp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1" y="6478216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</a:t>
            </a:r>
            <a:r>
              <a:rPr lang="en-US" b="1" dirty="0" smtClean="0"/>
              <a:t>Managing </a:t>
            </a:r>
            <a:r>
              <a:rPr lang="en-US" b="1" dirty="0"/>
              <a:t>manufacturing 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280532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word about permits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discharge permits will address established parameters, e.g., </a:t>
            </a:r>
            <a:r>
              <a:rPr lang="en-US" dirty="0"/>
              <a:t>control of pH, biological oxygen demand, chemical oxygen demand, etc</a:t>
            </a:r>
            <a:r>
              <a:rPr lang="en-US" dirty="0" smtClean="0"/>
              <a:t>. </a:t>
            </a:r>
          </a:p>
          <a:p>
            <a:r>
              <a:rPr lang="en-US" dirty="0" smtClean="0"/>
              <a:t>Some discharge permits include periodic general toxicity testing, i.e., whole effluent toxicity </a:t>
            </a:r>
          </a:p>
          <a:p>
            <a:r>
              <a:rPr lang="en-US" dirty="0"/>
              <a:t>Most discharge permits will </a:t>
            </a:r>
            <a:r>
              <a:rPr lang="en-US" u="sng" dirty="0"/>
              <a:t>NOT</a:t>
            </a:r>
            <a:r>
              <a:rPr lang="en-US" dirty="0"/>
              <a:t> </a:t>
            </a:r>
            <a:r>
              <a:rPr lang="en-US" dirty="0" smtClean="0"/>
              <a:t>directly address </a:t>
            </a:r>
            <a:r>
              <a:rPr lang="en-US" dirty="0"/>
              <a:t>active pharmaceutical ingredients (APIs</a:t>
            </a:r>
            <a:r>
              <a:rPr lang="en-US" dirty="0" smtClean="0"/>
              <a:t>) but </a:t>
            </a:r>
            <a:r>
              <a:rPr lang="en-US" u="sng" dirty="0" smtClean="0"/>
              <a:t>DO</a:t>
            </a:r>
            <a:r>
              <a:rPr lang="en-US" dirty="0" smtClean="0"/>
              <a:t> include a ‘general duty’ clause, i.e., “No toxics in toxic amounts”.</a:t>
            </a:r>
            <a:endParaRPr lang="en-US" dirty="0"/>
          </a:p>
          <a:p>
            <a:r>
              <a:rPr lang="en-US" dirty="0" smtClean="0"/>
              <a:t>Zero discharge doesn’t always equal ‘zero risk’</a:t>
            </a:r>
          </a:p>
          <a:p>
            <a:pPr lvl="1"/>
            <a:r>
              <a:rPr lang="en-US" dirty="0" smtClean="0"/>
              <a:t>Ground dispersion may result in:</a:t>
            </a:r>
          </a:p>
          <a:p>
            <a:pPr lvl="2"/>
            <a:r>
              <a:rPr lang="en-US" dirty="0" smtClean="0"/>
              <a:t>Dermal/inhalation exposure to applicator and/or recreational users</a:t>
            </a:r>
          </a:p>
          <a:p>
            <a:pPr lvl="2"/>
            <a:r>
              <a:rPr lang="en-US" dirty="0" smtClean="0"/>
              <a:t>Edible vegetation and/or groundwater users</a:t>
            </a:r>
          </a:p>
          <a:p>
            <a:pPr lvl="2"/>
            <a:r>
              <a:rPr lang="en-US" dirty="0" smtClean="0"/>
              <a:t>Terrestrial organisms</a:t>
            </a:r>
          </a:p>
          <a:p>
            <a:pPr lvl="2"/>
            <a:r>
              <a:rPr lang="en-US" dirty="0" smtClean="0"/>
              <a:t>Mist inhalation from opened cooling uses. </a:t>
            </a:r>
          </a:p>
          <a:p>
            <a:pPr lvl="2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275955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5601" y="780425"/>
            <a:ext cx="7466076" cy="492443"/>
          </a:xfrm>
        </p:spPr>
        <p:txBody>
          <a:bodyPr/>
          <a:lstStyle/>
          <a:p>
            <a:r>
              <a:rPr lang="en-US" dirty="0" smtClean="0"/>
              <a:t>Agenda 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0" y="6478216"/>
            <a:ext cx="6291975" cy="365125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  <a:r>
              <a:rPr lang="en-US" b="1" dirty="0"/>
              <a:t>PSCI </a:t>
            </a:r>
            <a:r>
              <a:rPr lang="en-US" b="1" dirty="0" smtClean="0"/>
              <a:t>Webinar: Managing manufacturing effluent </a:t>
            </a:r>
            <a:r>
              <a:rPr lang="en-US" dirty="0" smtClean="0"/>
              <a:t>| January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343770"/>
              </p:ext>
            </p:extLst>
          </p:nvPr>
        </p:nvGraphicFramePr>
        <p:xfrm>
          <a:off x="1509311" y="1886697"/>
          <a:ext cx="6572365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42"/>
                <a:gridCol w="6333623"/>
              </a:tblGrid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1</a:t>
                      </a:r>
                      <a:endParaRPr lang="en-US" sz="2000" dirty="0">
                        <a:solidFill>
                          <a:schemeClr val="bg2">
                            <a:lumMod val="90000"/>
                          </a:schemeClr>
                        </a:solidFill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Why is managing active pharmaceutical ingredients (API) in manufacturing effluent important and what is the industry doing to improve public perceptions?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Understanding where you stand at the moment and how to advance your program to the next level through the maturity ladder concept.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00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Calculating API discharge concentration called the Predicted Environmental Concentration (PEC) and comparing it to the Predicted-No-Effect-Concentration (PNEC).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Simple steps to reducing API process losses to waste water and what to do when the PNEC is exceeded.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04788" y="776281"/>
            <a:ext cx="8229600" cy="492443"/>
          </a:xfrm>
        </p:spPr>
        <p:txBody>
          <a:bodyPr/>
          <a:lstStyle/>
          <a:p>
            <a:pPr>
              <a:defRPr/>
            </a:pPr>
            <a:r>
              <a:rPr lang="en-US" dirty="0"/>
              <a:t>What Is </a:t>
            </a:r>
            <a:r>
              <a:rPr lang="en-US" dirty="0" smtClean="0"/>
              <a:t>an Environmental Risk Assessment</a:t>
            </a:r>
            <a:r>
              <a:rPr lang="en-US" dirty="0"/>
              <a:t>?</a:t>
            </a:r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21460B0C-78AB-44EB-976B-91305003AA56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5" name="Content Placeholder 7"/>
          <p:cNvSpPr>
            <a:spLocks noGrp="1"/>
          </p:cNvSpPr>
          <p:nvPr>
            <p:ph idx="1"/>
          </p:nvPr>
        </p:nvSpPr>
        <p:spPr>
          <a:xfrm>
            <a:off x="469900" y="1371615"/>
            <a:ext cx="8045450" cy="1874359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/>
              <a:t>Good management practices may not eliminate all API released to water</a:t>
            </a:r>
          </a:p>
          <a:p>
            <a:pPr>
              <a:defRPr/>
            </a:pPr>
            <a:r>
              <a:rPr lang="en-US" sz="1600" dirty="0"/>
              <a:t>Your responsibility is to know whether the amount released could have a potential impact on the environment and to take appropriate action</a:t>
            </a:r>
          </a:p>
          <a:p>
            <a:pPr>
              <a:defRPr/>
            </a:pPr>
            <a:r>
              <a:rPr lang="en-US" sz="1600" dirty="0" smtClean="0"/>
              <a:t>Environmental Risk Assessment requires </a:t>
            </a:r>
            <a:r>
              <a:rPr lang="en-US" sz="1600" dirty="0"/>
              <a:t>data and professional judgment</a:t>
            </a:r>
          </a:p>
          <a:p>
            <a:pPr>
              <a:defRPr/>
            </a:pPr>
            <a:endParaRPr lang="en-US" sz="2000" b="1" i="1" dirty="0" smtClean="0">
              <a:solidFill>
                <a:schemeClr val="tx1">
                  <a:lumMod val="50000"/>
                  <a:lumOff val="50000"/>
                </a:schemeClr>
              </a:solidFill>
              <a:cs typeface="+mn-cs"/>
            </a:endParaRPr>
          </a:p>
          <a:p>
            <a:pPr>
              <a:defRPr/>
            </a:pPr>
            <a:endParaRPr lang="en-US" sz="1000" b="1" i="1" dirty="0" smtClean="0">
              <a:solidFill>
                <a:schemeClr val="tx1">
                  <a:lumMod val="50000"/>
                  <a:lumOff val="50000"/>
                </a:schemeClr>
              </a:solidFill>
              <a:cs typeface="+mn-cs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317875" y="3366513"/>
            <a:ext cx="10795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3743325" y="4048273"/>
            <a:ext cx="13081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397375" y="3369688"/>
            <a:ext cx="90011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 bwMode="auto">
          <a:xfrm>
            <a:off x="689698" y="2792850"/>
            <a:ext cx="2655887" cy="12858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Predicted Environmental Concentration </a:t>
            </a:r>
            <a:r>
              <a:rPr lang="en-US" sz="2000" b="1" dirty="0">
                <a:solidFill>
                  <a:schemeClr val="tx1"/>
                </a:solidFill>
                <a:latin typeface="Calibri" pitchFamily="34" charset="0"/>
              </a:rPr>
              <a:t>(PEC)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5296765" y="2792850"/>
            <a:ext cx="3190875" cy="12858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Predicted No Effect Concentration </a:t>
            </a:r>
            <a:r>
              <a:rPr lang="en-US" sz="2000" b="1" dirty="0">
                <a:solidFill>
                  <a:schemeClr val="tx1"/>
                </a:solidFill>
                <a:latin typeface="Calibri" pitchFamily="34" charset="0"/>
              </a:rPr>
              <a:t>(PNEC)</a:t>
            </a:r>
          </a:p>
        </p:txBody>
      </p:sp>
      <p:sp>
        <p:nvSpPr>
          <p:cNvPr id="16" name="Rounded Rectangle 15"/>
          <p:cNvSpPr/>
          <p:nvPr/>
        </p:nvSpPr>
        <p:spPr bwMode="auto">
          <a:xfrm>
            <a:off x="2227263" y="4743902"/>
            <a:ext cx="4505325" cy="135572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Risk Quotient (RQ)</a:t>
            </a:r>
            <a:endParaRPr lang="en-US" sz="2000" dirty="0">
              <a:solidFill>
                <a:schemeClr val="tx1"/>
              </a:solidFill>
              <a:latin typeface="Calibri" pitchFamily="34" charset="0"/>
              <a:ea typeface="ヒラギノ角ゴ Pro W3" charset="-128"/>
            </a:endParaRPr>
          </a:p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PEC /PNEC &lt;1, Low risk</a:t>
            </a:r>
          </a:p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PEC /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PNEC &gt;1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, 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Potential risk:</a:t>
            </a:r>
          </a:p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Reassess/take appropriate </a:t>
            </a:r>
            <a:r>
              <a:rPr lang="en-US" sz="2000" dirty="0">
                <a:solidFill>
                  <a:schemeClr val="tx1"/>
                </a:solidFill>
                <a:latin typeface="Calibri" pitchFamily="34" charset="0"/>
                <a:ea typeface="ヒラギノ角ゴ Pro W3" charset="-128"/>
              </a:rPr>
              <a:t>action</a:t>
            </a:r>
          </a:p>
        </p:txBody>
      </p:sp>
      <p:sp>
        <p:nvSpPr>
          <p:cNvPr id="11" name="Footer Placeholder 2"/>
          <p:cNvSpPr>
            <a:spLocks noGrp="1"/>
          </p:cNvSpPr>
          <p:nvPr/>
        </p:nvSpPr>
        <p:spPr>
          <a:xfrm>
            <a:off x="357829" y="6380153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092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65151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title"/>
          </p:nvPr>
        </p:nvSpPr>
        <p:spPr>
          <a:xfrm>
            <a:off x="664234" y="650558"/>
            <a:ext cx="8098766" cy="492443"/>
          </a:xfrm>
        </p:spPr>
        <p:txBody>
          <a:bodyPr/>
          <a:lstStyle/>
          <a:p>
            <a:r>
              <a:rPr lang="en-US" altLang="en-US" dirty="0"/>
              <a:t>Mass Balance: Approach </a:t>
            </a:r>
          </a:p>
        </p:txBody>
      </p:sp>
      <p:sp>
        <p:nvSpPr>
          <p:cNvPr id="14345" name="Rectangle 9" descr="75%"/>
          <p:cNvSpPr>
            <a:spLocks noChangeArrowheads="1"/>
          </p:cNvSpPr>
          <p:nvPr/>
        </p:nvSpPr>
        <p:spPr bwMode="auto">
          <a:xfrm>
            <a:off x="3200400" y="2667000"/>
            <a:ext cx="2971800" cy="1828800"/>
          </a:xfrm>
          <a:prstGeom prst="rect">
            <a:avLst/>
          </a:prstGeom>
          <a:pattFill prst="pct75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>
            <a:off x="2133600" y="3375804"/>
            <a:ext cx="1066800" cy="533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7" name="AutoShape 11"/>
          <p:cNvSpPr>
            <a:spLocks noChangeArrowheads="1"/>
          </p:cNvSpPr>
          <p:nvPr/>
        </p:nvSpPr>
        <p:spPr bwMode="auto">
          <a:xfrm>
            <a:off x="6172200" y="3352800"/>
            <a:ext cx="806570" cy="533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341312" y="3380836"/>
            <a:ext cx="17922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 Input (mass)</a:t>
            </a:r>
          </a:p>
          <a:p>
            <a:endParaRPr lang="en-US" altLang="en-US" dirty="0"/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6862763" y="3074837"/>
            <a:ext cx="290671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  </a:t>
            </a:r>
            <a:r>
              <a:rPr lang="en-US" altLang="en-US" dirty="0" smtClean="0"/>
              <a:t>Product </a:t>
            </a:r>
            <a:r>
              <a:rPr lang="en-US" altLang="en-US" dirty="0"/>
              <a:t>(mass)</a:t>
            </a:r>
          </a:p>
          <a:p>
            <a:endParaRPr lang="en-US" altLang="en-US" dirty="0"/>
          </a:p>
          <a:p>
            <a:r>
              <a:rPr lang="en-US" altLang="en-US" dirty="0"/>
              <a:t> </a:t>
            </a:r>
            <a:r>
              <a:rPr lang="en-US" altLang="en-US" dirty="0" smtClean="0"/>
              <a:t> Waste</a:t>
            </a:r>
            <a:r>
              <a:rPr lang="en-US" altLang="en-US" dirty="0"/>
              <a:t>, recovered</a:t>
            </a:r>
          </a:p>
          <a:p>
            <a:r>
              <a:rPr lang="en-US" altLang="en-US" dirty="0"/>
              <a:t>      (mass or %)</a:t>
            </a:r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4724400" y="44958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 flipV="1">
            <a:off x="4724400" y="19050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733800" y="5486400"/>
            <a:ext cx="20939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Waste, Effluent</a:t>
            </a:r>
          </a:p>
          <a:p>
            <a:r>
              <a:rPr lang="en-US" altLang="en-US"/>
              <a:t>   (mass or %)</a:t>
            </a: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3344174" y="1447800"/>
            <a:ext cx="3052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Waste, Air (mass or %)</a:t>
            </a:r>
          </a:p>
        </p:txBody>
      </p:sp>
      <p:grpSp>
        <p:nvGrpSpPr>
          <p:cNvPr id="14359" name="Group 23"/>
          <p:cNvGrpSpPr>
            <a:grpSpLocks/>
          </p:cNvGrpSpPr>
          <p:nvPr/>
        </p:nvGrpSpPr>
        <p:grpSpPr bwMode="auto">
          <a:xfrm>
            <a:off x="209550" y="2994025"/>
            <a:ext cx="8832851" cy="3454400"/>
            <a:chOff x="35" y="1886"/>
            <a:chExt cx="5564" cy="2176"/>
          </a:xfrm>
        </p:grpSpPr>
        <p:grpSp>
          <p:nvGrpSpPr>
            <p:cNvPr id="14356" name="Group 20"/>
            <p:cNvGrpSpPr>
              <a:grpSpLocks/>
            </p:cNvGrpSpPr>
            <p:nvPr/>
          </p:nvGrpSpPr>
          <p:grpSpPr bwMode="auto">
            <a:xfrm>
              <a:off x="35" y="1886"/>
              <a:ext cx="3540" cy="2176"/>
              <a:chOff x="35" y="1934"/>
              <a:chExt cx="3540" cy="2176"/>
            </a:xfrm>
          </p:grpSpPr>
          <p:sp>
            <p:nvSpPr>
              <p:cNvPr id="14354" name="Oval 18"/>
              <p:cNvSpPr>
                <a:spLocks noChangeArrowheads="1"/>
              </p:cNvSpPr>
              <p:nvPr/>
            </p:nvSpPr>
            <p:spPr bwMode="auto">
              <a:xfrm>
                <a:off x="2183" y="3294"/>
                <a:ext cx="1392" cy="816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355" name="Oval 19"/>
              <p:cNvSpPr>
                <a:spLocks noChangeArrowheads="1"/>
              </p:cNvSpPr>
              <p:nvPr/>
            </p:nvSpPr>
            <p:spPr bwMode="auto">
              <a:xfrm>
                <a:off x="35" y="1934"/>
                <a:ext cx="1200" cy="816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357" name="Text Box 21"/>
            <p:cNvSpPr txBox="1">
              <a:spLocks noChangeArrowheads="1"/>
            </p:cNvSpPr>
            <p:nvPr/>
          </p:nvSpPr>
          <p:spPr bwMode="auto">
            <a:xfrm>
              <a:off x="3830" y="3338"/>
              <a:ext cx="176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b="1" dirty="0">
                  <a:solidFill>
                    <a:srgbClr val="FF0000"/>
                  </a:solidFill>
                </a:rPr>
                <a:t>Site </a:t>
              </a:r>
              <a:r>
                <a:rPr lang="en-US" altLang="en-US" b="1" dirty="0" smtClean="0">
                  <a:solidFill>
                    <a:srgbClr val="FF0000"/>
                  </a:solidFill>
                </a:rPr>
                <a:t>WW Flow </a:t>
              </a:r>
              <a:r>
                <a:rPr lang="en-US" altLang="en-US" b="1" dirty="0">
                  <a:solidFill>
                    <a:srgbClr val="FF0000"/>
                  </a:solidFill>
                </a:rPr>
                <a:t>rate, m</a:t>
              </a:r>
              <a:r>
                <a:rPr lang="en-US" altLang="en-US" b="1" baseline="30000" dirty="0">
                  <a:solidFill>
                    <a:srgbClr val="FF0000"/>
                  </a:solidFill>
                </a:rPr>
                <a:t>3</a:t>
              </a:r>
              <a:r>
                <a:rPr lang="en-US" altLang="en-US" b="1" dirty="0">
                  <a:solidFill>
                    <a:srgbClr val="FF0000"/>
                  </a:solidFill>
                </a:rPr>
                <a:t>/d</a:t>
              </a:r>
            </a:p>
          </p:txBody>
        </p:sp>
      </p:grpSp>
      <p:sp>
        <p:nvSpPr>
          <p:cNvPr id="18" name="Footer Placeholder 2"/>
          <p:cNvSpPr>
            <a:spLocks noGrp="1"/>
          </p:cNvSpPr>
          <p:nvPr/>
        </p:nvSpPr>
        <p:spPr>
          <a:xfrm>
            <a:off x="477572" y="6448425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426121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PEC Data Collection &amp; Analysis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200" dirty="0" smtClean="0">
                <a:ea typeface="ヒラギノ角ゴ Pro W3"/>
              </a:rPr>
              <a:t>Review batch records to determine API losses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 dirty="0" smtClean="0">
                <a:ea typeface="ヒラギノ角ゴ Pro W3"/>
              </a:rPr>
              <a:t>Estimate API losses (account for batch and cleaning cycles)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 dirty="0" smtClean="0">
                <a:ea typeface="ヒラギノ角ゴ Pro W3"/>
              </a:rPr>
              <a:t>Estimate treatment plant removal efficiency using the API chemical and physical properties,</a:t>
            </a:r>
            <a:r>
              <a:rPr lang="en-US" altLang="en-US" sz="2200" dirty="0" smtClean="0">
                <a:solidFill>
                  <a:srgbClr val="FF0000"/>
                </a:solidFill>
                <a:ea typeface="ヒラギノ角ゴ Pro W3"/>
              </a:rPr>
              <a:t> </a:t>
            </a:r>
            <a:r>
              <a:rPr lang="en-US" altLang="en-US" sz="2200" dirty="0" smtClean="0">
                <a:ea typeface="ヒラギノ角ゴ Pro W3"/>
              </a:rPr>
              <a:t>literature, or assume 0%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200" dirty="0" smtClean="0">
                <a:ea typeface="ヒラギノ角ゴ Pro W3"/>
              </a:rPr>
              <a:t>Get wastewater and receiving water flows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US" sz="1100" dirty="0" smtClean="0">
              <a:ea typeface="ヒラギノ角ゴ Pro W3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US" sz="1100" dirty="0" smtClean="0">
              <a:ea typeface="ヒラギノ角ゴ Pro W3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US" sz="900" b="1" dirty="0" smtClean="0">
              <a:ea typeface="ヒラギノ角ゴ Pro W3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7113" y="3818965"/>
            <a:ext cx="34750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i="1" dirty="0">
                <a:latin typeface="Calibri" pitchFamily="34" charset="0"/>
                <a:ea typeface="ヒラギノ角ゴ Pro W3" charset="-128"/>
                <a:cs typeface="+mn-cs"/>
              </a:rPr>
              <a:t>Examples</a:t>
            </a:r>
          </a:p>
        </p:txBody>
      </p:sp>
      <p:grpSp>
        <p:nvGrpSpPr>
          <p:cNvPr id="9" name="Group 15"/>
          <p:cNvGrpSpPr>
            <a:grpSpLocks/>
          </p:cNvGrpSpPr>
          <p:nvPr>
            <p:custDataLst>
              <p:tags r:id="rId1"/>
            </p:custDataLst>
          </p:nvPr>
        </p:nvGrpSpPr>
        <p:grpSpPr bwMode="auto">
          <a:xfrm>
            <a:off x="1109663" y="4165758"/>
            <a:ext cx="3871912" cy="1908175"/>
            <a:chOff x="204788" y="3788229"/>
            <a:chExt cx="3870824" cy="1907177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0" name="Rounded Rectangle 9"/>
            <p:cNvSpPr/>
            <p:nvPr/>
          </p:nvSpPr>
          <p:spPr>
            <a:xfrm>
              <a:off x="204788" y="3788229"/>
              <a:ext cx="3870824" cy="1907177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TextBox 6"/>
            <p:cNvSpPr txBox="1">
              <a:spLocks noChangeArrowheads="1"/>
            </p:cNvSpPr>
            <p:nvPr/>
          </p:nvSpPr>
          <p:spPr bwMode="auto">
            <a:xfrm>
              <a:off x="400733" y="4314315"/>
              <a:ext cx="1643743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batch records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product yield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batch/year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cleaning cycles</a:t>
              </a:r>
            </a:p>
          </p:txBody>
        </p:sp>
        <p:sp>
          <p:nvSpPr>
            <p:cNvPr id="12" name="TextBox 7"/>
            <p:cNvSpPr txBox="1">
              <a:spLocks noChangeArrowheads="1"/>
            </p:cNvSpPr>
            <p:nvPr/>
          </p:nvSpPr>
          <p:spPr bwMode="auto">
            <a:xfrm>
              <a:off x="2031410" y="4314315"/>
              <a:ext cx="1913573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wastewater POG</a:t>
              </a:r>
              <a:r>
                <a:rPr lang="en-US" altLang="en-US" sz="1800" baseline="30000" dirty="0"/>
                <a:t>1</a:t>
              </a:r>
              <a:endParaRPr lang="en-US" altLang="en-US" sz="1800" dirty="0"/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wastewater flows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WWTP unit ops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API analyses</a:t>
              </a:r>
              <a:r>
                <a:rPr lang="en-US" altLang="en-US" sz="1800" baseline="30000" dirty="0"/>
                <a:t>2</a:t>
              </a:r>
              <a:endParaRPr lang="en-US" altLang="en-US" sz="1800" dirty="0"/>
            </a:p>
          </p:txBody>
        </p:sp>
        <p:sp>
          <p:nvSpPr>
            <p:cNvPr id="13" name="TextBox 10"/>
            <p:cNvSpPr txBox="1">
              <a:spLocks noChangeArrowheads="1"/>
            </p:cNvSpPr>
            <p:nvPr/>
          </p:nvSpPr>
          <p:spPr bwMode="auto">
            <a:xfrm>
              <a:off x="1482770" y="3944983"/>
              <a:ext cx="1149531" cy="36933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b="1" dirty="0">
                  <a:solidFill>
                    <a:schemeClr val="accent1"/>
                  </a:solidFill>
                </a:rPr>
                <a:t>On-Site</a:t>
              </a:r>
            </a:p>
          </p:txBody>
        </p:sp>
      </p:grpSp>
      <p:grpSp>
        <p:nvGrpSpPr>
          <p:cNvPr id="14" name="Group 14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5381625" y="4203425"/>
            <a:ext cx="2295525" cy="1884363"/>
            <a:chOff x="4506687" y="3788229"/>
            <a:chExt cx="2295660" cy="1883170"/>
          </a:xfrm>
        </p:grpSpPr>
        <p:sp>
          <p:nvSpPr>
            <p:cNvPr id="15" name="Rounded Rectangle 14"/>
            <p:cNvSpPr/>
            <p:nvPr/>
          </p:nvSpPr>
          <p:spPr>
            <a:xfrm>
              <a:off x="4506687" y="3788229"/>
              <a:ext cx="2295660" cy="188317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TextBox 8"/>
            <p:cNvSpPr txBox="1">
              <a:spLocks noChangeArrowheads="1"/>
            </p:cNvSpPr>
            <p:nvPr/>
          </p:nvSpPr>
          <p:spPr bwMode="auto">
            <a:xfrm>
              <a:off x="4623026" y="4314315"/>
              <a:ext cx="211400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POTW flow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POTW unit ops</a:t>
              </a:r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/>
                <a:t>receiving water flow</a:t>
              </a:r>
            </a:p>
          </p:txBody>
        </p:sp>
        <p:sp>
          <p:nvSpPr>
            <p:cNvPr id="17" name="TextBox 9"/>
            <p:cNvSpPr txBox="1">
              <a:spLocks noChangeArrowheads="1"/>
            </p:cNvSpPr>
            <p:nvPr/>
          </p:nvSpPr>
          <p:spPr bwMode="auto">
            <a:xfrm>
              <a:off x="5066348" y="3944983"/>
              <a:ext cx="11495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b="1" dirty="0">
                  <a:solidFill>
                    <a:schemeClr val="accent1"/>
                  </a:solidFill>
                </a:rPr>
                <a:t>Off-Site</a:t>
              </a:r>
            </a:p>
          </p:txBody>
        </p:sp>
      </p:grp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1001713" y="6250573"/>
            <a:ext cx="4860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lvl="1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sz="1000" b="1" dirty="0"/>
              <a:t>1 POG = Point of Generation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sz="1000" b="1" dirty="0"/>
              <a:t>2 API analysis of wastewater, solvent waste, solid waste, etc.</a:t>
            </a: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298682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788" y="498780"/>
            <a:ext cx="8229600" cy="617538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Deriving the PNEC</a:t>
            </a:r>
            <a:endParaRPr lang="en-US" dirty="0">
              <a:cs typeface="+mj-cs"/>
            </a:endParaRP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F2A6C470-5D76-42F0-B68B-D4B642E2E82A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33796" name="TextBox 7"/>
          <p:cNvSpPr txBox="1">
            <a:spLocks noChangeArrowheads="1"/>
          </p:cNvSpPr>
          <p:nvPr/>
        </p:nvSpPr>
        <p:spPr bwMode="auto">
          <a:xfrm>
            <a:off x="371475" y="1857375"/>
            <a:ext cx="1501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3600" b="1" dirty="0"/>
              <a:t>PNEC</a:t>
            </a:r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1741488" y="1981200"/>
            <a:ext cx="3746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800"/>
              <a:t>=</a:t>
            </a: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 bwMode="auto">
          <a:xfrm>
            <a:off x="339725" y="3435350"/>
            <a:ext cx="834707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692150" indent="-2349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lvl="1" eaLnBrk="1" hangingPunct="1">
              <a:buClr>
                <a:srgbClr val="00B0F0"/>
              </a:buClr>
              <a:buFont typeface="Wingdings" pitchFamily="2" charset="2"/>
              <a:buChar char="§"/>
            </a:pPr>
            <a:r>
              <a:rPr lang="en-US" altLang="en-US" sz="2000" b="1" i="1" dirty="0"/>
              <a:t>No Observed Effect Concentration (NOEC)</a:t>
            </a:r>
            <a:r>
              <a:rPr lang="en-US" altLang="en-US" sz="2000" dirty="0"/>
              <a:t>: The amount of a substance where no harm to an organism has been observed </a:t>
            </a:r>
          </a:p>
          <a:p>
            <a:pPr lvl="1" eaLnBrk="1" hangingPunct="1">
              <a:buClr>
                <a:srgbClr val="00B0F0"/>
              </a:buClr>
              <a:buFont typeface="Wingdings" pitchFamily="2" charset="2"/>
              <a:buChar char="§"/>
            </a:pPr>
            <a:r>
              <a:rPr lang="en-US" altLang="en-US" sz="2000" b="1" i="1" dirty="0" smtClean="0"/>
              <a:t>Lowest Acute Effect </a:t>
            </a:r>
            <a:r>
              <a:rPr lang="en-US" altLang="en-US" sz="2000" b="1" i="1" dirty="0"/>
              <a:t>Concentration (</a:t>
            </a:r>
            <a:r>
              <a:rPr lang="en-US" altLang="en-US" sz="2000" b="1" i="1" dirty="0" smtClean="0"/>
              <a:t>LC</a:t>
            </a:r>
            <a:r>
              <a:rPr lang="en-US" altLang="en-US" sz="2000" b="1" i="1" dirty="0"/>
              <a:t>)</a:t>
            </a:r>
            <a:r>
              <a:rPr lang="en-US" altLang="en-US" sz="2000" dirty="0"/>
              <a:t>: The smallest amount of a substance that will harm an </a:t>
            </a:r>
            <a:r>
              <a:rPr lang="en-US" altLang="en-US" sz="2000" dirty="0" smtClean="0"/>
              <a:t>organism.  Expressed as LC</a:t>
            </a:r>
            <a:r>
              <a:rPr lang="en-US" altLang="en-US" sz="2000" baseline="-25000" dirty="0" smtClean="0"/>
              <a:t>50</a:t>
            </a:r>
            <a:r>
              <a:rPr lang="en-US" altLang="en-US" sz="2000" dirty="0" smtClean="0"/>
              <a:t> or EC</a:t>
            </a:r>
            <a:r>
              <a:rPr lang="en-US" altLang="en-US" sz="2000" baseline="-25000" dirty="0" smtClean="0"/>
              <a:t>50.  </a:t>
            </a:r>
            <a:r>
              <a:rPr lang="en-US" altLang="en-US" sz="2000" dirty="0" smtClean="0"/>
              <a:t>Acute studies used when no chronic data are available.</a:t>
            </a:r>
            <a:endParaRPr lang="en-US" altLang="en-US" sz="2000" dirty="0"/>
          </a:p>
          <a:p>
            <a:pPr lvl="1" eaLnBrk="1" hangingPunct="1">
              <a:buClr>
                <a:srgbClr val="00B0F0"/>
              </a:buClr>
              <a:buFont typeface="Wingdings" pitchFamily="2" charset="2"/>
              <a:buChar char="§"/>
            </a:pPr>
            <a:r>
              <a:rPr lang="en-US" altLang="en-US" sz="2000" b="1" i="1" dirty="0" smtClean="0"/>
              <a:t>Assessment </a:t>
            </a:r>
            <a:r>
              <a:rPr lang="en-US" altLang="en-US" sz="2000" b="1" i="1" dirty="0"/>
              <a:t>Factor</a:t>
            </a:r>
            <a:r>
              <a:rPr lang="en-US" altLang="en-US" sz="2000" dirty="0"/>
              <a:t>: Factor used to account for uncertainties; varies inversely with strength of data set</a:t>
            </a: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 flipV="1">
            <a:off x="2168525" y="2281238"/>
            <a:ext cx="65182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PPTShape_0"/>
          <p:cNvSpPr txBox="1">
            <a:spLocks noChangeArrowheads="1"/>
          </p:cNvSpPr>
          <p:nvPr/>
        </p:nvSpPr>
        <p:spPr bwMode="auto">
          <a:xfrm>
            <a:off x="2003425" y="1296988"/>
            <a:ext cx="66833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en-US" sz="2800" b="1" dirty="0" smtClean="0">
              <a:latin typeface="Calibri" pitchFamily="34" charset="0"/>
              <a:ea typeface="ヒラギノ角ゴ Pro W3" charset="-128"/>
              <a:cs typeface="+mn-cs"/>
            </a:endParaRPr>
          </a:p>
          <a:p>
            <a:pPr algn="ctr">
              <a:defRPr/>
            </a:pPr>
            <a:r>
              <a:rPr lang="en-US" sz="2800" b="1" dirty="0" smtClean="0">
                <a:latin typeface="Calibri" pitchFamily="34" charset="0"/>
                <a:ea typeface="ヒラギノ角ゴ Pro W3" charset="-128"/>
                <a:cs typeface="+mn-cs"/>
              </a:rPr>
              <a:t>No </a:t>
            </a:r>
            <a:r>
              <a:rPr lang="en-US" sz="2800" b="1" dirty="0">
                <a:latin typeface="Calibri" pitchFamily="34" charset="0"/>
                <a:ea typeface="ヒラギノ角ゴ Pro W3" charset="-128"/>
                <a:cs typeface="+mn-cs"/>
              </a:rPr>
              <a:t>Observed Effect Concentration (NOEC)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257550" y="2339975"/>
            <a:ext cx="42799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/>
              <a:t>Assessment Factor (AF)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950" y="6478588"/>
            <a:ext cx="54451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62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21460B0C-78AB-44EB-976B-91305003AA56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20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PNEC Information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52422" y="2044460"/>
            <a:ext cx="680624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libri" pitchFamily="34" charset="0"/>
                <a:ea typeface="ヒラギノ角ゴ Pro W3"/>
                <a:cs typeface="ヒラギノ角ゴ Pro W3"/>
              </a:rPr>
              <a:t>Published data – </a:t>
            </a:r>
            <a:r>
              <a:rPr lang="en-US" sz="2000" b="1" dirty="0" smtClean="0">
                <a:latin typeface="Calibri" pitchFamily="34" charset="0"/>
                <a:ea typeface="ヒラギノ角ゴ Pro W3"/>
                <a:cs typeface="ヒラギノ角ゴ Pro W3"/>
              </a:rPr>
              <a:t>Journals such as: Environmental </a:t>
            </a:r>
            <a:r>
              <a:rPr lang="en-US" sz="2000" b="1" dirty="0">
                <a:latin typeface="Calibri" pitchFamily="34" charset="0"/>
                <a:ea typeface="ヒラギノ角ゴ Pro W3"/>
                <a:cs typeface="ヒラギノ角ゴ Pro W3"/>
              </a:rPr>
              <a:t>Toxicology and </a:t>
            </a:r>
            <a:r>
              <a:rPr lang="en-US" sz="2000" b="1" dirty="0" smtClean="0">
                <a:latin typeface="Calibri" pitchFamily="34" charset="0"/>
                <a:ea typeface="ヒラギノ角ゴ Pro W3"/>
                <a:cs typeface="ヒラギノ角ゴ Pro W3"/>
              </a:rPr>
              <a:t>Chemistry, Environmental Science and Technology, Aquatic Toxicology, others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Calibri" pitchFamily="34" charset="0"/>
              <a:ea typeface="ヒラギノ角ゴ Pro W3"/>
              <a:cs typeface="ヒラギノ角ゴ Pro W3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Calibri" pitchFamily="34" charset="0"/>
                <a:ea typeface="ヒラギノ角ゴ Pro W3"/>
                <a:cs typeface="ヒラギノ角ゴ Pro W3"/>
              </a:rPr>
              <a:t>Vestel, J. et </a:t>
            </a:r>
            <a:r>
              <a:rPr lang="en-US" sz="2000" b="1" dirty="0">
                <a:latin typeface="Calibri" pitchFamily="34" charset="0"/>
                <a:ea typeface="ヒラギノ角ゴ Pro W3"/>
                <a:cs typeface="ヒラギノ角ゴ Pro W3"/>
              </a:rPr>
              <a:t>al. </a:t>
            </a:r>
            <a:r>
              <a:rPr lang="en-US" sz="2000" b="1" dirty="0" smtClean="0">
                <a:latin typeface="Calibri" pitchFamily="34" charset="0"/>
                <a:ea typeface="ヒラギノ角ゴ Pro W3"/>
                <a:cs typeface="ヒラギノ角ゴ Pro W3"/>
              </a:rPr>
              <a:t>Use of acute and chronic ecotoxicity data in environmental risk assessment of pharmaceuticals, Environmental Toxicology and </a:t>
            </a:r>
            <a:r>
              <a:rPr lang="en-US" sz="2000" b="1" dirty="0">
                <a:latin typeface="Calibri" pitchFamily="34" charset="0"/>
                <a:ea typeface="ヒラギノ角ゴ Pro W3"/>
                <a:cs typeface="ヒラギノ角ゴ Pro W3"/>
              </a:rPr>
              <a:t>Chemistry, </a:t>
            </a:r>
            <a:r>
              <a:rPr lang="en-US" sz="2000" b="1" dirty="0" smtClean="0">
                <a:latin typeface="Calibri" pitchFamily="34" charset="0"/>
                <a:ea typeface="ヒラギノ角ゴ Pro W3"/>
                <a:cs typeface="ヒラギノ角ゴ Pro W3"/>
              </a:rPr>
              <a:t>Accepted Article </a:t>
            </a:r>
            <a:r>
              <a:rPr lang="en-US" sz="2000" b="1" dirty="0">
                <a:latin typeface="Calibri" pitchFamily="34" charset="0"/>
                <a:ea typeface="ヒラギノ角ゴ Pro W3"/>
                <a:cs typeface="ヒラギノ角ゴ Pro W3"/>
              </a:rPr>
              <a:t>DOI: 10.1002/etc.3260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dirty="0">
              <a:latin typeface="Calibri" pitchFamily="34" charset="0"/>
              <a:ea typeface="ヒラギノ角ゴ Pro W3"/>
              <a:cs typeface="ヒラギノ角ゴ Pro W3"/>
            </a:endParaRPr>
          </a:p>
          <a:p>
            <a:endParaRPr lang="en-US" sz="2000" b="1" dirty="0">
              <a:latin typeface="Calibri" pitchFamily="34" charset="0"/>
              <a:ea typeface="ヒラギノ角ゴ Pro W3"/>
              <a:cs typeface="ヒラギノ角ゴ Pro W3"/>
            </a:endParaRPr>
          </a:p>
          <a:p>
            <a:endParaRPr lang="en-US" sz="2000" b="1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5" name="Footer Placeholder 2"/>
          <p:cNvSpPr>
            <a:spLocks noGrp="1"/>
          </p:cNvSpPr>
          <p:nvPr/>
        </p:nvSpPr>
        <p:spPr>
          <a:xfrm>
            <a:off x="412257" y="6402388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6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21460B0C-78AB-44EB-976B-91305003AA56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15601" y="736358"/>
            <a:ext cx="7466076" cy="492443"/>
          </a:xfrm>
        </p:spPr>
        <p:txBody>
          <a:bodyPr/>
          <a:lstStyle/>
          <a:p>
            <a:r>
              <a:rPr lang="en-US" dirty="0" smtClean="0"/>
              <a:t>Database of Pharmaceutical PNECs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276708" y="2208362"/>
            <a:ext cx="70484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Temple University Water &amp; Environmental Technology Center</a:t>
            </a:r>
            <a:endParaRPr lang="en-US" dirty="0" smtClean="0">
              <a:solidFill>
                <a:schemeClr val="accent3"/>
              </a:solidFill>
            </a:endParaRPr>
          </a:p>
          <a:p>
            <a:endParaRPr lang="en-US" dirty="0">
              <a:solidFill>
                <a:schemeClr val="accent3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/>
              <a:t>Database of curated aquatic toxicity data and PNECs for APIs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/>
              <a:t>Contains information from Vestel paper plus additional compounds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/>
              <a:t>Currently accessible by Center members (password protected); discussions in 2016 for open access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 smtClean="0"/>
          </a:p>
        </p:txBody>
      </p:sp>
      <p:sp>
        <p:nvSpPr>
          <p:cNvPr id="5" name="Footer Placeholder 2"/>
          <p:cNvSpPr>
            <a:spLocks noGrp="1"/>
          </p:cNvSpPr>
          <p:nvPr/>
        </p:nvSpPr>
        <p:spPr>
          <a:xfrm>
            <a:off x="368714" y="6483842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393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601" y="336248"/>
            <a:ext cx="7466076" cy="892552"/>
          </a:xfrm>
        </p:spPr>
        <p:txBody>
          <a:bodyPr/>
          <a:lstStyle/>
          <a:p>
            <a:r>
              <a:rPr lang="en-US" b="1" dirty="0" smtClean="0"/>
              <a:t>Example of database information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615950" y="2776615"/>
          <a:ext cx="8229600" cy="2377920"/>
        </p:xfrm>
        <a:graphic>
          <a:graphicData uri="http://schemas.openxmlformats.org/drawingml/2006/table">
            <a:tbl>
              <a:tblPr firstRow="1" firstCol="1" bandRow="1"/>
              <a:tblGrid>
                <a:gridCol w="753035"/>
                <a:gridCol w="806824"/>
                <a:gridCol w="914400"/>
                <a:gridCol w="968188"/>
                <a:gridCol w="645459"/>
                <a:gridCol w="376518"/>
                <a:gridCol w="537882"/>
                <a:gridCol w="537882"/>
                <a:gridCol w="645459"/>
                <a:gridCol w="699247"/>
                <a:gridCol w="645459"/>
                <a:gridCol w="699247"/>
              </a:tblGrid>
              <a:tr h="5964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Compound Name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Therapeutic Class </a:t>
                      </a:r>
                      <a:b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(Assigned)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AHFS Primary Classification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AHFS Secondary Classification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Species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log Dow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Acute E(L)C</a:t>
                      </a:r>
                      <a:r>
                        <a:rPr lang="en-US" sz="800" b="1" baseline="-25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(mg/L)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Chronic NOEC</a:t>
                      </a:r>
                      <a:b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(mg/L)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Acute PNEC (mg/L)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Assessment Factor for Acute PNEC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Chronic PNEC (mg/L)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Assessment Factor for Chronic PNEC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536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diclofenac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Central Nervous System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2800 Central Nervous System Agents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2808 Analgesics and Antipyretics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Daphnia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4.51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80.1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4536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diclofenac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Central Nervous System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2800 Central Nervous System Agents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2808 Analgesics and Antipyretics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Fish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4.51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166.6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0.32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0.032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4536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diclofenac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Central Nervous System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2800 Central Nervous System Agents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2808 Analgesics and Antipyretics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Green Algae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4.51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4536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diclofenac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Central Nervous System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2800 Central Nervous System Agents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2808 Analgesics and Antipyretics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Green Algae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4.51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71.9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49.2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0.0719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46" marR="645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7" name="Footer Placeholder 2"/>
          <p:cNvSpPr>
            <a:spLocks noGrp="1"/>
          </p:cNvSpPr>
          <p:nvPr/>
        </p:nvSpPr>
        <p:spPr>
          <a:xfrm>
            <a:off x="357829" y="6392409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36913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788" y="720861"/>
            <a:ext cx="8229600" cy="492443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Calculating the Risk Quotient</a:t>
            </a:r>
            <a:endParaRPr lang="en-US" dirty="0">
              <a:cs typeface="+mj-cs"/>
            </a:endParaRP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9FFE9752-3A41-4790-B469-201DCF959FA1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23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45061" name="PPTShape_0"/>
          <p:cNvSpPr txBox="1">
            <a:spLocks noChangeArrowheads="1"/>
          </p:cNvSpPr>
          <p:nvPr/>
        </p:nvSpPr>
        <p:spPr bwMode="auto">
          <a:xfrm>
            <a:off x="352425" y="1460510"/>
            <a:ext cx="28209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/>
              <a:t>Risk Quotient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/>
              <a:t>(RQ)</a:t>
            </a:r>
          </a:p>
        </p:txBody>
      </p:sp>
      <p:graphicFrame>
        <p:nvGraphicFramePr>
          <p:cNvPr id="23603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765981"/>
              </p:ext>
            </p:extLst>
          </p:nvPr>
        </p:nvGraphicFramePr>
        <p:xfrm>
          <a:off x="1330036" y="2527300"/>
          <a:ext cx="6289964" cy="2779713"/>
        </p:xfrm>
        <a:graphic>
          <a:graphicData uri="http://schemas.openxmlformats.org/drawingml/2006/table">
            <a:tbl>
              <a:tblPr/>
              <a:tblGrid>
                <a:gridCol w="1759528"/>
                <a:gridCol w="3514869"/>
                <a:gridCol w="1015567"/>
              </a:tblGrid>
              <a:tr h="411163">
                <a:tc gridSpan="3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I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ヒラギノ角ゴ Pro W3" charset="-128"/>
                        </a:rPr>
                        <a:t>Risk Quotient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842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IE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ヒラギノ角ゴ Pro W3" charset="-128"/>
                        </a:rPr>
                        <a:t>Less than (&lt;)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ヒラギノ角ゴ Pro W3" charset="-128"/>
                        </a:rPr>
                        <a:t>Indicates that the expected concentration is lower than the concentration  indicating  low/no potential environmental risk</a:t>
                      </a:r>
                      <a:endParaRPr kumimoji="0" lang="en-I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ヒラギノ角ゴ Pro W3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IE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ヒラギノ角ゴ Pro W3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842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IE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ヒラギノ角ゴ Pro W3" charset="-128"/>
                        </a:rPr>
                        <a:t>Greater than (&gt;)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ヒラギノ角ゴ Pro W3" charset="-128"/>
                        </a:rPr>
                        <a:t>Indicates that the expected concentration exceeds the no-effect concentration indicating the potential for risk</a:t>
                      </a:r>
                      <a:endParaRPr kumimoji="0" lang="en-I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ヒラギノ角ゴ Pro W3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IE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ヒラギノ角ゴ Pro W3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6931025" y="3432175"/>
            <a:ext cx="376238" cy="361950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6938963" y="4511675"/>
            <a:ext cx="377825" cy="3619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pSp>
        <p:nvGrpSpPr>
          <p:cNvPr id="3" name="Group 18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2829308" y="1447668"/>
            <a:ext cx="2713547" cy="1025525"/>
            <a:chOff x="4367890" y="1087438"/>
            <a:chExt cx="2713547" cy="1025525"/>
          </a:xfrm>
        </p:grpSpPr>
        <p:sp>
          <p:nvSpPr>
            <p:cNvPr id="45084" name="PPTShape_2"/>
            <p:cNvSpPr txBox="1">
              <a:spLocks noChangeArrowheads="1"/>
            </p:cNvSpPr>
            <p:nvPr/>
          </p:nvSpPr>
          <p:spPr bwMode="auto">
            <a:xfrm>
              <a:off x="4740953" y="1593850"/>
              <a:ext cx="203517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800" b="1" dirty="0"/>
                <a:t>PNEC</a:t>
              </a:r>
            </a:p>
          </p:txBody>
        </p:sp>
        <p:sp>
          <p:nvSpPr>
            <p:cNvPr id="45085" name="PPTShape_3"/>
            <p:cNvSpPr>
              <a:spLocks noChangeShapeType="1"/>
            </p:cNvSpPr>
            <p:nvPr/>
          </p:nvSpPr>
          <p:spPr bwMode="auto">
            <a:xfrm>
              <a:off x="4956950" y="1633538"/>
              <a:ext cx="1584325" cy="47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6" name="PPTShape_4"/>
            <p:cNvSpPr txBox="1">
              <a:spLocks noChangeArrowheads="1"/>
            </p:cNvSpPr>
            <p:nvPr/>
          </p:nvSpPr>
          <p:spPr bwMode="auto">
            <a:xfrm>
              <a:off x="4872715" y="1087438"/>
              <a:ext cx="1804988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800" b="1" dirty="0"/>
                <a:t>PEC</a:t>
              </a:r>
            </a:p>
          </p:txBody>
        </p:sp>
        <p:sp>
          <p:nvSpPr>
            <p:cNvPr id="45087" name="PPTShape_5"/>
            <p:cNvSpPr txBox="1">
              <a:spLocks noChangeArrowheads="1"/>
            </p:cNvSpPr>
            <p:nvPr/>
          </p:nvSpPr>
          <p:spPr bwMode="auto">
            <a:xfrm>
              <a:off x="4367890" y="1411288"/>
              <a:ext cx="37465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000"/>
                <a:t>=</a:t>
              </a:r>
            </a:p>
          </p:txBody>
        </p:sp>
        <p:sp>
          <p:nvSpPr>
            <p:cNvPr id="45088" name="PPTShape_6"/>
            <p:cNvSpPr txBox="1">
              <a:spLocks noChangeArrowheads="1"/>
            </p:cNvSpPr>
            <p:nvPr/>
          </p:nvSpPr>
          <p:spPr bwMode="auto">
            <a:xfrm>
              <a:off x="6706787" y="1411288"/>
              <a:ext cx="37465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B0F0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–"/>
                <a:defRPr sz="22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0077B0"/>
                </a:buClr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>
                  <a:solidFill>
                    <a:srgbClr val="00387B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sz="1600">
                  <a:solidFill>
                    <a:schemeClr val="tx1"/>
                  </a:solidFill>
                  <a:latin typeface="Calibri" pitchFamily="34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000"/>
                <a:t>=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542855" y="1622624"/>
            <a:ext cx="2284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&lt;</a:t>
            </a:r>
            <a:r>
              <a:rPr lang="en-US" sz="2800" b="1" dirty="0" smtClean="0"/>
              <a:t>1  or  &gt;1?</a:t>
            </a:r>
            <a:endParaRPr lang="en-US" sz="2800" b="1" dirty="0"/>
          </a:p>
        </p:txBody>
      </p:sp>
      <p:sp>
        <p:nvSpPr>
          <p:cNvPr id="2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1" y="6478216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</a:t>
            </a:r>
            <a:r>
              <a:rPr lang="en-US" b="1" dirty="0" smtClean="0"/>
              <a:t>Managing 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668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5601" y="780425"/>
            <a:ext cx="7466076" cy="492443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0" y="6478216"/>
            <a:ext cx="6291975" cy="365125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  <a:r>
              <a:rPr lang="en-US" b="1" dirty="0"/>
              <a:t>PSCI </a:t>
            </a:r>
            <a:r>
              <a:rPr lang="en-US" b="1" dirty="0" smtClean="0"/>
              <a:t>Webinar: Managing </a:t>
            </a:r>
            <a:r>
              <a:rPr lang="en-US" b="1" dirty="0"/>
              <a:t>manufacturing </a:t>
            </a:r>
            <a:r>
              <a:rPr lang="en-US" b="1" dirty="0" smtClean="0"/>
              <a:t>effluent </a:t>
            </a:r>
            <a:r>
              <a:rPr lang="en-US" dirty="0" smtClean="0"/>
              <a:t>| January 2016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563803"/>
              </p:ext>
            </p:extLst>
          </p:nvPr>
        </p:nvGraphicFramePr>
        <p:xfrm>
          <a:off x="1509311" y="1886697"/>
          <a:ext cx="6572365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42"/>
                <a:gridCol w="6333623"/>
              </a:tblGrid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1</a:t>
                      </a:r>
                      <a:endParaRPr lang="en-US" sz="2000" dirty="0">
                        <a:solidFill>
                          <a:schemeClr val="bg2">
                            <a:lumMod val="90000"/>
                          </a:schemeClr>
                        </a:solidFill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Why is managing active pharmaceutical ingredients (API) in manufacturing effluent important and what is the industry doing to improve public perceptions?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Understanding where you stand at the moment and how to advance your program to the next level through the maturity ladder concept..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000" kern="1200" baseline="0" dirty="0">
                        <a:solidFill>
                          <a:schemeClr val="bg2">
                            <a:lumMod val="9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Calculating API discharge concentration called the Predicted Environmental Concentration (PEC) and comparing it to the Predicted-No-Effect-Concentration (PNEC).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17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00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baseline="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Simple steps to reducing API process losses to waste water and what to do when the PNEC is exceeded.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EC802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601" y="736358"/>
            <a:ext cx="7466076" cy="492443"/>
          </a:xfrm>
        </p:spPr>
        <p:txBody>
          <a:bodyPr/>
          <a:lstStyle/>
          <a:p>
            <a:r>
              <a:rPr lang="en-US" dirty="0" smtClean="0"/>
              <a:t>Risk refinement flowchart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25</a:t>
            </a:fld>
            <a:endParaRPr lang="en-US"/>
          </a:p>
        </p:txBody>
      </p:sp>
      <p:grpSp>
        <p:nvGrpSpPr>
          <p:cNvPr id="9" name="Canvas 77"/>
          <p:cNvGrpSpPr/>
          <p:nvPr/>
        </p:nvGrpSpPr>
        <p:grpSpPr>
          <a:xfrm>
            <a:off x="2089439" y="1599394"/>
            <a:ext cx="5987761" cy="4801406"/>
            <a:chOff x="-55245" y="0"/>
            <a:chExt cx="4618355" cy="287782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4563110" cy="2877820"/>
            </a:xfrm>
            <a:prstGeom prst="rect">
              <a:avLst/>
            </a:prstGeom>
            <a:noFill/>
            <a:ln>
              <a:noFill/>
            </a:ln>
          </p:spPr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0" y="451364"/>
              <a:ext cx="468693" cy="10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 smtClean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PEC/PNEC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223520" y="566420"/>
              <a:ext cx="12065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&gt;1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1003935" y="417830"/>
              <a:ext cx="82042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Refinement of data 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945814" y="502920"/>
              <a:ext cx="91059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possible ? (e.g. using 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993140" y="595630"/>
              <a:ext cx="97218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yield data, waste layer 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1191895" y="680085"/>
              <a:ext cx="54356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information)  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531495" y="152400"/>
              <a:ext cx="496931" cy="10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latin typeface="Verdana"/>
                  <a:ea typeface="Calibri"/>
                  <a:cs typeface="Verdana"/>
                </a:rPr>
                <a:t>R</a:t>
              </a:r>
              <a:r>
                <a:rPr lang="en-US" sz="600" b="1" dirty="0" smtClean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ecalculate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1551305" y="57785"/>
              <a:ext cx="15240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Yes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2735580" y="1616075"/>
              <a:ext cx="69913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Identify sources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2954020" y="1708785"/>
              <a:ext cx="26733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of API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577215" y="2240280"/>
              <a:ext cx="40513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At source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447675" y="2333625"/>
              <a:ext cx="66357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control feasible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759460" y="2426335"/>
              <a:ext cx="4762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?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2125980" y="2204085"/>
              <a:ext cx="55816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Treatment at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2069465" y="2297430"/>
              <a:ext cx="67056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other locations,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2211070" y="2390140"/>
              <a:ext cx="39243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including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167255" y="2482850"/>
              <a:ext cx="47815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end of pipe 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3399790" y="2305685"/>
              <a:ext cx="4724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Implement 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3477895" y="2398395"/>
              <a:ext cx="3454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solution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0" name="Rectangle 29"/>
            <p:cNvSpPr>
              <a:spLocks noChangeArrowheads="1"/>
            </p:cNvSpPr>
            <p:nvPr/>
          </p:nvSpPr>
          <p:spPr bwMode="auto">
            <a:xfrm>
              <a:off x="2167890" y="605790"/>
              <a:ext cx="1168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No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1474470" y="2212340"/>
              <a:ext cx="1168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No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1005205" y="2644140"/>
              <a:ext cx="15240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Yes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2591435" y="364490"/>
              <a:ext cx="96329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Analytically determine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2616200" y="449580"/>
              <a:ext cx="91186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API  concentration of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5" name="Rectangle 34"/>
            <p:cNvSpPr>
              <a:spLocks noChangeArrowheads="1"/>
            </p:cNvSpPr>
            <p:nvPr/>
          </p:nvSpPr>
          <p:spPr bwMode="auto">
            <a:xfrm>
              <a:off x="2708910" y="534670"/>
              <a:ext cx="54737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effluent, and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>
              <a:off x="2593340" y="619760"/>
              <a:ext cx="47180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recalculate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7" name="Rectangle 36"/>
            <p:cNvSpPr>
              <a:spLocks noChangeArrowheads="1"/>
            </p:cNvSpPr>
            <p:nvPr/>
          </p:nvSpPr>
          <p:spPr bwMode="auto">
            <a:xfrm>
              <a:off x="3057525" y="619760"/>
              <a:ext cx="4597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MEC/PNEC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8" name="Rectangle 37"/>
            <p:cNvSpPr>
              <a:spLocks noChangeArrowheads="1"/>
            </p:cNvSpPr>
            <p:nvPr/>
          </p:nvSpPr>
          <p:spPr bwMode="auto">
            <a:xfrm>
              <a:off x="2793365" y="1112520"/>
              <a:ext cx="4597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MEC/PNEC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9" name="Rectangle 38"/>
            <p:cNvSpPr>
              <a:spLocks noChangeArrowheads="1"/>
            </p:cNvSpPr>
            <p:nvPr/>
          </p:nvSpPr>
          <p:spPr bwMode="auto">
            <a:xfrm>
              <a:off x="2927985" y="1205865"/>
              <a:ext cx="19367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&gt; 1?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967990" y="962660"/>
              <a:ext cx="47625" cy="50165"/>
            </a:xfrm>
            <a:custGeom>
              <a:avLst/>
              <a:gdLst>
                <a:gd name="T0" fmla="*/ 415 w 489"/>
                <a:gd name="T1" fmla="*/ 22 h 521"/>
                <a:gd name="T2" fmla="*/ 489 w 489"/>
                <a:gd name="T3" fmla="*/ 521 h 521"/>
                <a:gd name="T4" fmla="*/ 18 w 489"/>
                <a:gd name="T5" fmla="*/ 339 h 521"/>
                <a:gd name="T6" fmla="*/ 4 w 489"/>
                <a:gd name="T7" fmla="*/ 308 h 521"/>
                <a:gd name="T8" fmla="*/ 35 w 489"/>
                <a:gd name="T9" fmla="*/ 294 h 521"/>
                <a:gd name="T10" fmla="*/ 467 w 489"/>
                <a:gd name="T11" fmla="*/ 461 h 521"/>
                <a:gd name="T12" fmla="*/ 435 w 489"/>
                <a:gd name="T13" fmla="*/ 487 h 521"/>
                <a:gd name="T14" fmla="*/ 367 w 489"/>
                <a:gd name="T15" fmla="*/ 29 h 521"/>
                <a:gd name="T16" fmla="*/ 388 w 489"/>
                <a:gd name="T17" fmla="*/ 2 h 521"/>
                <a:gd name="T18" fmla="*/ 415 w 489"/>
                <a:gd name="T19" fmla="*/ 22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9" h="521">
                  <a:moveTo>
                    <a:pt x="415" y="22"/>
                  </a:moveTo>
                  <a:lnTo>
                    <a:pt x="489" y="521"/>
                  </a:lnTo>
                  <a:lnTo>
                    <a:pt x="18" y="339"/>
                  </a:lnTo>
                  <a:cubicBezTo>
                    <a:pt x="6" y="334"/>
                    <a:pt x="0" y="321"/>
                    <a:pt x="4" y="308"/>
                  </a:cubicBezTo>
                  <a:cubicBezTo>
                    <a:pt x="9" y="296"/>
                    <a:pt x="23" y="290"/>
                    <a:pt x="35" y="294"/>
                  </a:cubicBezTo>
                  <a:lnTo>
                    <a:pt x="467" y="461"/>
                  </a:lnTo>
                  <a:lnTo>
                    <a:pt x="435" y="487"/>
                  </a:lnTo>
                  <a:lnTo>
                    <a:pt x="367" y="29"/>
                  </a:lnTo>
                  <a:cubicBezTo>
                    <a:pt x="365" y="16"/>
                    <a:pt x="374" y="3"/>
                    <a:pt x="388" y="2"/>
                  </a:cubicBezTo>
                  <a:cubicBezTo>
                    <a:pt x="401" y="0"/>
                    <a:pt x="413" y="9"/>
                    <a:pt x="415" y="22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2697480" y="1412240"/>
              <a:ext cx="15240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Yes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3507105" y="1243330"/>
              <a:ext cx="1168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No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3" name="Oval 42"/>
            <p:cNvSpPr>
              <a:spLocks noChangeArrowheads="1"/>
            </p:cNvSpPr>
            <p:nvPr/>
          </p:nvSpPr>
          <p:spPr bwMode="auto">
            <a:xfrm>
              <a:off x="3855085" y="922020"/>
              <a:ext cx="706120" cy="513080"/>
            </a:xfrm>
            <a:prstGeom prst="ellipse">
              <a:avLst/>
            </a:prstGeom>
            <a:noFill/>
            <a:ln w="4445" cap="flat">
              <a:solidFill>
                <a:srgbClr val="505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4" name="Rectangle 43"/>
            <p:cNvSpPr>
              <a:spLocks noChangeArrowheads="1"/>
            </p:cNvSpPr>
            <p:nvPr/>
          </p:nvSpPr>
          <p:spPr bwMode="auto">
            <a:xfrm>
              <a:off x="4062730" y="1020445"/>
              <a:ext cx="286385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Stop &amp;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5" name="Rectangle 44"/>
            <p:cNvSpPr>
              <a:spLocks noChangeArrowheads="1"/>
            </p:cNvSpPr>
            <p:nvPr/>
          </p:nvSpPr>
          <p:spPr bwMode="auto">
            <a:xfrm>
              <a:off x="4020185" y="1113155"/>
              <a:ext cx="37084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reassess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6" name="Rectangle 45"/>
            <p:cNvSpPr>
              <a:spLocks noChangeArrowheads="1"/>
            </p:cNvSpPr>
            <p:nvPr/>
          </p:nvSpPr>
          <p:spPr bwMode="auto">
            <a:xfrm>
              <a:off x="4007485" y="1205865"/>
              <a:ext cx="397510" cy="23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 dirty="0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if needed </a:t>
              </a:r>
              <a:endParaRPr lang="en-US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7" name="Rectangle 46"/>
            <p:cNvSpPr>
              <a:spLocks noChangeArrowheads="1"/>
            </p:cNvSpPr>
            <p:nvPr/>
          </p:nvSpPr>
          <p:spPr bwMode="auto">
            <a:xfrm>
              <a:off x="4111625" y="1299210"/>
              <a:ext cx="26670" cy="323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600" b="1">
                  <a:solidFill>
                    <a:srgbClr val="505050"/>
                  </a:solidFill>
                  <a:effectLst/>
                  <a:latin typeface="Verdana"/>
                  <a:ea typeface="Calibri"/>
                  <a:cs typeface="Verdana"/>
                </a:rPr>
                <a:t> </a:t>
              </a:r>
              <a:endParaRPr lang="en-US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8" name="Rectangle 47"/>
            <p:cNvSpPr>
              <a:spLocks noChangeArrowheads="1"/>
            </p:cNvSpPr>
            <p:nvPr/>
          </p:nvSpPr>
          <p:spPr bwMode="auto">
            <a:xfrm>
              <a:off x="-55245" y="429585"/>
              <a:ext cx="520700" cy="271145"/>
            </a:xfrm>
            <a:prstGeom prst="rect">
              <a:avLst/>
            </a:prstGeom>
            <a:noFill/>
            <a:ln w="4445" cap="flat">
              <a:solidFill>
                <a:srgbClr val="00206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59461" y="86995"/>
              <a:ext cx="1310004" cy="1025525"/>
            </a:xfrm>
            <a:custGeom>
              <a:avLst/>
              <a:gdLst>
                <a:gd name="T0" fmla="*/ 0 w 1910"/>
                <a:gd name="T1" fmla="*/ 726 h 1452"/>
                <a:gd name="T2" fmla="*/ 955 w 1910"/>
                <a:gd name="T3" fmla="*/ 0 h 1452"/>
                <a:gd name="T4" fmla="*/ 1910 w 1910"/>
                <a:gd name="T5" fmla="*/ 726 h 1452"/>
                <a:gd name="T6" fmla="*/ 955 w 1910"/>
                <a:gd name="T7" fmla="*/ 1452 h 1452"/>
                <a:gd name="T8" fmla="*/ 0 w 1910"/>
                <a:gd name="T9" fmla="*/ 72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0" h="1452">
                  <a:moveTo>
                    <a:pt x="0" y="726"/>
                  </a:moveTo>
                  <a:lnTo>
                    <a:pt x="955" y="0"/>
                  </a:lnTo>
                  <a:lnTo>
                    <a:pt x="1910" y="726"/>
                  </a:lnTo>
                  <a:lnTo>
                    <a:pt x="955" y="1452"/>
                  </a:lnTo>
                  <a:lnTo>
                    <a:pt x="0" y="726"/>
                  </a:lnTo>
                  <a:close/>
                </a:path>
              </a:pathLst>
            </a:custGeom>
            <a:noFill/>
            <a:ln w="4445" cap="flat">
              <a:solidFill>
                <a:srgbClr val="00206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0" name="Rectangle 49"/>
            <p:cNvSpPr>
              <a:spLocks noChangeArrowheads="1"/>
            </p:cNvSpPr>
            <p:nvPr/>
          </p:nvSpPr>
          <p:spPr bwMode="auto">
            <a:xfrm>
              <a:off x="2433320" y="270510"/>
              <a:ext cx="1212850" cy="554990"/>
            </a:xfrm>
            <a:prstGeom prst="rect">
              <a:avLst/>
            </a:prstGeom>
            <a:noFill/>
            <a:ln w="4445" cap="flat">
              <a:solidFill>
                <a:srgbClr val="00206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2654935" y="984885"/>
              <a:ext cx="707390" cy="374015"/>
            </a:xfrm>
            <a:custGeom>
              <a:avLst/>
              <a:gdLst>
                <a:gd name="T0" fmla="*/ 0 w 1114"/>
                <a:gd name="T1" fmla="*/ 294 h 589"/>
                <a:gd name="T2" fmla="*/ 557 w 1114"/>
                <a:gd name="T3" fmla="*/ 0 h 589"/>
                <a:gd name="T4" fmla="*/ 1114 w 1114"/>
                <a:gd name="T5" fmla="*/ 294 h 589"/>
                <a:gd name="T6" fmla="*/ 557 w 1114"/>
                <a:gd name="T7" fmla="*/ 589 h 589"/>
                <a:gd name="T8" fmla="*/ 0 w 1114"/>
                <a:gd name="T9" fmla="*/ 294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4" h="589">
                  <a:moveTo>
                    <a:pt x="0" y="294"/>
                  </a:moveTo>
                  <a:lnTo>
                    <a:pt x="557" y="0"/>
                  </a:lnTo>
                  <a:lnTo>
                    <a:pt x="1114" y="294"/>
                  </a:lnTo>
                  <a:lnTo>
                    <a:pt x="557" y="589"/>
                  </a:lnTo>
                  <a:lnTo>
                    <a:pt x="0" y="294"/>
                  </a:lnTo>
                  <a:close/>
                </a:path>
              </a:pathLst>
            </a:custGeom>
            <a:noFill/>
            <a:ln w="4445" cap="flat">
              <a:solidFill>
                <a:srgbClr val="505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2" name="Rectangle 51"/>
            <p:cNvSpPr>
              <a:spLocks noChangeArrowheads="1"/>
            </p:cNvSpPr>
            <p:nvPr/>
          </p:nvSpPr>
          <p:spPr bwMode="auto">
            <a:xfrm>
              <a:off x="2647950" y="1595120"/>
              <a:ext cx="838835" cy="234950"/>
            </a:xfrm>
            <a:prstGeom prst="rect">
              <a:avLst/>
            </a:prstGeom>
            <a:noFill/>
            <a:ln w="4445" cap="flat">
              <a:solidFill>
                <a:srgbClr val="00206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339725" y="2017395"/>
              <a:ext cx="880745" cy="714375"/>
            </a:xfrm>
            <a:custGeom>
              <a:avLst/>
              <a:gdLst>
                <a:gd name="T0" fmla="*/ 0 w 1387"/>
                <a:gd name="T1" fmla="*/ 563 h 1125"/>
                <a:gd name="T2" fmla="*/ 693 w 1387"/>
                <a:gd name="T3" fmla="*/ 0 h 1125"/>
                <a:gd name="T4" fmla="*/ 1387 w 1387"/>
                <a:gd name="T5" fmla="*/ 563 h 1125"/>
                <a:gd name="T6" fmla="*/ 693 w 1387"/>
                <a:gd name="T7" fmla="*/ 1125 h 1125"/>
                <a:gd name="T8" fmla="*/ 0 w 1387"/>
                <a:gd name="T9" fmla="*/ 563 h 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7" h="1125">
                  <a:moveTo>
                    <a:pt x="0" y="563"/>
                  </a:moveTo>
                  <a:lnTo>
                    <a:pt x="693" y="0"/>
                  </a:lnTo>
                  <a:lnTo>
                    <a:pt x="1387" y="563"/>
                  </a:lnTo>
                  <a:lnTo>
                    <a:pt x="693" y="1125"/>
                  </a:lnTo>
                  <a:lnTo>
                    <a:pt x="0" y="563"/>
                  </a:lnTo>
                  <a:close/>
                </a:path>
              </a:pathLst>
            </a:custGeom>
            <a:noFill/>
            <a:ln w="4445" cap="flat">
              <a:solidFill>
                <a:srgbClr val="00206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4" name="Rectangle 53"/>
            <p:cNvSpPr>
              <a:spLocks noChangeArrowheads="1"/>
            </p:cNvSpPr>
            <p:nvPr/>
          </p:nvSpPr>
          <p:spPr bwMode="auto">
            <a:xfrm>
              <a:off x="2009775" y="2115185"/>
              <a:ext cx="846455" cy="505460"/>
            </a:xfrm>
            <a:prstGeom prst="rect">
              <a:avLst/>
            </a:prstGeom>
            <a:noFill/>
            <a:ln w="4445" cap="flat">
              <a:solidFill>
                <a:srgbClr val="00206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5" name="Oval 54"/>
            <p:cNvSpPr>
              <a:spLocks noChangeArrowheads="1"/>
            </p:cNvSpPr>
            <p:nvPr/>
          </p:nvSpPr>
          <p:spPr bwMode="auto">
            <a:xfrm>
              <a:off x="3271520" y="2190750"/>
              <a:ext cx="748665" cy="415925"/>
            </a:xfrm>
            <a:prstGeom prst="ellipse">
              <a:avLst/>
            </a:prstGeom>
            <a:noFill/>
            <a:ln w="4445" cap="flat">
              <a:solidFill>
                <a:srgbClr val="505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6" name="Freeform 55"/>
            <p:cNvSpPr>
              <a:spLocks noEditPoints="1"/>
            </p:cNvSpPr>
            <p:nvPr/>
          </p:nvSpPr>
          <p:spPr bwMode="auto">
            <a:xfrm>
              <a:off x="2065655" y="550545"/>
              <a:ext cx="304800" cy="69215"/>
            </a:xfrm>
            <a:custGeom>
              <a:avLst/>
              <a:gdLst>
                <a:gd name="T0" fmla="*/ 0 w 3153"/>
                <a:gd name="T1" fmla="*/ 236 h 521"/>
                <a:gd name="T2" fmla="*/ 3105 w 3153"/>
                <a:gd name="T3" fmla="*/ 236 h 521"/>
                <a:gd name="T4" fmla="*/ 3105 w 3153"/>
                <a:gd name="T5" fmla="*/ 284 h 521"/>
                <a:gd name="T6" fmla="*/ 0 w 3153"/>
                <a:gd name="T7" fmla="*/ 284 h 521"/>
                <a:gd name="T8" fmla="*/ 0 w 3153"/>
                <a:gd name="T9" fmla="*/ 236 h 521"/>
                <a:gd name="T10" fmla="*/ 2717 w 3153"/>
                <a:gd name="T11" fmla="*/ 6 h 521"/>
                <a:gd name="T12" fmla="*/ 3153 w 3153"/>
                <a:gd name="T13" fmla="*/ 260 h 521"/>
                <a:gd name="T14" fmla="*/ 2717 w 3153"/>
                <a:gd name="T15" fmla="*/ 515 h 521"/>
                <a:gd name="T16" fmla="*/ 2684 w 3153"/>
                <a:gd name="T17" fmla="*/ 506 h 521"/>
                <a:gd name="T18" fmla="*/ 2693 w 3153"/>
                <a:gd name="T19" fmla="*/ 473 h 521"/>
                <a:gd name="T20" fmla="*/ 3093 w 3153"/>
                <a:gd name="T21" fmla="*/ 240 h 521"/>
                <a:gd name="T22" fmla="*/ 3093 w 3153"/>
                <a:gd name="T23" fmla="*/ 281 h 521"/>
                <a:gd name="T24" fmla="*/ 2693 w 3153"/>
                <a:gd name="T25" fmla="*/ 48 h 521"/>
                <a:gd name="T26" fmla="*/ 2684 w 3153"/>
                <a:gd name="T27" fmla="*/ 15 h 521"/>
                <a:gd name="T28" fmla="*/ 2717 w 3153"/>
                <a:gd name="T29" fmla="*/ 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53" h="521">
                  <a:moveTo>
                    <a:pt x="0" y="236"/>
                  </a:moveTo>
                  <a:lnTo>
                    <a:pt x="3105" y="236"/>
                  </a:lnTo>
                  <a:lnTo>
                    <a:pt x="3105" y="284"/>
                  </a:lnTo>
                  <a:lnTo>
                    <a:pt x="0" y="284"/>
                  </a:lnTo>
                  <a:lnTo>
                    <a:pt x="0" y="236"/>
                  </a:lnTo>
                  <a:close/>
                  <a:moveTo>
                    <a:pt x="2717" y="6"/>
                  </a:moveTo>
                  <a:lnTo>
                    <a:pt x="3153" y="260"/>
                  </a:lnTo>
                  <a:lnTo>
                    <a:pt x="2717" y="515"/>
                  </a:lnTo>
                  <a:cubicBezTo>
                    <a:pt x="2706" y="521"/>
                    <a:pt x="2691" y="517"/>
                    <a:pt x="2684" y="506"/>
                  </a:cubicBezTo>
                  <a:cubicBezTo>
                    <a:pt x="2678" y="494"/>
                    <a:pt x="2682" y="480"/>
                    <a:pt x="2693" y="473"/>
                  </a:cubicBezTo>
                  <a:lnTo>
                    <a:pt x="3093" y="240"/>
                  </a:lnTo>
                  <a:lnTo>
                    <a:pt x="3093" y="281"/>
                  </a:lnTo>
                  <a:lnTo>
                    <a:pt x="2693" y="48"/>
                  </a:lnTo>
                  <a:cubicBezTo>
                    <a:pt x="2682" y="41"/>
                    <a:pt x="2678" y="26"/>
                    <a:pt x="2684" y="15"/>
                  </a:cubicBezTo>
                  <a:cubicBezTo>
                    <a:pt x="2691" y="4"/>
                    <a:pt x="2706" y="0"/>
                    <a:pt x="2717" y="6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57" name="Line 52"/>
            <p:cNvCxnSpPr/>
            <p:nvPr/>
          </p:nvCxnSpPr>
          <p:spPr bwMode="auto">
            <a:xfrm flipV="1">
              <a:off x="1410970" y="41910"/>
              <a:ext cx="3175" cy="90170"/>
            </a:xfrm>
            <a:prstGeom prst="line">
              <a:avLst/>
            </a:prstGeom>
            <a:noFill/>
            <a:ln w="4445" cap="flat">
              <a:solidFill>
                <a:srgbClr val="505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2983230" y="867410"/>
              <a:ext cx="50165" cy="83185"/>
            </a:xfrm>
            <a:custGeom>
              <a:avLst/>
              <a:gdLst>
                <a:gd name="T0" fmla="*/ 284 w 521"/>
                <a:gd name="T1" fmla="*/ 0 h 860"/>
                <a:gd name="T2" fmla="*/ 284 w 521"/>
                <a:gd name="T3" fmla="*/ 813 h 860"/>
                <a:gd name="T4" fmla="*/ 236 w 521"/>
                <a:gd name="T5" fmla="*/ 813 h 860"/>
                <a:gd name="T6" fmla="*/ 236 w 521"/>
                <a:gd name="T7" fmla="*/ 0 h 860"/>
                <a:gd name="T8" fmla="*/ 284 w 521"/>
                <a:gd name="T9" fmla="*/ 0 h 860"/>
                <a:gd name="T10" fmla="*/ 515 w 521"/>
                <a:gd name="T11" fmla="*/ 425 h 860"/>
                <a:gd name="T12" fmla="*/ 260 w 521"/>
                <a:gd name="T13" fmla="*/ 860 h 860"/>
                <a:gd name="T14" fmla="*/ 6 w 521"/>
                <a:gd name="T15" fmla="*/ 425 h 860"/>
                <a:gd name="T16" fmla="*/ 15 w 521"/>
                <a:gd name="T17" fmla="*/ 392 h 860"/>
                <a:gd name="T18" fmla="*/ 48 w 521"/>
                <a:gd name="T19" fmla="*/ 401 h 860"/>
                <a:gd name="T20" fmla="*/ 281 w 521"/>
                <a:gd name="T21" fmla="*/ 801 h 860"/>
                <a:gd name="T22" fmla="*/ 240 w 521"/>
                <a:gd name="T23" fmla="*/ 801 h 860"/>
                <a:gd name="T24" fmla="*/ 473 w 521"/>
                <a:gd name="T25" fmla="*/ 401 h 860"/>
                <a:gd name="T26" fmla="*/ 506 w 521"/>
                <a:gd name="T27" fmla="*/ 392 h 860"/>
                <a:gd name="T28" fmla="*/ 515 w 521"/>
                <a:gd name="T29" fmla="*/ 425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21" h="860">
                  <a:moveTo>
                    <a:pt x="284" y="0"/>
                  </a:moveTo>
                  <a:lnTo>
                    <a:pt x="284" y="813"/>
                  </a:lnTo>
                  <a:lnTo>
                    <a:pt x="236" y="813"/>
                  </a:lnTo>
                  <a:lnTo>
                    <a:pt x="236" y="0"/>
                  </a:lnTo>
                  <a:lnTo>
                    <a:pt x="284" y="0"/>
                  </a:lnTo>
                  <a:close/>
                  <a:moveTo>
                    <a:pt x="515" y="425"/>
                  </a:moveTo>
                  <a:lnTo>
                    <a:pt x="260" y="860"/>
                  </a:lnTo>
                  <a:lnTo>
                    <a:pt x="6" y="425"/>
                  </a:lnTo>
                  <a:cubicBezTo>
                    <a:pt x="0" y="413"/>
                    <a:pt x="4" y="399"/>
                    <a:pt x="15" y="392"/>
                  </a:cubicBezTo>
                  <a:cubicBezTo>
                    <a:pt x="26" y="385"/>
                    <a:pt x="41" y="389"/>
                    <a:pt x="48" y="401"/>
                  </a:cubicBezTo>
                  <a:lnTo>
                    <a:pt x="281" y="801"/>
                  </a:lnTo>
                  <a:lnTo>
                    <a:pt x="240" y="801"/>
                  </a:lnTo>
                  <a:lnTo>
                    <a:pt x="473" y="401"/>
                  </a:lnTo>
                  <a:cubicBezTo>
                    <a:pt x="480" y="389"/>
                    <a:pt x="494" y="385"/>
                    <a:pt x="506" y="392"/>
                  </a:cubicBezTo>
                  <a:cubicBezTo>
                    <a:pt x="517" y="399"/>
                    <a:pt x="521" y="413"/>
                    <a:pt x="515" y="425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2983230" y="1393825"/>
              <a:ext cx="50165" cy="166370"/>
            </a:xfrm>
            <a:custGeom>
              <a:avLst/>
              <a:gdLst>
                <a:gd name="T0" fmla="*/ 284 w 521"/>
                <a:gd name="T1" fmla="*/ 0 h 1720"/>
                <a:gd name="T2" fmla="*/ 284 w 521"/>
                <a:gd name="T3" fmla="*/ 1672 h 1720"/>
                <a:gd name="T4" fmla="*/ 236 w 521"/>
                <a:gd name="T5" fmla="*/ 1672 h 1720"/>
                <a:gd name="T6" fmla="*/ 236 w 521"/>
                <a:gd name="T7" fmla="*/ 0 h 1720"/>
                <a:gd name="T8" fmla="*/ 284 w 521"/>
                <a:gd name="T9" fmla="*/ 0 h 1720"/>
                <a:gd name="T10" fmla="*/ 515 w 521"/>
                <a:gd name="T11" fmla="*/ 1284 h 1720"/>
                <a:gd name="T12" fmla="*/ 260 w 521"/>
                <a:gd name="T13" fmla="*/ 1720 h 1720"/>
                <a:gd name="T14" fmla="*/ 6 w 521"/>
                <a:gd name="T15" fmla="*/ 1284 h 1720"/>
                <a:gd name="T16" fmla="*/ 15 w 521"/>
                <a:gd name="T17" fmla="*/ 1252 h 1720"/>
                <a:gd name="T18" fmla="*/ 48 w 521"/>
                <a:gd name="T19" fmla="*/ 1260 h 1720"/>
                <a:gd name="T20" fmla="*/ 281 w 521"/>
                <a:gd name="T21" fmla="*/ 1660 h 1720"/>
                <a:gd name="T22" fmla="*/ 240 w 521"/>
                <a:gd name="T23" fmla="*/ 1660 h 1720"/>
                <a:gd name="T24" fmla="*/ 473 w 521"/>
                <a:gd name="T25" fmla="*/ 1260 h 1720"/>
                <a:gd name="T26" fmla="*/ 506 w 521"/>
                <a:gd name="T27" fmla="*/ 1252 h 1720"/>
                <a:gd name="T28" fmla="*/ 515 w 521"/>
                <a:gd name="T29" fmla="*/ 1284 h 1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21" h="1720">
                  <a:moveTo>
                    <a:pt x="284" y="0"/>
                  </a:moveTo>
                  <a:lnTo>
                    <a:pt x="284" y="1672"/>
                  </a:lnTo>
                  <a:lnTo>
                    <a:pt x="236" y="1672"/>
                  </a:lnTo>
                  <a:lnTo>
                    <a:pt x="236" y="0"/>
                  </a:lnTo>
                  <a:lnTo>
                    <a:pt x="284" y="0"/>
                  </a:lnTo>
                  <a:close/>
                  <a:moveTo>
                    <a:pt x="515" y="1284"/>
                  </a:moveTo>
                  <a:lnTo>
                    <a:pt x="260" y="1720"/>
                  </a:lnTo>
                  <a:lnTo>
                    <a:pt x="6" y="1284"/>
                  </a:lnTo>
                  <a:cubicBezTo>
                    <a:pt x="0" y="1273"/>
                    <a:pt x="4" y="1258"/>
                    <a:pt x="15" y="1252"/>
                  </a:cubicBezTo>
                  <a:cubicBezTo>
                    <a:pt x="26" y="1245"/>
                    <a:pt x="41" y="1249"/>
                    <a:pt x="48" y="1260"/>
                  </a:cubicBezTo>
                  <a:lnTo>
                    <a:pt x="281" y="1660"/>
                  </a:lnTo>
                  <a:lnTo>
                    <a:pt x="240" y="1660"/>
                  </a:lnTo>
                  <a:lnTo>
                    <a:pt x="473" y="1260"/>
                  </a:lnTo>
                  <a:cubicBezTo>
                    <a:pt x="480" y="1249"/>
                    <a:pt x="494" y="1245"/>
                    <a:pt x="506" y="1252"/>
                  </a:cubicBezTo>
                  <a:cubicBezTo>
                    <a:pt x="517" y="1258"/>
                    <a:pt x="521" y="1273"/>
                    <a:pt x="515" y="1284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1268095" y="2352675"/>
              <a:ext cx="659130" cy="50800"/>
            </a:xfrm>
            <a:custGeom>
              <a:avLst/>
              <a:gdLst>
                <a:gd name="T0" fmla="*/ 0 w 6807"/>
                <a:gd name="T1" fmla="*/ 236 h 521"/>
                <a:gd name="T2" fmla="*/ 6759 w 6807"/>
                <a:gd name="T3" fmla="*/ 236 h 521"/>
                <a:gd name="T4" fmla="*/ 6759 w 6807"/>
                <a:gd name="T5" fmla="*/ 284 h 521"/>
                <a:gd name="T6" fmla="*/ 0 w 6807"/>
                <a:gd name="T7" fmla="*/ 284 h 521"/>
                <a:gd name="T8" fmla="*/ 0 w 6807"/>
                <a:gd name="T9" fmla="*/ 236 h 521"/>
                <a:gd name="T10" fmla="*/ 6371 w 6807"/>
                <a:gd name="T11" fmla="*/ 6 h 521"/>
                <a:gd name="T12" fmla="*/ 6807 w 6807"/>
                <a:gd name="T13" fmla="*/ 260 h 521"/>
                <a:gd name="T14" fmla="*/ 6371 w 6807"/>
                <a:gd name="T15" fmla="*/ 515 h 521"/>
                <a:gd name="T16" fmla="*/ 6338 w 6807"/>
                <a:gd name="T17" fmla="*/ 506 h 521"/>
                <a:gd name="T18" fmla="*/ 6347 w 6807"/>
                <a:gd name="T19" fmla="*/ 473 h 521"/>
                <a:gd name="T20" fmla="*/ 6747 w 6807"/>
                <a:gd name="T21" fmla="*/ 240 h 521"/>
                <a:gd name="T22" fmla="*/ 6747 w 6807"/>
                <a:gd name="T23" fmla="*/ 281 h 521"/>
                <a:gd name="T24" fmla="*/ 6347 w 6807"/>
                <a:gd name="T25" fmla="*/ 48 h 521"/>
                <a:gd name="T26" fmla="*/ 6338 w 6807"/>
                <a:gd name="T27" fmla="*/ 15 h 521"/>
                <a:gd name="T28" fmla="*/ 6371 w 6807"/>
                <a:gd name="T29" fmla="*/ 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07" h="521">
                  <a:moveTo>
                    <a:pt x="0" y="236"/>
                  </a:moveTo>
                  <a:lnTo>
                    <a:pt x="6759" y="236"/>
                  </a:lnTo>
                  <a:lnTo>
                    <a:pt x="6759" y="284"/>
                  </a:lnTo>
                  <a:lnTo>
                    <a:pt x="0" y="284"/>
                  </a:lnTo>
                  <a:lnTo>
                    <a:pt x="0" y="236"/>
                  </a:lnTo>
                  <a:close/>
                  <a:moveTo>
                    <a:pt x="6371" y="6"/>
                  </a:moveTo>
                  <a:lnTo>
                    <a:pt x="6807" y="260"/>
                  </a:lnTo>
                  <a:lnTo>
                    <a:pt x="6371" y="515"/>
                  </a:lnTo>
                  <a:cubicBezTo>
                    <a:pt x="6360" y="521"/>
                    <a:pt x="6345" y="517"/>
                    <a:pt x="6338" y="506"/>
                  </a:cubicBezTo>
                  <a:cubicBezTo>
                    <a:pt x="6332" y="494"/>
                    <a:pt x="6335" y="480"/>
                    <a:pt x="6347" y="473"/>
                  </a:cubicBezTo>
                  <a:lnTo>
                    <a:pt x="6747" y="240"/>
                  </a:lnTo>
                  <a:lnTo>
                    <a:pt x="6747" y="281"/>
                  </a:lnTo>
                  <a:lnTo>
                    <a:pt x="6347" y="48"/>
                  </a:lnTo>
                  <a:cubicBezTo>
                    <a:pt x="6335" y="41"/>
                    <a:pt x="6332" y="26"/>
                    <a:pt x="6338" y="15"/>
                  </a:cubicBezTo>
                  <a:cubicBezTo>
                    <a:pt x="6345" y="4"/>
                    <a:pt x="6360" y="0"/>
                    <a:pt x="6371" y="6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2890520" y="2352675"/>
              <a:ext cx="340360" cy="50800"/>
            </a:xfrm>
            <a:custGeom>
              <a:avLst/>
              <a:gdLst>
                <a:gd name="T0" fmla="*/ 0 w 1756"/>
                <a:gd name="T1" fmla="*/ 118 h 261"/>
                <a:gd name="T2" fmla="*/ 1732 w 1756"/>
                <a:gd name="T3" fmla="*/ 118 h 261"/>
                <a:gd name="T4" fmla="*/ 1732 w 1756"/>
                <a:gd name="T5" fmla="*/ 142 h 261"/>
                <a:gd name="T6" fmla="*/ 0 w 1756"/>
                <a:gd name="T7" fmla="*/ 142 h 261"/>
                <a:gd name="T8" fmla="*/ 0 w 1756"/>
                <a:gd name="T9" fmla="*/ 118 h 261"/>
                <a:gd name="T10" fmla="*/ 1538 w 1756"/>
                <a:gd name="T11" fmla="*/ 3 h 261"/>
                <a:gd name="T12" fmla="*/ 1756 w 1756"/>
                <a:gd name="T13" fmla="*/ 130 h 261"/>
                <a:gd name="T14" fmla="*/ 1538 w 1756"/>
                <a:gd name="T15" fmla="*/ 257 h 261"/>
                <a:gd name="T16" fmla="*/ 1522 w 1756"/>
                <a:gd name="T17" fmla="*/ 253 h 261"/>
                <a:gd name="T18" fmla="*/ 1526 w 1756"/>
                <a:gd name="T19" fmla="*/ 237 h 261"/>
                <a:gd name="T20" fmla="*/ 1726 w 1756"/>
                <a:gd name="T21" fmla="*/ 120 h 261"/>
                <a:gd name="T22" fmla="*/ 1726 w 1756"/>
                <a:gd name="T23" fmla="*/ 141 h 261"/>
                <a:gd name="T24" fmla="*/ 1526 w 1756"/>
                <a:gd name="T25" fmla="*/ 24 h 261"/>
                <a:gd name="T26" fmla="*/ 1522 w 1756"/>
                <a:gd name="T27" fmla="*/ 8 h 261"/>
                <a:gd name="T28" fmla="*/ 1538 w 1756"/>
                <a:gd name="T29" fmla="*/ 3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56" h="261">
                  <a:moveTo>
                    <a:pt x="0" y="118"/>
                  </a:moveTo>
                  <a:lnTo>
                    <a:pt x="1732" y="118"/>
                  </a:lnTo>
                  <a:lnTo>
                    <a:pt x="1732" y="142"/>
                  </a:lnTo>
                  <a:lnTo>
                    <a:pt x="0" y="142"/>
                  </a:lnTo>
                  <a:lnTo>
                    <a:pt x="0" y="118"/>
                  </a:lnTo>
                  <a:close/>
                  <a:moveTo>
                    <a:pt x="1538" y="3"/>
                  </a:moveTo>
                  <a:lnTo>
                    <a:pt x="1756" y="130"/>
                  </a:lnTo>
                  <a:lnTo>
                    <a:pt x="1538" y="257"/>
                  </a:lnTo>
                  <a:cubicBezTo>
                    <a:pt x="1532" y="261"/>
                    <a:pt x="1525" y="259"/>
                    <a:pt x="1522" y="253"/>
                  </a:cubicBezTo>
                  <a:cubicBezTo>
                    <a:pt x="1518" y="247"/>
                    <a:pt x="1520" y="240"/>
                    <a:pt x="1526" y="237"/>
                  </a:cubicBezTo>
                  <a:lnTo>
                    <a:pt x="1726" y="120"/>
                  </a:lnTo>
                  <a:lnTo>
                    <a:pt x="1726" y="141"/>
                  </a:lnTo>
                  <a:lnTo>
                    <a:pt x="1526" y="24"/>
                  </a:lnTo>
                  <a:cubicBezTo>
                    <a:pt x="1520" y="21"/>
                    <a:pt x="1518" y="13"/>
                    <a:pt x="1522" y="8"/>
                  </a:cubicBezTo>
                  <a:cubicBezTo>
                    <a:pt x="1525" y="2"/>
                    <a:pt x="1532" y="0"/>
                    <a:pt x="1538" y="3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3409950" y="1146810"/>
              <a:ext cx="381635" cy="50800"/>
            </a:xfrm>
            <a:custGeom>
              <a:avLst/>
              <a:gdLst>
                <a:gd name="T0" fmla="*/ 0 w 1971"/>
                <a:gd name="T1" fmla="*/ 118 h 261"/>
                <a:gd name="T2" fmla="*/ 1947 w 1971"/>
                <a:gd name="T3" fmla="*/ 118 h 261"/>
                <a:gd name="T4" fmla="*/ 1947 w 1971"/>
                <a:gd name="T5" fmla="*/ 142 h 261"/>
                <a:gd name="T6" fmla="*/ 0 w 1971"/>
                <a:gd name="T7" fmla="*/ 142 h 261"/>
                <a:gd name="T8" fmla="*/ 0 w 1971"/>
                <a:gd name="T9" fmla="*/ 118 h 261"/>
                <a:gd name="T10" fmla="*/ 1753 w 1971"/>
                <a:gd name="T11" fmla="*/ 3 h 261"/>
                <a:gd name="T12" fmla="*/ 1971 w 1971"/>
                <a:gd name="T13" fmla="*/ 130 h 261"/>
                <a:gd name="T14" fmla="*/ 1753 w 1971"/>
                <a:gd name="T15" fmla="*/ 258 h 261"/>
                <a:gd name="T16" fmla="*/ 1736 w 1971"/>
                <a:gd name="T17" fmla="*/ 253 h 261"/>
                <a:gd name="T18" fmla="*/ 1741 w 1971"/>
                <a:gd name="T19" fmla="*/ 237 h 261"/>
                <a:gd name="T20" fmla="*/ 1941 w 1971"/>
                <a:gd name="T21" fmla="*/ 120 h 261"/>
                <a:gd name="T22" fmla="*/ 1941 w 1971"/>
                <a:gd name="T23" fmla="*/ 141 h 261"/>
                <a:gd name="T24" fmla="*/ 1741 w 1971"/>
                <a:gd name="T25" fmla="*/ 24 h 261"/>
                <a:gd name="T26" fmla="*/ 1736 w 1971"/>
                <a:gd name="T27" fmla="*/ 8 h 261"/>
                <a:gd name="T28" fmla="*/ 1753 w 1971"/>
                <a:gd name="T29" fmla="*/ 3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71" h="261">
                  <a:moveTo>
                    <a:pt x="0" y="118"/>
                  </a:moveTo>
                  <a:lnTo>
                    <a:pt x="1947" y="118"/>
                  </a:lnTo>
                  <a:lnTo>
                    <a:pt x="1947" y="142"/>
                  </a:lnTo>
                  <a:lnTo>
                    <a:pt x="0" y="142"/>
                  </a:lnTo>
                  <a:lnTo>
                    <a:pt x="0" y="118"/>
                  </a:lnTo>
                  <a:close/>
                  <a:moveTo>
                    <a:pt x="1753" y="3"/>
                  </a:moveTo>
                  <a:lnTo>
                    <a:pt x="1971" y="130"/>
                  </a:lnTo>
                  <a:lnTo>
                    <a:pt x="1753" y="258"/>
                  </a:lnTo>
                  <a:cubicBezTo>
                    <a:pt x="1747" y="261"/>
                    <a:pt x="1740" y="259"/>
                    <a:pt x="1736" y="253"/>
                  </a:cubicBezTo>
                  <a:cubicBezTo>
                    <a:pt x="1733" y="247"/>
                    <a:pt x="1735" y="240"/>
                    <a:pt x="1741" y="237"/>
                  </a:cubicBezTo>
                  <a:lnTo>
                    <a:pt x="1941" y="120"/>
                  </a:lnTo>
                  <a:lnTo>
                    <a:pt x="1941" y="141"/>
                  </a:lnTo>
                  <a:lnTo>
                    <a:pt x="1741" y="24"/>
                  </a:lnTo>
                  <a:cubicBezTo>
                    <a:pt x="1735" y="21"/>
                    <a:pt x="1733" y="13"/>
                    <a:pt x="1736" y="8"/>
                  </a:cubicBezTo>
                  <a:cubicBezTo>
                    <a:pt x="1740" y="2"/>
                    <a:pt x="1747" y="0"/>
                    <a:pt x="1753" y="3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193675" y="10160"/>
              <a:ext cx="1220470" cy="50165"/>
            </a:xfrm>
            <a:custGeom>
              <a:avLst/>
              <a:gdLst>
                <a:gd name="T0" fmla="*/ 25218 w 25218"/>
                <a:gd name="T1" fmla="*/ 473 h 1043"/>
                <a:gd name="T2" fmla="*/ 95 w 25218"/>
                <a:gd name="T3" fmla="*/ 473 h 1043"/>
                <a:gd name="T4" fmla="*/ 95 w 25218"/>
                <a:gd name="T5" fmla="*/ 569 h 1043"/>
                <a:gd name="T6" fmla="*/ 25218 w 25218"/>
                <a:gd name="T7" fmla="*/ 569 h 1043"/>
                <a:gd name="T8" fmla="*/ 25218 w 25218"/>
                <a:gd name="T9" fmla="*/ 473 h 1043"/>
                <a:gd name="T10" fmla="*/ 871 w 25218"/>
                <a:gd name="T11" fmla="*/ 13 h 1043"/>
                <a:gd name="T12" fmla="*/ 0 w 25218"/>
                <a:gd name="T13" fmla="*/ 521 h 1043"/>
                <a:gd name="T14" fmla="*/ 871 w 25218"/>
                <a:gd name="T15" fmla="*/ 1030 h 1043"/>
                <a:gd name="T16" fmla="*/ 937 w 25218"/>
                <a:gd name="T17" fmla="*/ 1012 h 1043"/>
                <a:gd name="T18" fmla="*/ 920 w 25218"/>
                <a:gd name="T19" fmla="*/ 947 h 1043"/>
                <a:gd name="T20" fmla="*/ 120 w 25218"/>
                <a:gd name="T21" fmla="*/ 480 h 1043"/>
                <a:gd name="T22" fmla="*/ 120 w 25218"/>
                <a:gd name="T23" fmla="*/ 563 h 1043"/>
                <a:gd name="T24" fmla="*/ 920 w 25218"/>
                <a:gd name="T25" fmla="*/ 96 h 1043"/>
                <a:gd name="T26" fmla="*/ 937 w 25218"/>
                <a:gd name="T27" fmla="*/ 31 h 1043"/>
                <a:gd name="T28" fmla="*/ 871 w 25218"/>
                <a:gd name="T29" fmla="*/ 13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18" h="1043">
                  <a:moveTo>
                    <a:pt x="25218" y="473"/>
                  </a:moveTo>
                  <a:lnTo>
                    <a:pt x="95" y="473"/>
                  </a:lnTo>
                  <a:lnTo>
                    <a:pt x="95" y="569"/>
                  </a:lnTo>
                  <a:lnTo>
                    <a:pt x="25218" y="569"/>
                  </a:lnTo>
                  <a:lnTo>
                    <a:pt x="25218" y="473"/>
                  </a:lnTo>
                  <a:close/>
                  <a:moveTo>
                    <a:pt x="871" y="13"/>
                  </a:moveTo>
                  <a:lnTo>
                    <a:pt x="0" y="521"/>
                  </a:lnTo>
                  <a:lnTo>
                    <a:pt x="871" y="1030"/>
                  </a:lnTo>
                  <a:cubicBezTo>
                    <a:pt x="894" y="1043"/>
                    <a:pt x="924" y="1035"/>
                    <a:pt x="937" y="1012"/>
                  </a:cubicBezTo>
                  <a:cubicBezTo>
                    <a:pt x="950" y="989"/>
                    <a:pt x="943" y="960"/>
                    <a:pt x="920" y="947"/>
                  </a:cubicBezTo>
                  <a:lnTo>
                    <a:pt x="120" y="480"/>
                  </a:lnTo>
                  <a:lnTo>
                    <a:pt x="120" y="563"/>
                  </a:lnTo>
                  <a:lnTo>
                    <a:pt x="920" y="96"/>
                  </a:lnTo>
                  <a:cubicBezTo>
                    <a:pt x="943" y="83"/>
                    <a:pt x="950" y="54"/>
                    <a:pt x="937" y="31"/>
                  </a:cubicBezTo>
                  <a:cubicBezTo>
                    <a:pt x="924" y="8"/>
                    <a:pt x="894" y="0"/>
                    <a:pt x="871" y="13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154940" y="34925"/>
              <a:ext cx="50165" cy="374650"/>
            </a:xfrm>
            <a:custGeom>
              <a:avLst/>
              <a:gdLst>
                <a:gd name="T0" fmla="*/ 569 w 1043"/>
                <a:gd name="T1" fmla="*/ 0 h 7738"/>
                <a:gd name="T2" fmla="*/ 569 w 1043"/>
                <a:gd name="T3" fmla="*/ 7643 h 7738"/>
                <a:gd name="T4" fmla="*/ 473 w 1043"/>
                <a:gd name="T5" fmla="*/ 7643 h 7738"/>
                <a:gd name="T6" fmla="*/ 473 w 1043"/>
                <a:gd name="T7" fmla="*/ 0 h 7738"/>
                <a:gd name="T8" fmla="*/ 569 w 1043"/>
                <a:gd name="T9" fmla="*/ 0 h 7738"/>
                <a:gd name="T10" fmla="*/ 1030 w 1043"/>
                <a:gd name="T11" fmla="*/ 6867 h 7738"/>
                <a:gd name="T12" fmla="*/ 521 w 1043"/>
                <a:gd name="T13" fmla="*/ 7738 h 7738"/>
                <a:gd name="T14" fmla="*/ 13 w 1043"/>
                <a:gd name="T15" fmla="*/ 6867 h 7738"/>
                <a:gd name="T16" fmla="*/ 31 w 1043"/>
                <a:gd name="T17" fmla="*/ 6801 h 7738"/>
                <a:gd name="T18" fmla="*/ 96 w 1043"/>
                <a:gd name="T19" fmla="*/ 6819 h 7738"/>
                <a:gd name="T20" fmla="*/ 563 w 1043"/>
                <a:gd name="T21" fmla="*/ 7619 h 7738"/>
                <a:gd name="T22" fmla="*/ 480 w 1043"/>
                <a:gd name="T23" fmla="*/ 7619 h 7738"/>
                <a:gd name="T24" fmla="*/ 947 w 1043"/>
                <a:gd name="T25" fmla="*/ 6819 h 7738"/>
                <a:gd name="T26" fmla="*/ 1012 w 1043"/>
                <a:gd name="T27" fmla="*/ 6801 h 7738"/>
                <a:gd name="T28" fmla="*/ 1030 w 1043"/>
                <a:gd name="T29" fmla="*/ 6867 h 7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3" h="7738">
                  <a:moveTo>
                    <a:pt x="569" y="0"/>
                  </a:moveTo>
                  <a:lnTo>
                    <a:pt x="569" y="7643"/>
                  </a:lnTo>
                  <a:lnTo>
                    <a:pt x="473" y="7643"/>
                  </a:lnTo>
                  <a:lnTo>
                    <a:pt x="473" y="0"/>
                  </a:lnTo>
                  <a:lnTo>
                    <a:pt x="569" y="0"/>
                  </a:lnTo>
                  <a:close/>
                  <a:moveTo>
                    <a:pt x="1030" y="6867"/>
                  </a:moveTo>
                  <a:lnTo>
                    <a:pt x="521" y="7738"/>
                  </a:lnTo>
                  <a:lnTo>
                    <a:pt x="13" y="6867"/>
                  </a:lnTo>
                  <a:cubicBezTo>
                    <a:pt x="0" y="6844"/>
                    <a:pt x="8" y="6815"/>
                    <a:pt x="31" y="6801"/>
                  </a:cubicBezTo>
                  <a:cubicBezTo>
                    <a:pt x="54" y="6788"/>
                    <a:pt x="83" y="6796"/>
                    <a:pt x="96" y="6819"/>
                  </a:cubicBezTo>
                  <a:lnTo>
                    <a:pt x="563" y="7619"/>
                  </a:lnTo>
                  <a:lnTo>
                    <a:pt x="480" y="7619"/>
                  </a:lnTo>
                  <a:lnTo>
                    <a:pt x="947" y="6819"/>
                  </a:lnTo>
                  <a:cubicBezTo>
                    <a:pt x="960" y="6796"/>
                    <a:pt x="989" y="6788"/>
                    <a:pt x="1012" y="6801"/>
                  </a:cubicBezTo>
                  <a:cubicBezTo>
                    <a:pt x="1035" y="6815"/>
                    <a:pt x="1043" y="6844"/>
                    <a:pt x="1030" y="6867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775970" y="2803525"/>
              <a:ext cx="2946400" cy="50165"/>
            </a:xfrm>
            <a:custGeom>
              <a:avLst/>
              <a:gdLst>
                <a:gd name="T0" fmla="*/ 0 w 15224"/>
                <a:gd name="T1" fmla="*/ 118 h 261"/>
                <a:gd name="T2" fmla="*/ 15202 w 15224"/>
                <a:gd name="T3" fmla="*/ 118 h 261"/>
                <a:gd name="T4" fmla="*/ 15202 w 15224"/>
                <a:gd name="T5" fmla="*/ 142 h 261"/>
                <a:gd name="T6" fmla="*/ 0 w 15224"/>
                <a:gd name="T7" fmla="*/ 142 h 261"/>
                <a:gd name="T8" fmla="*/ 0 w 15224"/>
                <a:gd name="T9" fmla="*/ 118 h 261"/>
                <a:gd name="T10" fmla="*/ 15007 w 15224"/>
                <a:gd name="T11" fmla="*/ 3 h 261"/>
                <a:gd name="T12" fmla="*/ 15224 w 15224"/>
                <a:gd name="T13" fmla="*/ 130 h 261"/>
                <a:gd name="T14" fmla="*/ 15007 w 15224"/>
                <a:gd name="T15" fmla="*/ 257 h 261"/>
                <a:gd name="T16" fmla="*/ 14990 w 15224"/>
                <a:gd name="T17" fmla="*/ 253 h 261"/>
                <a:gd name="T18" fmla="*/ 14995 w 15224"/>
                <a:gd name="T19" fmla="*/ 237 h 261"/>
                <a:gd name="T20" fmla="*/ 15195 w 15224"/>
                <a:gd name="T21" fmla="*/ 120 h 261"/>
                <a:gd name="T22" fmla="*/ 15195 w 15224"/>
                <a:gd name="T23" fmla="*/ 141 h 261"/>
                <a:gd name="T24" fmla="*/ 14995 w 15224"/>
                <a:gd name="T25" fmla="*/ 24 h 261"/>
                <a:gd name="T26" fmla="*/ 14990 w 15224"/>
                <a:gd name="T27" fmla="*/ 8 h 261"/>
                <a:gd name="T28" fmla="*/ 15007 w 15224"/>
                <a:gd name="T29" fmla="*/ 3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24" h="261">
                  <a:moveTo>
                    <a:pt x="0" y="118"/>
                  </a:moveTo>
                  <a:lnTo>
                    <a:pt x="15202" y="118"/>
                  </a:lnTo>
                  <a:lnTo>
                    <a:pt x="15202" y="142"/>
                  </a:lnTo>
                  <a:lnTo>
                    <a:pt x="0" y="142"/>
                  </a:lnTo>
                  <a:lnTo>
                    <a:pt x="0" y="118"/>
                  </a:lnTo>
                  <a:close/>
                  <a:moveTo>
                    <a:pt x="15007" y="3"/>
                  </a:moveTo>
                  <a:lnTo>
                    <a:pt x="15224" y="130"/>
                  </a:lnTo>
                  <a:lnTo>
                    <a:pt x="15007" y="257"/>
                  </a:lnTo>
                  <a:cubicBezTo>
                    <a:pt x="15001" y="261"/>
                    <a:pt x="14994" y="259"/>
                    <a:pt x="14990" y="253"/>
                  </a:cubicBezTo>
                  <a:cubicBezTo>
                    <a:pt x="14987" y="247"/>
                    <a:pt x="14989" y="240"/>
                    <a:pt x="14995" y="237"/>
                  </a:cubicBezTo>
                  <a:lnTo>
                    <a:pt x="15195" y="120"/>
                  </a:lnTo>
                  <a:lnTo>
                    <a:pt x="15195" y="141"/>
                  </a:lnTo>
                  <a:lnTo>
                    <a:pt x="14995" y="24"/>
                  </a:lnTo>
                  <a:cubicBezTo>
                    <a:pt x="14989" y="21"/>
                    <a:pt x="14987" y="13"/>
                    <a:pt x="14990" y="8"/>
                  </a:cubicBezTo>
                  <a:cubicBezTo>
                    <a:pt x="14994" y="2"/>
                    <a:pt x="15001" y="0"/>
                    <a:pt x="15007" y="3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6" name="Freeform 65"/>
            <p:cNvSpPr>
              <a:spLocks noEditPoints="1"/>
            </p:cNvSpPr>
            <p:nvPr/>
          </p:nvSpPr>
          <p:spPr bwMode="auto">
            <a:xfrm>
              <a:off x="3669665" y="2641600"/>
              <a:ext cx="50800" cy="145415"/>
            </a:xfrm>
            <a:custGeom>
              <a:avLst/>
              <a:gdLst>
                <a:gd name="T0" fmla="*/ 142 w 261"/>
                <a:gd name="T1" fmla="*/ 753 h 753"/>
                <a:gd name="T2" fmla="*/ 142 w 261"/>
                <a:gd name="T3" fmla="*/ 24 h 753"/>
                <a:gd name="T4" fmla="*/ 118 w 261"/>
                <a:gd name="T5" fmla="*/ 24 h 753"/>
                <a:gd name="T6" fmla="*/ 118 w 261"/>
                <a:gd name="T7" fmla="*/ 753 h 753"/>
                <a:gd name="T8" fmla="*/ 142 w 261"/>
                <a:gd name="T9" fmla="*/ 753 h 753"/>
                <a:gd name="T10" fmla="*/ 257 w 261"/>
                <a:gd name="T11" fmla="*/ 218 h 753"/>
                <a:gd name="T12" fmla="*/ 130 w 261"/>
                <a:gd name="T13" fmla="*/ 0 h 753"/>
                <a:gd name="T14" fmla="*/ 3 w 261"/>
                <a:gd name="T15" fmla="*/ 218 h 753"/>
                <a:gd name="T16" fmla="*/ 8 w 261"/>
                <a:gd name="T17" fmla="*/ 235 h 753"/>
                <a:gd name="T18" fmla="*/ 24 w 261"/>
                <a:gd name="T19" fmla="*/ 230 h 753"/>
                <a:gd name="T20" fmla="*/ 24 w 261"/>
                <a:gd name="T21" fmla="*/ 230 h 753"/>
                <a:gd name="T22" fmla="*/ 141 w 261"/>
                <a:gd name="T23" fmla="*/ 30 h 753"/>
                <a:gd name="T24" fmla="*/ 120 w 261"/>
                <a:gd name="T25" fmla="*/ 30 h 753"/>
                <a:gd name="T26" fmla="*/ 237 w 261"/>
                <a:gd name="T27" fmla="*/ 230 h 753"/>
                <a:gd name="T28" fmla="*/ 253 w 261"/>
                <a:gd name="T29" fmla="*/ 235 h 753"/>
                <a:gd name="T30" fmla="*/ 257 w 261"/>
                <a:gd name="T31" fmla="*/ 218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1" h="753">
                  <a:moveTo>
                    <a:pt x="142" y="753"/>
                  </a:moveTo>
                  <a:lnTo>
                    <a:pt x="142" y="24"/>
                  </a:lnTo>
                  <a:lnTo>
                    <a:pt x="118" y="24"/>
                  </a:lnTo>
                  <a:lnTo>
                    <a:pt x="118" y="753"/>
                  </a:lnTo>
                  <a:lnTo>
                    <a:pt x="142" y="753"/>
                  </a:lnTo>
                  <a:close/>
                  <a:moveTo>
                    <a:pt x="257" y="218"/>
                  </a:moveTo>
                  <a:lnTo>
                    <a:pt x="130" y="0"/>
                  </a:lnTo>
                  <a:lnTo>
                    <a:pt x="3" y="218"/>
                  </a:lnTo>
                  <a:cubicBezTo>
                    <a:pt x="0" y="224"/>
                    <a:pt x="2" y="231"/>
                    <a:pt x="8" y="235"/>
                  </a:cubicBezTo>
                  <a:cubicBezTo>
                    <a:pt x="13" y="238"/>
                    <a:pt x="21" y="236"/>
                    <a:pt x="24" y="230"/>
                  </a:cubicBezTo>
                  <a:lnTo>
                    <a:pt x="24" y="230"/>
                  </a:lnTo>
                  <a:lnTo>
                    <a:pt x="141" y="30"/>
                  </a:lnTo>
                  <a:lnTo>
                    <a:pt x="120" y="30"/>
                  </a:lnTo>
                  <a:lnTo>
                    <a:pt x="237" y="230"/>
                  </a:lnTo>
                  <a:cubicBezTo>
                    <a:pt x="240" y="236"/>
                    <a:pt x="247" y="238"/>
                    <a:pt x="253" y="235"/>
                  </a:cubicBezTo>
                  <a:cubicBezTo>
                    <a:pt x="259" y="231"/>
                    <a:pt x="261" y="224"/>
                    <a:pt x="257" y="218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67" name="Line 62"/>
            <p:cNvCxnSpPr/>
            <p:nvPr/>
          </p:nvCxnSpPr>
          <p:spPr bwMode="auto">
            <a:xfrm flipH="1">
              <a:off x="775970" y="2731770"/>
              <a:ext cx="3810" cy="90170"/>
            </a:xfrm>
            <a:prstGeom prst="line">
              <a:avLst/>
            </a:prstGeom>
            <a:noFill/>
            <a:ln w="4445" cap="flat">
              <a:solidFill>
                <a:srgbClr val="505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8" name="Freeform 67"/>
            <p:cNvSpPr>
              <a:spLocks noEditPoints="1"/>
            </p:cNvSpPr>
            <p:nvPr/>
          </p:nvSpPr>
          <p:spPr bwMode="auto">
            <a:xfrm>
              <a:off x="502285" y="582930"/>
              <a:ext cx="266700" cy="45719"/>
            </a:xfrm>
            <a:custGeom>
              <a:avLst/>
              <a:gdLst>
                <a:gd name="T0" fmla="*/ 0 w 6305"/>
                <a:gd name="T1" fmla="*/ 473 h 1043"/>
                <a:gd name="T2" fmla="*/ 6210 w 6305"/>
                <a:gd name="T3" fmla="*/ 473 h 1043"/>
                <a:gd name="T4" fmla="*/ 6210 w 6305"/>
                <a:gd name="T5" fmla="*/ 569 h 1043"/>
                <a:gd name="T6" fmla="*/ 0 w 6305"/>
                <a:gd name="T7" fmla="*/ 569 h 1043"/>
                <a:gd name="T8" fmla="*/ 0 w 6305"/>
                <a:gd name="T9" fmla="*/ 473 h 1043"/>
                <a:gd name="T10" fmla="*/ 5434 w 6305"/>
                <a:gd name="T11" fmla="*/ 13 h 1043"/>
                <a:gd name="T12" fmla="*/ 6305 w 6305"/>
                <a:gd name="T13" fmla="*/ 521 h 1043"/>
                <a:gd name="T14" fmla="*/ 5434 w 6305"/>
                <a:gd name="T15" fmla="*/ 1030 h 1043"/>
                <a:gd name="T16" fmla="*/ 5368 w 6305"/>
                <a:gd name="T17" fmla="*/ 1012 h 1043"/>
                <a:gd name="T18" fmla="*/ 5386 w 6305"/>
                <a:gd name="T19" fmla="*/ 947 h 1043"/>
                <a:gd name="T20" fmla="*/ 6186 w 6305"/>
                <a:gd name="T21" fmla="*/ 480 h 1043"/>
                <a:gd name="T22" fmla="*/ 6186 w 6305"/>
                <a:gd name="T23" fmla="*/ 563 h 1043"/>
                <a:gd name="T24" fmla="*/ 5386 w 6305"/>
                <a:gd name="T25" fmla="*/ 96 h 1043"/>
                <a:gd name="T26" fmla="*/ 5368 w 6305"/>
                <a:gd name="T27" fmla="*/ 31 h 1043"/>
                <a:gd name="T28" fmla="*/ 5434 w 6305"/>
                <a:gd name="T29" fmla="*/ 13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05" h="1043">
                  <a:moveTo>
                    <a:pt x="0" y="473"/>
                  </a:moveTo>
                  <a:lnTo>
                    <a:pt x="6210" y="473"/>
                  </a:lnTo>
                  <a:lnTo>
                    <a:pt x="6210" y="569"/>
                  </a:lnTo>
                  <a:lnTo>
                    <a:pt x="0" y="569"/>
                  </a:lnTo>
                  <a:lnTo>
                    <a:pt x="0" y="473"/>
                  </a:lnTo>
                  <a:close/>
                  <a:moveTo>
                    <a:pt x="5434" y="13"/>
                  </a:moveTo>
                  <a:lnTo>
                    <a:pt x="6305" y="521"/>
                  </a:lnTo>
                  <a:lnTo>
                    <a:pt x="5434" y="1030"/>
                  </a:lnTo>
                  <a:cubicBezTo>
                    <a:pt x="5411" y="1043"/>
                    <a:pt x="5382" y="1035"/>
                    <a:pt x="5368" y="1012"/>
                  </a:cubicBezTo>
                  <a:cubicBezTo>
                    <a:pt x="5355" y="989"/>
                    <a:pt x="5363" y="960"/>
                    <a:pt x="5386" y="947"/>
                  </a:cubicBezTo>
                  <a:lnTo>
                    <a:pt x="6186" y="480"/>
                  </a:lnTo>
                  <a:lnTo>
                    <a:pt x="6186" y="563"/>
                  </a:lnTo>
                  <a:lnTo>
                    <a:pt x="5386" y="96"/>
                  </a:lnTo>
                  <a:cubicBezTo>
                    <a:pt x="5363" y="83"/>
                    <a:pt x="5355" y="54"/>
                    <a:pt x="5368" y="31"/>
                  </a:cubicBezTo>
                  <a:cubicBezTo>
                    <a:pt x="5382" y="8"/>
                    <a:pt x="5411" y="0"/>
                    <a:pt x="5434" y="13"/>
                  </a:cubicBezTo>
                  <a:close/>
                </a:path>
              </a:pathLst>
            </a:custGeom>
            <a:solidFill>
              <a:srgbClr val="505050"/>
            </a:solidFill>
            <a:ln w="0" cap="flat">
              <a:solidFill>
                <a:srgbClr val="50505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715" y="4410994"/>
            <a:ext cx="2433905" cy="140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303" y="4490620"/>
            <a:ext cx="59157" cy="50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1" y="6478216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</a:t>
            </a:r>
            <a:r>
              <a:rPr lang="en-US" b="1" dirty="0" smtClean="0"/>
              <a:t>Managing </a:t>
            </a:r>
            <a:r>
              <a:rPr lang="en-US" b="1" dirty="0"/>
              <a:t>manufacturing 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235155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" y="6248400"/>
            <a:ext cx="8991600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 sz="1200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6248400"/>
            <a:ext cx="9144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title"/>
          </p:nvPr>
        </p:nvSpPr>
        <p:spPr>
          <a:xfrm>
            <a:off x="448574" y="250449"/>
            <a:ext cx="8314426" cy="892552"/>
          </a:xfrm>
        </p:spPr>
        <p:txBody>
          <a:bodyPr/>
          <a:lstStyle/>
          <a:p>
            <a:r>
              <a:rPr lang="en-US" altLang="en-US" dirty="0" smtClean="0"/>
              <a:t>Refining the Mass Balance Approach </a:t>
            </a:r>
            <a:br>
              <a:rPr lang="en-US" altLang="en-US" dirty="0" smtClean="0"/>
            </a:br>
            <a:r>
              <a:rPr lang="en-US" altLang="en-US" dirty="0" smtClean="0"/>
              <a:t>with </a:t>
            </a:r>
            <a:r>
              <a:rPr lang="en-US" altLang="en-US" dirty="0"/>
              <a:t>POTW &amp; dilution </a:t>
            </a:r>
            <a:r>
              <a:rPr lang="en-US" altLang="en-US" dirty="0" smtClean="0"/>
              <a:t>effects</a:t>
            </a:r>
            <a:endParaRPr lang="en-US" altLang="en-US" dirty="0"/>
          </a:p>
        </p:txBody>
      </p:sp>
      <p:sp>
        <p:nvSpPr>
          <p:cNvPr id="31751" name="Line 7"/>
          <p:cNvSpPr>
            <a:spLocks noChangeShapeType="1"/>
          </p:cNvSpPr>
          <p:nvPr/>
        </p:nvSpPr>
        <p:spPr bwMode="auto">
          <a:xfrm>
            <a:off x="2133600" y="1371600"/>
            <a:ext cx="66294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2" name="Rectangle 8" descr="75%"/>
          <p:cNvSpPr>
            <a:spLocks noChangeArrowheads="1"/>
          </p:cNvSpPr>
          <p:nvPr/>
        </p:nvSpPr>
        <p:spPr bwMode="auto">
          <a:xfrm>
            <a:off x="2286000" y="2971800"/>
            <a:ext cx="1905000" cy="1219200"/>
          </a:xfrm>
          <a:prstGeom prst="rect">
            <a:avLst/>
          </a:prstGeom>
          <a:pattFill prst="pct75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3" name="AutoShape 9"/>
          <p:cNvSpPr>
            <a:spLocks noChangeArrowheads="1"/>
          </p:cNvSpPr>
          <p:nvPr/>
        </p:nvSpPr>
        <p:spPr bwMode="auto">
          <a:xfrm>
            <a:off x="1752600" y="3505200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120620" y="3429000"/>
            <a:ext cx="15208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dirty="0"/>
              <a:t> Input (mass)</a:t>
            </a:r>
          </a:p>
          <a:p>
            <a:endParaRPr lang="en-US" altLang="en-US" dirty="0"/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1676400" y="5029200"/>
            <a:ext cx="29067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dirty="0"/>
              <a:t>    </a:t>
            </a:r>
            <a:r>
              <a:rPr lang="en-US" altLang="en-US" sz="2000" dirty="0"/>
              <a:t>Product (mass)</a:t>
            </a:r>
          </a:p>
          <a:p>
            <a:pPr algn="ctr"/>
            <a:endParaRPr lang="en-US" altLang="en-US" sz="2000" dirty="0"/>
          </a:p>
          <a:p>
            <a:pPr algn="ctr"/>
            <a:r>
              <a:rPr lang="en-US" altLang="en-US" sz="2000" dirty="0"/>
              <a:t> </a:t>
            </a:r>
          </a:p>
        </p:txBody>
      </p:sp>
      <p:sp>
        <p:nvSpPr>
          <p:cNvPr id="31757" name="Line 13"/>
          <p:cNvSpPr>
            <a:spLocks noChangeShapeType="1"/>
          </p:cNvSpPr>
          <p:nvPr/>
        </p:nvSpPr>
        <p:spPr bwMode="auto">
          <a:xfrm>
            <a:off x="3276600" y="4419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8" name="Line 14"/>
          <p:cNvSpPr>
            <a:spLocks noChangeShapeType="1"/>
          </p:cNvSpPr>
          <p:nvPr/>
        </p:nvSpPr>
        <p:spPr bwMode="auto">
          <a:xfrm flipV="1">
            <a:off x="3352800" y="2362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0" name="Rectangle 16"/>
          <p:cNvSpPr>
            <a:spLocks noChangeArrowheads="1"/>
          </p:cNvSpPr>
          <p:nvPr/>
        </p:nvSpPr>
        <p:spPr bwMode="auto">
          <a:xfrm>
            <a:off x="2057400" y="1828800"/>
            <a:ext cx="2570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/>
              <a:t>Waste, Air (mass or %)</a:t>
            </a:r>
          </a:p>
        </p:txBody>
      </p:sp>
      <p:sp>
        <p:nvSpPr>
          <p:cNvPr id="31764" name="Oval 20"/>
          <p:cNvSpPr>
            <a:spLocks noChangeArrowheads="1"/>
          </p:cNvSpPr>
          <p:nvPr/>
        </p:nvSpPr>
        <p:spPr bwMode="auto">
          <a:xfrm>
            <a:off x="153538" y="3048000"/>
            <a:ext cx="1600200" cy="11430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4953000" y="4952999"/>
            <a:ext cx="29056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b="1">
                <a:solidFill>
                  <a:srgbClr val="FF0000"/>
                </a:solidFill>
              </a:rPr>
              <a:t>Flow rate, m</a:t>
            </a:r>
            <a:r>
              <a:rPr lang="en-US" altLang="en-US" b="1" baseline="30000">
                <a:solidFill>
                  <a:srgbClr val="FF0000"/>
                </a:solidFill>
              </a:rPr>
              <a:t>3</a:t>
            </a:r>
            <a:r>
              <a:rPr lang="en-US" altLang="en-US" b="1">
                <a:solidFill>
                  <a:srgbClr val="FF0000"/>
                </a:solidFill>
              </a:rPr>
              <a:t>/d</a:t>
            </a:r>
          </a:p>
        </p:txBody>
      </p:sp>
      <p:sp>
        <p:nvSpPr>
          <p:cNvPr id="31770" name="Rectangle 26"/>
          <p:cNvSpPr>
            <a:spLocks noChangeArrowheads="1"/>
          </p:cNvSpPr>
          <p:nvPr/>
        </p:nvSpPr>
        <p:spPr bwMode="auto">
          <a:xfrm>
            <a:off x="4191000" y="2895600"/>
            <a:ext cx="99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>
                <a:solidFill>
                  <a:srgbClr val="FF0000"/>
                </a:solidFill>
              </a:rPr>
              <a:t>Waste</a:t>
            </a:r>
          </a:p>
        </p:txBody>
      </p:sp>
      <p:grpSp>
        <p:nvGrpSpPr>
          <p:cNvPr id="31774" name="Group 30"/>
          <p:cNvGrpSpPr>
            <a:grpSpLocks/>
          </p:cNvGrpSpPr>
          <p:nvPr/>
        </p:nvGrpSpPr>
        <p:grpSpPr bwMode="auto">
          <a:xfrm>
            <a:off x="5334000" y="2590800"/>
            <a:ext cx="1219200" cy="1981200"/>
            <a:chOff x="3696" y="1680"/>
            <a:chExt cx="768" cy="1248"/>
          </a:xfrm>
        </p:grpSpPr>
        <p:sp>
          <p:nvSpPr>
            <p:cNvPr id="31769" name="AutoShape 25"/>
            <p:cNvSpPr>
              <a:spLocks noChangeArrowheads="1"/>
            </p:cNvSpPr>
            <p:nvPr/>
          </p:nvSpPr>
          <p:spPr bwMode="auto">
            <a:xfrm>
              <a:off x="3696" y="1680"/>
              <a:ext cx="768" cy="1248"/>
            </a:xfrm>
            <a:prstGeom prst="can">
              <a:avLst>
                <a:gd name="adj" fmla="val 40625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71" name="Text Box 27"/>
            <p:cNvSpPr txBox="1">
              <a:spLocks noChangeArrowheads="1"/>
            </p:cNvSpPr>
            <p:nvPr/>
          </p:nvSpPr>
          <p:spPr bwMode="auto">
            <a:xfrm>
              <a:off x="3744" y="2208"/>
              <a:ext cx="6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rgbClr val="FF0000"/>
                  </a:solidFill>
                </a:rPr>
                <a:t>POTW</a:t>
              </a:r>
            </a:p>
          </p:txBody>
        </p:sp>
      </p:grpSp>
      <p:sp>
        <p:nvSpPr>
          <p:cNvPr id="31772" name="AutoShape 28"/>
          <p:cNvSpPr>
            <a:spLocks noChangeArrowheads="1"/>
          </p:cNvSpPr>
          <p:nvPr/>
        </p:nvSpPr>
        <p:spPr bwMode="auto">
          <a:xfrm>
            <a:off x="6826250" y="3505200"/>
            <a:ext cx="592467" cy="271463"/>
          </a:xfrm>
          <a:prstGeom prst="rightArrow">
            <a:avLst>
              <a:gd name="adj1" fmla="val 50000"/>
              <a:gd name="adj2" fmla="val 77193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75" name="AutoShape 31"/>
          <p:cNvSpPr>
            <a:spLocks noChangeArrowheads="1"/>
          </p:cNvSpPr>
          <p:nvPr/>
        </p:nvSpPr>
        <p:spPr bwMode="auto">
          <a:xfrm>
            <a:off x="7620000" y="2743200"/>
            <a:ext cx="1295400" cy="1600200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b="1"/>
              <a:t>Receiving </a:t>
            </a:r>
          </a:p>
          <a:p>
            <a:pPr algn="ctr"/>
            <a:r>
              <a:rPr lang="en-US" altLang="en-US" b="1"/>
              <a:t>Water</a:t>
            </a:r>
          </a:p>
        </p:txBody>
      </p:sp>
      <p:sp>
        <p:nvSpPr>
          <p:cNvPr id="31776" name="AutoShape 32"/>
          <p:cNvSpPr>
            <a:spLocks noChangeArrowheads="1"/>
          </p:cNvSpPr>
          <p:nvPr/>
        </p:nvSpPr>
        <p:spPr bwMode="auto">
          <a:xfrm>
            <a:off x="4191000" y="3546175"/>
            <a:ext cx="838200" cy="271463"/>
          </a:xfrm>
          <a:prstGeom prst="rightArrow">
            <a:avLst>
              <a:gd name="adj1" fmla="val 50000"/>
              <a:gd name="adj2" fmla="val 77193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783" name="Group 39"/>
          <p:cNvGrpSpPr>
            <a:grpSpLocks/>
          </p:cNvGrpSpPr>
          <p:nvPr/>
        </p:nvGrpSpPr>
        <p:grpSpPr bwMode="auto">
          <a:xfrm>
            <a:off x="4953000" y="2667000"/>
            <a:ext cx="4191000" cy="3219450"/>
            <a:chOff x="3120" y="1680"/>
            <a:chExt cx="2640" cy="2028"/>
          </a:xfrm>
        </p:grpSpPr>
        <p:sp>
          <p:nvSpPr>
            <p:cNvPr id="31779" name="Text Box 35"/>
            <p:cNvSpPr txBox="1">
              <a:spLocks noChangeArrowheads="1"/>
            </p:cNvSpPr>
            <p:nvPr/>
          </p:nvSpPr>
          <p:spPr bwMode="auto">
            <a:xfrm>
              <a:off x="3120" y="2952"/>
              <a:ext cx="2360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b="1" dirty="0" smtClean="0">
                  <a:solidFill>
                    <a:srgbClr val="FF0000"/>
                  </a:solidFill>
                </a:rPr>
                <a:t>Site </a:t>
              </a:r>
              <a:r>
                <a:rPr lang="en-US" altLang="en-US" b="1" dirty="0">
                  <a:solidFill>
                    <a:srgbClr val="FF0000"/>
                  </a:solidFill>
                </a:rPr>
                <a:t>WW Flow rate, m</a:t>
              </a:r>
              <a:r>
                <a:rPr lang="en-US" altLang="en-US" b="1" baseline="30000" dirty="0">
                  <a:solidFill>
                    <a:srgbClr val="FF0000"/>
                  </a:solidFill>
                </a:rPr>
                <a:t>3</a:t>
              </a:r>
              <a:r>
                <a:rPr lang="en-US" altLang="en-US" b="1" dirty="0">
                  <a:solidFill>
                    <a:srgbClr val="FF0000"/>
                  </a:solidFill>
                </a:rPr>
                <a:t>/d</a:t>
              </a:r>
            </a:p>
            <a:p>
              <a:r>
                <a:rPr lang="en-US" altLang="en-US" b="1" dirty="0" smtClean="0">
                  <a:solidFill>
                    <a:srgbClr val="FF0000"/>
                  </a:solidFill>
                </a:rPr>
                <a:t>                           </a:t>
              </a:r>
              <a:r>
                <a:rPr lang="en-US" altLang="en-US" b="1" dirty="0">
                  <a:solidFill>
                    <a:srgbClr val="FF0000"/>
                  </a:solidFill>
                </a:rPr>
                <a:t>(POTW)</a:t>
              </a:r>
            </a:p>
            <a:p>
              <a:r>
                <a:rPr lang="en-US" altLang="en-US" b="1" dirty="0">
                  <a:solidFill>
                    <a:srgbClr val="FF0000"/>
                  </a:solidFill>
                </a:rPr>
                <a:t>Dilution </a:t>
              </a:r>
              <a:r>
                <a:rPr lang="en-US" altLang="en-US" b="1" dirty="0" smtClean="0">
                  <a:solidFill>
                    <a:srgbClr val="FF0000"/>
                  </a:solidFill>
                </a:rPr>
                <a:t>ratio receiving water </a:t>
              </a:r>
              <a:endParaRPr lang="en-US" altLang="en-US" b="1" dirty="0">
                <a:solidFill>
                  <a:srgbClr val="FF0000"/>
                </a:solidFill>
              </a:endParaRPr>
            </a:p>
            <a:p>
              <a:endParaRPr lang="en-US" altLang="en-US" dirty="0"/>
            </a:p>
          </p:txBody>
        </p:sp>
        <p:sp>
          <p:nvSpPr>
            <p:cNvPr id="31781" name="Oval 37"/>
            <p:cNvSpPr>
              <a:spLocks noChangeArrowheads="1"/>
            </p:cNvSpPr>
            <p:nvPr/>
          </p:nvSpPr>
          <p:spPr bwMode="auto">
            <a:xfrm>
              <a:off x="4608" y="1680"/>
              <a:ext cx="1152" cy="12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82" name="Oval 38"/>
            <p:cNvSpPr>
              <a:spLocks noChangeArrowheads="1"/>
            </p:cNvSpPr>
            <p:nvPr/>
          </p:nvSpPr>
          <p:spPr bwMode="auto">
            <a:xfrm>
              <a:off x="3168" y="1680"/>
              <a:ext cx="1152" cy="12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" name="Footer Placeholder 2"/>
          <p:cNvSpPr>
            <a:spLocks noGrp="1"/>
          </p:cNvSpPr>
          <p:nvPr/>
        </p:nvSpPr>
        <p:spPr>
          <a:xfrm>
            <a:off x="515672" y="6408737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extLst>
      <p:ext uri="{BB962C8B-B14F-4D97-AF65-F5344CB8AC3E}">
        <p14:creationId xmlns:p14="http://schemas.microsoft.com/office/powerpoint/2010/main" val="142988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21460B0C-78AB-44EB-976B-91305003AA56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27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refinement actions</a:t>
            </a:r>
            <a:endParaRPr lang="en-US" dirty="0"/>
          </a:p>
        </p:txBody>
      </p:sp>
      <p:sp>
        <p:nvSpPr>
          <p:cNvPr id="4" name="Rectangle 3"/>
          <p:cNvSpPr txBox="1">
            <a:spLocks/>
          </p:cNvSpPr>
          <p:nvPr/>
        </p:nvSpPr>
        <p:spPr>
          <a:xfrm>
            <a:off x="280987" y="2117455"/>
            <a:ext cx="4511675" cy="4010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buClr>
                <a:schemeClr val="accent1"/>
              </a:buClr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buClr>
                <a:schemeClr val="accent1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9725" indent="-282575"/>
            <a:r>
              <a:rPr lang="en-US" altLang="en-US" dirty="0" smtClean="0">
                <a:ea typeface="ヒラギノ角ゴ Pro W3"/>
              </a:rPr>
              <a:t>Eliminate direct sewer discharges of rejected/spilled material</a:t>
            </a:r>
          </a:p>
          <a:p>
            <a:pPr marL="339725" indent="-282575"/>
            <a:r>
              <a:rPr lang="en-US" altLang="en-US" dirty="0" smtClean="0">
                <a:ea typeface="ヒラギノ角ゴ Pro W3"/>
              </a:rPr>
              <a:t>Use dry cleaning practices as much as practical with appropriate disposal</a:t>
            </a:r>
          </a:p>
          <a:p>
            <a:pPr marL="339725" indent="-282575"/>
            <a:r>
              <a:rPr lang="en-US" altLang="en-US" dirty="0" smtClean="0">
                <a:ea typeface="ヒラギノ角ゴ Pro W3"/>
              </a:rPr>
              <a:t>Minimize equipment rinse discharge</a:t>
            </a:r>
          </a:p>
          <a:p>
            <a:pPr marL="952500" lvl="1" indent="-495300">
              <a:buFont typeface="Arial" pitchFamily="34" charset="0"/>
              <a:buNone/>
            </a:pPr>
            <a:endParaRPr lang="en-US" altLang="en-US" sz="800" b="1" dirty="0" smtClean="0">
              <a:ea typeface="ヒラギノ角ゴ Pro W3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07975" y="1647703"/>
            <a:ext cx="46307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b="1" dirty="0"/>
              <a:t>Use Good Management Practices</a:t>
            </a:r>
          </a:p>
        </p:txBody>
      </p:sp>
      <p:pic>
        <p:nvPicPr>
          <p:cNvPr id="6" name="Picture 2" descr="H:\My Documents\clipart\EHS items\environment\179_2653575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366" y="1549399"/>
            <a:ext cx="2653434" cy="403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425450" y="4792663"/>
            <a:ext cx="4367213" cy="1295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Calibri" pitchFamily="34" charset="0"/>
              </a:rPr>
              <a:t>Implement these practices and then re-calculate RQ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i="1" dirty="0">
                <a:solidFill>
                  <a:schemeClr val="tx1"/>
                </a:solidFill>
                <a:latin typeface="Calibri" pitchFamily="34" charset="0"/>
              </a:rPr>
              <a:t>If RQ still greater than 1, </a:t>
            </a:r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further action needed</a:t>
            </a:r>
            <a:endParaRPr lang="en-US" sz="2000" i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5601" y="6478216"/>
            <a:ext cx="5445656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6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B0F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–"/>
              <a:defRPr sz="22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77B0"/>
              </a:buClr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rgbClr val="00387B"/>
                </a:solidFill>
                <a:latin typeface="Calibri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21460B0C-78AB-44EB-976B-91305003AA56}" type="slidenum">
              <a:rPr lang="en-US" altLang="en-US" sz="1200" smtClean="0">
                <a:solidFill>
                  <a:srgbClr val="898989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28</a:t>
            </a:fld>
            <a:endParaRPr lang="en-US" altLang="en-US" sz="1200" smtClean="0">
              <a:solidFill>
                <a:srgbClr val="898989"/>
              </a:solidFill>
              <a:latin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We’ll be back …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279" y="1736425"/>
            <a:ext cx="2205847" cy="2205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02589" y="4408098"/>
            <a:ext cx="6517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Several more sessions are planned to answer your questions and work through a case study.</a:t>
            </a:r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/>
        </p:nvSpPr>
        <p:spPr>
          <a:xfrm>
            <a:off x="608168" y="6468694"/>
            <a:ext cx="54456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700" kern="0" spc="15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b="1" dirty="0"/>
              <a:t>PSCI Webinar: Managing </a:t>
            </a:r>
            <a:r>
              <a:rPr lang="en-US" b="1" dirty="0" smtClean="0"/>
              <a:t>manufacturing </a:t>
            </a:r>
            <a:r>
              <a:rPr lang="en-US" b="1" dirty="0"/>
              <a:t>effluent </a:t>
            </a:r>
            <a:r>
              <a:rPr lang="en-US" dirty="0"/>
              <a:t>| January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738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22313" y="3159786"/>
            <a:ext cx="7772400" cy="46166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b="1" dirty="0" smtClean="0"/>
              <a:t>Questions </a:t>
            </a:r>
            <a:endParaRPr lang="en-US" sz="32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62"/>
          <a:stretch/>
        </p:blipFill>
        <p:spPr>
          <a:xfrm>
            <a:off x="283336" y="4052653"/>
            <a:ext cx="2176015" cy="280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4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 txBox="1">
            <a:spLocks/>
          </p:cNvSpPr>
          <p:nvPr/>
        </p:nvSpPr>
        <p:spPr>
          <a:xfrm>
            <a:off x="1128890" y="1841882"/>
            <a:ext cx="7772400" cy="55399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 smtClean="0"/>
              <a:t>The Pharmaceutical Supply Chain Initiative</a:t>
            </a:r>
            <a:endParaRPr lang="en-US" sz="3000" dirty="0"/>
          </a:p>
        </p:txBody>
      </p:sp>
      <p:pic>
        <p:nvPicPr>
          <p:cNvPr id="7" name="Picture 6" descr="iStock_000003769901Medium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50"/>
          <a:stretch/>
        </p:blipFill>
        <p:spPr>
          <a:xfrm>
            <a:off x="5549564" y="3750879"/>
            <a:ext cx="3473029" cy="24929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PSCI Webinar: Managing n manufacturing effluent </a:t>
            </a:r>
            <a:r>
              <a:rPr lang="en-US" dirty="0"/>
              <a:t>| January 2016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BD89-DAF3-7144-A512-815880C1C590}" type="slidenum">
              <a:rPr lang="en-US" smtClean="0"/>
              <a:t>30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128890" y="3926726"/>
            <a:ext cx="4977645" cy="12095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2000" dirty="0" smtClean="0"/>
              <a:t>Need more information?</a:t>
            </a:r>
          </a:p>
          <a:p>
            <a:pPr>
              <a:lnSpc>
                <a:spcPct val="130000"/>
              </a:lnSpc>
            </a:pPr>
            <a:r>
              <a:rPr lang="en-US" sz="1600" dirty="0" smtClean="0">
                <a:solidFill>
                  <a:schemeClr val="accent1"/>
                </a:solidFill>
              </a:rPr>
              <a:t>Visit:</a:t>
            </a:r>
            <a:r>
              <a:rPr lang="en-US" sz="1600" dirty="0" smtClean="0"/>
              <a:t> www.pscinitiative.org</a:t>
            </a:r>
          </a:p>
          <a:p>
            <a:pPr>
              <a:lnSpc>
                <a:spcPct val="130000"/>
              </a:lnSpc>
            </a:pPr>
            <a:r>
              <a:rPr lang="en-US" sz="1600" dirty="0" smtClean="0">
                <a:solidFill>
                  <a:srgbClr val="F86524"/>
                </a:solidFill>
              </a:rPr>
              <a:t>Email:</a:t>
            </a:r>
            <a:r>
              <a:rPr lang="en-US" sz="1600" dirty="0" smtClean="0"/>
              <a:t> the PSCI Secretariat at info@pscinitiative.org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0396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SAVEMESSAGETIMESTAMP" val="RXP"/>
  <p:tag name="VARPPTCOMPATIBLERD03" val="RXP"/>
  <p:tag name="VARPPTTYPE" val="RXP"/>
  <p:tag name="VARPPTSLIDEFORMAT" val="RXP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44c863b-6542-4d63-8ad0-f6ff9d3142b7"/>
  <p:tag name="ARTICULATE_SLIDE_NAV" val="8"/>
  <p:tag name="ARTICULATE_SLIDE_PAUSE" val="1"/>
  <p:tag name="ARTICULATE_NAV_LEVEL" val="2"/>
  <p:tag name="ARTICULATE_PLAYLIST_ID" val="-1"/>
  <p:tag name="ARTICULATE_LOCK_SLIDE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68a06cd8-20cd-44e3-9e0e-3a30ff4fe266"/>
  <p:tag name="ARTICULATE_SLIDE_NAV" val="34"/>
  <p:tag name="ARTICULATE_SLIDE_PAUSE" val="1"/>
  <p:tag name="ARTICULATE_NAV_LEVEL" val="3"/>
  <p:tag name="ARTICULATE_PLAYLIST_ID" val="-1"/>
  <p:tag name="ARTICULATE_LOCK_SLIDE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44c863b-6542-4d63-8ad0-f6ff9d3142b7"/>
  <p:tag name="ARTICULATE_SLIDE_NAV" val="8"/>
  <p:tag name="ARTICULATE_SLIDE_PAUSE" val="1"/>
  <p:tag name="ARTICULATE_NAV_LEVEL" val="2"/>
  <p:tag name="ARTICULATE_PLAYLIST_ID" val="-1"/>
  <p:tag name="ARTICULATE_LOCK_SLIDE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44c863b-6542-4d63-8ad0-f6ff9d3142b7"/>
  <p:tag name="ARTICULATE_SLIDE_NAV" val="8"/>
  <p:tag name="ARTICULATE_SLIDE_PAUSE" val="1"/>
  <p:tag name="ARTICULATE_NAV_LEVEL" val="2"/>
  <p:tag name="ARTICULATE_PLAYLIST_ID" val="-1"/>
  <p:tag name="ARTICULATE_LOCK_SLIDE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61472d7-2ae3-441a-9ca5-8c9a4023180e"/>
  <p:tag name="ARTICULATE_SLIDE_NAV" val="47"/>
  <p:tag name="ARTICULATE_SLIDE_PAUSE" val="1"/>
  <p:tag name="ARTICULATE_NAV_LEVEL" val="2"/>
  <p:tag name="ARTICULATE_PLAYLIST_ID" val="-1"/>
  <p:tag name="ARTICULATE_LOCK_SLIDE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44c863b-6542-4d63-8ad0-f6ff9d3142b7"/>
  <p:tag name="ARTICULATE_SLIDE_NAV" val="8"/>
  <p:tag name="ARTICULATE_SLIDE_PAUSE" val="1"/>
  <p:tag name="ARTICULATE_NAV_LEVEL" val="2"/>
  <p:tag name="ARTICULATE_PLAYLIST_ID" val="-1"/>
  <p:tag name="ARTICULATE_LOCK_SLIDE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DOCUME~1\munozk01\LOCALS~1\Temp\articulate\presenter\imgtemp\IG62rghw_files\slide0001_image001.jp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144c863b-6542-4d63-8ad0-f6ff9d3142b7"/>
  <p:tag name="ARTICULATE_SLIDE_NAV" val="8"/>
  <p:tag name="ARTICULATE_SLIDE_PAUSE" val="1"/>
  <p:tag name="ARTICULATE_NAV_LEVEL" val="2"/>
  <p:tag name="ARTICULATE_PLAYLIST_ID" val="-1"/>
  <p:tag name="ARTICULATE_LOCK_SLIDE" val="0"/>
</p:tagLst>
</file>

<file path=ppt/theme/theme1.xml><?xml version="1.0" encoding="utf-8"?>
<a:theme xmlns:a="http://schemas.openxmlformats.org/drawingml/2006/main" name="PSCI template">
  <a:themeElements>
    <a:clrScheme name="PSCI March 14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6350" cmpd="sng">
          <a:solidFill>
            <a:schemeClr val="bg1">
              <a:lumMod val="7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95a63e05-cc99-4830-ab51-9b59e76fcc47">
      <Terms xmlns="http://schemas.microsoft.com/office/infopath/2007/PartnerControls"/>
    </TaxKeywordTaxHTField>
    <TaxCatchAll xmlns="95a63e05-cc99-4830-ab51-9b59e76fcc47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555B8D2B3CF84E84137A6AB9B12CB0" ma:contentTypeVersion="5" ma:contentTypeDescription="Create a new document." ma:contentTypeScope="" ma:versionID="910bf7a13ba933d41e8a2a6ee9fb576a">
  <xsd:schema xmlns:xsd="http://www.w3.org/2001/XMLSchema" xmlns:xs="http://www.w3.org/2001/XMLSchema" xmlns:p="http://schemas.microsoft.com/office/2006/metadata/properties" xmlns:ns2="95a63e05-cc99-4830-ab51-9b59e76fcc47" targetNamespace="http://schemas.microsoft.com/office/2006/metadata/properties" ma:root="true" ma:fieldsID="d2a66a1388a3dd99ae07da1bf4caf130" ns2:_="">
    <xsd:import namespace="95a63e05-cc99-4830-ab51-9b59e76fcc47"/>
    <xsd:element name="properties">
      <xsd:complexType>
        <xsd:sequence>
          <xsd:element name="documentManagement">
            <xsd:complexType>
              <xsd:all>
                <xsd:element ref="ns2:TaxKeywordTaxHTField" minOccurs="0"/>
                <xsd:element ref="ns2:TaxCatchAll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3e05-cc99-4830-ab51-9b59e76fcc47" elementFormDefault="qualified">
    <xsd:import namespace="http://schemas.microsoft.com/office/2006/documentManagement/types"/>
    <xsd:import namespace="http://schemas.microsoft.com/office/infopath/2007/PartnerControls"/>
    <xsd:element name="TaxKeywordTaxHTField" ma:index="9" nillable="true" ma:taxonomy="true" ma:internalName="TaxKeywordTaxHTField" ma:taxonomyFieldName="TaxKeyword" ma:displayName="Enterprise Keywords" ma:fieldId="{23f27201-bee3-471e-b2e7-b64fd8b7ca38}" ma:taxonomyMulti="true" ma:sspId="669a95d3-e58b-4f70-ab4d-06c410fb921e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description="" ma:hidden="true" ma:list="{a31b71f5-1efe-4a6b-ab6b-efcac651cebe}" ma:internalName="TaxCatchAll" ma:showField="CatchAllData" ma:web="95a63e05-cc99-4830-ab51-9b59e76fcc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1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6822D3-A4EA-49FD-8CD9-65BFB37D75B6}">
  <ds:schemaRefs>
    <ds:schemaRef ds:uri="http://schemas.microsoft.com/office/2006/metadata/properties"/>
    <ds:schemaRef ds:uri="http://www.w3.org/XML/1998/namespace"/>
    <ds:schemaRef ds:uri="http://purl.org/dc/elements/1.1/"/>
    <ds:schemaRef ds:uri="http://purl.org/dc/dcmitype/"/>
    <ds:schemaRef ds:uri="http://purl.org/dc/terms/"/>
    <ds:schemaRef ds:uri="http://schemas.microsoft.com/office/2006/documentManagement/types"/>
    <ds:schemaRef ds:uri="95a63e05-cc99-4830-ab51-9b59e76fcc47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193F5E2-DFF7-49D0-A3F0-5C708A789C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3e05-cc99-4830-ab51-9b59e76fcc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A4FB435-20BC-4F9D-A721-446E39166B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PSCI template.potx</Template>
  <TotalTime>22543</TotalTime>
  <Words>2621</Words>
  <Application>Microsoft Office PowerPoint</Application>
  <PresentationFormat>On-screen Show (4:3)</PresentationFormat>
  <Paragraphs>478</Paragraphs>
  <Slides>30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Verdana</vt:lpstr>
      <vt:lpstr>Wingdings</vt:lpstr>
      <vt:lpstr>ヒラギノ角ゴ Pro W3</vt:lpstr>
      <vt:lpstr>PSCI template</vt:lpstr>
      <vt:lpstr>PSCI Webinar  Managing active pharmaceutical ingredients (API) in manufacturing effluent</vt:lpstr>
      <vt:lpstr>Our speakers </vt:lpstr>
      <vt:lpstr>Managing active pharmaceutical ingredients (API) in manufacturing effluent</vt:lpstr>
      <vt:lpstr>Agenda</vt:lpstr>
      <vt:lpstr>Agenda</vt:lpstr>
      <vt:lpstr>Why is managing active pharmaceutical ingredients (API) in manufacturing effluent important?</vt:lpstr>
      <vt:lpstr>Stakeholders voicing their concerns</vt:lpstr>
      <vt:lpstr>Stakeholders voicing their concerns</vt:lpstr>
      <vt:lpstr>Stakeholders voicing their concerns</vt:lpstr>
      <vt:lpstr>What is the industry doing to improve public perceptions? The Eco-Pharmaco-Stewardship ‘Pillars’</vt:lpstr>
      <vt:lpstr>Industry Guidance: The focus of this webinar</vt:lpstr>
      <vt:lpstr>Agenda</vt:lpstr>
      <vt:lpstr>Wastewater Maturity Ladder</vt:lpstr>
      <vt:lpstr>A word about permits</vt:lpstr>
      <vt:lpstr>Agenda </vt:lpstr>
      <vt:lpstr>What Is an Environmental Risk Assessment?</vt:lpstr>
      <vt:lpstr>Mass Balance: Approach </vt:lpstr>
      <vt:lpstr>PEC Data Collection &amp; Analysis</vt:lpstr>
      <vt:lpstr>Deriving the PNEC</vt:lpstr>
      <vt:lpstr>Sources of PNEC Information</vt:lpstr>
      <vt:lpstr>Database of Pharmaceutical PNECs</vt:lpstr>
      <vt:lpstr>Example of database information </vt:lpstr>
      <vt:lpstr>Calculating the Risk Quotient</vt:lpstr>
      <vt:lpstr>Agenda</vt:lpstr>
      <vt:lpstr>Risk refinement flowchart</vt:lpstr>
      <vt:lpstr>Refining the Mass Balance Approach  with POTW &amp; dilution effects</vt:lpstr>
      <vt:lpstr>Risk refinement actions</vt:lpstr>
      <vt:lpstr>We’ll be back …</vt:lpstr>
      <vt:lpstr>PowerPoint Presentation</vt:lpstr>
      <vt:lpstr>PowerPoint Presentation</vt:lpstr>
    </vt:vector>
  </TitlesOfParts>
  <Company>Impact Presentations Ltd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Norris</dc:creator>
  <cp:lastModifiedBy>Annabel Buchan</cp:lastModifiedBy>
  <cp:revision>360</cp:revision>
  <cp:lastPrinted>2014-05-06T11:03:28Z</cp:lastPrinted>
  <dcterms:created xsi:type="dcterms:W3CDTF">2014-03-11T13:33:46Z</dcterms:created>
  <dcterms:modified xsi:type="dcterms:W3CDTF">2016-01-26T20:06:53Z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0x010100D2555B8D2B3CF84E84137A6AB9B12CB0</vt:lpwstr>
  </property>
  <property fmtid="{D5CDD505-2E9C-101B-9397-08002B2CF9AE}" pid="3" name="TaxKeyword">
    <vt:lpwstr/>
  </property>
</Properties>
</file>