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0" r:id="rId2"/>
    <p:sldMasterId id="2147483680" r:id="rId3"/>
    <p:sldMasterId id="2147483692" r:id="rId4"/>
    <p:sldMasterId id="2147483702" r:id="rId5"/>
  </p:sldMasterIdLst>
  <p:notesMasterIdLst>
    <p:notesMasterId r:id="rId35"/>
  </p:notesMasterIdLst>
  <p:sldIdLst>
    <p:sldId id="257" r:id="rId6"/>
    <p:sldId id="7717" r:id="rId7"/>
    <p:sldId id="260" r:id="rId8"/>
    <p:sldId id="7844" r:id="rId9"/>
    <p:sldId id="1532" r:id="rId10"/>
    <p:sldId id="2701" r:id="rId11"/>
    <p:sldId id="1925" r:id="rId12"/>
    <p:sldId id="2704" r:id="rId13"/>
    <p:sldId id="7838" r:id="rId14"/>
    <p:sldId id="1929" r:id="rId15"/>
    <p:sldId id="7839" r:id="rId16"/>
    <p:sldId id="1533" r:id="rId17"/>
    <p:sldId id="1859" r:id="rId18"/>
    <p:sldId id="2705" r:id="rId19"/>
    <p:sldId id="2706" r:id="rId20"/>
    <p:sldId id="2712" r:id="rId21"/>
    <p:sldId id="2711" r:id="rId22"/>
    <p:sldId id="2707" r:id="rId23"/>
    <p:sldId id="2702" r:id="rId24"/>
    <p:sldId id="1926" r:id="rId25"/>
    <p:sldId id="802" r:id="rId26"/>
    <p:sldId id="7840" r:id="rId27"/>
    <p:sldId id="7843" r:id="rId28"/>
    <p:sldId id="256" r:id="rId29"/>
    <p:sldId id="7842" r:id="rId30"/>
    <p:sldId id="258" r:id="rId31"/>
    <p:sldId id="7845" r:id="rId32"/>
    <p:sldId id="7835" r:id="rId33"/>
    <p:sldId id="301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2" d="100"/>
          <a:sy n="62" d="100"/>
        </p:scale>
        <p:origin x="82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851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tableStyles" Target="tableStyle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hta, Maharshi" userId="2e711ed8-3615-4883-b8e1-1a840a96750e" providerId="ADAL" clId="{D6BE04CC-CF70-4546-8D55-5BD1343F36D5}"/>
    <pc:docChg chg="modSld">
      <pc:chgData name="Mehta, Maharshi" userId="2e711ed8-3615-4883-b8e1-1a840a96750e" providerId="ADAL" clId="{D6BE04CC-CF70-4546-8D55-5BD1343F36D5}" dt="2022-08-03T07:23:32.859" v="172" actId="207"/>
      <pc:docMkLst>
        <pc:docMk/>
      </pc:docMkLst>
      <pc:sldChg chg="modSp mod">
        <pc:chgData name="Mehta, Maharshi" userId="2e711ed8-3615-4883-b8e1-1a840a96750e" providerId="ADAL" clId="{D6BE04CC-CF70-4546-8D55-5BD1343F36D5}" dt="2022-08-03T07:23:32.859" v="172" actId="207"/>
        <pc:sldMkLst>
          <pc:docMk/>
          <pc:sldMk cId="3870597098" sldId="257"/>
        </pc:sldMkLst>
        <pc:spChg chg="mod">
          <ac:chgData name="Mehta, Maharshi" userId="2e711ed8-3615-4883-b8e1-1a840a96750e" providerId="ADAL" clId="{D6BE04CC-CF70-4546-8D55-5BD1343F36D5}" dt="2022-08-03T07:23:32.859" v="172" actId="207"/>
          <ac:spMkLst>
            <pc:docMk/>
            <pc:sldMk cId="3870597098" sldId="257"/>
            <ac:spMk id="3" creationId="{760E015D-EA3D-47F4-8F7E-AE6D73C24ED4}"/>
          </ac:spMkLst>
        </pc:spChg>
      </pc:sldChg>
      <pc:sldChg chg="modSp mod">
        <pc:chgData name="Mehta, Maharshi" userId="2e711ed8-3615-4883-b8e1-1a840a96750e" providerId="ADAL" clId="{D6BE04CC-CF70-4546-8D55-5BD1343F36D5}" dt="2022-08-03T07:22:52.803" v="171" actId="20577"/>
        <pc:sldMkLst>
          <pc:docMk/>
          <pc:sldMk cId="3488612387" sldId="7845"/>
        </pc:sldMkLst>
        <pc:spChg chg="mod">
          <ac:chgData name="Mehta, Maharshi" userId="2e711ed8-3615-4883-b8e1-1a840a96750e" providerId="ADAL" clId="{D6BE04CC-CF70-4546-8D55-5BD1343F36D5}" dt="2022-08-03T07:22:52.803" v="171" actId="20577"/>
          <ac:spMkLst>
            <pc:docMk/>
            <pc:sldMk cId="3488612387" sldId="7845"/>
            <ac:spMk id="3" creationId="{B5B4829A-6913-495F-B8F7-AC8790191E27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3DC1EC-57F8-4537-9025-DEBAF46A09EF}" type="datetimeFigureOut">
              <a:rPr lang="en-GB" smtClean="0"/>
              <a:t>03/08/2022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98765-8F8D-48B1-A58E-1621D5543F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944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Why particle size and dustiness is so important, so we understand once we assess with APIs did the surrogate likely behave like API</a:t>
            </a:r>
          </a:p>
          <a:p>
            <a:pPr marL="457200" marR="0" lvl="0" indent="-298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tabLst/>
              <a:defRPr/>
            </a:pPr>
            <a:r>
              <a:rPr lang="en-US" dirty="0">
                <a:solidFill>
                  <a:schemeClr val="tx1"/>
                </a:solidFill>
              </a:rPr>
              <a:t>No or limited handling of surrogate at facility to avoid background contamination leading to  inability to discern background from containment failure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Excipient vs. API 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dirty="0"/>
              <a:t>Naproxen sodium is considered as API in Europe which presents challenges, quality prefer non-API</a:t>
            </a:r>
            <a:endParaRPr lang="en-US" dirty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4623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ISS EHS Ireland Ltd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F869B-041A-4FF2-808A-B7F319CD329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9289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en-US"/>
              <a:t>ISS EHS Ireland Ltd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BF869B-041A-4FF2-808A-B7F319CD329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7963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hyperlink" Target="https://www.linkedin.com/company/pharmaceutical-supply-chain-initiative-psci-/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hyperlink" Target="mailto:info@pscinitiative.org" TargetMode="External"/><Relationship Id="rId16" Type="http://schemas.openxmlformats.org/officeDocument/2006/relationships/hyperlink" Target="https://twitter.com/pscinitiative?lang=en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pscinitiative.org/home" TargetMode="External"/><Relationship Id="rId11" Type="http://schemas.openxmlformats.org/officeDocument/2006/relationships/image" Target="../media/image12.png"/><Relationship Id="rId5" Type="http://schemas.openxmlformats.org/officeDocument/2006/relationships/image" Target="../media/image7.svg"/><Relationship Id="rId15" Type="http://schemas.openxmlformats.org/officeDocument/2006/relationships/image" Target="../media/image2.svg"/><Relationship Id="rId10" Type="http://schemas.openxmlformats.org/officeDocument/2006/relationships/image" Target="../media/image11.sv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hyperlink" Target="https://www.linkedin.com/company/pharmaceutical-supply-chain-initiative-psci-/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hyperlink" Target="mailto:info@pscinitiative.org" TargetMode="External"/><Relationship Id="rId16" Type="http://schemas.openxmlformats.org/officeDocument/2006/relationships/hyperlink" Target="https://twitter.com/pscinitiative?lang=en" TargetMode="External"/><Relationship Id="rId1" Type="http://schemas.openxmlformats.org/officeDocument/2006/relationships/slideMaster" Target="../slideMasters/slideMaster2.xml"/><Relationship Id="rId6" Type="http://schemas.openxmlformats.org/officeDocument/2006/relationships/hyperlink" Target="https://pscinitiative.org/home" TargetMode="External"/><Relationship Id="rId11" Type="http://schemas.openxmlformats.org/officeDocument/2006/relationships/image" Target="../media/image12.png"/><Relationship Id="rId5" Type="http://schemas.openxmlformats.org/officeDocument/2006/relationships/image" Target="../media/image7.svg"/><Relationship Id="rId15" Type="http://schemas.openxmlformats.org/officeDocument/2006/relationships/image" Target="../media/image2.svg"/><Relationship Id="rId10" Type="http://schemas.openxmlformats.org/officeDocument/2006/relationships/image" Target="../media/image11.sv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.png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hyperlink" Target="https://www.linkedin.com/company/pharmaceutical-supply-chain-initiative-psci-/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hyperlink" Target="mailto:info@pscinitiative.org" TargetMode="External"/><Relationship Id="rId16" Type="http://schemas.openxmlformats.org/officeDocument/2006/relationships/hyperlink" Target="https://twitter.com/pscinitiative?lang=en" TargetMode="External"/><Relationship Id="rId1" Type="http://schemas.openxmlformats.org/officeDocument/2006/relationships/slideMaster" Target="../slideMasters/slideMaster3.xml"/><Relationship Id="rId6" Type="http://schemas.openxmlformats.org/officeDocument/2006/relationships/hyperlink" Target="https://pscinitiative.org/home" TargetMode="External"/><Relationship Id="rId11" Type="http://schemas.openxmlformats.org/officeDocument/2006/relationships/image" Target="../media/image12.png"/><Relationship Id="rId5" Type="http://schemas.openxmlformats.org/officeDocument/2006/relationships/image" Target="../media/image7.svg"/><Relationship Id="rId15" Type="http://schemas.openxmlformats.org/officeDocument/2006/relationships/image" Target="../media/image2.svg"/><Relationship Id="rId10" Type="http://schemas.openxmlformats.org/officeDocument/2006/relationships/image" Target="../media/image11.sv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.pn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hyperlink" Target="https://www.linkedin.com/company/pharmaceutical-supply-chain-initiative-psci-/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hyperlink" Target="mailto:info@pscinitiative.org" TargetMode="External"/><Relationship Id="rId16" Type="http://schemas.openxmlformats.org/officeDocument/2006/relationships/hyperlink" Target="https://twitter.com/pscinitiative?lang=en" TargetMode="External"/><Relationship Id="rId1" Type="http://schemas.openxmlformats.org/officeDocument/2006/relationships/slideMaster" Target="../slideMasters/slideMaster4.xml"/><Relationship Id="rId6" Type="http://schemas.openxmlformats.org/officeDocument/2006/relationships/hyperlink" Target="https://pscinitiative.org/home" TargetMode="External"/><Relationship Id="rId11" Type="http://schemas.openxmlformats.org/officeDocument/2006/relationships/image" Target="../media/image12.png"/><Relationship Id="rId5" Type="http://schemas.openxmlformats.org/officeDocument/2006/relationships/image" Target="../media/image7.svg"/><Relationship Id="rId15" Type="http://schemas.openxmlformats.org/officeDocument/2006/relationships/image" Target="../media/image2.svg"/><Relationship Id="rId10" Type="http://schemas.openxmlformats.org/officeDocument/2006/relationships/image" Target="../media/image11.sv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.png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13" Type="http://schemas.openxmlformats.org/officeDocument/2006/relationships/hyperlink" Target="https://www.linkedin.com/company/pharmaceutical-supply-chain-initiative-psci-/" TargetMode="External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20.svg"/><Relationship Id="rId2" Type="http://schemas.openxmlformats.org/officeDocument/2006/relationships/hyperlink" Target="mailto:info@pscinitiative.org" TargetMode="External"/><Relationship Id="rId16" Type="http://schemas.openxmlformats.org/officeDocument/2006/relationships/hyperlink" Target="https://twitter.com/pscinitiative?lang=en" TargetMode="External"/><Relationship Id="rId1" Type="http://schemas.openxmlformats.org/officeDocument/2006/relationships/slideMaster" Target="../slideMasters/slideMaster5.xml"/><Relationship Id="rId6" Type="http://schemas.openxmlformats.org/officeDocument/2006/relationships/hyperlink" Target="https://pscinitiative.org/home" TargetMode="External"/><Relationship Id="rId11" Type="http://schemas.openxmlformats.org/officeDocument/2006/relationships/image" Target="../media/image12.png"/><Relationship Id="rId5" Type="http://schemas.openxmlformats.org/officeDocument/2006/relationships/image" Target="../media/image17.svg"/><Relationship Id="rId15" Type="http://schemas.openxmlformats.org/officeDocument/2006/relationships/image" Target="../media/image21.svg"/><Relationship Id="rId10" Type="http://schemas.openxmlformats.org/officeDocument/2006/relationships/image" Target="../media/image19.sv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.png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907E948-0CEE-4B77-8253-3A5ABBF478E0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gradFill flip="none" rotWithShape="1">
            <a:gsLst>
              <a:gs pos="60000">
                <a:srgbClr val="F8652E">
                  <a:lumMod val="100000"/>
                </a:srgbClr>
              </a:gs>
              <a:gs pos="100000">
                <a:srgbClr val="CC006A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40CE1F-6D74-47AF-B1EA-5A442AFFF0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3841" y="1600200"/>
            <a:ext cx="10029825" cy="1812132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5C81D-524F-4E3F-B2CC-152C1250FA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314" y="3602038"/>
            <a:ext cx="10029825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C72E7E-2FCE-4DB3-8F28-3DE34716BD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3841" y="336478"/>
            <a:ext cx="3139591" cy="78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7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7536BF-C09B-4F75-B90F-B0558AD3A2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Test title</a:t>
            </a:r>
            <a:r>
              <a:rPr lang="en-US">
                <a:solidFill>
                  <a:srgbClr val="000066"/>
                </a:solidFill>
              </a:rPr>
              <a:t>©Maharshi Mehta</a:t>
            </a:r>
          </a:p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80610-9258-447D-931D-CD3B03CA94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2A3812-B6B4-447A-83EB-C1A24195E88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000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D1D58F0-E72F-442E-90F8-674C4F7F6E2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249332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46A01B-3A9C-4E88-A021-D2CCC2E177A7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048664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F7E49A3-FC4E-443F-8E81-90CAAF2BD0B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263" y="2859088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CB596C2F-423B-41C2-8838-E65DE5B445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47927" y="2886122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BC5C9B29-92FD-4373-9045-545B8C23970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48595" y="2868707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2518DC8-A9E2-4877-A68D-3D3F50661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754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7D710-6D3E-4A64-A61E-72279415B0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103C3-FFBF-4163-AE58-7E2DE373D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48986-16FC-4C36-9D1A-F16320749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4792" y="6334124"/>
            <a:ext cx="4114800" cy="365125"/>
          </a:xfrm>
        </p:spPr>
        <p:txBody>
          <a:bodyPr/>
          <a:lstStyle/>
          <a:p>
            <a:r>
              <a:rPr lang="en-US">
                <a:solidFill>
                  <a:srgbClr val="000066"/>
                </a:solidFill>
              </a:rPr>
              <a:t>©Maharshi Mehta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B0C23-35BC-45EF-A93C-BBD9CFE17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874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08C3C78-ED37-4A61-A1AE-587842485104}"/>
              </a:ext>
            </a:extLst>
          </p:cNvPr>
          <p:cNvSpPr/>
          <p:nvPr userDrawn="1"/>
        </p:nvSpPr>
        <p:spPr>
          <a:xfrm>
            <a:off x="-1" y="-1"/>
            <a:ext cx="12209925" cy="6878699"/>
          </a:xfrm>
          <a:prstGeom prst="rect">
            <a:avLst/>
          </a:prstGeom>
          <a:gradFill flip="none" rotWithShape="1">
            <a:gsLst>
              <a:gs pos="50000">
                <a:srgbClr val="F86524"/>
              </a:gs>
              <a:gs pos="100000">
                <a:srgbClr val="D13D80"/>
              </a:gs>
            </a:gsLst>
            <a:lin ang="204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99DEA-6A0F-4B4D-BA83-1A098741F0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42903" y="1840776"/>
            <a:ext cx="5267021" cy="50514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6FA772-6ADA-40E7-80B2-0967DAFE72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850" y="395136"/>
            <a:ext cx="10515600" cy="762060"/>
          </a:xfrm>
          <a:prstGeom prst="rect">
            <a:avLst/>
          </a:prstGeo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943703-866A-43F3-82E8-F54687C87C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0849" y="1845698"/>
            <a:ext cx="6016625" cy="4000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CURRENT SECTION TITLE</a:t>
            </a:r>
            <a:endParaRPr lang="en-GB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9A9E67B-94F5-4966-A382-2587EFC486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850" y="302798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ECBA655-7408-471A-A727-5AE7A41F5A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850" y="421027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14010C29-4BEA-4DE3-A5A1-62F9262EF0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0850" y="4801424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4FB1937-A18E-4750-93BA-6A70820DB3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0850" y="243684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0876152E-AFF8-4C65-8ED3-90FEE0A10BB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850" y="361913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916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AEA5-8B59-4F9E-9599-4249FDDCB1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3962" y="485775"/>
            <a:ext cx="10515600" cy="67230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4F03F-86C1-4141-B65B-868E8F71F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3962" y="1572828"/>
            <a:ext cx="536628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AF4925-2C28-4625-92C2-98E9DF71B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81546"/>
            <a:ext cx="5543550" cy="435133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C84C9-2F8B-42B0-B53A-2F9443028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770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4FB2-3605-47DB-ACD1-F1121E1634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77863"/>
            <a:ext cx="10515600" cy="669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4964BC-4568-4645-BF4F-F6E3EF52888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8412" y="1438275"/>
            <a:ext cx="5314213" cy="1000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39EA1-262D-4593-A42A-B64D4E7AD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412" y="2505075"/>
            <a:ext cx="531421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614A7D-8070-45FD-83E1-F317B4AF87A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99251" y="1438275"/>
            <a:ext cx="5314213" cy="1000125"/>
          </a:xfrm>
          <a:solidFill>
            <a:srgbClr val="F5F5F5"/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704E7C-62D9-4BE6-A26A-BEE84F5F91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51" y="2505075"/>
            <a:ext cx="5314213" cy="368458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68C514-23E1-4AEB-A607-A28CC7E74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3092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F3E36-1C26-440F-B78F-DB7D0B2CF4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299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B4990B-2E99-4486-9645-1A49DC3F5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99DB2018-2F6B-43D1-9637-D31DCA745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</p:spPr>
        <p:txBody>
          <a:bodyPr/>
          <a:lstStyle/>
          <a:p>
            <a:r>
              <a:rPr lang="en-GB"/>
              <a:t>Test title</a:t>
            </a:r>
          </a:p>
        </p:txBody>
      </p:sp>
    </p:spTree>
    <p:extLst>
      <p:ext uri="{BB962C8B-B14F-4D97-AF65-F5344CB8AC3E}">
        <p14:creationId xmlns:p14="http://schemas.microsoft.com/office/powerpoint/2010/main" val="3326679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C05E8-EACC-4032-83C3-8DC441DE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083D711E-CB96-4C98-8C99-C2E95388E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</p:spPr>
        <p:txBody>
          <a:bodyPr/>
          <a:lstStyle/>
          <a:p>
            <a:r>
              <a:rPr lang="en-GB"/>
              <a:t>Test title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9687527-18E0-4D82-B6F0-D1A4CFA721C7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AE568EB-F628-46FB-BE1D-F02F4C5237FC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59E95865-949B-4527-A79A-382C0A3AECE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A62D644-F520-47B5-9329-EEB10D020A9A}"/>
              </a:ext>
            </a:extLst>
          </p:cNvPr>
          <p:cNvSpPr txBox="1"/>
          <p:nvPr userDrawn="1"/>
        </p:nvSpPr>
        <p:spPr>
          <a:xfrm>
            <a:off x="9909864" y="6382976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>
              <a:solidFill>
                <a:srgbClr val="84848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36178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7F9092-3027-4AD1-8B20-32E0C7AF94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Test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E76479-14D3-4898-8312-F537FFE4AD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B13A1-D770-4C14-B33B-DA3E6846E382}"/>
              </a:ext>
            </a:extLst>
          </p:cNvPr>
          <p:cNvSpPr txBox="1"/>
          <p:nvPr userDrawn="1"/>
        </p:nvSpPr>
        <p:spPr>
          <a:xfrm>
            <a:off x="478535" y="4215255"/>
            <a:ext cx="5436489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5A5A5A"/>
                </a:solidFill>
              </a:rPr>
              <a:t>PSCI Secretariat</a:t>
            </a:r>
          </a:p>
          <a:p>
            <a:r>
              <a:rPr lang="en-US" sz="1100">
                <a:solidFill>
                  <a:srgbClr val="5A5A5A"/>
                </a:solidFill>
              </a:rPr>
              <a:t>Carnstone Partners Ltd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 Street</a:t>
            </a:r>
          </a:p>
          <a:p>
            <a:r>
              <a:rPr lang="en-US" sz="1100">
                <a:solidFill>
                  <a:srgbClr val="5A5A5A"/>
                </a:solidFill>
              </a:rPr>
              <a:t>London</a:t>
            </a:r>
          </a:p>
          <a:p>
            <a:r>
              <a:rPr lang="en-US" sz="1100">
                <a:solidFill>
                  <a:srgbClr val="5A5A5A"/>
                </a:solidFill>
              </a:rPr>
              <a:t>WC2N 6HG</a:t>
            </a:r>
          </a:p>
          <a:p>
            <a:endParaRPr lang="en-US" sz="110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1" u="sng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US" sz="1100" b="1" u="sng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b="1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100" b="1">
                <a:solidFill>
                  <a:srgbClr val="5A5A5A"/>
                </a:solidFill>
              </a:rPr>
              <a:t>+44 (0) 7794 557524</a:t>
            </a:r>
            <a:endParaRPr lang="en-US" sz="1100">
              <a:solidFill>
                <a:srgbClr val="848489"/>
              </a:solidFill>
            </a:endParaRPr>
          </a:p>
          <a:p>
            <a:endParaRPr lang="en-US" sz="1100">
              <a:solidFill>
                <a:srgbClr val="5A5A5A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1B7D2F-2B78-4393-9BDC-15699F8C958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8897" y="5626176"/>
            <a:ext cx="1864639" cy="4098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448DD0-CE0C-470E-9251-9B7E553B8CD7}"/>
              </a:ext>
            </a:extLst>
          </p:cNvPr>
          <p:cNvSpPr txBox="1"/>
          <p:nvPr userDrawn="1"/>
        </p:nvSpPr>
        <p:spPr>
          <a:xfrm>
            <a:off x="3895724" y="4537228"/>
            <a:ext cx="41147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About the Secretariat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Carnstone Partners Ltd is an independent management consultancy,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specialising in corporate responsibility and sustainability, with a long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track record in running industry groups.</a:t>
            </a:r>
            <a:endParaRPr lang="en-GB" sz="1100">
              <a:solidFill>
                <a:srgbClr val="5A5A5A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D58387C-000C-4758-8F43-32D6AB6EA5BB}"/>
              </a:ext>
            </a:extLst>
          </p:cNvPr>
          <p:cNvSpPr/>
          <p:nvPr userDrawn="1"/>
        </p:nvSpPr>
        <p:spPr>
          <a:xfrm>
            <a:off x="478535" y="3725041"/>
            <a:ext cx="4949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5A5A5A"/>
                </a:solidFill>
              </a:rPr>
              <a:t>For more information about the PSCI please contact: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538AF1-7784-4CCF-B48E-855F7D074ED5}"/>
              </a:ext>
            </a:extLst>
          </p:cNvPr>
          <p:cNvSpPr/>
          <p:nvPr userDrawn="1"/>
        </p:nvSpPr>
        <p:spPr>
          <a:xfrm>
            <a:off x="478535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E777DBD-D735-486A-8998-71E79FA87B72}"/>
              </a:ext>
            </a:extLst>
          </p:cNvPr>
          <p:cNvSpPr/>
          <p:nvPr userDrawn="1"/>
        </p:nvSpPr>
        <p:spPr>
          <a:xfrm>
            <a:off x="9715499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6C6F8C-D02C-4EFB-944B-7D0B4E6070CF}"/>
              </a:ext>
            </a:extLst>
          </p:cNvPr>
          <p:cNvSpPr/>
          <p:nvPr userDrawn="1"/>
        </p:nvSpPr>
        <p:spPr>
          <a:xfrm>
            <a:off x="7406258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48DFE8-0BF4-40AD-A53B-83D15653937C}"/>
              </a:ext>
            </a:extLst>
          </p:cNvPr>
          <p:cNvSpPr/>
          <p:nvPr userDrawn="1"/>
        </p:nvSpPr>
        <p:spPr>
          <a:xfrm>
            <a:off x="5097017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D7E3C6-3C41-4229-ABB5-B095ECC5D3EA}"/>
              </a:ext>
            </a:extLst>
          </p:cNvPr>
          <p:cNvSpPr/>
          <p:nvPr userDrawn="1"/>
        </p:nvSpPr>
        <p:spPr>
          <a:xfrm>
            <a:off x="2787776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C65E2EAD-0AAD-41E8-BFA0-E86A823CC7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47183" y="1773228"/>
            <a:ext cx="467318" cy="39019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65CCFBF-71CC-413C-8B4E-32F0E53B158F}"/>
              </a:ext>
            </a:extLst>
          </p:cNvPr>
          <p:cNvSpPr txBox="1"/>
          <p:nvPr userDrawn="1"/>
        </p:nvSpPr>
        <p:spPr>
          <a:xfrm>
            <a:off x="827626" y="2415238"/>
            <a:ext cx="12997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8A4B18-6952-49DE-8164-858F75A99C2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30629" y="1773228"/>
            <a:ext cx="512257" cy="39019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FB7784-1021-4A07-B67A-DBCF0F56E125}"/>
              </a:ext>
            </a:extLst>
          </p:cNvPr>
          <p:cNvSpPr txBox="1"/>
          <p:nvPr userDrawn="1"/>
        </p:nvSpPr>
        <p:spPr>
          <a:xfrm>
            <a:off x="2923892" y="2415238"/>
            <a:ext cx="1725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1431C593-BDAD-4BD7-BEB9-4369FA0CF809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00901" y="1773228"/>
            <a:ext cx="390196" cy="39019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086404A-E242-4408-9F28-E024CA7E4E41}"/>
              </a:ext>
            </a:extLst>
          </p:cNvPr>
          <p:cNvSpPr txBox="1"/>
          <p:nvPr userDrawn="1"/>
        </p:nvSpPr>
        <p:spPr>
          <a:xfrm>
            <a:off x="5370481" y="2415238"/>
            <a:ext cx="1451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0" u="none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</a:rPr>
              <a:t>Annabel Buchan: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200" b="1">
                <a:solidFill>
                  <a:srgbClr val="5A5A5A"/>
                </a:solidFill>
              </a:rPr>
              <a:t>+44 (0) 7794 557524</a:t>
            </a:r>
            <a:endParaRPr lang="en-US" sz="1200" b="1">
              <a:solidFill>
                <a:srgbClr val="5A5A5A"/>
              </a:solidFill>
            </a:endParaRPr>
          </a:p>
        </p:txBody>
      </p:sp>
      <p:pic>
        <p:nvPicPr>
          <p:cNvPr id="28" name="Graphic 27">
            <a:extLst>
              <a:ext uri="{FF2B5EF4-FFF2-40B4-BE49-F238E27FC236}">
                <a16:creationId xmlns:a16="http://schemas.microsoft.com/office/drawing/2014/main" id="{9723698A-D546-474F-886B-1EE0911B2E3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207778" y="1785950"/>
            <a:ext cx="394924" cy="37747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378DBDF-D793-4EAE-9F21-B37F7977723A}"/>
              </a:ext>
            </a:extLst>
          </p:cNvPr>
          <p:cNvSpPr txBox="1"/>
          <p:nvPr userDrawn="1"/>
        </p:nvSpPr>
        <p:spPr>
          <a:xfrm>
            <a:off x="8159018" y="2415238"/>
            <a:ext cx="4924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31" name="Graphic 30">
            <a:extLst>
              <a:ext uri="{FF2B5EF4-FFF2-40B4-BE49-F238E27FC236}">
                <a16:creationId xmlns:a16="http://schemas.microsoft.com/office/drawing/2014/main" id="{993B4AF6-2424-41A1-BC38-2126801CFB9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478708" y="1768023"/>
            <a:ext cx="486892" cy="39540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0681E9E-B07B-4B21-8AE4-78E560458350}"/>
              </a:ext>
            </a:extLst>
          </p:cNvPr>
          <p:cNvSpPr txBox="1"/>
          <p:nvPr userDrawn="1"/>
        </p:nvSpPr>
        <p:spPr>
          <a:xfrm>
            <a:off x="10073280" y="2409644"/>
            <a:ext cx="12151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</a:t>
            </a:r>
            <a:r>
              <a:rPr lang="en-GB" sz="1400" b="1" u="heavy" baseline="0" err="1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5F93B73-B91F-4CC1-BECE-3FE1FCD1F0AB}"/>
              </a:ext>
            </a:extLst>
          </p:cNvPr>
          <p:cNvSpPr txBox="1"/>
          <p:nvPr userDrawn="1"/>
        </p:nvSpPr>
        <p:spPr>
          <a:xfrm>
            <a:off x="450000" y="439877"/>
            <a:ext cx="10487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CONTACT</a:t>
            </a:r>
          </a:p>
        </p:txBody>
      </p:sp>
    </p:spTree>
    <p:extLst>
      <p:ext uri="{BB962C8B-B14F-4D97-AF65-F5344CB8AC3E}">
        <p14:creationId xmlns:p14="http://schemas.microsoft.com/office/powerpoint/2010/main" val="855161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907E948-0CEE-4B77-8253-3A5ABBF478E0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gradFill flip="none" rotWithShape="1">
            <a:gsLst>
              <a:gs pos="60000">
                <a:srgbClr val="F8652E">
                  <a:lumMod val="100000"/>
                </a:srgbClr>
              </a:gs>
              <a:gs pos="100000">
                <a:srgbClr val="CC006A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40CE1F-6D74-47AF-B1EA-5A442AFFF0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3841" y="1600200"/>
            <a:ext cx="10029825" cy="1812132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5C81D-524F-4E3F-B2CC-152C1250FA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314" y="3602038"/>
            <a:ext cx="10029825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C72E7E-2FCE-4DB3-8F28-3DE34716BD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3841" y="336478"/>
            <a:ext cx="3139591" cy="78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013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7536BF-C09B-4F75-B90F-B0558AD3A2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 dirty="0"/>
              <a:t>Test title</a:t>
            </a:r>
            <a:r>
              <a:rPr lang="en-US" dirty="0">
                <a:solidFill>
                  <a:srgbClr val="000066"/>
                </a:solidFill>
              </a:rPr>
              <a:t>©Maharshi Mehta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80610-9258-447D-931D-CD3B03CA94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2A3812-B6B4-447A-83EB-C1A24195E88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000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D1D58F0-E72F-442E-90F8-674C4F7F6E2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249332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46A01B-3A9C-4E88-A021-D2CCC2E177A7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048664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F7E49A3-FC4E-443F-8E81-90CAAF2BD0B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263" y="2859088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CB596C2F-423B-41C2-8838-E65DE5B445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47927" y="2886122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BC5C9B29-92FD-4373-9045-545B8C23970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48595" y="2868707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2518DC8-A9E2-4877-A68D-3D3F50661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734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7D710-6D3E-4A64-A61E-72279415B0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103C3-FFBF-4163-AE58-7E2DE373D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48986-16FC-4C36-9D1A-F16320749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4792" y="6334124"/>
            <a:ext cx="4114800" cy="365125"/>
          </a:xfrm>
        </p:spPr>
        <p:txBody>
          <a:bodyPr/>
          <a:lstStyle/>
          <a:p>
            <a:r>
              <a:rPr lang="en-US">
                <a:solidFill>
                  <a:srgbClr val="000066"/>
                </a:solidFill>
              </a:rPr>
              <a:t>©Maharshi Mehta</a:t>
            </a:r>
            <a:endParaRPr lang="en-US" dirty="0">
              <a:solidFill>
                <a:srgbClr val="000066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B0C23-35BC-45EF-A93C-BBD9CFE17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3117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08C3C78-ED37-4A61-A1AE-587842485104}"/>
              </a:ext>
            </a:extLst>
          </p:cNvPr>
          <p:cNvSpPr/>
          <p:nvPr userDrawn="1"/>
        </p:nvSpPr>
        <p:spPr>
          <a:xfrm>
            <a:off x="-1" y="-1"/>
            <a:ext cx="12209925" cy="6878699"/>
          </a:xfrm>
          <a:prstGeom prst="rect">
            <a:avLst/>
          </a:prstGeom>
          <a:gradFill flip="none" rotWithShape="1">
            <a:gsLst>
              <a:gs pos="50000">
                <a:srgbClr val="F86524"/>
              </a:gs>
              <a:gs pos="100000">
                <a:srgbClr val="D13D80"/>
              </a:gs>
            </a:gsLst>
            <a:lin ang="204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99DEA-6A0F-4B4D-BA83-1A098741F0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42903" y="1840776"/>
            <a:ext cx="5267021" cy="50514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6FA772-6ADA-40E7-80B2-0967DAFE72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850" y="395136"/>
            <a:ext cx="10515600" cy="762060"/>
          </a:xfrm>
          <a:prstGeom prst="rect">
            <a:avLst/>
          </a:prstGeo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943703-866A-43F3-82E8-F54687C87C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0849" y="1845698"/>
            <a:ext cx="6016625" cy="4000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CURRENT SECTION TITLE</a:t>
            </a:r>
            <a:endParaRPr lang="en-GB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9A9E67B-94F5-4966-A382-2587EFC486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850" y="302798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ECBA655-7408-471A-A727-5AE7A41F5A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850" y="421027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14010C29-4BEA-4DE3-A5A1-62F9262EF0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0850" y="4801424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4FB1937-A18E-4750-93BA-6A70820DB3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0850" y="243684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0876152E-AFF8-4C65-8ED3-90FEE0A10BB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850" y="361913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1358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AEA5-8B59-4F9E-9599-4249FDDCB1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3962" y="485775"/>
            <a:ext cx="10515600" cy="67230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4F03F-86C1-4141-B65B-868E8F71F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3962" y="1572828"/>
            <a:ext cx="536628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AF4925-2C28-4625-92C2-98E9DF71B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81546"/>
            <a:ext cx="5543550" cy="435133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C84C9-2F8B-42B0-B53A-2F9443028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0070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4FB2-3605-47DB-ACD1-F1121E1634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77863"/>
            <a:ext cx="10515600" cy="669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4964BC-4568-4645-BF4F-F6E3EF52888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8412" y="1438275"/>
            <a:ext cx="5314213" cy="1000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39EA1-262D-4593-A42A-B64D4E7AD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412" y="2505075"/>
            <a:ext cx="531421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614A7D-8070-45FD-83E1-F317B4AF87A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99251" y="1438275"/>
            <a:ext cx="5314213" cy="1000125"/>
          </a:xfrm>
          <a:solidFill>
            <a:srgbClr val="F5F5F5"/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704E7C-62D9-4BE6-A26A-BEE84F5F91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51" y="2505075"/>
            <a:ext cx="5314213" cy="368458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68C514-23E1-4AEB-A607-A28CC7E74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6781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F3E36-1C26-440F-B78F-DB7D0B2CF4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299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B4990B-2E99-4486-9645-1A49DC3F5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99DB2018-2F6B-43D1-9637-D31DCA745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</p:spPr>
        <p:txBody>
          <a:bodyPr/>
          <a:lstStyle/>
          <a:p>
            <a:r>
              <a:rPr lang="en-GB"/>
              <a:t>Test title</a:t>
            </a:r>
          </a:p>
        </p:txBody>
      </p:sp>
    </p:spTree>
    <p:extLst>
      <p:ext uri="{BB962C8B-B14F-4D97-AF65-F5344CB8AC3E}">
        <p14:creationId xmlns:p14="http://schemas.microsoft.com/office/powerpoint/2010/main" val="42770519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C05E8-EACC-4032-83C3-8DC441DE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083D711E-CB96-4C98-8C99-C2E95388E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</p:spPr>
        <p:txBody>
          <a:bodyPr/>
          <a:lstStyle/>
          <a:p>
            <a:r>
              <a:rPr lang="en-GB"/>
              <a:t>Test title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9687527-18E0-4D82-B6F0-D1A4CFA721C7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AE568EB-F628-46FB-BE1D-F02F4C5237FC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59E95865-949B-4527-A79A-382C0A3AECE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A62D644-F520-47B5-9329-EEB10D020A9A}"/>
              </a:ext>
            </a:extLst>
          </p:cNvPr>
          <p:cNvSpPr txBox="1"/>
          <p:nvPr userDrawn="1"/>
        </p:nvSpPr>
        <p:spPr>
          <a:xfrm>
            <a:off x="9909864" y="6382976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>
              <a:solidFill>
                <a:srgbClr val="84848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531340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7F9092-3027-4AD1-8B20-32E0C7AF94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Test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E76479-14D3-4898-8312-F537FFE4AD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B13A1-D770-4C14-B33B-DA3E6846E382}"/>
              </a:ext>
            </a:extLst>
          </p:cNvPr>
          <p:cNvSpPr txBox="1"/>
          <p:nvPr userDrawn="1"/>
        </p:nvSpPr>
        <p:spPr>
          <a:xfrm>
            <a:off x="478535" y="4215255"/>
            <a:ext cx="5436489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5A5A5A"/>
                </a:solidFill>
              </a:rPr>
              <a:t>PSCI Secretariat</a:t>
            </a:r>
          </a:p>
          <a:p>
            <a:r>
              <a:rPr lang="en-US" sz="1100">
                <a:solidFill>
                  <a:srgbClr val="5A5A5A"/>
                </a:solidFill>
              </a:rPr>
              <a:t>Carnstone Partners Ltd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 Street</a:t>
            </a:r>
          </a:p>
          <a:p>
            <a:r>
              <a:rPr lang="en-US" sz="1100">
                <a:solidFill>
                  <a:srgbClr val="5A5A5A"/>
                </a:solidFill>
              </a:rPr>
              <a:t>London</a:t>
            </a:r>
          </a:p>
          <a:p>
            <a:r>
              <a:rPr lang="en-US" sz="1100">
                <a:solidFill>
                  <a:srgbClr val="5A5A5A"/>
                </a:solidFill>
              </a:rPr>
              <a:t>WC2N 6HG</a:t>
            </a:r>
          </a:p>
          <a:p>
            <a:endParaRPr lang="en-US" sz="110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1" u="sng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US" sz="1100" b="1" u="sng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b="1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100" b="1">
                <a:solidFill>
                  <a:srgbClr val="5A5A5A"/>
                </a:solidFill>
              </a:rPr>
              <a:t>+44 (0) 7794 557524</a:t>
            </a:r>
            <a:endParaRPr lang="en-US" sz="1100">
              <a:solidFill>
                <a:srgbClr val="848489"/>
              </a:solidFill>
            </a:endParaRPr>
          </a:p>
          <a:p>
            <a:endParaRPr lang="en-US" sz="1100">
              <a:solidFill>
                <a:srgbClr val="5A5A5A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1B7D2F-2B78-4393-9BDC-15699F8C958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8897" y="5626176"/>
            <a:ext cx="1864639" cy="4098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448DD0-CE0C-470E-9251-9B7E553B8CD7}"/>
              </a:ext>
            </a:extLst>
          </p:cNvPr>
          <p:cNvSpPr txBox="1"/>
          <p:nvPr userDrawn="1"/>
        </p:nvSpPr>
        <p:spPr>
          <a:xfrm>
            <a:off x="3895724" y="4537228"/>
            <a:ext cx="41147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About the Secretariat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Carnstone Partners Ltd is an independent management consultancy,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specialising in corporate responsibility and sustainability, with a long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track record in running industry groups.</a:t>
            </a:r>
            <a:endParaRPr lang="en-GB" sz="1100">
              <a:solidFill>
                <a:srgbClr val="5A5A5A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D58387C-000C-4758-8F43-32D6AB6EA5BB}"/>
              </a:ext>
            </a:extLst>
          </p:cNvPr>
          <p:cNvSpPr/>
          <p:nvPr userDrawn="1"/>
        </p:nvSpPr>
        <p:spPr>
          <a:xfrm>
            <a:off x="478535" y="3725041"/>
            <a:ext cx="4949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5A5A5A"/>
                </a:solidFill>
              </a:rPr>
              <a:t>For more information about the PSCI please contact: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538AF1-7784-4CCF-B48E-855F7D074ED5}"/>
              </a:ext>
            </a:extLst>
          </p:cNvPr>
          <p:cNvSpPr/>
          <p:nvPr userDrawn="1"/>
        </p:nvSpPr>
        <p:spPr>
          <a:xfrm>
            <a:off x="478535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E777DBD-D735-486A-8998-71E79FA87B72}"/>
              </a:ext>
            </a:extLst>
          </p:cNvPr>
          <p:cNvSpPr/>
          <p:nvPr userDrawn="1"/>
        </p:nvSpPr>
        <p:spPr>
          <a:xfrm>
            <a:off x="9715499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6C6F8C-D02C-4EFB-944B-7D0B4E6070CF}"/>
              </a:ext>
            </a:extLst>
          </p:cNvPr>
          <p:cNvSpPr/>
          <p:nvPr userDrawn="1"/>
        </p:nvSpPr>
        <p:spPr>
          <a:xfrm>
            <a:off x="7406258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48DFE8-0BF4-40AD-A53B-83D15653937C}"/>
              </a:ext>
            </a:extLst>
          </p:cNvPr>
          <p:cNvSpPr/>
          <p:nvPr userDrawn="1"/>
        </p:nvSpPr>
        <p:spPr>
          <a:xfrm>
            <a:off x="5097017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D7E3C6-3C41-4229-ABB5-B095ECC5D3EA}"/>
              </a:ext>
            </a:extLst>
          </p:cNvPr>
          <p:cNvSpPr/>
          <p:nvPr userDrawn="1"/>
        </p:nvSpPr>
        <p:spPr>
          <a:xfrm>
            <a:off x="2787776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C65E2EAD-0AAD-41E8-BFA0-E86A823CC7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47183" y="1773228"/>
            <a:ext cx="467318" cy="39019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65CCFBF-71CC-413C-8B4E-32F0E53B158F}"/>
              </a:ext>
            </a:extLst>
          </p:cNvPr>
          <p:cNvSpPr txBox="1"/>
          <p:nvPr userDrawn="1"/>
        </p:nvSpPr>
        <p:spPr>
          <a:xfrm>
            <a:off x="827626" y="2415238"/>
            <a:ext cx="12997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8A4B18-6952-49DE-8164-858F75A99C2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30629" y="1773228"/>
            <a:ext cx="512257" cy="39019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FB7784-1021-4A07-B67A-DBCF0F56E125}"/>
              </a:ext>
            </a:extLst>
          </p:cNvPr>
          <p:cNvSpPr txBox="1"/>
          <p:nvPr userDrawn="1"/>
        </p:nvSpPr>
        <p:spPr>
          <a:xfrm>
            <a:off x="2923892" y="2415238"/>
            <a:ext cx="1725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1431C593-BDAD-4BD7-BEB9-4369FA0CF809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00901" y="1773228"/>
            <a:ext cx="390196" cy="39019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086404A-E242-4408-9F28-E024CA7E4E41}"/>
              </a:ext>
            </a:extLst>
          </p:cNvPr>
          <p:cNvSpPr txBox="1"/>
          <p:nvPr userDrawn="1"/>
        </p:nvSpPr>
        <p:spPr>
          <a:xfrm>
            <a:off x="5370481" y="2415238"/>
            <a:ext cx="1451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0" u="none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</a:rPr>
              <a:t>Annabel Buchan: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200" b="1">
                <a:solidFill>
                  <a:srgbClr val="5A5A5A"/>
                </a:solidFill>
              </a:rPr>
              <a:t>+44 (0) 7794 557524</a:t>
            </a:r>
            <a:endParaRPr lang="en-US" sz="1200" b="1">
              <a:solidFill>
                <a:srgbClr val="5A5A5A"/>
              </a:solidFill>
            </a:endParaRPr>
          </a:p>
        </p:txBody>
      </p:sp>
      <p:pic>
        <p:nvPicPr>
          <p:cNvPr id="28" name="Graphic 27">
            <a:extLst>
              <a:ext uri="{FF2B5EF4-FFF2-40B4-BE49-F238E27FC236}">
                <a16:creationId xmlns:a16="http://schemas.microsoft.com/office/drawing/2014/main" id="{9723698A-D546-474F-886B-1EE0911B2E3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207778" y="1785950"/>
            <a:ext cx="394924" cy="37747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378DBDF-D793-4EAE-9F21-B37F7977723A}"/>
              </a:ext>
            </a:extLst>
          </p:cNvPr>
          <p:cNvSpPr txBox="1"/>
          <p:nvPr userDrawn="1"/>
        </p:nvSpPr>
        <p:spPr>
          <a:xfrm>
            <a:off x="8159018" y="2415238"/>
            <a:ext cx="4924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31" name="Graphic 30">
            <a:extLst>
              <a:ext uri="{FF2B5EF4-FFF2-40B4-BE49-F238E27FC236}">
                <a16:creationId xmlns:a16="http://schemas.microsoft.com/office/drawing/2014/main" id="{993B4AF6-2424-41A1-BC38-2126801CFB9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478708" y="1768023"/>
            <a:ext cx="486892" cy="39540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0681E9E-B07B-4B21-8AE4-78E560458350}"/>
              </a:ext>
            </a:extLst>
          </p:cNvPr>
          <p:cNvSpPr txBox="1"/>
          <p:nvPr userDrawn="1"/>
        </p:nvSpPr>
        <p:spPr>
          <a:xfrm>
            <a:off x="10073280" y="2409644"/>
            <a:ext cx="12151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</a:t>
            </a:r>
            <a:r>
              <a:rPr lang="en-GB" sz="1400" b="1" u="heavy" baseline="0" err="1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5F93B73-B91F-4CC1-BECE-3FE1FCD1F0AB}"/>
              </a:ext>
            </a:extLst>
          </p:cNvPr>
          <p:cNvSpPr txBox="1"/>
          <p:nvPr userDrawn="1"/>
        </p:nvSpPr>
        <p:spPr>
          <a:xfrm>
            <a:off x="450000" y="439877"/>
            <a:ext cx="10487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CONTACT</a:t>
            </a:r>
          </a:p>
        </p:txBody>
      </p:sp>
    </p:spTree>
    <p:extLst>
      <p:ext uri="{BB962C8B-B14F-4D97-AF65-F5344CB8AC3E}">
        <p14:creationId xmlns:p14="http://schemas.microsoft.com/office/powerpoint/2010/main" val="38973997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907E948-0CEE-4B77-8253-3A5ABBF478E0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gradFill flip="none" rotWithShape="1">
            <a:gsLst>
              <a:gs pos="60000">
                <a:srgbClr val="F8652E">
                  <a:lumMod val="100000"/>
                </a:srgbClr>
              </a:gs>
              <a:gs pos="100000">
                <a:srgbClr val="CC006A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5C81D-524F-4E3F-B2CC-152C1250FA7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314" y="3602038"/>
            <a:ext cx="10029825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Title of webinar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C72E7E-2FCE-4DB3-8F28-3DE34716BD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3841" y="336478"/>
            <a:ext cx="3139591" cy="7858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04614F-BC15-4D99-B31E-9C9C474AE62F}"/>
              </a:ext>
            </a:extLst>
          </p:cNvPr>
          <p:cNvSpPr txBox="1"/>
          <p:nvPr userDrawn="1"/>
        </p:nvSpPr>
        <p:spPr>
          <a:xfrm>
            <a:off x="513841" y="2031353"/>
            <a:ext cx="10029825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sz="44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PHARMACEUTICAL SUPPLY CHAIN INITIATIVE (PSCI) WEBINAR:</a:t>
            </a:r>
            <a:endParaRPr lang="en-GB" sz="4400" kern="1200">
              <a:solidFill>
                <a:srgbClr val="F8652E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2657052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7D710-6D3E-4A64-A61E-72279415B0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103C3-FFBF-4163-AE58-7E2DE373D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48986-16FC-4C36-9D1A-F16320749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4792" y="633412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B0C23-35BC-45EF-A93C-BBD9CFE17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372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7536BF-C09B-4F75-B90F-B0558AD3A2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80610-9258-447D-931D-CD3B03CA94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2A3812-B6B4-447A-83EB-C1A24195E88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000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D1D58F0-E72F-442E-90F8-674C4F7F6E2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249332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46A01B-3A9C-4E88-A021-D2CCC2E177A7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048664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F7E49A3-FC4E-443F-8E81-90CAAF2BD0B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263" y="2859088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CB596C2F-423B-41C2-8838-E65DE5B445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47927" y="2886122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BC5C9B29-92FD-4373-9045-545B8C23970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48595" y="2868707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2518DC8-A9E2-4877-A68D-3D3F50661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5617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08C3C78-ED37-4A61-A1AE-587842485104}"/>
              </a:ext>
            </a:extLst>
          </p:cNvPr>
          <p:cNvSpPr/>
          <p:nvPr userDrawn="1"/>
        </p:nvSpPr>
        <p:spPr>
          <a:xfrm>
            <a:off x="-1" y="-1"/>
            <a:ext cx="12209925" cy="6878699"/>
          </a:xfrm>
          <a:prstGeom prst="rect">
            <a:avLst/>
          </a:prstGeom>
          <a:gradFill flip="none" rotWithShape="1">
            <a:gsLst>
              <a:gs pos="50000">
                <a:srgbClr val="F86524"/>
              </a:gs>
              <a:gs pos="100000">
                <a:srgbClr val="D13D80"/>
              </a:gs>
            </a:gsLst>
            <a:lin ang="204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99DEA-6A0F-4B4D-BA83-1A098741F0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42903" y="1840776"/>
            <a:ext cx="5267021" cy="50514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6FA772-6ADA-40E7-80B2-0967DAFE72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850" y="395136"/>
            <a:ext cx="10515600" cy="762060"/>
          </a:xfrm>
          <a:prstGeom prst="rect">
            <a:avLst/>
          </a:prstGeo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943703-866A-43F3-82E8-F54687C87C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0849" y="1845698"/>
            <a:ext cx="6016625" cy="4000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CURRENT SECTION TITLE</a:t>
            </a:r>
            <a:endParaRPr lang="en-GB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9A9E67B-94F5-4966-A382-2587EFC486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850" y="302798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ECBA655-7408-471A-A727-5AE7A41F5A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850" y="421027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14010C29-4BEA-4DE3-A5A1-62F9262EF0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0850" y="4801424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4FB1937-A18E-4750-93BA-6A70820DB3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0850" y="243684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0876152E-AFF8-4C65-8ED3-90FEE0A10BB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850" y="361913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3996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AEA5-8B59-4F9E-9599-4249FDDCB1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3962" y="485775"/>
            <a:ext cx="10515600" cy="67230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4F03F-86C1-4141-B65B-868E8F71F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3962" y="1572828"/>
            <a:ext cx="536628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AF4925-2C28-4625-92C2-98E9DF71B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81546"/>
            <a:ext cx="5543550" cy="435133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7256CA-D170-404C-8FDA-9046D0839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C84C9-2F8B-42B0-B53A-2F9443028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9349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4FB2-3605-47DB-ACD1-F1121E1634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77863"/>
            <a:ext cx="10515600" cy="669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4964BC-4568-4645-BF4F-F6E3EF52888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8412" y="1438275"/>
            <a:ext cx="5314213" cy="1000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39EA1-262D-4593-A42A-B64D4E7AD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412" y="2505075"/>
            <a:ext cx="531421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614A7D-8070-45FD-83E1-F317B4AF87A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99251" y="1438275"/>
            <a:ext cx="5314213" cy="1000125"/>
          </a:xfrm>
          <a:solidFill>
            <a:srgbClr val="F5F5F5"/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704E7C-62D9-4BE6-A26A-BEE84F5F91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51" y="2505075"/>
            <a:ext cx="5314213" cy="368458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68C514-23E1-4AEB-A607-A28CC7E74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7">
            <a:extLst>
              <a:ext uri="{FF2B5EF4-FFF2-40B4-BE49-F238E27FC236}">
                <a16:creationId xmlns:a16="http://schemas.microsoft.com/office/drawing/2014/main" id="{7391082B-0CA1-45F3-93D4-FAA42307E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0552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F3E36-1C26-440F-B78F-DB7D0B2CF4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299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B4990B-2E99-4486-9645-1A49DC3F5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99DB2018-2F6B-43D1-9637-D31DCA745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062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C05E8-EACC-4032-83C3-8DC441DE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083D711E-CB96-4C98-8C99-C2E95388E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18A727-8243-43AD-A305-B99E252C80AD}"/>
              </a:ext>
            </a:extLst>
          </p:cNvPr>
          <p:cNvSpPr txBox="1"/>
          <p:nvPr userDrawn="1"/>
        </p:nvSpPr>
        <p:spPr>
          <a:xfrm>
            <a:off x="450000" y="638141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9687527-18E0-4D82-B6F0-D1A4CFA721C7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E50AF6F-314C-4E9F-BE50-1C2F86FAC91F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42547A82-4939-4AFE-BC81-EAFC14F954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FAAD69-53BA-4800-B05F-24E301D0A91E}"/>
              </a:ext>
            </a:extLst>
          </p:cNvPr>
          <p:cNvSpPr txBox="1"/>
          <p:nvPr userDrawn="1"/>
        </p:nvSpPr>
        <p:spPr>
          <a:xfrm>
            <a:off x="9909864" y="6382976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>
              <a:solidFill>
                <a:srgbClr val="84848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944161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7F9092-3027-4AD1-8B20-32E0C7AF94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E76479-14D3-4898-8312-F537FFE4AD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B13A1-D770-4C14-B33B-DA3E6846E382}"/>
              </a:ext>
            </a:extLst>
          </p:cNvPr>
          <p:cNvSpPr txBox="1"/>
          <p:nvPr userDrawn="1"/>
        </p:nvSpPr>
        <p:spPr>
          <a:xfrm>
            <a:off x="478535" y="4215255"/>
            <a:ext cx="5436489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5A5A5A"/>
                </a:solidFill>
              </a:rPr>
              <a:t>PSCI Secretariat</a:t>
            </a:r>
          </a:p>
          <a:p>
            <a:r>
              <a:rPr lang="en-US" sz="1100">
                <a:solidFill>
                  <a:srgbClr val="5A5A5A"/>
                </a:solidFill>
              </a:rPr>
              <a:t>Carnstone Partners Ltd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 Street</a:t>
            </a:r>
          </a:p>
          <a:p>
            <a:r>
              <a:rPr lang="en-US" sz="1100">
                <a:solidFill>
                  <a:srgbClr val="5A5A5A"/>
                </a:solidFill>
              </a:rPr>
              <a:t>London</a:t>
            </a:r>
          </a:p>
          <a:p>
            <a:r>
              <a:rPr lang="en-US" sz="1100">
                <a:solidFill>
                  <a:srgbClr val="5A5A5A"/>
                </a:solidFill>
              </a:rPr>
              <a:t>WC2N 6HG</a:t>
            </a:r>
          </a:p>
          <a:p>
            <a:endParaRPr lang="en-US" sz="110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1" u="sng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US" sz="1100" b="1" u="sng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b="1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100" b="1">
                <a:solidFill>
                  <a:srgbClr val="5A5A5A"/>
                </a:solidFill>
              </a:rPr>
              <a:t>+44 (0) 7794 557524</a:t>
            </a:r>
            <a:endParaRPr lang="en-US" sz="1100">
              <a:solidFill>
                <a:srgbClr val="848489"/>
              </a:solidFill>
            </a:endParaRPr>
          </a:p>
          <a:p>
            <a:endParaRPr lang="en-US" sz="1100">
              <a:solidFill>
                <a:srgbClr val="5A5A5A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1B7D2F-2B78-4393-9BDC-15699F8C958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8897" y="5626176"/>
            <a:ext cx="1864639" cy="4098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448DD0-CE0C-470E-9251-9B7E553B8CD7}"/>
              </a:ext>
            </a:extLst>
          </p:cNvPr>
          <p:cNvSpPr txBox="1"/>
          <p:nvPr userDrawn="1"/>
        </p:nvSpPr>
        <p:spPr>
          <a:xfrm>
            <a:off x="3895724" y="4537228"/>
            <a:ext cx="41147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About the Secretariat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Carnstone Partners Ltd is an independent management consultancy,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specialising in corporate responsibility and sustainability, with a long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track record in running industry groups.</a:t>
            </a:r>
            <a:endParaRPr lang="en-GB" sz="1100">
              <a:solidFill>
                <a:srgbClr val="5A5A5A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D58387C-000C-4758-8F43-32D6AB6EA5BB}"/>
              </a:ext>
            </a:extLst>
          </p:cNvPr>
          <p:cNvSpPr/>
          <p:nvPr userDrawn="1"/>
        </p:nvSpPr>
        <p:spPr>
          <a:xfrm>
            <a:off x="478535" y="3725041"/>
            <a:ext cx="4949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5A5A5A"/>
                </a:solidFill>
              </a:rPr>
              <a:t>For more information about the PSCI please contact: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538AF1-7784-4CCF-B48E-855F7D074ED5}"/>
              </a:ext>
            </a:extLst>
          </p:cNvPr>
          <p:cNvSpPr/>
          <p:nvPr userDrawn="1"/>
        </p:nvSpPr>
        <p:spPr>
          <a:xfrm>
            <a:off x="478535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E777DBD-D735-486A-8998-71E79FA87B72}"/>
              </a:ext>
            </a:extLst>
          </p:cNvPr>
          <p:cNvSpPr/>
          <p:nvPr userDrawn="1"/>
        </p:nvSpPr>
        <p:spPr>
          <a:xfrm>
            <a:off x="9715499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6C6F8C-D02C-4EFB-944B-7D0B4E6070CF}"/>
              </a:ext>
            </a:extLst>
          </p:cNvPr>
          <p:cNvSpPr/>
          <p:nvPr userDrawn="1"/>
        </p:nvSpPr>
        <p:spPr>
          <a:xfrm>
            <a:off x="7406258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48DFE8-0BF4-40AD-A53B-83D15653937C}"/>
              </a:ext>
            </a:extLst>
          </p:cNvPr>
          <p:cNvSpPr/>
          <p:nvPr userDrawn="1"/>
        </p:nvSpPr>
        <p:spPr>
          <a:xfrm>
            <a:off x="5097017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D7E3C6-3C41-4229-ABB5-B095ECC5D3EA}"/>
              </a:ext>
            </a:extLst>
          </p:cNvPr>
          <p:cNvSpPr/>
          <p:nvPr userDrawn="1"/>
        </p:nvSpPr>
        <p:spPr>
          <a:xfrm>
            <a:off x="2787776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C65E2EAD-0AAD-41E8-BFA0-E86A823CC7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47183" y="1773228"/>
            <a:ext cx="467318" cy="39019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65CCFBF-71CC-413C-8B4E-32F0E53B158F}"/>
              </a:ext>
            </a:extLst>
          </p:cNvPr>
          <p:cNvSpPr txBox="1"/>
          <p:nvPr userDrawn="1"/>
        </p:nvSpPr>
        <p:spPr>
          <a:xfrm>
            <a:off x="827626" y="2415238"/>
            <a:ext cx="12997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8A4B18-6952-49DE-8164-858F75A99C2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30629" y="1773228"/>
            <a:ext cx="512257" cy="39019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FB7784-1021-4A07-B67A-DBCF0F56E125}"/>
              </a:ext>
            </a:extLst>
          </p:cNvPr>
          <p:cNvSpPr txBox="1"/>
          <p:nvPr userDrawn="1"/>
        </p:nvSpPr>
        <p:spPr>
          <a:xfrm>
            <a:off x="2923892" y="2415238"/>
            <a:ext cx="1725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1431C593-BDAD-4BD7-BEB9-4369FA0CF809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00901" y="1773228"/>
            <a:ext cx="390196" cy="39019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086404A-E242-4408-9F28-E024CA7E4E41}"/>
              </a:ext>
            </a:extLst>
          </p:cNvPr>
          <p:cNvSpPr txBox="1"/>
          <p:nvPr userDrawn="1"/>
        </p:nvSpPr>
        <p:spPr>
          <a:xfrm>
            <a:off x="5370481" y="2415238"/>
            <a:ext cx="1451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0" u="none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</a:rPr>
              <a:t>Annabel Buchan: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200" b="1">
                <a:solidFill>
                  <a:srgbClr val="5A5A5A"/>
                </a:solidFill>
              </a:rPr>
              <a:t>+44 (0) 7794 557524</a:t>
            </a:r>
            <a:endParaRPr lang="en-US" sz="1200" b="1">
              <a:solidFill>
                <a:srgbClr val="5A5A5A"/>
              </a:solidFill>
            </a:endParaRPr>
          </a:p>
        </p:txBody>
      </p:sp>
      <p:pic>
        <p:nvPicPr>
          <p:cNvPr id="28" name="Graphic 27">
            <a:extLst>
              <a:ext uri="{FF2B5EF4-FFF2-40B4-BE49-F238E27FC236}">
                <a16:creationId xmlns:a16="http://schemas.microsoft.com/office/drawing/2014/main" id="{9723698A-D546-474F-886B-1EE0911B2E3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207778" y="1785950"/>
            <a:ext cx="394924" cy="37747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378DBDF-D793-4EAE-9F21-B37F7977723A}"/>
              </a:ext>
            </a:extLst>
          </p:cNvPr>
          <p:cNvSpPr txBox="1"/>
          <p:nvPr userDrawn="1"/>
        </p:nvSpPr>
        <p:spPr>
          <a:xfrm>
            <a:off x="8159018" y="2415238"/>
            <a:ext cx="4924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31" name="Graphic 30">
            <a:extLst>
              <a:ext uri="{FF2B5EF4-FFF2-40B4-BE49-F238E27FC236}">
                <a16:creationId xmlns:a16="http://schemas.microsoft.com/office/drawing/2014/main" id="{993B4AF6-2424-41A1-BC38-2126801CFB9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478708" y="1768023"/>
            <a:ext cx="486892" cy="39540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0681E9E-B07B-4B21-8AE4-78E560458350}"/>
              </a:ext>
            </a:extLst>
          </p:cNvPr>
          <p:cNvSpPr txBox="1"/>
          <p:nvPr userDrawn="1"/>
        </p:nvSpPr>
        <p:spPr>
          <a:xfrm>
            <a:off x="10073280" y="2409644"/>
            <a:ext cx="12151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</a:t>
            </a:r>
            <a:r>
              <a:rPr lang="en-GB" sz="1400" b="1" u="heavy" baseline="0" err="1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5F93B73-B91F-4CC1-BECE-3FE1FCD1F0AB}"/>
              </a:ext>
            </a:extLst>
          </p:cNvPr>
          <p:cNvSpPr txBox="1"/>
          <p:nvPr userDrawn="1"/>
        </p:nvSpPr>
        <p:spPr>
          <a:xfrm>
            <a:off x="450000" y="439877"/>
            <a:ext cx="10487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CONTACT</a:t>
            </a:r>
          </a:p>
        </p:txBody>
      </p:sp>
    </p:spTree>
    <p:extLst>
      <p:ext uri="{BB962C8B-B14F-4D97-AF65-F5344CB8AC3E}">
        <p14:creationId xmlns:p14="http://schemas.microsoft.com/office/powerpoint/2010/main" val="22732053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98F809-5E07-4384-B309-F6F3317DC376}" type="datetimeFigureOut">
              <a:rPr lang="en-US" smtClean="0"/>
              <a:t>8/3/2022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F61F-6716-441D-A0FB-D77D30D287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9673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907E948-0CEE-4B77-8253-3A5ABBF478E0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gradFill flip="none" rotWithShape="1">
            <a:gsLst>
              <a:gs pos="60000">
                <a:srgbClr val="F8652E">
                  <a:lumMod val="100000"/>
                </a:srgbClr>
              </a:gs>
              <a:gs pos="100000">
                <a:srgbClr val="CC006A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40CE1F-6D74-47AF-B1EA-5A442AFFF0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13844" y="1600201"/>
            <a:ext cx="10029825" cy="1812132"/>
          </a:xfrm>
          <a:prstGeom prst="rect">
            <a:avLst/>
          </a:prstGeo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5C81D-524F-4E3F-B2CC-152C1250FA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4317" y="3602039"/>
            <a:ext cx="10029825" cy="165576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8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C72E7E-2FCE-4DB3-8F28-3DE34716BD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3843" y="336481"/>
            <a:ext cx="3139591" cy="78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7757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7536BF-C09B-4F75-B90F-B0558AD3A2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altLang="zh-CN"/>
              <a:t>Virtual S</a:t>
            </a:r>
            <a:r>
              <a:rPr lang="en-US" altLang="zh-CN" err="1"/>
              <a:t>upplier</a:t>
            </a:r>
            <a:r>
              <a:rPr lang="en-US" altLang="zh-CN"/>
              <a:t> Conference 2020</a:t>
            </a:r>
            <a:endParaRPr lang="en-GB" altLang="zh-C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80610-9258-447D-931D-CD3B03CA94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2A3812-B6B4-447A-83EB-C1A24195E88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000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D1D58F0-E72F-442E-90F8-674C4F7F6E2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249332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46A01B-3A9C-4E88-A021-D2CCC2E177A7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048664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F7E49A3-FC4E-443F-8E81-90CAAF2BD0B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266" y="2859089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CB596C2F-423B-41C2-8838-E65DE5B445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47930" y="2886123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BC5C9B29-92FD-4373-9045-545B8C23970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48598" y="2868707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2518DC8-A9E2-4877-A68D-3D3F50661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495304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34857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7D710-6D3E-4A64-A61E-72279415B0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304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103C3-FFBF-4163-AE58-7E2DE373D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48986-16FC-4C36-9D1A-F16320749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4792" y="6334126"/>
            <a:ext cx="4114800" cy="365125"/>
          </a:xfrm>
        </p:spPr>
        <p:txBody>
          <a:bodyPr/>
          <a:lstStyle/>
          <a:p>
            <a:r>
              <a:rPr lang="en-GB"/>
              <a:t>Test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B0C23-35BC-45EF-A93C-BBD9CFE17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91974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08C3C78-ED37-4A61-A1AE-587842485104}"/>
              </a:ext>
            </a:extLst>
          </p:cNvPr>
          <p:cNvSpPr/>
          <p:nvPr userDrawn="1"/>
        </p:nvSpPr>
        <p:spPr>
          <a:xfrm>
            <a:off x="-1" y="2"/>
            <a:ext cx="12209925" cy="6878699"/>
          </a:xfrm>
          <a:prstGeom prst="rect">
            <a:avLst/>
          </a:prstGeom>
          <a:gradFill flip="none" rotWithShape="1">
            <a:gsLst>
              <a:gs pos="50000">
                <a:srgbClr val="F86524"/>
              </a:gs>
              <a:gs pos="100000">
                <a:srgbClr val="D13D80"/>
              </a:gs>
            </a:gsLst>
            <a:lin ang="204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99DEA-6A0F-4B4D-BA83-1A098741F0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42903" y="1840776"/>
            <a:ext cx="5267021" cy="50514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6FA772-6ADA-40E7-80B2-0967DAFE72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851" y="395137"/>
            <a:ext cx="10515600" cy="762060"/>
          </a:xfrm>
          <a:prstGeom prst="rect">
            <a:avLst/>
          </a:prstGeo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943703-866A-43F3-82E8-F54687C87C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0852" y="1845699"/>
            <a:ext cx="6016625" cy="400051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CURRENT SECTION TITLE</a:t>
            </a:r>
            <a:endParaRPr lang="en-GB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9A9E67B-94F5-4966-A382-2587EFC486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849" y="3027990"/>
            <a:ext cx="5911851" cy="400051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ECBA655-7408-471A-A727-5AE7A41F5A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849" y="4210279"/>
            <a:ext cx="5911851" cy="400051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14010C29-4BEA-4DE3-A5A1-62F9262EF0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0849" y="4801426"/>
            <a:ext cx="5911851" cy="400051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4FB1937-A18E-4750-93BA-6A70820DB3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0849" y="2436845"/>
            <a:ext cx="5911851" cy="400051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0876152E-AFF8-4C65-8ED3-90FEE0A10BB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849" y="3619135"/>
            <a:ext cx="5911851" cy="400051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4507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AEA5-8B59-4F9E-9599-4249FDDCB1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3963" y="485777"/>
            <a:ext cx="10515600" cy="672307"/>
          </a:xfrm>
          <a:prstGeom prst="rect">
            <a:avLst/>
          </a:prstGeom>
        </p:spPr>
        <p:txBody>
          <a:bodyPr/>
          <a:lstStyle>
            <a:lvl1pPr algn="l" defTabSz="9143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4F03F-86C1-4141-B65B-868E8F71F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3963" y="1572829"/>
            <a:ext cx="5366288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AF4925-2C28-4625-92C2-98E9DF71B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2" y="1581547"/>
            <a:ext cx="5543551" cy="4351339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7256CA-D170-404C-8FDA-9046D0839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Test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C84C9-2F8B-42B0-B53A-2F9443028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7033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4FB2-3605-47DB-ACD1-F1121E1634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77863"/>
            <a:ext cx="10515600" cy="669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4964BC-4568-4645-BF4F-F6E3EF52888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8412" y="1438276"/>
            <a:ext cx="5314213" cy="1000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39EA1-262D-4593-A42A-B64D4E7AD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412" y="2505075"/>
            <a:ext cx="531421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614A7D-8070-45FD-83E1-F317B4AF87A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99252" y="1438276"/>
            <a:ext cx="5314213" cy="1000125"/>
          </a:xfrm>
          <a:solidFill>
            <a:srgbClr val="F5F5F5"/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4" indent="0">
              <a:buNone/>
              <a:defRPr sz="1800" b="1"/>
            </a:lvl3pPr>
            <a:lvl4pPr marL="1371532" indent="0">
              <a:buNone/>
              <a:defRPr sz="1600" b="1"/>
            </a:lvl4pPr>
            <a:lvl5pPr marL="1828709" indent="0">
              <a:buNone/>
              <a:defRPr sz="1600" b="1"/>
            </a:lvl5pPr>
            <a:lvl6pPr marL="2285886" indent="0">
              <a:buNone/>
              <a:defRPr sz="1600" b="1"/>
            </a:lvl6pPr>
            <a:lvl7pPr marL="2743062" indent="0">
              <a:buNone/>
              <a:defRPr sz="1600" b="1"/>
            </a:lvl7pPr>
            <a:lvl8pPr marL="3200240" indent="0">
              <a:buNone/>
              <a:defRPr sz="1600" b="1"/>
            </a:lvl8pPr>
            <a:lvl9pPr marL="3657418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704E7C-62D9-4BE6-A26A-BEE84F5F91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52" y="2505075"/>
            <a:ext cx="5314213" cy="368458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68C514-23E1-4AEB-A607-A28CC7E74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7">
            <a:extLst>
              <a:ext uri="{FF2B5EF4-FFF2-40B4-BE49-F238E27FC236}">
                <a16:creationId xmlns:a16="http://schemas.microsoft.com/office/drawing/2014/main" id="{7391082B-0CA1-45F3-93D4-FAA42307E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6"/>
            <a:ext cx="4114800" cy="365125"/>
          </a:xfrm>
        </p:spPr>
        <p:txBody>
          <a:bodyPr/>
          <a:lstStyle/>
          <a:p>
            <a:r>
              <a:rPr lang="en-GB"/>
              <a:t>Test title</a:t>
            </a:r>
          </a:p>
        </p:txBody>
      </p:sp>
    </p:spTree>
    <p:extLst>
      <p:ext uri="{BB962C8B-B14F-4D97-AF65-F5344CB8AC3E}">
        <p14:creationId xmlns:p14="http://schemas.microsoft.com/office/powerpoint/2010/main" val="19849397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F3E36-1C26-440F-B78F-DB7D0B2CF4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303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B4990B-2E99-4486-9645-1A49DC3F5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99DB2018-2F6B-43D1-9637-D31DCA745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6"/>
            <a:ext cx="4114800" cy="365125"/>
          </a:xfrm>
        </p:spPr>
        <p:txBody>
          <a:bodyPr/>
          <a:lstStyle/>
          <a:p>
            <a:r>
              <a:rPr lang="en-GB"/>
              <a:t>Test title</a:t>
            </a:r>
          </a:p>
        </p:txBody>
      </p:sp>
    </p:spTree>
    <p:extLst>
      <p:ext uri="{BB962C8B-B14F-4D97-AF65-F5344CB8AC3E}">
        <p14:creationId xmlns:p14="http://schemas.microsoft.com/office/powerpoint/2010/main" val="327408313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C05E8-EACC-4032-83C3-8DC441DE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083D711E-CB96-4C98-8C99-C2E95388E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6"/>
            <a:ext cx="4114800" cy="365125"/>
          </a:xfrm>
        </p:spPr>
        <p:txBody>
          <a:bodyPr/>
          <a:lstStyle/>
          <a:p>
            <a:r>
              <a:rPr lang="en-GB"/>
              <a:t>Test title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9687527-18E0-4D82-B6F0-D1A4CFA721C7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6AE568EB-F628-46FB-BE1D-F02F4C5237FC}"/>
              </a:ext>
            </a:extLst>
          </p:cNvPr>
          <p:cNvSpPr txBox="1"/>
          <p:nvPr userDrawn="1"/>
        </p:nvSpPr>
        <p:spPr>
          <a:xfrm>
            <a:off x="450000" y="6382978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59E95865-949B-4527-A79A-382C0A3AECE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0319" y="6447455"/>
            <a:ext cx="182303" cy="14804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A62D644-F520-47B5-9329-EEB10D020A9A}"/>
              </a:ext>
            </a:extLst>
          </p:cNvPr>
          <p:cNvSpPr txBox="1"/>
          <p:nvPr userDrawn="1"/>
        </p:nvSpPr>
        <p:spPr>
          <a:xfrm>
            <a:off x="9909865" y="6382978"/>
            <a:ext cx="1331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>
              <a:solidFill>
                <a:srgbClr val="84848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719238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7F9092-3027-4AD1-8B20-32E0C7AF94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GB"/>
              <a:t>Test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E76479-14D3-4898-8312-F537FFE4AD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B13A1-D770-4C14-B33B-DA3E6846E382}"/>
              </a:ext>
            </a:extLst>
          </p:cNvPr>
          <p:cNvSpPr txBox="1"/>
          <p:nvPr userDrawn="1"/>
        </p:nvSpPr>
        <p:spPr>
          <a:xfrm>
            <a:off x="478538" y="4215257"/>
            <a:ext cx="5436489" cy="19543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5A5A5A"/>
                </a:solidFill>
              </a:rPr>
              <a:t>PSCI Secretariat</a:t>
            </a:r>
          </a:p>
          <a:p>
            <a:r>
              <a:rPr lang="en-US" sz="1100">
                <a:solidFill>
                  <a:srgbClr val="5A5A5A"/>
                </a:solidFill>
              </a:rPr>
              <a:t>Carnstone Partners Ltd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 Street</a:t>
            </a:r>
          </a:p>
          <a:p>
            <a:r>
              <a:rPr lang="en-US" sz="1100">
                <a:solidFill>
                  <a:srgbClr val="5A5A5A"/>
                </a:solidFill>
              </a:rPr>
              <a:t>London</a:t>
            </a:r>
          </a:p>
          <a:p>
            <a:r>
              <a:rPr lang="en-US" sz="1100">
                <a:solidFill>
                  <a:srgbClr val="5A5A5A"/>
                </a:solidFill>
              </a:rPr>
              <a:t>WC2N 6HG</a:t>
            </a:r>
          </a:p>
          <a:p>
            <a:endParaRPr lang="en-US" sz="1100">
              <a:solidFill>
                <a:srgbClr val="5A5A5A"/>
              </a:solidFill>
            </a:endParaRPr>
          </a:p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1" u="sng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US" sz="1100" b="1" u="sng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b="1">
              <a:solidFill>
                <a:srgbClr val="5A5A5A"/>
              </a:solidFill>
            </a:endParaRPr>
          </a:p>
          <a:p>
            <a:pPr marL="0" marR="0" lvl="0" indent="0" algn="l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100" b="1">
                <a:solidFill>
                  <a:srgbClr val="5A5A5A"/>
                </a:solidFill>
              </a:rPr>
              <a:t>+44 (0) 7794 557 524</a:t>
            </a:r>
            <a:endParaRPr lang="en-US" sz="1100">
              <a:solidFill>
                <a:srgbClr val="848489"/>
              </a:solidFill>
            </a:endParaRPr>
          </a:p>
          <a:p>
            <a:endParaRPr lang="en-US" sz="1100">
              <a:solidFill>
                <a:srgbClr val="5A5A5A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1B7D2F-2B78-4393-9BDC-15699F8C958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8899" y="5626178"/>
            <a:ext cx="1864639" cy="4098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448DD0-CE0C-470E-9251-9B7E553B8CD7}"/>
              </a:ext>
            </a:extLst>
          </p:cNvPr>
          <p:cNvSpPr txBox="1"/>
          <p:nvPr userDrawn="1"/>
        </p:nvSpPr>
        <p:spPr>
          <a:xfrm>
            <a:off x="3895727" y="4537228"/>
            <a:ext cx="41147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About the Secretariat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Carnstone Partners Ltd is an independent management consultancy,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specialising in corporate responsibility and sustainability, with a long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track record in running industry groups.</a:t>
            </a:r>
            <a:endParaRPr lang="en-GB" sz="1100">
              <a:solidFill>
                <a:srgbClr val="5A5A5A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D58387C-000C-4758-8F43-32D6AB6EA5BB}"/>
              </a:ext>
            </a:extLst>
          </p:cNvPr>
          <p:cNvSpPr/>
          <p:nvPr userDrawn="1"/>
        </p:nvSpPr>
        <p:spPr>
          <a:xfrm>
            <a:off x="478535" y="3725041"/>
            <a:ext cx="4949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5A5A5A"/>
                </a:solidFill>
              </a:rPr>
              <a:t>For more information about the PSCI please contact: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538AF1-7784-4CCF-B48E-855F7D074ED5}"/>
              </a:ext>
            </a:extLst>
          </p:cNvPr>
          <p:cNvSpPr/>
          <p:nvPr userDrawn="1"/>
        </p:nvSpPr>
        <p:spPr>
          <a:xfrm>
            <a:off x="482138" y="1465246"/>
            <a:ext cx="2016000" cy="198000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E777DBD-D735-486A-8998-71E79FA87B72}"/>
              </a:ext>
            </a:extLst>
          </p:cNvPr>
          <p:cNvSpPr/>
          <p:nvPr userDrawn="1"/>
        </p:nvSpPr>
        <p:spPr>
          <a:xfrm>
            <a:off x="9712610" y="1465246"/>
            <a:ext cx="2016000" cy="198000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6C6F8C-D02C-4EFB-944B-7D0B4E6070CF}"/>
              </a:ext>
            </a:extLst>
          </p:cNvPr>
          <p:cNvSpPr/>
          <p:nvPr userDrawn="1"/>
        </p:nvSpPr>
        <p:spPr>
          <a:xfrm>
            <a:off x="7406197" y="1460397"/>
            <a:ext cx="2016000" cy="198000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48DFE8-0BF4-40AD-A53B-83D15653937C}"/>
              </a:ext>
            </a:extLst>
          </p:cNvPr>
          <p:cNvSpPr/>
          <p:nvPr userDrawn="1"/>
        </p:nvSpPr>
        <p:spPr>
          <a:xfrm>
            <a:off x="5104890" y="1460397"/>
            <a:ext cx="2016000" cy="198000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D7E3C6-3C41-4229-ABB5-B095ECC5D3EA}"/>
              </a:ext>
            </a:extLst>
          </p:cNvPr>
          <p:cNvSpPr/>
          <p:nvPr userDrawn="1"/>
        </p:nvSpPr>
        <p:spPr>
          <a:xfrm>
            <a:off x="2783445" y="1465246"/>
            <a:ext cx="2016000" cy="198000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1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C65E2EAD-0AAD-41E8-BFA0-E86A823CC7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72373" y="1914549"/>
            <a:ext cx="556436" cy="46245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65CCFBF-71CC-413C-8B4E-32F0E53B158F}"/>
              </a:ext>
            </a:extLst>
          </p:cNvPr>
          <p:cNvSpPr txBox="1"/>
          <p:nvPr userDrawn="1"/>
        </p:nvSpPr>
        <p:spPr>
          <a:xfrm>
            <a:off x="752815" y="2556561"/>
            <a:ext cx="1547645" cy="31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8A4B18-6952-49DE-8164-858F75A99C2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402245" y="1897923"/>
            <a:ext cx="609943" cy="462454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FB7784-1021-4A07-B67A-DBCF0F56E125}"/>
              </a:ext>
            </a:extLst>
          </p:cNvPr>
          <p:cNvSpPr txBox="1"/>
          <p:nvPr userDrawn="1"/>
        </p:nvSpPr>
        <p:spPr>
          <a:xfrm>
            <a:off x="2795503" y="2539935"/>
            <a:ext cx="2054823" cy="31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1431C593-BDAD-4BD7-BEB9-4369FA0CF809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805765" y="1881298"/>
            <a:ext cx="464605" cy="462454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086404A-E242-4408-9F28-E024CA7E4E41}"/>
              </a:ext>
            </a:extLst>
          </p:cNvPr>
          <p:cNvSpPr txBox="1"/>
          <p:nvPr userDrawn="1"/>
        </p:nvSpPr>
        <p:spPr>
          <a:xfrm>
            <a:off x="5258512" y="2523310"/>
            <a:ext cx="1767832" cy="474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0" u="none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</a:rPr>
              <a:t>Annabel Buchan:</a:t>
            </a:r>
          </a:p>
          <a:p>
            <a:pPr marL="0" marR="0" lvl="0" indent="0" algn="ctr" defTabSz="9143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200" b="1">
                <a:solidFill>
                  <a:srgbClr val="5A5A5A"/>
                </a:solidFill>
              </a:rPr>
              <a:t> +44 (0) 7794 557524</a:t>
            </a:r>
            <a:endParaRPr lang="en-US" sz="1200" b="1">
              <a:solidFill>
                <a:srgbClr val="5A5A5A"/>
              </a:solidFill>
            </a:endParaRPr>
          </a:p>
        </p:txBody>
      </p:sp>
      <p:pic>
        <p:nvPicPr>
          <p:cNvPr id="28" name="Graphic 27">
            <a:extLst>
              <a:ext uri="{FF2B5EF4-FFF2-40B4-BE49-F238E27FC236}">
                <a16:creationId xmlns:a16="http://schemas.microsoft.com/office/drawing/2014/main" id="{9723698A-D546-474F-886B-1EE0911B2E3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130120" y="1905461"/>
            <a:ext cx="470235" cy="447378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378DBDF-D793-4EAE-9F21-B37F7977723A}"/>
              </a:ext>
            </a:extLst>
          </p:cNvPr>
          <p:cNvSpPr txBox="1"/>
          <p:nvPr userDrawn="1"/>
        </p:nvSpPr>
        <p:spPr>
          <a:xfrm>
            <a:off x="8072061" y="2512377"/>
            <a:ext cx="586351" cy="31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31" name="Graphic 30">
            <a:extLst>
              <a:ext uri="{FF2B5EF4-FFF2-40B4-BE49-F238E27FC236}">
                <a16:creationId xmlns:a16="http://schemas.microsoft.com/office/drawing/2014/main" id="{993B4AF6-2424-41A1-BC38-2126801CFB9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479017" y="1875129"/>
            <a:ext cx="579741" cy="468623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0681E9E-B07B-4B21-8AE4-78E560458350}"/>
              </a:ext>
            </a:extLst>
          </p:cNvPr>
          <p:cNvSpPr txBox="1"/>
          <p:nvPr userDrawn="1"/>
        </p:nvSpPr>
        <p:spPr>
          <a:xfrm>
            <a:off x="10010080" y="2520622"/>
            <a:ext cx="1446865" cy="31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</a:t>
            </a:r>
            <a:r>
              <a:rPr lang="en-GB" sz="1400" b="1" u="heavy" baseline="0" err="1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5F93B73-B91F-4CC1-BECE-3FE1FCD1F0AB}"/>
              </a:ext>
            </a:extLst>
          </p:cNvPr>
          <p:cNvSpPr txBox="1"/>
          <p:nvPr userDrawn="1"/>
        </p:nvSpPr>
        <p:spPr>
          <a:xfrm>
            <a:off x="450002" y="439877"/>
            <a:ext cx="10487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CONTACT</a:t>
            </a:r>
          </a:p>
        </p:txBody>
      </p:sp>
    </p:spTree>
    <p:extLst>
      <p:ext uri="{BB962C8B-B14F-4D97-AF65-F5344CB8AC3E}">
        <p14:creationId xmlns:p14="http://schemas.microsoft.com/office/powerpoint/2010/main" val="426943442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907E948-0CEE-4B77-8253-3A5ABBF478E0}"/>
              </a:ext>
            </a:extLst>
          </p:cNvPr>
          <p:cNvSpPr/>
          <p:nvPr userDrawn="1"/>
        </p:nvSpPr>
        <p:spPr>
          <a:xfrm>
            <a:off x="0" y="3429000"/>
            <a:ext cx="12192000" cy="3429000"/>
          </a:xfrm>
          <a:prstGeom prst="rect">
            <a:avLst/>
          </a:prstGeom>
          <a:gradFill flip="none" rotWithShape="1">
            <a:gsLst>
              <a:gs pos="60000">
                <a:srgbClr val="F8652E">
                  <a:lumMod val="100000"/>
                </a:srgbClr>
              </a:gs>
              <a:gs pos="100000">
                <a:srgbClr val="CC006A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95C81D-524F-4E3F-B2CC-152C1250FA7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04314" y="3602038"/>
            <a:ext cx="10029825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Title of webinar</a:t>
            </a:r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1C72E7E-2FCE-4DB3-8F28-3DE34716BD2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13841" y="336478"/>
            <a:ext cx="3139591" cy="78588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04614F-BC15-4D99-B31E-9C9C474AE62F}"/>
              </a:ext>
            </a:extLst>
          </p:cNvPr>
          <p:cNvSpPr txBox="1"/>
          <p:nvPr userDrawn="1"/>
        </p:nvSpPr>
        <p:spPr>
          <a:xfrm>
            <a:off x="513841" y="2031353"/>
            <a:ext cx="10029825" cy="13111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en-US" sz="44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PHARMACEUTICAL SUPPLY CHAIN INITIATIVE (PSCI) WEBINAR:</a:t>
            </a:r>
            <a:endParaRPr lang="en-GB" sz="4400" kern="1200">
              <a:solidFill>
                <a:srgbClr val="F8652E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5091112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7D710-6D3E-4A64-A61E-72279415B05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2103C3-FFBF-4163-AE58-7E2DE373DB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48986-16FC-4C36-9D1A-F16320749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4792" y="633412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4B0C23-35BC-45EF-A93C-BBD9CFE17A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8513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eak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7536BF-C09B-4F75-B90F-B0558AD3A2F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D80610-9258-447D-931D-CD3B03CA943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32A3812-B6B4-447A-83EB-C1A24195E88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50000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D1D58F0-E72F-442E-90F8-674C4F7F6E2A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4249332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46A01B-3A9C-4E88-A021-D2CCC2E177A7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8048664" y="1444755"/>
            <a:ext cx="3664800" cy="1271552"/>
          </a:xfrm>
        </p:spPr>
        <p:txBody>
          <a:bodyPr/>
          <a:lstStyle>
            <a:lvl1pPr marL="0" indent="0">
              <a:buNone/>
              <a:defRPr b="0"/>
            </a:lvl1pPr>
          </a:lstStyle>
          <a:p>
            <a:pPr lvl="0"/>
            <a:r>
              <a:rPr lang="en-GB" b="1"/>
              <a:t>Name</a:t>
            </a:r>
          </a:p>
          <a:p>
            <a:pPr lvl="0"/>
            <a:r>
              <a:rPr lang="en-GB" b="0"/>
              <a:t>Company</a:t>
            </a:r>
          </a:p>
          <a:p>
            <a:pPr lvl="0"/>
            <a:r>
              <a:rPr lang="en-GB" b="0"/>
              <a:t>Title</a:t>
            </a:r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F7E49A3-FC4E-443F-8E81-90CAAF2BD0B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49263" y="2859088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CB596C2F-423B-41C2-8838-E65DE5B445D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47927" y="2886122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BC5C9B29-92FD-4373-9045-545B8C239708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48595" y="2868707"/>
            <a:ext cx="3665537" cy="3300412"/>
          </a:xfrm>
        </p:spPr>
        <p:txBody>
          <a:bodyPr/>
          <a:lstStyle/>
          <a:p>
            <a:endParaRPr lang="en-GB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92518DC8-A9E2-4877-A68D-3D3F50661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495300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07608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08C3C78-ED37-4A61-A1AE-587842485104}"/>
              </a:ext>
            </a:extLst>
          </p:cNvPr>
          <p:cNvSpPr/>
          <p:nvPr userDrawn="1"/>
        </p:nvSpPr>
        <p:spPr>
          <a:xfrm>
            <a:off x="-1" y="-1"/>
            <a:ext cx="12209925" cy="6878699"/>
          </a:xfrm>
          <a:prstGeom prst="rect">
            <a:avLst/>
          </a:prstGeom>
          <a:gradFill flip="none" rotWithShape="1">
            <a:gsLst>
              <a:gs pos="50000">
                <a:srgbClr val="F86524"/>
              </a:gs>
              <a:gs pos="100000">
                <a:srgbClr val="D13D80"/>
              </a:gs>
            </a:gsLst>
            <a:lin ang="2040000" scaled="0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F399DEA-6A0F-4B4D-BA83-1A098741F06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942903" y="1840776"/>
            <a:ext cx="5267021" cy="505141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16FA772-6ADA-40E7-80B2-0967DAFE724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850" y="395136"/>
            <a:ext cx="10515600" cy="762060"/>
          </a:xfrm>
          <a:prstGeom prst="rect">
            <a:avLst/>
          </a:prstGeom>
        </p:spPr>
        <p:txBody>
          <a:bodyPr anchor="b"/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E943703-866A-43F3-82E8-F54687C87C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0849" y="1845698"/>
            <a:ext cx="6016625" cy="400050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CURRENT SECTION TITLE</a:t>
            </a:r>
            <a:endParaRPr lang="en-GB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B9A9E67B-94F5-4966-A382-2587EFC4865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0850" y="302798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3" name="Text Placeholder 10">
            <a:extLst>
              <a:ext uri="{FF2B5EF4-FFF2-40B4-BE49-F238E27FC236}">
                <a16:creationId xmlns:a16="http://schemas.microsoft.com/office/drawing/2014/main" id="{FECBA655-7408-471A-A727-5AE7A41F5AC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0850" y="4210278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14010C29-4BEA-4DE3-A5A1-62F9262EF01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0850" y="4801424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94FB1937-A18E-4750-93BA-6A70820DB36B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0850" y="243684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0876152E-AFF8-4C65-8ED3-90FEE0A10BB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50850" y="3619133"/>
            <a:ext cx="5911850" cy="400050"/>
          </a:xfrm>
        </p:spPr>
        <p:txBody>
          <a:bodyPr>
            <a:noAutofit/>
          </a:bodyPr>
          <a:lstStyle>
            <a:lvl1pPr marL="0" indent="0">
              <a:buNone/>
              <a:defRPr sz="2000" b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>
                <a:latin typeface="Calibri" panose="020F0502020204030204" pitchFamily="34" charset="0"/>
                <a:cs typeface="Calibri" panose="020F0502020204030204" pitchFamily="34" charset="0"/>
              </a:rPr>
              <a:t>CLICK TO ADD SECTION TITLE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704689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7AEA5-8B59-4F9E-9599-4249FDDCB15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43962" y="485775"/>
            <a:ext cx="10515600" cy="67230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F4F03F-86C1-4141-B65B-868E8F71F8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3962" y="1572828"/>
            <a:ext cx="536628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AF4925-2C28-4625-92C2-98E9DF71B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581546"/>
            <a:ext cx="5543550" cy="435133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7256CA-D170-404C-8FDA-9046D0839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C84C9-2F8B-42B0-B53A-2F9443028D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637822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E54FB2-3605-47DB-ACD1-F1121E1634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77863"/>
            <a:ext cx="10515600" cy="6699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4964BC-4568-4645-BF4F-F6E3EF52888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48412" y="1438275"/>
            <a:ext cx="5314213" cy="1000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639EA1-262D-4593-A42A-B64D4E7ADB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48412" y="2505075"/>
            <a:ext cx="5314213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614A7D-8070-45FD-83E1-F317B4AF87A2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399251" y="1438275"/>
            <a:ext cx="5314213" cy="1000125"/>
          </a:xfrm>
          <a:solidFill>
            <a:srgbClr val="F5F5F5"/>
          </a:solidFill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TITLE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704E7C-62D9-4BE6-A26A-BEE84F5F91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9251" y="2505075"/>
            <a:ext cx="5314213" cy="3684588"/>
          </a:xfrm>
          <a:solidFill>
            <a:srgbClr val="F5F5F5"/>
          </a:solidFill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A68C514-23E1-4AEB-A607-A28CC7E74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7">
            <a:extLst>
              <a:ext uri="{FF2B5EF4-FFF2-40B4-BE49-F238E27FC236}">
                <a16:creationId xmlns:a16="http://schemas.microsoft.com/office/drawing/2014/main" id="{7391082B-0CA1-45F3-93D4-FAA42307E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26341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F3E36-1C26-440F-B78F-DB7D0B2CF44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0000" y="495299"/>
            <a:ext cx="10515600" cy="652463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TITLE</a:t>
            </a: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B4990B-2E99-4486-9645-1A49DC3F5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99DB2018-2F6B-43D1-9637-D31DCA745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9361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4C05E8-EACC-4032-83C3-8DC441DEA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t>‹#›</a:t>
            </a:fld>
            <a:endParaRPr lang="en-GB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083D711E-CB96-4C98-8C99-C2E95388E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18A727-8243-43AD-A305-B99E252C80AD}"/>
              </a:ext>
            </a:extLst>
          </p:cNvPr>
          <p:cNvSpPr txBox="1"/>
          <p:nvPr userDrawn="1"/>
        </p:nvSpPr>
        <p:spPr>
          <a:xfrm>
            <a:off x="450000" y="638141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9687527-18E0-4D82-B6F0-D1A4CFA721C7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6E50AF6F-314C-4E9F-BE50-1C2F86FAC91F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42547A82-4939-4AFE-BC81-EAFC14F954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9FAAD69-53BA-4800-B05F-24E301D0A91E}"/>
              </a:ext>
            </a:extLst>
          </p:cNvPr>
          <p:cNvSpPr txBox="1"/>
          <p:nvPr userDrawn="1"/>
        </p:nvSpPr>
        <p:spPr>
          <a:xfrm>
            <a:off x="9909864" y="6382976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>
              <a:solidFill>
                <a:srgbClr val="848484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9605775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7F9092-3027-4AD1-8B20-32E0C7AF94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E76479-14D3-4898-8312-F537FFE4AD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970264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BB13A1-D770-4C14-B33B-DA3E6846E382}"/>
              </a:ext>
            </a:extLst>
          </p:cNvPr>
          <p:cNvSpPr txBox="1"/>
          <p:nvPr userDrawn="1"/>
        </p:nvSpPr>
        <p:spPr>
          <a:xfrm>
            <a:off x="478535" y="4215255"/>
            <a:ext cx="543648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>
                <a:solidFill>
                  <a:srgbClr val="5A5A5A"/>
                </a:solidFill>
              </a:rPr>
              <a:t>PSCI Secretariat</a:t>
            </a:r>
          </a:p>
          <a:p>
            <a:r>
              <a:rPr lang="en-US" sz="1100">
                <a:solidFill>
                  <a:srgbClr val="5A5A5A"/>
                </a:solidFill>
              </a:rPr>
              <a:t>Carnstone Partners Ltd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</a:t>
            </a:r>
          </a:p>
          <a:p>
            <a:r>
              <a:rPr lang="en-US" sz="1100">
                <a:solidFill>
                  <a:srgbClr val="5A5A5A"/>
                </a:solidFill>
              </a:rPr>
              <a:t>Durham House Street</a:t>
            </a:r>
          </a:p>
          <a:p>
            <a:r>
              <a:rPr lang="en-US" sz="1100">
                <a:solidFill>
                  <a:srgbClr val="5A5A5A"/>
                </a:solidFill>
              </a:rPr>
              <a:t>London</a:t>
            </a:r>
          </a:p>
          <a:p>
            <a:r>
              <a:rPr lang="en-US" sz="1100">
                <a:solidFill>
                  <a:srgbClr val="5A5A5A"/>
                </a:solidFill>
              </a:rPr>
              <a:t>WC2N 6HG</a:t>
            </a:r>
          </a:p>
          <a:p>
            <a:endParaRPr lang="en-US" sz="1100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100" b="1" u="sng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US" sz="1100" b="1" u="sng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 b="1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100" b="1">
                <a:solidFill>
                  <a:srgbClr val="5A5A5A"/>
                </a:solidFill>
              </a:rPr>
              <a:t>+44 (0) 7794 557524</a:t>
            </a:r>
            <a:endParaRPr lang="en-US" sz="1100" b="1">
              <a:solidFill>
                <a:srgbClr val="5A5A5A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100">
              <a:solidFill>
                <a:srgbClr val="848489"/>
              </a:solidFill>
            </a:endParaRPr>
          </a:p>
          <a:p>
            <a:endParaRPr lang="en-US" sz="1100">
              <a:solidFill>
                <a:srgbClr val="5A5A5A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1B7D2F-2B78-4393-9BDC-15699F8C958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98897" y="5626176"/>
            <a:ext cx="1864639" cy="40981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5448DD0-CE0C-470E-9251-9B7E553B8CD7}"/>
              </a:ext>
            </a:extLst>
          </p:cNvPr>
          <p:cNvSpPr txBox="1"/>
          <p:nvPr userDrawn="1"/>
        </p:nvSpPr>
        <p:spPr>
          <a:xfrm>
            <a:off x="3895724" y="4537228"/>
            <a:ext cx="41147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About the Secretariat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Carnstone Partners Ltd is an independent management consultancy,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specialising in corporate responsibility and sustainability, with a long</a:t>
            </a:r>
          </a:p>
          <a:p>
            <a:r>
              <a:rPr lang="en-GB" sz="1100" b="0" i="0" u="none" strike="noStrike" kern="1200" baseline="0">
                <a:solidFill>
                  <a:srgbClr val="5A5A5A"/>
                </a:solidFill>
                <a:latin typeface="+mn-lt"/>
                <a:ea typeface="+mn-ea"/>
                <a:cs typeface="+mn-cs"/>
              </a:rPr>
              <a:t>track record in running industry groups.</a:t>
            </a:r>
            <a:endParaRPr lang="en-GB" sz="1100">
              <a:solidFill>
                <a:srgbClr val="5A5A5A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D58387C-000C-4758-8F43-32D6AB6EA5BB}"/>
              </a:ext>
            </a:extLst>
          </p:cNvPr>
          <p:cNvSpPr/>
          <p:nvPr userDrawn="1"/>
        </p:nvSpPr>
        <p:spPr>
          <a:xfrm>
            <a:off x="478535" y="3725041"/>
            <a:ext cx="49491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00" b="1">
                <a:solidFill>
                  <a:srgbClr val="5A5A5A"/>
                </a:solidFill>
              </a:rPr>
              <a:t>For more information about the PSCI please contact: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0538AF1-7784-4CCF-B48E-855F7D074ED5}"/>
              </a:ext>
            </a:extLst>
          </p:cNvPr>
          <p:cNvSpPr/>
          <p:nvPr userDrawn="1"/>
        </p:nvSpPr>
        <p:spPr>
          <a:xfrm>
            <a:off x="478535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E777DBD-D735-486A-8998-71E79FA87B72}"/>
              </a:ext>
            </a:extLst>
          </p:cNvPr>
          <p:cNvSpPr/>
          <p:nvPr userDrawn="1"/>
        </p:nvSpPr>
        <p:spPr>
          <a:xfrm>
            <a:off x="9715499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6C6F8C-D02C-4EFB-944B-7D0B4E6070CF}"/>
              </a:ext>
            </a:extLst>
          </p:cNvPr>
          <p:cNvSpPr/>
          <p:nvPr userDrawn="1"/>
        </p:nvSpPr>
        <p:spPr>
          <a:xfrm>
            <a:off x="7406258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748DFE8-0BF4-40AD-A53B-83D15653937C}"/>
              </a:ext>
            </a:extLst>
          </p:cNvPr>
          <p:cNvSpPr/>
          <p:nvPr userDrawn="1"/>
        </p:nvSpPr>
        <p:spPr>
          <a:xfrm>
            <a:off x="5097017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D7E3C6-3C41-4229-ABB5-B095ECC5D3EA}"/>
              </a:ext>
            </a:extLst>
          </p:cNvPr>
          <p:cNvSpPr/>
          <p:nvPr userDrawn="1"/>
        </p:nvSpPr>
        <p:spPr>
          <a:xfrm>
            <a:off x="2787776" y="1340550"/>
            <a:ext cx="1997965" cy="1930870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C65E2EAD-0AAD-41E8-BFA0-E86A823CC73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47183" y="1773228"/>
            <a:ext cx="467318" cy="39019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765CCFBF-71CC-413C-8B4E-32F0E53B158F}"/>
              </a:ext>
            </a:extLst>
          </p:cNvPr>
          <p:cNvSpPr txBox="1"/>
          <p:nvPr userDrawn="1"/>
        </p:nvSpPr>
        <p:spPr>
          <a:xfrm>
            <a:off x="827626" y="2415238"/>
            <a:ext cx="12997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98A4B18-6952-49DE-8164-858F75A99C21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530629" y="1773228"/>
            <a:ext cx="512257" cy="39019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FB7784-1021-4A07-B67A-DBCF0F56E125}"/>
              </a:ext>
            </a:extLst>
          </p:cNvPr>
          <p:cNvSpPr txBox="1"/>
          <p:nvPr userDrawn="1"/>
        </p:nvSpPr>
        <p:spPr>
          <a:xfrm>
            <a:off x="2923892" y="2415238"/>
            <a:ext cx="17257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info@pscinitiative.org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26" name="Graphic 25">
            <a:extLst>
              <a:ext uri="{FF2B5EF4-FFF2-40B4-BE49-F238E27FC236}">
                <a16:creationId xmlns:a16="http://schemas.microsoft.com/office/drawing/2014/main" id="{1431C593-BDAD-4BD7-BEB9-4369FA0CF809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00901" y="1773228"/>
            <a:ext cx="390196" cy="39019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F086404A-E242-4408-9F28-E024CA7E4E41}"/>
              </a:ext>
            </a:extLst>
          </p:cNvPr>
          <p:cNvSpPr txBox="1"/>
          <p:nvPr userDrawn="1"/>
        </p:nvSpPr>
        <p:spPr>
          <a:xfrm>
            <a:off x="5370481" y="2415238"/>
            <a:ext cx="14510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200" b="0" u="none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</a:rPr>
              <a:t>Annabel Buchan: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200" b="1">
                <a:solidFill>
                  <a:srgbClr val="5A5A5A"/>
                </a:solidFill>
              </a:rPr>
              <a:t>+44 (0) 7794 557524</a:t>
            </a:r>
            <a:endParaRPr lang="en-US" sz="1200" b="1">
              <a:solidFill>
                <a:srgbClr val="5A5A5A"/>
              </a:solidFill>
            </a:endParaRPr>
          </a:p>
        </p:txBody>
      </p:sp>
      <p:pic>
        <p:nvPicPr>
          <p:cNvPr id="28" name="Graphic 27">
            <a:extLst>
              <a:ext uri="{FF2B5EF4-FFF2-40B4-BE49-F238E27FC236}">
                <a16:creationId xmlns:a16="http://schemas.microsoft.com/office/drawing/2014/main" id="{9723698A-D546-474F-886B-1EE0911B2E3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207778" y="1785950"/>
            <a:ext cx="394924" cy="37747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D378DBDF-D793-4EAE-9F21-B37F7977723A}"/>
              </a:ext>
            </a:extLst>
          </p:cNvPr>
          <p:cNvSpPr txBox="1"/>
          <p:nvPr userDrawn="1"/>
        </p:nvSpPr>
        <p:spPr>
          <a:xfrm>
            <a:off x="8159018" y="2415238"/>
            <a:ext cx="4924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pic>
        <p:nvPicPr>
          <p:cNvPr id="31" name="Graphic 30">
            <a:extLst>
              <a:ext uri="{FF2B5EF4-FFF2-40B4-BE49-F238E27FC236}">
                <a16:creationId xmlns:a16="http://schemas.microsoft.com/office/drawing/2014/main" id="{993B4AF6-2424-41A1-BC38-2126801CFB99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0478708" y="1768023"/>
            <a:ext cx="486892" cy="39540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40681E9E-B07B-4B21-8AE4-78E560458350}"/>
              </a:ext>
            </a:extLst>
          </p:cNvPr>
          <p:cNvSpPr txBox="1"/>
          <p:nvPr userDrawn="1"/>
        </p:nvSpPr>
        <p:spPr>
          <a:xfrm>
            <a:off x="10073280" y="2409644"/>
            <a:ext cx="12151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400" b="1" u="heavy" baseline="0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</a:t>
            </a:r>
            <a:r>
              <a:rPr lang="en-GB" sz="1400" b="1" u="heavy" baseline="0" err="1">
                <a:solidFill>
                  <a:srgbClr val="5A5A5A"/>
                </a:solidFill>
                <a:uFill>
                  <a:solidFill>
                    <a:srgbClr val="F8652E"/>
                  </a:solidFill>
                </a:uFill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PSCInitiative</a:t>
            </a:r>
            <a:endParaRPr lang="en-GB" sz="1400" b="1" u="heavy" baseline="0">
              <a:solidFill>
                <a:srgbClr val="5A5A5A"/>
              </a:solidFill>
              <a:uFill>
                <a:solidFill>
                  <a:srgbClr val="F8652E"/>
                </a:solidFill>
              </a:u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5F93B73-B91F-4CC1-BECE-3FE1FCD1F0AB}"/>
              </a:ext>
            </a:extLst>
          </p:cNvPr>
          <p:cNvSpPr txBox="1"/>
          <p:nvPr userDrawn="1"/>
        </p:nvSpPr>
        <p:spPr>
          <a:xfrm>
            <a:off x="450000" y="439877"/>
            <a:ext cx="10487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kern="1200">
                <a:solidFill>
                  <a:srgbClr val="F8652E"/>
                </a:solidFill>
                <a:latin typeface="+mj-lt"/>
                <a:ea typeface="+mj-ea"/>
                <a:cs typeface="+mj-cs"/>
              </a:rPr>
              <a:t>CONTACT</a:t>
            </a:r>
          </a:p>
        </p:txBody>
      </p:sp>
    </p:spTree>
    <p:extLst>
      <p:ext uri="{BB962C8B-B14F-4D97-AF65-F5344CB8AC3E}">
        <p14:creationId xmlns:p14="http://schemas.microsoft.com/office/powerpoint/2010/main" val="11010135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6F8CB-DA31-4DE6-9CCD-51067AF59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88899-E865-4D3E-BABA-8E7A534689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B88B98-0DC5-48CC-BB11-1ED416A76917}" type="datetimeFigureOut">
              <a:rPr lang="en-US" smtClean="0"/>
              <a:t>8/3/2022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4D85F-3219-4DD6-A7BE-36F15DA3E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C5761-A9F2-42CB-8275-97D7B7177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C5A4143-980D-43A0-8859-726DAE1CFA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05529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6F8CB-DA31-4DE6-9CCD-51067AF59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FB867F-05A5-4C3C-BA6B-1637DEA4CC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759" y="1470740"/>
            <a:ext cx="11624471" cy="6671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88899-E865-4D3E-BABA-8E7A534689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6B88B98-0DC5-48CC-BB11-1ED416A76917}" type="datetimeFigureOut">
              <a:rPr lang="en-US" smtClean="0"/>
              <a:t>8/3/2022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B4D85F-3219-4DD6-A7BE-36F15DA3E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C5761-A9F2-42CB-8275-97D7B7177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C5A4143-980D-43A0-8859-726DAE1CFA4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F6A83705-A425-4D54-883F-28E55692464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365759" y="2256081"/>
            <a:ext cx="11624471" cy="3920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2745360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slide, orange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261B8A-FE0F-476D-B2AB-96B2C0DD6BC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8C2D77-415C-054F-A844-9B7D8CE4A7F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70F2568-1128-409E-B38F-43E56CDF16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83465" y="173738"/>
            <a:ext cx="11485107" cy="434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r>
              <a:rPr lang="en-US"/>
              <a:t>Click to enter slide title</a:t>
            </a:r>
            <a:endParaRPr lang="en-GB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2ED8646B-942E-4214-8AD5-0FE09CB92C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3464" y="6227064"/>
            <a:ext cx="762000" cy="457200"/>
          </a:xfrm>
          <a:prstGeom prst="rect">
            <a:avLst/>
          </a:prstGeom>
        </p:spPr>
      </p:pic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BAE9C9CA-0EC4-41BE-8BD5-F3455463132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83465" y="1371602"/>
            <a:ext cx="11486169" cy="3762375"/>
          </a:xfrm>
        </p:spPr>
        <p:txBody>
          <a:bodyPr/>
          <a:lstStyle>
            <a:lvl1pPr>
              <a:buClr>
                <a:srgbClr val="FF6646"/>
              </a:buClr>
              <a:defRPr/>
            </a:lvl1pPr>
            <a:lvl2pPr>
              <a:buClr>
                <a:srgbClr val="FF6646"/>
              </a:buClr>
              <a:defRPr/>
            </a:lvl2pPr>
            <a:lvl3pPr>
              <a:buClr>
                <a:srgbClr val="FF6646"/>
              </a:buClr>
              <a:defRPr/>
            </a:lvl3pPr>
            <a:lvl4pPr>
              <a:buClr>
                <a:srgbClr val="FF6646"/>
              </a:buClr>
              <a:defRPr/>
            </a:lvl4pPr>
            <a:lvl5pPr>
              <a:buClr>
                <a:srgbClr val="FF6646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691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sv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image" Target="../media/image15.svg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image" Target="../media/image2.svg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33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image" Target="../media/image15.svg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CDFCA-D4E1-4E23-9CD6-3534EAA07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537860"/>
            <a:ext cx="11263464" cy="627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SLIDE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17C39-CA57-4DDF-AD8D-067C1F8B2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000" y="1444754"/>
            <a:ext cx="11263464" cy="473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E656B-5AF6-43FE-B586-5B3CA78AA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Test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6B9CE-B65A-4902-B375-7FB23099C9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8306" y="6382975"/>
            <a:ext cx="615158" cy="277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A6E26D-F8E1-4DBB-A9B3-96F52948EE2F}"/>
              </a:ext>
            </a:extLst>
          </p:cNvPr>
          <p:cNvCxnSpPr>
            <a:cxnSpLocks/>
          </p:cNvCxnSpPr>
          <p:nvPr userDrawn="1"/>
        </p:nvCxnSpPr>
        <p:spPr>
          <a:xfrm>
            <a:off x="-123217" y="1165825"/>
            <a:ext cx="12394465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F5B76F-9CB5-484C-BD0B-51279481DA03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17B15B7-9362-4697-A656-4DBF016E529D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B3449FF-42DD-42BF-BFE6-A4AFD82C2AD9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7C1924-6293-4993-936C-CA01D4CA0948}"/>
              </a:ext>
            </a:extLst>
          </p:cNvPr>
          <p:cNvSpPr txBox="1"/>
          <p:nvPr userDrawn="1"/>
        </p:nvSpPr>
        <p:spPr>
          <a:xfrm>
            <a:off x="9909864" y="6382976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>
              <a:solidFill>
                <a:srgbClr val="848484"/>
              </a:solidFill>
              <a:latin typeface="+mj-lt"/>
            </a:endParaRPr>
          </a:p>
        </p:txBody>
      </p:sp>
      <p:sp>
        <p:nvSpPr>
          <p:cNvPr id="4" name="MSIPCMContentMarking" descr="{&quot;HashCode&quot;:1961948208,&quot;Placement&quot;:&quot;Header&quot;,&quot;Top&quot;:0.0,&quot;Left&quot;:0.0,&quot;SlideWidth&quot;:960,&quot;SlideHeight&quot;:540}">
            <a:extLst>
              <a:ext uri="{FF2B5EF4-FFF2-40B4-BE49-F238E27FC236}">
                <a16:creationId xmlns:a16="http://schemas.microsoft.com/office/drawing/2014/main" id="{13CC4880-3666-4A57-901C-4781FD3F7D2C}"/>
              </a:ext>
            </a:extLst>
          </p:cNvPr>
          <p:cNvSpPr txBox="1"/>
          <p:nvPr userDrawn="1"/>
        </p:nvSpPr>
        <p:spPr>
          <a:xfrm>
            <a:off x="0" y="0"/>
            <a:ext cx="1070332" cy="2965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US" sz="1200">
                <a:solidFill>
                  <a:srgbClr val="8E6A00"/>
                </a:solidFill>
                <a:latin typeface="Calibri" panose="020F0502020204030204" pitchFamily="34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9766570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F8652E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8652E"/>
        </a:buClr>
        <a:buFont typeface="Wingdings" panose="05000000000000000000" pitchFamily="2" charset="2"/>
        <a:buChar char="§"/>
        <a:defRPr sz="2200" kern="1200">
          <a:solidFill>
            <a:srgbClr val="84848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 Light" panose="020F0302020204030204" pitchFamily="34" charset="0"/>
        <a:buChar char="-"/>
        <a:defRPr sz="2200" kern="1200">
          <a:solidFill>
            <a:srgbClr val="84848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CDFCA-D4E1-4E23-9CD6-3534EAA07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537860"/>
            <a:ext cx="11263464" cy="627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SLIDE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17C39-CA57-4DDF-AD8D-067C1F8B2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000" y="1444754"/>
            <a:ext cx="11263464" cy="473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E656B-5AF6-43FE-B586-5B3CA78AA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3112" y="633891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Test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6B9CE-B65A-4902-B375-7FB23099C9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8306" y="6382975"/>
            <a:ext cx="615158" cy="277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A6E26D-F8E1-4DBB-A9B3-96F52948EE2F}"/>
              </a:ext>
            </a:extLst>
          </p:cNvPr>
          <p:cNvCxnSpPr>
            <a:cxnSpLocks/>
          </p:cNvCxnSpPr>
          <p:nvPr userDrawn="1"/>
        </p:nvCxnSpPr>
        <p:spPr>
          <a:xfrm>
            <a:off x="-123217" y="1165825"/>
            <a:ext cx="12394465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F5B76F-9CB5-484C-BD0B-51279481DA03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17B15B7-9362-4697-A656-4DBF016E529D}"/>
              </a:ext>
            </a:extLst>
          </p:cNvPr>
          <p:cNvSpPr txBox="1"/>
          <p:nvPr userDrawn="1"/>
        </p:nvSpPr>
        <p:spPr>
          <a:xfrm>
            <a:off x="450000" y="638297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B3449FF-42DD-42BF-BFE6-A4AFD82C2AD9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790317" y="6447452"/>
            <a:ext cx="182302" cy="14804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7C1924-6293-4993-936C-CA01D4CA0948}"/>
              </a:ext>
            </a:extLst>
          </p:cNvPr>
          <p:cNvSpPr txBox="1"/>
          <p:nvPr userDrawn="1"/>
        </p:nvSpPr>
        <p:spPr>
          <a:xfrm>
            <a:off x="9909864" y="6382976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>
              <a:solidFill>
                <a:srgbClr val="848484"/>
              </a:solidFill>
              <a:latin typeface="+mj-lt"/>
            </a:endParaRPr>
          </a:p>
        </p:txBody>
      </p:sp>
      <p:sp>
        <p:nvSpPr>
          <p:cNvPr id="4" name="MSIPCMContentMarking" descr="{&quot;HashCode&quot;:1961948208,&quot;Placement&quot;:&quot;Header&quot;,&quot;Top&quot;:0.0,&quot;Left&quot;:0.0,&quot;SlideWidth&quot;:960,&quot;SlideHeight&quot;:540}">
            <a:extLst>
              <a:ext uri="{FF2B5EF4-FFF2-40B4-BE49-F238E27FC236}">
                <a16:creationId xmlns:a16="http://schemas.microsoft.com/office/drawing/2014/main" id="{6CBD8708-AA2A-4C97-B936-C749E8D4E9BF}"/>
              </a:ext>
            </a:extLst>
          </p:cNvPr>
          <p:cNvSpPr txBox="1"/>
          <p:nvPr userDrawn="1"/>
        </p:nvSpPr>
        <p:spPr>
          <a:xfrm>
            <a:off x="0" y="0"/>
            <a:ext cx="1070332" cy="2965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US" sz="1200">
                <a:solidFill>
                  <a:srgbClr val="8E6A00"/>
                </a:solidFill>
                <a:latin typeface="Calibri" panose="020F0502020204030204" pitchFamily="34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260328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F8652E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8652E"/>
        </a:buClr>
        <a:buFont typeface="Wingdings" panose="05000000000000000000" pitchFamily="2" charset="2"/>
        <a:buChar char="§"/>
        <a:defRPr sz="2200" kern="1200">
          <a:solidFill>
            <a:srgbClr val="84848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 Light" panose="020F0302020204030204" pitchFamily="34" charset="0"/>
        <a:buChar char="-"/>
        <a:defRPr sz="2200" kern="1200">
          <a:solidFill>
            <a:srgbClr val="84848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CDFCA-D4E1-4E23-9CD6-3534EAA07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537860"/>
            <a:ext cx="11263464" cy="627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SLIDE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17C39-CA57-4DDF-AD8D-067C1F8B2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000" y="1444754"/>
            <a:ext cx="11263464" cy="473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E656B-5AF6-43FE-B586-5B3CA78AA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3112" y="634763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6B9CE-B65A-4902-B375-7FB23099C9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70264" y="634763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A6E26D-F8E1-4DBB-A9B3-96F52948EE2F}"/>
              </a:ext>
            </a:extLst>
          </p:cNvPr>
          <p:cNvCxnSpPr>
            <a:cxnSpLocks/>
          </p:cNvCxnSpPr>
          <p:nvPr userDrawn="1"/>
        </p:nvCxnSpPr>
        <p:spPr>
          <a:xfrm>
            <a:off x="-123217" y="1165825"/>
            <a:ext cx="12394465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F5B76F-9CB5-484C-BD0B-51279481DA03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17B15B7-9362-4697-A656-4DBF016E529D}"/>
              </a:ext>
            </a:extLst>
          </p:cNvPr>
          <p:cNvSpPr txBox="1"/>
          <p:nvPr userDrawn="1"/>
        </p:nvSpPr>
        <p:spPr>
          <a:xfrm>
            <a:off x="450000" y="638141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29FA1E-F2E4-42D9-9793-A913CF4F0595}"/>
              </a:ext>
            </a:extLst>
          </p:cNvPr>
          <p:cNvSpPr txBox="1"/>
          <p:nvPr userDrawn="1"/>
        </p:nvSpPr>
        <p:spPr>
          <a:xfrm>
            <a:off x="450000" y="6391695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A09C651D-DBBE-4759-80A8-5E1FA170585D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9790317" y="6456171"/>
            <a:ext cx="182302" cy="14804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8F98BF4-631B-46F6-B677-1C996C43E931}"/>
              </a:ext>
            </a:extLst>
          </p:cNvPr>
          <p:cNvSpPr txBox="1"/>
          <p:nvPr userDrawn="1"/>
        </p:nvSpPr>
        <p:spPr>
          <a:xfrm>
            <a:off x="9909864" y="6391695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>
              <a:solidFill>
                <a:srgbClr val="848484"/>
              </a:solidFill>
              <a:latin typeface="+mj-lt"/>
            </a:endParaRPr>
          </a:p>
        </p:txBody>
      </p:sp>
      <p:sp>
        <p:nvSpPr>
          <p:cNvPr id="4" name="MSIPCMContentMarking" descr="{&quot;HashCode&quot;:1961948208,&quot;Placement&quot;:&quot;Header&quot;,&quot;Top&quot;:0.0,&quot;Left&quot;:0.0,&quot;SlideWidth&quot;:960,&quot;SlideHeight&quot;:540}">
            <a:extLst>
              <a:ext uri="{FF2B5EF4-FFF2-40B4-BE49-F238E27FC236}">
                <a16:creationId xmlns:a16="http://schemas.microsoft.com/office/drawing/2014/main" id="{CC79AE0D-F05F-4268-B3F7-4F3D62BDCD81}"/>
              </a:ext>
            </a:extLst>
          </p:cNvPr>
          <p:cNvSpPr txBox="1"/>
          <p:nvPr userDrawn="1"/>
        </p:nvSpPr>
        <p:spPr>
          <a:xfrm>
            <a:off x="0" y="0"/>
            <a:ext cx="1070332" cy="2965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US" sz="1200">
                <a:solidFill>
                  <a:srgbClr val="8E6A00"/>
                </a:solidFill>
                <a:latin typeface="Calibri" panose="020F0502020204030204" pitchFamily="34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64959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715" r:id="rId10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F8652E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8652E"/>
        </a:buClr>
        <a:buFont typeface="Wingdings" panose="05000000000000000000" pitchFamily="2" charset="2"/>
        <a:buChar char="§"/>
        <a:defRPr sz="2200" kern="1200">
          <a:solidFill>
            <a:srgbClr val="84848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 Light" panose="020F0302020204030204" pitchFamily="34" charset="0"/>
        <a:buChar char="-"/>
        <a:defRPr sz="2200" kern="1200">
          <a:solidFill>
            <a:srgbClr val="84848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CDFCA-D4E1-4E23-9CD6-3534EAA07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537862"/>
            <a:ext cx="11263464" cy="627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SLIDE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17C39-CA57-4DDF-AD8D-067C1F8B2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000" y="1444757"/>
            <a:ext cx="11263464" cy="473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E656B-5AF6-43FE-B586-5B3CA78AA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3112" y="633891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GB"/>
              <a:t>Virtual S</a:t>
            </a:r>
            <a:r>
              <a:rPr lang="en-US" altLang="zh-CN" err="1"/>
              <a:t>upplier</a:t>
            </a:r>
            <a:r>
              <a:rPr lang="en-US" altLang="zh-CN"/>
              <a:t> Conference 2020</a:t>
            </a: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6B9CE-B65A-4902-B375-7FB23099C9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98307" y="6382975"/>
            <a:ext cx="615159" cy="277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A6E26D-F8E1-4DBB-A9B3-96F52948EE2F}"/>
              </a:ext>
            </a:extLst>
          </p:cNvPr>
          <p:cNvCxnSpPr>
            <a:cxnSpLocks/>
          </p:cNvCxnSpPr>
          <p:nvPr userDrawn="1"/>
        </p:nvCxnSpPr>
        <p:spPr>
          <a:xfrm>
            <a:off x="-123217" y="1165825"/>
            <a:ext cx="12394465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F5B76F-9CB5-484C-BD0B-51279481DA03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17B15B7-9362-4697-A656-4DBF016E529D}"/>
              </a:ext>
            </a:extLst>
          </p:cNvPr>
          <p:cNvSpPr txBox="1"/>
          <p:nvPr userDrawn="1"/>
        </p:nvSpPr>
        <p:spPr>
          <a:xfrm>
            <a:off x="450000" y="6382978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B3449FF-42DD-42BF-BFE6-A4AFD82C2AD9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9790319" y="6447455"/>
            <a:ext cx="182303" cy="14804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B7C1924-6293-4993-936C-CA01D4CA0948}"/>
              </a:ext>
            </a:extLst>
          </p:cNvPr>
          <p:cNvSpPr txBox="1"/>
          <p:nvPr userDrawn="1"/>
        </p:nvSpPr>
        <p:spPr>
          <a:xfrm>
            <a:off x="9909865" y="6382978"/>
            <a:ext cx="1331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>
              <a:solidFill>
                <a:srgbClr val="848484"/>
              </a:solidFill>
              <a:latin typeface="+mj-lt"/>
            </a:endParaRPr>
          </a:p>
        </p:txBody>
      </p:sp>
      <p:sp>
        <p:nvSpPr>
          <p:cNvPr id="4" name="MSIPCMContentMarking" descr="{&quot;HashCode&quot;:1961948208,&quot;Placement&quot;:&quot;Header&quot;,&quot;Top&quot;:0.0,&quot;Left&quot;:0.0,&quot;SlideWidth&quot;:960,&quot;SlideHeight&quot;:540}">
            <a:extLst>
              <a:ext uri="{FF2B5EF4-FFF2-40B4-BE49-F238E27FC236}">
                <a16:creationId xmlns:a16="http://schemas.microsoft.com/office/drawing/2014/main" id="{4B363AF8-A07B-461F-99CD-F883F6792DCF}"/>
              </a:ext>
            </a:extLst>
          </p:cNvPr>
          <p:cNvSpPr txBox="1"/>
          <p:nvPr userDrawn="1"/>
        </p:nvSpPr>
        <p:spPr>
          <a:xfrm>
            <a:off x="0" y="0"/>
            <a:ext cx="1070332" cy="2965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US" sz="1200">
                <a:solidFill>
                  <a:srgbClr val="8E6A00"/>
                </a:solidFill>
                <a:latin typeface="Calibri" panose="020F0502020204030204" pitchFamily="34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542581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</p:sldLayoutIdLst>
  <p:hf hdr="0" dt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F8652E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Clr>
          <a:srgbClr val="F8652E"/>
        </a:buClr>
        <a:buFont typeface="Wingdings" panose="05000000000000000000" pitchFamily="2" charset="2"/>
        <a:buChar char="§"/>
        <a:defRPr sz="2200" kern="1200">
          <a:solidFill>
            <a:srgbClr val="848484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Calibri Light" panose="020F0302020204030204" pitchFamily="34" charset="0"/>
        <a:buChar char="-"/>
        <a:defRPr sz="2200" kern="1200">
          <a:solidFill>
            <a:srgbClr val="848484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0CDFCA-D4E1-4E23-9CD6-3534EAA071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000" y="537860"/>
            <a:ext cx="11263464" cy="627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SLIDE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817C39-CA57-4DDF-AD8D-067C1F8B24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0000" y="1444754"/>
            <a:ext cx="11263464" cy="47322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4E656B-5AF6-43FE-B586-5B3CA78AAC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3112" y="634763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6B9CE-B65A-4902-B375-7FB23099C9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970264" y="634763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fld id="{1A91ABBD-BE70-492B-BBD8-7AF5442A9E8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9A6E26D-F8E1-4DBB-A9B3-96F52948EE2F}"/>
              </a:ext>
            </a:extLst>
          </p:cNvPr>
          <p:cNvCxnSpPr>
            <a:cxnSpLocks/>
          </p:cNvCxnSpPr>
          <p:nvPr userDrawn="1"/>
        </p:nvCxnSpPr>
        <p:spPr>
          <a:xfrm>
            <a:off x="-123217" y="1165825"/>
            <a:ext cx="12394465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1F5B76F-9CB5-484C-BD0B-51279481DA03}"/>
              </a:ext>
            </a:extLst>
          </p:cNvPr>
          <p:cNvCxnSpPr>
            <a:cxnSpLocks/>
          </p:cNvCxnSpPr>
          <p:nvPr userDrawn="1"/>
        </p:nvCxnSpPr>
        <p:spPr>
          <a:xfrm>
            <a:off x="0" y="6348439"/>
            <a:ext cx="12271248" cy="0"/>
          </a:xfrm>
          <a:prstGeom prst="line">
            <a:avLst/>
          </a:prstGeom>
          <a:ln w="3175" cmpd="sng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817B15B7-9362-4697-A656-4DBF016E529D}"/>
              </a:ext>
            </a:extLst>
          </p:cNvPr>
          <p:cNvSpPr txBox="1"/>
          <p:nvPr userDrawn="1"/>
        </p:nvSpPr>
        <p:spPr>
          <a:xfrm>
            <a:off x="450000" y="6381416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29FA1E-F2E4-42D9-9793-A913CF4F0595}"/>
              </a:ext>
            </a:extLst>
          </p:cNvPr>
          <p:cNvSpPr txBox="1"/>
          <p:nvPr userDrawn="1"/>
        </p:nvSpPr>
        <p:spPr>
          <a:xfrm>
            <a:off x="450000" y="6391695"/>
            <a:ext cx="6119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F8652E"/>
                </a:solidFill>
                <a:latin typeface="+mj-lt"/>
              </a:rPr>
              <a:t>PSCI</a:t>
            </a:r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A09C651D-DBBE-4759-80A8-5E1FA170585D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790317" y="6456171"/>
            <a:ext cx="182302" cy="148046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8F98BF4-631B-46F6-B677-1C996C43E931}"/>
              </a:ext>
            </a:extLst>
          </p:cNvPr>
          <p:cNvSpPr txBox="1"/>
          <p:nvPr userDrawn="1"/>
        </p:nvSpPr>
        <p:spPr>
          <a:xfrm>
            <a:off x="9909864" y="6391695"/>
            <a:ext cx="133188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>
                <a:solidFill>
                  <a:srgbClr val="848484"/>
                </a:solidFill>
                <a:latin typeface="+mj-lt"/>
              </a:rPr>
              <a:t>@</a:t>
            </a:r>
            <a:r>
              <a:rPr lang="en-GB" sz="1200" err="1">
                <a:solidFill>
                  <a:srgbClr val="848484"/>
                </a:solidFill>
                <a:latin typeface="+mj-lt"/>
              </a:rPr>
              <a:t>PSCInitiative</a:t>
            </a:r>
            <a:endParaRPr lang="en-GB" sz="1200">
              <a:solidFill>
                <a:srgbClr val="848484"/>
              </a:solidFill>
              <a:latin typeface="+mj-lt"/>
            </a:endParaRPr>
          </a:p>
        </p:txBody>
      </p:sp>
      <p:sp>
        <p:nvSpPr>
          <p:cNvPr id="4" name="MSIPCMContentMarking" descr="{&quot;HashCode&quot;:1961948208,&quot;Placement&quot;:&quot;Header&quot;,&quot;Top&quot;:0.0,&quot;Left&quot;:0.0,&quot;SlideWidth&quot;:960,&quot;SlideHeight&quot;:540}">
            <a:extLst>
              <a:ext uri="{FF2B5EF4-FFF2-40B4-BE49-F238E27FC236}">
                <a16:creationId xmlns:a16="http://schemas.microsoft.com/office/drawing/2014/main" id="{CD914B33-27DE-4BC0-B65B-C3AA26C56FC1}"/>
              </a:ext>
            </a:extLst>
          </p:cNvPr>
          <p:cNvSpPr txBox="1"/>
          <p:nvPr userDrawn="1"/>
        </p:nvSpPr>
        <p:spPr>
          <a:xfrm>
            <a:off x="0" y="0"/>
            <a:ext cx="1070332" cy="29652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1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en-US" sz="1200">
                <a:solidFill>
                  <a:srgbClr val="8E6A00"/>
                </a:solidFill>
                <a:latin typeface="Calibri" panose="020F0502020204030204" pitchFamily="34" charset="0"/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641582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F8652E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F8652E"/>
        </a:buClr>
        <a:buFont typeface="Wingdings" panose="05000000000000000000" pitchFamily="2" charset="2"/>
        <a:buChar char="§"/>
        <a:defRPr sz="2200" kern="1200">
          <a:solidFill>
            <a:srgbClr val="84848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Calibri Light" panose="020F0302020204030204" pitchFamily="34" charset="0"/>
        <a:buChar char="-"/>
        <a:defRPr sz="2200" kern="1200">
          <a:solidFill>
            <a:srgbClr val="84848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rgbClr val="84848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B8D6E-A887-45C1-BBA9-360FB88A34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2617" y="1460638"/>
            <a:ext cx="11412688" cy="1812132"/>
          </a:xfrm>
        </p:spPr>
        <p:txBody>
          <a:bodyPr/>
          <a:lstStyle/>
          <a:p>
            <a:pPr algn="ctr"/>
            <a:r>
              <a:rPr lang="en-US" sz="40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Particulate Containment Verification with Surrogate Monitoring</a:t>
            </a:r>
            <a:br>
              <a:rPr lang="en-US" sz="4000" b="1" dirty="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lang="en-US" sz="4000" b="1" i="1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0E015D-EA3D-47F4-8F7E-AE6D73C24E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3840" y="3759354"/>
            <a:ext cx="10263651" cy="1993375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en-US" sz="7400" b="1" dirty="0">
                <a:latin typeface="Calibri"/>
                <a:ea typeface="Calibri"/>
                <a:cs typeface="Calibri"/>
                <a:sym typeface="Calibri"/>
              </a:rPr>
              <a:t>Maharshi Mehta CIH CSP FAIHA, President</a:t>
            </a:r>
          </a:p>
          <a:p>
            <a:pPr algn="ctr"/>
            <a:r>
              <a:rPr lang="en-US" sz="7400" b="1" dirty="0">
                <a:latin typeface="Calibri"/>
                <a:ea typeface="Calibri"/>
                <a:cs typeface="Calibri"/>
                <a:sym typeface="Calibri"/>
              </a:rPr>
              <a:t>Ankit Sharma, CIH, LFOH, Associate Director</a:t>
            </a:r>
          </a:p>
          <a:p>
            <a:pPr algn="ctr"/>
            <a:endParaRPr lang="en-US" sz="4500" b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en-US" sz="9600" b="1" dirty="0">
                <a:latin typeface="Calibri"/>
                <a:ea typeface="Calibri"/>
                <a:cs typeface="Calibri"/>
                <a:sym typeface="Calibri"/>
              </a:rPr>
              <a:t>International Safety Systems Inc., Houston TX.</a:t>
            </a:r>
          </a:p>
          <a:p>
            <a:pPr algn="ctr"/>
            <a:endParaRPr lang="en-US" sz="2800" b="1" dirty="0">
              <a:latin typeface="Calibri"/>
              <a:ea typeface="Calibri"/>
              <a:cs typeface="Calibri"/>
              <a:sym typeface="Calibri"/>
            </a:endParaRPr>
          </a:p>
          <a:p>
            <a:pPr algn="ctr"/>
            <a:r>
              <a:rPr lang="en-US" sz="9600" b="1" dirty="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USA, Ireland, UK, Germany, France, India, China</a:t>
            </a:r>
          </a:p>
          <a:p>
            <a:r>
              <a:rPr lang="en-GB" sz="9600" dirty="0"/>
              <a:t>August 4, 2022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09EB8B-58AD-2571-E899-ECBD8949D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0525" y="5913140"/>
            <a:ext cx="942975" cy="81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597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001808-11A6-474F-8B0A-9C19B149D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8" y="0"/>
            <a:ext cx="10515600" cy="1325563"/>
          </a:xfrm>
        </p:spPr>
        <p:txBody>
          <a:bodyPr/>
          <a:lstStyle/>
          <a:p>
            <a:r>
              <a:rPr lang="en-US" b="1" dirty="0"/>
              <a:t>Speakers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C8CF5B-16F2-4499-AE8C-4984FD9B9C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6235" y="3510455"/>
            <a:ext cx="3678620" cy="252401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2400" b="1" dirty="0">
              <a:solidFill>
                <a:srgbClr val="F8652E"/>
              </a:solidFill>
            </a:endParaRPr>
          </a:p>
          <a:p>
            <a:pPr marL="0" indent="0" algn="ctr">
              <a:buNone/>
            </a:pPr>
            <a:endParaRPr lang="en-US" sz="2400" b="1" dirty="0">
              <a:solidFill>
                <a:srgbClr val="F8652E"/>
              </a:solidFill>
            </a:endParaRPr>
          </a:p>
          <a:p>
            <a:pPr marL="0" indent="0" algn="ctr">
              <a:buNone/>
            </a:pPr>
            <a:r>
              <a:rPr lang="en-US" sz="2400" b="1" dirty="0">
                <a:solidFill>
                  <a:srgbClr val="F8652E"/>
                </a:solidFill>
              </a:rPr>
              <a:t>Maharshi Mehta, CIH, CSP, FAIHA</a:t>
            </a:r>
          </a:p>
          <a:p>
            <a:pPr marL="0" indent="0" algn="ctr">
              <a:buNone/>
            </a:pPr>
            <a:r>
              <a:rPr lang="en-US" sz="2400" b="1" dirty="0">
                <a:solidFill>
                  <a:srgbClr val="F8652E"/>
                </a:solidFill>
              </a:rPr>
              <a:t>President, International Safety Systems, Inc. </a:t>
            </a:r>
          </a:p>
          <a:p>
            <a:pPr marL="0" indent="0" algn="ctr">
              <a:buNone/>
            </a:pPr>
            <a:endParaRPr lang="en-US" sz="240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E10FA3C-1DDC-4562-9CDF-69082FC7FF8D}"/>
              </a:ext>
            </a:extLst>
          </p:cNvPr>
          <p:cNvSpPr txBox="1">
            <a:spLocks/>
          </p:cNvSpPr>
          <p:nvPr/>
        </p:nvSpPr>
        <p:spPr>
          <a:xfrm>
            <a:off x="6932442" y="3510455"/>
            <a:ext cx="3111114" cy="294101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F8652E"/>
              </a:buClr>
              <a:buFont typeface="Wingdings" panose="05000000000000000000" pitchFamily="2" charset="2"/>
              <a:buChar char="§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Calibri Light" panose="020F0302020204030204" pitchFamily="34" charset="0"/>
              <a:buChar char="-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rgbClr val="848484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endParaRPr lang="en-US" sz="2400" b="1" dirty="0">
              <a:solidFill>
                <a:srgbClr val="F8652E"/>
              </a:solidFill>
            </a:endParaRPr>
          </a:p>
          <a:p>
            <a:pPr marL="0" indent="0" algn="ctr">
              <a:buFont typeface="Wingdings" panose="05000000000000000000" pitchFamily="2" charset="2"/>
              <a:buNone/>
            </a:pPr>
            <a:endParaRPr lang="en-US" sz="2400" b="1" dirty="0">
              <a:solidFill>
                <a:srgbClr val="F8652E"/>
              </a:solidFill>
            </a:endParaRPr>
          </a:p>
          <a:p>
            <a:pPr marL="0" indent="0" algn="ctr">
              <a:buFont typeface="Wingdings" panose="05000000000000000000" pitchFamily="2" charset="2"/>
              <a:buNone/>
            </a:pPr>
            <a:r>
              <a:rPr lang="en-US" sz="2400" b="1" dirty="0">
                <a:solidFill>
                  <a:srgbClr val="F8652E"/>
                </a:solidFill>
              </a:rPr>
              <a:t>Ankit Sharma CIH LFOH, Associate Director </a:t>
            </a:r>
          </a:p>
          <a:p>
            <a:pPr marL="0" indent="0" algn="ctr">
              <a:buFont typeface="Wingdings" panose="05000000000000000000" pitchFamily="2" charset="2"/>
              <a:buNone/>
            </a:pPr>
            <a:r>
              <a:rPr lang="en-GB" sz="2400" b="1" dirty="0">
                <a:solidFill>
                  <a:srgbClr val="F8652E"/>
                </a:solidFill>
              </a:rPr>
              <a:t>International Safety Systems, Inc. </a:t>
            </a:r>
          </a:p>
          <a:p>
            <a:pPr marL="0" indent="0" algn="ctr">
              <a:buFont typeface="Wingdings" panose="05000000000000000000" pitchFamily="2" charset="2"/>
              <a:buNone/>
            </a:pPr>
            <a:endParaRPr lang="en-US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9B5B141-84D5-145B-6E55-B0360E49812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0" t="7860" r="12631" b="26736"/>
          <a:stretch/>
        </p:blipFill>
        <p:spPr>
          <a:xfrm>
            <a:off x="1481959" y="1471450"/>
            <a:ext cx="2375338" cy="2448910"/>
          </a:xfrm>
          <a:prstGeom prst="rect">
            <a:avLst/>
          </a:prstGeom>
        </p:spPr>
      </p:pic>
      <p:pic>
        <p:nvPicPr>
          <p:cNvPr id="8" name="Picture 7" descr="A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4ED6E01E-ECB3-860E-93C6-BAC8CB2F53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67" t="19540" r="5928" b="14396"/>
          <a:stretch/>
        </p:blipFill>
        <p:spPr>
          <a:xfrm rot="16200000">
            <a:off x="7072697" y="1489240"/>
            <a:ext cx="2524015" cy="2196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134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EEFABA-C4E6-4261-898A-466A307B3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0850" y="528984"/>
            <a:ext cx="10515600" cy="762060"/>
          </a:xfrm>
        </p:spPr>
        <p:txBody>
          <a:bodyPr/>
          <a:lstStyle/>
          <a:p>
            <a:r>
              <a:rPr lang="en-GB" b="1" dirty="0"/>
              <a:t>AGENDA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B8EA93E-5556-405F-8CD1-16D5098142A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0850" y="1291044"/>
            <a:ext cx="10091026" cy="438241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2400" dirty="0"/>
              <a:t>Intent of surrogate monitoring</a:t>
            </a:r>
          </a:p>
          <a:p>
            <a:pPr>
              <a:lnSpc>
                <a:spcPct val="150000"/>
              </a:lnSpc>
            </a:pPr>
            <a:r>
              <a:rPr lang="en-GB" sz="2400" dirty="0"/>
              <a:t>Planning</a:t>
            </a:r>
          </a:p>
          <a:p>
            <a:pPr lvl="1">
              <a:lnSpc>
                <a:spcPct val="100000"/>
              </a:lnSpc>
            </a:pPr>
            <a:r>
              <a:rPr lang="en-GB" sz="2600" dirty="0">
                <a:solidFill>
                  <a:schemeClr val="bg1"/>
                </a:solidFill>
              </a:rPr>
              <a:t>Confirming Occupational Exposure Band (OEB) of API </a:t>
            </a:r>
          </a:p>
          <a:p>
            <a:pPr lvl="1">
              <a:lnSpc>
                <a:spcPct val="100000"/>
              </a:lnSpc>
            </a:pPr>
            <a:r>
              <a:rPr lang="en-GB" sz="2600" dirty="0">
                <a:solidFill>
                  <a:schemeClr val="bg1"/>
                </a:solidFill>
              </a:rPr>
              <a:t>Detailing unit operation/ process for which a surrogate will be used</a:t>
            </a:r>
          </a:p>
          <a:p>
            <a:pPr lvl="1">
              <a:lnSpc>
                <a:spcPct val="100000"/>
              </a:lnSpc>
            </a:pPr>
            <a:r>
              <a:rPr lang="en-GB" sz="2600" dirty="0">
                <a:solidFill>
                  <a:schemeClr val="bg1"/>
                </a:solidFill>
              </a:rPr>
              <a:t>Containment Performance Target (CPT)</a:t>
            </a:r>
          </a:p>
          <a:p>
            <a:pPr lvl="1">
              <a:lnSpc>
                <a:spcPct val="100000"/>
              </a:lnSpc>
            </a:pPr>
            <a:r>
              <a:rPr lang="en-GB" sz="2600" dirty="0">
                <a:solidFill>
                  <a:schemeClr val="bg1"/>
                </a:solidFill>
              </a:rPr>
              <a:t>Selection of surrogate </a:t>
            </a:r>
          </a:p>
          <a:p>
            <a:pPr lvl="1">
              <a:lnSpc>
                <a:spcPct val="100000"/>
              </a:lnSpc>
            </a:pPr>
            <a:r>
              <a:rPr lang="en-GB" sz="2600" dirty="0">
                <a:solidFill>
                  <a:schemeClr val="bg1"/>
                </a:solidFill>
              </a:rPr>
              <a:t>Need for Factory Acceptance Test (FAT)</a:t>
            </a:r>
          </a:p>
          <a:p>
            <a:pPr lvl="1">
              <a:lnSpc>
                <a:spcPct val="100000"/>
              </a:lnSpc>
            </a:pPr>
            <a:r>
              <a:rPr lang="en-GB" sz="2600" dirty="0">
                <a:solidFill>
                  <a:schemeClr val="bg1"/>
                </a:solidFill>
              </a:rPr>
              <a:t>Coordination with containment and quality team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Factory Acceptance Test (FAT)</a:t>
            </a:r>
          </a:p>
          <a:p>
            <a:pPr>
              <a:lnSpc>
                <a:spcPct val="100000"/>
              </a:lnSpc>
            </a:pPr>
            <a:r>
              <a:rPr lang="en-GB" sz="2400" dirty="0">
                <a:solidFill>
                  <a:schemeClr val="bg1"/>
                </a:solidFill>
              </a:rPr>
              <a:t>Site Acceptance Test  (SAT) </a:t>
            </a:r>
          </a:p>
          <a:p>
            <a:pPr>
              <a:lnSpc>
                <a:spcPct val="100000"/>
              </a:lnSpc>
            </a:pPr>
            <a:r>
              <a:rPr lang="en-GB" sz="2400" dirty="0"/>
              <a:t>Lessons Learned – Result Profiles of Unit Operations </a:t>
            </a:r>
            <a:endParaRPr lang="en-GB" sz="2400" dirty="0">
              <a:solidFill>
                <a:schemeClr val="bg1"/>
              </a:solidFill>
            </a:endParaRPr>
          </a:p>
          <a:p>
            <a:pPr lvl="1">
              <a:lnSpc>
                <a:spcPct val="100000"/>
              </a:lnSpc>
            </a:pPr>
            <a:endParaRPr lang="en-GB" sz="2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8178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9D010-1442-4247-91FE-7F20DB552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Lessons Learned from..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4B122C-EA0A-4D50-88D8-025FF2227B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5000 + surrogate air and wipe monitoring samples conducted </a:t>
            </a:r>
          </a:p>
          <a:p>
            <a:r>
              <a:rPr lang="en-US" sz="3200" dirty="0"/>
              <a:t>100 + pharmaceutical and containment equipment manufacturing sites </a:t>
            </a:r>
          </a:p>
          <a:p>
            <a:r>
              <a:rPr lang="en-US" sz="3200" dirty="0"/>
              <a:t>25+ countries </a:t>
            </a:r>
          </a:p>
          <a:p>
            <a:r>
              <a:rPr lang="en-US" sz="3200" dirty="0"/>
              <a:t>Statistical analysis of surrogate monitoring results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907BFA-E528-41AE-B225-BDA124CDA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26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295E5-161E-4E7A-9C0C-F56FA3B96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23FF5-83C1-49B0-9277-C98561C158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3961" y="1572828"/>
            <a:ext cx="8247976" cy="4351338"/>
          </a:xfrm>
        </p:spPr>
        <p:txBody>
          <a:bodyPr>
            <a:normAutofit fontScale="77500" lnSpcReduction="20000"/>
          </a:bodyPr>
          <a:lstStyle/>
          <a:p>
            <a:r>
              <a:rPr lang="en-US" sz="3600" dirty="0"/>
              <a:t> Particulate Containment Verification </a:t>
            </a:r>
          </a:p>
          <a:p>
            <a:r>
              <a:rPr lang="en-US" sz="3600" dirty="0"/>
              <a:t>Determine effectiveness of particulate containment </a:t>
            </a:r>
          </a:p>
          <a:p>
            <a:r>
              <a:rPr lang="en-US" sz="3600" dirty="0"/>
              <a:t>Surrogate results for exposure estimate for similar activities </a:t>
            </a:r>
          </a:p>
          <a:p>
            <a:r>
              <a:rPr lang="en-US" sz="3600" dirty="0"/>
              <a:t>Estimate API exposure from surrogate monitoring results </a:t>
            </a:r>
          </a:p>
          <a:p>
            <a:r>
              <a:rPr lang="en-US" sz="3600" dirty="0"/>
              <a:t>Determine need for additional exposure controls based on surrogate monitoring results </a:t>
            </a:r>
          </a:p>
          <a:p>
            <a:r>
              <a:rPr lang="en-US" sz="3600" dirty="0"/>
              <a:t>Estimate API exposure by conducting surrogate monitoring when (a) validated sampling and analytical method is not available for API or (b) when the method is not sensitive</a:t>
            </a:r>
          </a:p>
          <a:p>
            <a:pPr lvl="1"/>
            <a:endParaRPr lang="en-US" dirty="0"/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23448338-5E52-4F4D-AB7C-7880315DBC19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17269" y="2130078"/>
            <a:ext cx="2286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1901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C223A0-7E42-8742-9609-83B8A1954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Surrogate monitoring-Planning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FB075E-578E-764B-A8DC-143D9BED4D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IN" dirty="0"/>
              <a:t>Surrogate Selection</a:t>
            </a:r>
          </a:p>
          <a:p>
            <a:pPr lvl="1"/>
            <a:r>
              <a:rPr lang="en-IN" dirty="0"/>
              <a:t>Lactose, Naproxen sodium, Mannitol</a:t>
            </a:r>
          </a:p>
          <a:p>
            <a:r>
              <a:rPr lang="en-US" dirty="0"/>
              <a:t>Determine API details for which surrogate will be used </a:t>
            </a:r>
          </a:p>
          <a:p>
            <a:pPr lvl="1"/>
            <a:r>
              <a:rPr lang="en-US" dirty="0"/>
              <a:t>OEL – OEB Classification</a:t>
            </a:r>
          </a:p>
          <a:p>
            <a:pPr lvl="1"/>
            <a:r>
              <a:rPr lang="en-US" dirty="0"/>
              <a:t>Unit operation (e.g., weighing, dispensing)</a:t>
            </a:r>
          </a:p>
          <a:p>
            <a:pPr lvl="1"/>
            <a:r>
              <a:rPr lang="en-US" dirty="0"/>
              <a:t>Weight and task duration</a:t>
            </a:r>
          </a:p>
          <a:p>
            <a:pPr lvl="1"/>
            <a:r>
              <a:rPr lang="en-US" dirty="0"/>
              <a:t>% of API in blend </a:t>
            </a:r>
          </a:p>
          <a:p>
            <a:pPr lvl="1"/>
            <a:r>
              <a:rPr lang="en-US" dirty="0"/>
              <a:t>API characteristics </a:t>
            </a:r>
          </a:p>
          <a:p>
            <a:r>
              <a:rPr lang="en-US" dirty="0"/>
              <a:t>Determine Containment Performance Target (CPT)</a:t>
            </a:r>
          </a:p>
          <a:p>
            <a:r>
              <a:rPr lang="en-US" dirty="0"/>
              <a:t>Consult</a:t>
            </a:r>
          </a:p>
          <a:p>
            <a:pPr lvl="1"/>
            <a:r>
              <a:rPr lang="en-US" dirty="0"/>
              <a:t>Quality if selected surrogate can be used and potential contamination concerns </a:t>
            </a:r>
          </a:p>
          <a:p>
            <a:pPr lvl="1"/>
            <a:r>
              <a:rPr lang="en-US" dirty="0"/>
              <a:t>Process team </a:t>
            </a:r>
          </a:p>
          <a:p>
            <a:pPr lvl="1"/>
            <a:r>
              <a:rPr lang="en-US" dirty="0"/>
              <a:t>Design and engineering team </a:t>
            </a:r>
          </a:p>
          <a:p>
            <a:r>
              <a:rPr lang="en-US" dirty="0"/>
              <a:t>Process safety – dust explosion potential </a:t>
            </a:r>
          </a:p>
        </p:txBody>
      </p:sp>
    </p:spTree>
    <p:extLst>
      <p:ext uri="{BB962C8B-B14F-4D97-AF65-F5344CB8AC3E}">
        <p14:creationId xmlns:p14="http://schemas.microsoft.com/office/powerpoint/2010/main" val="42225841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FFDAA0-9A63-4BC4-A9B3-B7BF6E4AF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6718" y="191333"/>
            <a:ext cx="9897036" cy="567201"/>
          </a:xfrm>
        </p:spPr>
        <p:txBody>
          <a:bodyPr>
            <a:no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Surrogate Selection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CB72993-79EC-44A8-90F9-CF7FF6C6BB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3400" y="1272242"/>
            <a:ext cx="11045200" cy="488683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Partner with quality 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International Society for Pharmaceutical Engineers (ISPE) provides overview on surrogate selection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Particle characteristics 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chemeClr val="tx1"/>
                </a:solidFill>
              </a:rPr>
              <a:t>Similar dustiness, particle size of APIs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chemeClr val="tx1"/>
                </a:solidFill>
              </a:rPr>
              <a:t>Vendor provide right particle size distribution (PSD) and certification or perform size reduction (e.g., milling, sieving, etc.) in house and perform (PSD) analysis 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chemeClr val="tx1"/>
                </a:solidFill>
              </a:rPr>
              <a:t>Certificate of Analysis and lab analysis of bulk samples 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Analytical sensitivity appropriate for CPT / DEL 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chemeClr val="tx1"/>
                </a:solidFill>
              </a:rPr>
              <a:t>Naproxen sodium (0.05 ng or 0.2 ng) preferred/needed for OEB 5 v/s Lactose/Mannitol (2 -2.5 ng)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Limited handling of surrogate at facility to avoid background contamination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dirty="0">
                <a:solidFill>
                  <a:schemeClr val="tx1"/>
                </a:solidFill>
              </a:rPr>
              <a:t>Lactose and mannitol readily available, but are often used in formulations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Availability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chemeClr val="tx1"/>
                </a:solidFill>
              </a:rPr>
              <a:t>Cost considerations</a:t>
            </a:r>
          </a:p>
        </p:txBody>
      </p:sp>
    </p:spTree>
    <p:extLst>
      <p:ext uri="{BB962C8B-B14F-4D97-AF65-F5344CB8AC3E}">
        <p14:creationId xmlns:p14="http://schemas.microsoft.com/office/powerpoint/2010/main" val="3799802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235FB-FB93-1F82-2E66-4C397D6F0A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2456" y="81347"/>
            <a:ext cx="9963806" cy="71744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Comparison of critical surrogate parameters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21C79CE-62CD-1144-7684-F2CC3DE57EF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88883" y="914400"/>
          <a:ext cx="10783615" cy="554806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783724">
                  <a:extLst>
                    <a:ext uri="{9D8B030D-6E8A-4147-A177-3AD203B41FA5}">
                      <a16:colId xmlns:a16="http://schemas.microsoft.com/office/drawing/2014/main" val="125967736"/>
                    </a:ext>
                  </a:extLst>
                </a:gridCol>
                <a:gridCol w="1058015">
                  <a:extLst>
                    <a:ext uri="{9D8B030D-6E8A-4147-A177-3AD203B41FA5}">
                      <a16:colId xmlns:a16="http://schemas.microsoft.com/office/drawing/2014/main" val="3390900207"/>
                    </a:ext>
                  </a:extLst>
                </a:gridCol>
                <a:gridCol w="1581091">
                  <a:extLst>
                    <a:ext uri="{9D8B030D-6E8A-4147-A177-3AD203B41FA5}">
                      <a16:colId xmlns:a16="http://schemas.microsoft.com/office/drawing/2014/main" val="1565974625"/>
                    </a:ext>
                  </a:extLst>
                </a:gridCol>
                <a:gridCol w="1571624">
                  <a:extLst>
                    <a:ext uri="{9D8B030D-6E8A-4147-A177-3AD203B41FA5}">
                      <a16:colId xmlns:a16="http://schemas.microsoft.com/office/drawing/2014/main" val="2662855387"/>
                    </a:ext>
                  </a:extLst>
                </a:gridCol>
                <a:gridCol w="1571624">
                  <a:extLst>
                    <a:ext uri="{9D8B030D-6E8A-4147-A177-3AD203B41FA5}">
                      <a16:colId xmlns:a16="http://schemas.microsoft.com/office/drawing/2014/main" val="1100840244"/>
                    </a:ext>
                  </a:extLst>
                </a:gridCol>
                <a:gridCol w="1217537">
                  <a:extLst>
                    <a:ext uri="{9D8B030D-6E8A-4147-A177-3AD203B41FA5}">
                      <a16:colId xmlns:a16="http://schemas.microsoft.com/office/drawing/2014/main" val="777322196"/>
                    </a:ext>
                  </a:extLst>
                </a:gridCol>
              </a:tblGrid>
              <a:tr h="303809">
                <a:tc rowSpan="2"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gridSpan="5">
                  <a:txBody>
                    <a:bodyPr/>
                    <a:lstStyle/>
                    <a:p>
                      <a:pPr marL="888365" marR="860425" algn="ctr">
                        <a:spcBef>
                          <a:spcPts val="250"/>
                        </a:spcBef>
                        <a:spcAft>
                          <a:spcPts val="0"/>
                        </a:spcAft>
                      </a:pPr>
                      <a:r>
                        <a:rPr lang="en-US" sz="1800" spc="-10" dirty="0">
                          <a:effectLst/>
                          <a:latin typeface="+mn-lt"/>
                        </a:rPr>
                        <a:t>SURROGATE (AIR)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1530526"/>
                  </a:ext>
                </a:extLst>
              </a:tr>
              <a:tr h="52551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47625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10" dirty="0">
                          <a:effectLst/>
                          <a:latin typeface="+mn-lt"/>
                        </a:rPr>
                        <a:t>Lactose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  <a:r>
                        <a:rPr lang="en-US" sz="1800" spc="-20" dirty="0">
                          <a:effectLst/>
                          <a:latin typeface="+mn-lt"/>
                        </a:rPr>
                        <a:t>Acetaminophen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spc="-10" dirty="0">
                          <a:effectLst/>
                          <a:latin typeface="+mn-lt"/>
                        </a:rPr>
                        <a:t>(Paracetamol)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4826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10" dirty="0">
                          <a:effectLst/>
                          <a:latin typeface="+mn-lt"/>
                        </a:rPr>
                        <a:t>Naproxen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4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48260" marR="0" algn="l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 dirty="0">
                          <a:effectLst/>
                          <a:latin typeface="+mn-lt"/>
                        </a:rPr>
                        <a:t>Riboflavin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55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50165" marR="0" algn="l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 dirty="0">
                          <a:effectLst/>
                          <a:latin typeface="+mn-lt"/>
                        </a:rPr>
                        <a:t>Mannitol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4500254"/>
                  </a:ext>
                </a:extLst>
              </a:tr>
              <a:tr h="607619">
                <a:tc>
                  <a:txBody>
                    <a:bodyPr/>
                    <a:lstStyle/>
                    <a:p>
                      <a:pPr marL="48260" marR="0" algn="l">
                        <a:spcBef>
                          <a:spcPts val="655"/>
                        </a:spcBef>
                        <a:spcAft>
                          <a:spcPts val="0"/>
                        </a:spcAft>
                      </a:pP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Sensitivity (nanograms/sample)</a:t>
                      </a:r>
                      <a:endParaRPr lang="en-US" sz="1800" b="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18415" marR="317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25" dirty="0">
                          <a:effectLst/>
                          <a:latin typeface="+mn-lt"/>
                        </a:rPr>
                        <a:t>1/ 2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15240" marR="127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25" dirty="0">
                          <a:effectLst/>
                          <a:latin typeface="+mn-lt"/>
                        </a:rPr>
                        <a:t>0.5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1397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25" dirty="0">
                          <a:effectLst/>
                          <a:latin typeface="+mn-lt"/>
                        </a:rPr>
                        <a:t>0.05/0.2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1651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5.0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3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85725" marR="685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25" dirty="0">
                          <a:effectLst/>
                          <a:latin typeface="+mn-lt"/>
                        </a:rPr>
                        <a:t>1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418804041"/>
                  </a:ext>
                </a:extLst>
              </a:tr>
              <a:tr h="344226">
                <a:tc>
                  <a:txBody>
                    <a:bodyPr/>
                    <a:lstStyle/>
                    <a:p>
                      <a:pPr marL="48260" marR="325755" algn="l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Relative </a:t>
                      </a:r>
                      <a:r>
                        <a:rPr lang="en-US" sz="1800" b="0" spc="-2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Material</a:t>
                      </a:r>
                      <a:r>
                        <a:rPr lang="en-US" sz="1800" b="0" spc="-5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0" spc="-2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Cost</a:t>
                      </a:r>
                      <a:endParaRPr lang="en-US" sz="1800" b="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415" marR="3175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 dirty="0">
                          <a:effectLst/>
                          <a:latin typeface="+mn-lt"/>
                        </a:rPr>
                        <a:t>Lowest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240" marR="127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Low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" marR="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>
                          <a:effectLst/>
                          <a:latin typeface="+mn-lt"/>
                        </a:rPr>
                        <a:t>High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510" marR="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>
                          <a:effectLst/>
                          <a:latin typeface="+mn-lt"/>
                        </a:rPr>
                        <a:t>Moderate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5725" marR="6858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Low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290704799"/>
                  </a:ext>
                </a:extLst>
              </a:tr>
              <a:tr h="607619">
                <a:tc>
                  <a:txBody>
                    <a:bodyPr/>
                    <a:lstStyle/>
                    <a:p>
                      <a:pPr marL="48260" marR="0" algn="l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Active</a:t>
                      </a:r>
                      <a:r>
                        <a:rPr lang="en-US" sz="1800" b="0" spc="-35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Pharmaceutical </a:t>
                      </a: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Ingredient</a:t>
                      </a:r>
                      <a:endParaRPr lang="en-US" sz="1800" b="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415" marR="3175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No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240" marR="127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Yes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" marR="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 dirty="0">
                          <a:effectLst/>
                          <a:latin typeface="+mn-lt"/>
                        </a:rPr>
                        <a:t>Yes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510" marR="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Yes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5725" marR="6858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No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048495136"/>
                  </a:ext>
                </a:extLst>
              </a:tr>
              <a:tr h="303809">
                <a:tc>
                  <a:txBody>
                    <a:bodyPr/>
                    <a:lstStyle/>
                    <a:p>
                      <a:pPr marL="48260" marR="0" algn="l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Specificity</a:t>
                      </a:r>
                      <a:endParaRPr lang="en-US" sz="1800" b="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415" marR="3175" algn="ctr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>
                          <a:effectLst/>
                          <a:latin typeface="+mn-lt"/>
                        </a:rPr>
                        <a:t>High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240" marR="1270" algn="ctr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>
                          <a:effectLst/>
                          <a:latin typeface="+mn-lt"/>
                        </a:rPr>
                        <a:t>Moderate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" marR="0" algn="ctr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>
                          <a:effectLst/>
                          <a:latin typeface="+mn-lt"/>
                        </a:rPr>
                        <a:t>High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510" marR="0" algn="ctr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>
                          <a:effectLst/>
                          <a:latin typeface="+mn-lt"/>
                        </a:rPr>
                        <a:t>High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5725" marR="68580" algn="ctr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>
                          <a:effectLst/>
                          <a:latin typeface="+mn-lt"/>
                        </a:rPr>
                        <a:t>High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83600738"/>
                  </a:ext>
                </a:extLst>
              </a:tr>
              <a:tr h="911428">
                <a:tc>
                  <a:txBody>
                    <a:bodyPr/>
                    <a:lstStyle/>
                    <a:p>
                      <a:pPr marL="48260" marR="260350" algn="just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Readily</a:t>
                      </a:r>
                      <a:r>
                        <a:rPr lang="en-US" sz="1800" b="0" spc="-3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available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pre-milled</a:t>
                      </a:r>
                      <a:r>
                        <a:rPr lang="en-US" sz="1800" b="0" spc="-4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into</a:t>
                      </a:r>
                      <a:r>
                        <a:rPr lang="en-US" sz="1800" b="0" spc="-35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 variety</a:t>
                      </a:r>
                      <a:r>
                        <a:rPr lang="en-US" sz="1800" b="0" spc="-25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of</a:t>
                      </a:r>
                      <a:r>
                        <a:rPr lang="en-US" sz="1800" b="0" spc="-25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particle </a:t>
                      </a: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sizes</a:t>
                      </a:r>
                      <a:endParaRPr lang="en-US" sz="1800" b="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18415" marR="3175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Yes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15240" marR="127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25" dirty="0">
                          <a:effectLst/>
                          <a:latin typeface="+mn-lt"/>
                        </a:rPr>
                        <a:t>No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1397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No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1651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25" dirty="0">
                          <a:effectLst/>
                          <a:latin typeface="+mn-lt"/>
                        </a:rPr>
                        <a:t>No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85725" marR="6858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No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40978421"/>
                  </a:ext>
                </a:extLst>
              </a:tr>
              <a:tr h="607619">
                <a:tc>
                  <a:txBody>
                    <a:bodyPr/>
                    <a:lstStyle/>
                    <a:p>
                      <a:pPr marL="48260" marR="325755" algn="l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Water</a:t>
                      </a:r>
                      <a:r>
                        <a:rPr lang="en-US" sz="1800" b="0" spc="-35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Solubility </a:t>
                      </a: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and</a:t>
                      </a:r>
                      <a:r>
                        <a:rPr lang="en-US" sz="1800" b="0" spc="-25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Cleanability</a:t>
                      </a:r>
                    </a:p>
                    <a:p>
                      <a:pPr marL="48260" marR="325755" algn="l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Tahoma" panose="020B0604030504040204" pitchFamily="34" charset="0"/>
                          <a:cs typeface="Times New Roman" panose="02020603050405020304" pitchFamily="18" charset="0"/>
                        </a:rPr>
                        <a:t>Availability as a salt</a:t>
                      </a: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18415" marR="317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>
                          <a:effectLst/>
                          <a:latin typeface="+mn-lt"/>
                        </a:rPr>
                        <a:t>High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15240" marR="1270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>
                          <a:effectLst/>
                          <a:latin typeface="+mn-lt"/>
                        </a:rPr>
                        <a:t>Slight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97790" marR="82550" indent="11430" algn="just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 dirty="0">
                          <a:effectLst/>
                          <a:latin typeface="+mn-lt"/>
                        </a:rPr>
                        <a:t>High</a:t>
                      </a:r>
                      <a:r>
                        <a:rPr lang="en-US" sz="1800" spc="-15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spc="-10" dirty="0">
                          <a:effectLst/>
                          <a:latin typeface="+mn-lt"/>
                        </a:rPr>
                        <a:t>In</a:t>
                      </a:r>
                      <a:r>
                        <a:rPr lang="en-US" sz="1800" dirty="0">
                          <a:effectLst/>
                          <a:latin typeface="+mn-lt"/>
                        </a:rPr>
                        <a:t> </a:t>
                      </a:r>
                      <a:r>
                        <a:rPr lang="en-US" sz="1800" spc="-10" dirty="0">
                          <a:effectLst/>
                          <a:latin typeface="+mn-lt"/>
                        </a:rPr>
                        <a:t>Sodium </a:t>
                      </a:r>
                      <a:r>
                        <a:rPr lang="en-US" sz="1800" spc="-20" dirty="0">
                          <a:effectLst/>
                          <a:latin typeface="+mn-lt"/>
                        </a:rPr>
                        <a:t>Form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16510" marR="0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 dirty="0">
                          <a:effectLst/>
                          <a:latin typeface="+mn-lt"/>
                        </a:rPr>
                        <a:t>Moderate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0" marR="0" algn="l">
                        <a:spcBef>
                          <a:spcPts val="1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+mn-lt"/>
                        </a:rPr>
                        <a:t> </a:t>
                      </a:r>
                    </a:p>
                    <a:p>
                      <a:pPr marL="85725" marR="68580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>
                          <a:effectLst/>
                          <a:latin typeface="+mn-lt"/>
                        </a:rPr>
                        <a:t>High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38266856"/>
                  </a:ext>
                </a:extLst>
              </a:tr>
              <a:tr h="344226">
                <a:tc>
                  <a:txBody>
                    <a:bodyPr/>
                    <a:lstStyle/>
                    <a:p>
                      <a:pPr marL="48260" marR="0" algn="l">
                        <a:lnSpc>
                          <a:spcPts val="965"/>
                        </a:lnSpc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endParaRPr lang="en-US" sz="1800" b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415" marR="3175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NA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240" marR="127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No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" marR="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 dirty="0">
                          <a:effectLst/>
                          <a:latin typeface="+mn-lt"/>
                        </a:rPr>
                        <a:t>Yes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510" marR="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 dirty="0">
                          <a:effectLst/>
                          <a:latin typeface="+mn-lt"/>
                        </a:rPr>
                        <a:t>Yes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5725" marR="6858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>
                          <a:effectLst/>
                          <a:latin typeface="+mn-lt"/>
                        </a:rPr>
                        <a:t>NA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709941119"/>
                  </a:ext>
                </a:extLst>
              </a:tr>
              <a:tr h="344226">
                <a:tc>
                  <a:txBody>
                    <a:bodyPr/>
                    <a:lstStyle/>
                    <a:p>
                      <a:pPr marL="48260" marR="325755" algn="l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Containment challenge</a:t>
                      </a:r>
                      <a:endParaRPr lang="en-US" sz="1800" b="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415" marR="3175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>
                          <a:effectLst/>
                          <a:latin typeface="+mn-lt"/>
                        </a:rPr>
                        <a:t>High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5240" marR="127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>
                          <a:effectLst/>
                          <a:latin typeface="+mn-lt"/>
                        </a:rPr>
                        <a:t>Moderate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3970" marR="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>
                          <a:effectLst/>
                          <a:latin typeface="+mn-lt"/>
                        </a:rPr>
                        <a:t>High</a:t>
                      </a:r>
                      <a:endParaRPr lang="en-US" sz="180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6510" marR="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 dirty="0">
                          <a:effectLst/>
                          <a:latin typeface="+mn-lt"/>
                        </a:rPr>
                        <a:t>Moderate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85725" marR="6858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 dirty="0">
                          <a:effectLst/>
                          <a:latin typeface="+mn-lt"/>
                        </a:rPr>
                        <a:t>High</a:t>
                      </a:r>
                      <a:endParaRPr lang="en-US" sz="1800" dirty="0"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3194238842"/>
                  </a:ext>
                </a:extLst>
              </a:tr>
              <a:tr h="607619">
                <a:tc>
                  <a:txBody>
                    <a:bodyPr/>
                    <a:lstStyle/>
                    <a:p>
                      <a:pPr marL="48260" marR="40005" algn="l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Risk</a:t>
                      </a:r>
                      <a:r>
                        <a:rPr lang="en-US" sz="1800" b="0" spc="-7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of</a:t>
                      </a:r>
                      <a:r>
                        <a:rPr lang="en-US" sz="1800" b="0" spc="-7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significant 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process</a:t>
                      </a:r>
                      <a:r>
                        <a:rPr lang="en-US" sz="1800" b="0" spc="-35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b="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contamination</a:t>
                      </a:r>
                      <a:endParaRPr lang="en-US" sz="1800" b="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19380" marR="93345" indent="-8255" algn="l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Very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spc="-25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Low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5240" marR="127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Moderate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970" marR="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1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Moderate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6510" marR="0" algn="ctr">
                        <a:spcBef>
                          <a:spcPts val="635"/>
                        </a:spcBef>
                        <a:spcAft>
                          <a:spcPts val="0"/>
                        </a:spcAft>
                      </a:pPr>
                      <a:r>
                        <a:rPr lang="en-US" sz="1800" spc="-25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Low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14935" marR="86995" indent="-8255" algn="l">
                        <a:spcBef>
                          <a:spcPts val="155"/>
                        </a:spcBef>
                        <a:spcAft>
                          <a:spcPts val="0"/>
                        </a:spcAft>
                      </a:pPr>
                      <a:r>
                        <a:rPr lang="en-US" sz="1800" spc="-2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Very</a:t>
                      </a:r>
                      <a:r>
                        <a:rPr lang="en-US" sz="1800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en-US" sz="1800" spc="-25" dirty="0">
                          <a:solidFill>
                            <a:srgbClr val="002060"/>
                          </a:solidFill>
                          <a:effectLst/>
                          <a:latin typeface="+mn-lt"/>
                        </a:rPr>
                        <a:t>Low</a:t>
                      </a:r>
                      <a:endParaRPr lang="en-US" sz="1800" dirty="0">
                        <a:solidFill>
                          <a:srgbClr val="002060"/>
                        </a:solidFill>
                        <a:effectLst/>
                        <a:latin typeface="+mn-lt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70061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95986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84B26-F3CC-1ACE-E2E8-EB9F70E1F9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Containment Performance Target (CPT)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4146BD-42C5-5A76-08E3-5106391B64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spcBef>
                <a:spcPts val="533"/>
              </a:spcBef>
            </a:pPr>
            <a:r>
              <a:rPr lang="en-US" sz="2400" dirty="0"/>
              <a:t>Develop User Requirements Specification (URS) and include containment performance target (CPT) and/or design exposure limit (DEL) and criteria for success</a:t>
            </a:r>
          </a:p>
          <a:p>
            <a:pPr>
              <a:lnSpc>
                <a:spcPct val="100000"/>
              </a:lnSpc>
              <a:spcBef>
                <a:spcPts val="533"/>
              </a:spcBef>
            </a:pPr>
            <a:r>
              <a:rPr lang="en-US" sz="2400" dirty="0"/>
              <a:t>CPT (Emissions) vs. DEL (Operator Exposure) </a:t>
            </a:r>
          </a:p>
          <a:p>
            <a:r>
              <a:rPr lang="en-US" dirty="0"/>
              <a:t>Airborne </a:t>
            </a:r>
          </a:p>
          <a:p>
            <a:pPr lvl="1"/>
            <a:r>
              <a:rPr lang="en-US" dirty="0"/>
              <a:t>OEL</a:t>
            </a:r>
          </a:p>
          <a:p>
            <a:pPr lvl="1"/>
            <a:r>
              <a:rPr lang="en-US" dirty="0"/>
              <a:t>AOEL</a:t>
            </a:r>
          </a:p>
          <a:p>
            <a:pPr lvl="1"/>
            <a:r>
              <a:rPr lang="en-US" dirty="0"/>
              <a:t>1/10 of OEL </a:t>
            </a:r>
          </a:p>
          <a:p>
            <a:r>
              <a:rPr lang="en-US" dirty="0"/>
              <a:t>Wipe </a:t>
            </a:r>
          </a:p>
          <a:p>
            <a:pPr lvl="1"/>
            <a:r>
              <a:rPr lang="en-US" dirty="0"/>
              <a:t>Wipe Limit</a:t>
            </a:r>
          </a:p>
          <a:p>
            <a:pPr lvl="1"/>
            <a:r>
              <a:rPr lang="en-US" dirty="0"/>
              <a:t>1/10 of Wipe Limit</a:t>
            </a:r>
          </a:p>
          <a:p>
            <a:r>
              <a:rPr lang="en-US" dirty="0"/>
              <a:t>Statistical Analysis Considerations 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9BDE24-37BB-7776-C56A-1EE67178A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5880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0B48B-B65E-41BC-9291-E834F512E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640" y="213914"/>
            <a:ext cx="10413953" cy="933569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Containment Verification  (CV) Protocol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8640A4-CEE0-449B-8795-3460DCF0F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2698" y="1147484"/>
            <a:ext cx="11375109" cy="4717288"/>
          </a:xfrm>
        </p:spPr>
        <p:txBody>
          <a:bodyPr>
            <a:normAutofit/>
          </a:bodyPr>
          <a:lstStyle/>
          <a:p>
            <a:pPr>
              <a:spcBef>
                <a:spcPts val="533"/>
              </a:spcBef>
            </a:pPr>
            <a:r>
              <a:rPr lang="en-US" sz="2133" dirty="0"/>
              <a:t>Identify CPT/DEL, surrogate and media requirements.</a:t>
            </a:r>
          </a:p>
          <a:p>
            <a:pPr marL="186258" indent="0">
              <a:spcBef>
                <a:spcPts val="533"/>
              </a:spcBef>
              <a:buNone/>
            </a:pPr>
            <a:endParaRPr lang="en-US" sz="533" dirty="0"/>
          </a:p>
          <a:p>
            <a:pPr>
              <a:spcBef>
                <a:spcPts val="533"/>
              </a:spcBef>
            </a:pPr>
            <a:r>
              <a:rPr lang="en-US" sz="2133" dirty="0"/>
              <a:t>List of supplies for IH for CV</a:t>
            </a:r>
          </a:p>
          <a:p>
            <a:pPr marL="186258" indent="0">
              <a:spcBef>
                <a:spcPts val="533"/>
              </a:spcBef>
              <a:buNone/>
            </a:pPr>
            <a:endParaRPr lang="en-US" sz="533" dirty="0"/>
          </a:p>
          <a:p>
            <a:pPr>
              <a:spcBef>
                <a:spcPts val="533"/>
              </a:spcBef>
            </a:pPr>
            <a:r>
              <a:rPr lang="en-US" sz="2133" dirty="0"/>
              <a:t>List of supplies for operations to perform CV</a:t>
            </a:r>
          </a:p>
          <a:p>
            <a:pPr marL="186258" indent="0">
              <a:spcBef>
                <a:spcPts val="533"/>
              </a:spcBef>
              <a:buNone/>
            </a:pPr>
            <a:endParaRPr lang="en-US" sz="533" dirty="0"/>
          </a:p>
          <a:p>
            <a:pPr>
              <a:spcBef>
                <a:spcPts val="533"/>
              </a:spcBef>
            </a:pPr>
            <a:r>
              <a:rPr lang="en-US" sz="2133" dirty="0"/>
              <a:t>Include detailed steps for each task</a:t>
            </a:r>
          </a:p>
          <a:p>
            <a:pPr lvl="1">
              <a:spcBef>
                <a:spcPts val="533"/>
              </a:spcBef>
            </a:pPr>
            <a:r>
              <a:rPr lang="en-US" sz="1733" dirty="0"/>
              <a:t>Include technique reminders, especially around cleaning</a:t>
            </a:r>
          </a:p>
          <a:p>
            <a:pPr marL="186258" indent="0">
              <a:spcBef>
                <a:spcPts val="533"/>
              </a:spcBef>
              <a:buNone/>
            </a:pPr>
            <a:endParaRPr lang="en-US" sz="533" dirty="0"/>
          </a:p>
          <a:p>
            <a:pPr>
              <a:spcBef>
                <a:spcPts val="533"/>
              </a:spcBef>
            </a:pPr>
            <a:r>
              <a:rPr lang="en-US" sz="2133" dirty="0"/>
              <a:t>Utilize protocol for training prior to CV</a:t>
            </a:r>
          </a:p>
          <a:p>
            <a:r>
              <a:rPr lang="en-US" sz="2133" dirty="0"/>
              <a:t>List air and wipe sample locations.</a:t>
            </a:r>
            <a:endParaRPr lang="en-US" sz="800" dirty="0"/>
          </a:p>
          <a:p>
            <a:r>
              <a:rPr lang="en-US" sz="2133" dirty="0"/>
              <a:t>Include drawings with sample locations.</a:t>
            </a:r>
            <a:endParaRPr lang="en-US" sz="800" dirty="0"/>
          </a:p>
          <a:p>
            <a:r>
              <a:rPr lang="en-US" sz="2133" dirty="0"/>
              <a:t>Define the number of iterations.</a:t>
            </a:r>
            <a:endParaRPr lang="en-US" sz="800" dirty="0"/>
          </a:p>
          <a:p>
            <a:pPr>
              <a:spcBef>
                <a:spcPts val="533"/>
              </a:spcBef>
            </a:pPr>
            <a:endParaRPr lang="en-US" sz="2133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815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190D9-534F-EE79-05BE-DA1D91575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Laboratory Considerations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5B6088-8DF2-40B7-A6F9-C8E0454FF4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Use an accredited and experienced lab in surrogate analysis </a:t>
            </a:r>
          </a:p>
          <a:p>
            <a:r>
              <a:rPr lang="en-US" sz="3200" dirty="0"/>
              <a:t>Analytical errors are less with Naproxen sodium than with mannitol and lactose</a:t>
            </a:r>
          </a:p>
          <a:p>
            <a:r>
              <a:rPr lang="en-US" sz="3200" dirty="0"/>
              <a:t>Turnaround time</a:t>
            </a:r>
          </a:p>
          <a:p>
            <a:r>
              <a:rPr lang="en-US" sz="3200" dirty="0"/>
              <a:t>Cost </a:t>
            </a:r>
          </a:p>
          <a:p>
            <a:r>
              <a:rPr lang="en-US" sz="3200" dirty="0"/>
              <a:t>Review of lab analytical data </a:t>
            </a:r>
          </a:p>
          <a:p>
            <a:r>
              <a:rPr lang="en-US" sz="3200" dirty="0"/>
              <a:t>In-situ extraction  </a:t>
            </a:r>
          </a:p>
          <a:p>
            <a:endParaRPr lang="en-US" sz="32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0F58621-9383-F1BE-F4AB-F483FFF01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7268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4FDCD2-B311-487D-BA82-B07D78DC4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6D04BE-C3DC-4EC8-B631-C2243C2988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533"/>
              </a:spcBef>
            </a:pPr>
            <a:r>
              <a:rPr lang="en-US" sz="2133" dirty="0"/>
              <a:t>Utilize industry recognized practice and agree on data evaluation criteria</a:t>
            </a:r>
          </a:p>
          <a:p>
            <a:pPr lvl="1">
              <a:lnSpc>
                <a:spcPct val="100000"/>
              </a:lnSpc>
              <a:spcBef>
                <a:spcPts val="533"/>
              </a:spcBef>
            </a:pPr>
            <a:r>
              <a:rPr lang="en-US" i="1" dirty="0"/>
              <a:t>ISPE Assessing the Particulate Containment Performance of Pharmaceutical</a:t>
            </a:r>
          </a:p>
          <a:p>
            <a:pPr marL="795827" lvl="1" indent="0">
              <a:lnSpc>
                <a:spcPct val="100000"/>
              </a:lnSpc>
              <a:spcBef>
                <a:spcPts val="533"/>
              </a:spcBef>
              <a:buNone/>
            </a:pPr>
            <a:r>
              <a:rPr lang="en-US" i="1" dirty="0"/>
              <a:t>       Equipment (Second Edition, May 2012)</a:t>
            </a:r>
          </a:p>
          <a:p>
            <a:r>
              <a:rPr lang="en-US" dirty="0"/>
              <a:t>Background,  Personal Breathing Zone (PBZ) air,  area positional air and blank samples</a:t>
            </a:r>
          </a:p>
          <a:p>
            <a:r>
              <a:rPr lang="en-US" dirty="0"/>
              <a:t>Task based  and short-term </a:t>
            </a:r>
          </a:p>
          <a:p>
            <a:r>
              <a:rPr lang="en-US" dirty="0"/>
              <a:t>Wipe sampling – critical to determine if containers and surfaces are contaminated to the extent it effects surrogate results during CV</a:t>
            </a:r>
          </a:p>
          <a:p>
            <a:r>
              <a:rPr lang="en-US" dirty="0"/>
              <a:t>Three to six repeat iterations at minimum for collecting representative data.</a:t>
            </a:r>
          </a:p>
          <a:p>
            <a:r>
              <a:rPr lang="en-US" dirty="0"/>
              <a:t>Do not reuse surrogate once surrogate bag is opened </a:t>
            </a:r>
          </a:p>
          <a:p>
            <a:r>
              <a:rPr lang="en-US" dirty="0"/>
              <a:t>Factory Acceptance test and Site Acceptance test 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610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BDA58B-9AC2-47A1-838B-BA53B0BF8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0414" y="102967"/>
            <a:ext cx="10628586" cy="110572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FF0000"/>
                </a:solidFill>
              </a:rPr>
              <a:t>Containment Verification – </a:t>
            </a:r>
            <a:br>
              <a:rPr lang="en-US" sz="3200" b="1" dirty="0">
                <a:solidFill>
                  <a:srgbClr val="FF0000"/>
                </a:solidFill>
              </a:rPr>
            </a:br>
            <a:r>
              <a:rPr lang="en-US" sz="3200" b="1" dirty="0">
                <a:solidFill>
                  <a:srgbClr val="FF0000"/>
                </a:solidFill>
              </a:rPr>
              <a:t>Air monitoring and wipe sampling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22BFB6-AB3D-4674-821C-DECAEE4498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7427" y="1208690"/>
            <a:ext cx="11127011" cy="516797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Air samples</a:t>
            </a:r>
          </a:p>
          <a:p>
            <a:pPr lvl="1"/>
            <a:r>
              <a:rPr lang="en-US" dirty="0"/>
              <a:t>Personal Breathing Zone (PBZ) air samples </a:t>
            </a:r>
          </a:p>
          <a:p>
            <a:pPr lvl="1"/>
            <a:r>
              <a:rPr lang="en-US" dirty="0"/>
              <a:t>Area air samples at typically connection or transfer points (potential for leakage or fugitive emissions)</a:t>
            </a:r>
          </a:p>
          <a:p>
            <a:r>
              <a:rPr lang="en-US" dirty="0"/>
              <a:t>Wipe samples for Containment Verification:</a:t>
            </a:r>
          </a:p>
          <a:p>
            <a:pPr lvl="1"/>
            <a:r>
              <a:rPr lang="en-US" dirty="0"/>
              <a:t>Outside containment device only</a:t>
            </a:r>
          </a:p>
          <a:p>
            <a:pPr lvl="1"/>
            <a:r>
              <a:rPr lang="en-US" dirty="0"/>
              <a:t>Material movement steps from containment to outside containment, most common source for spread of contamination</a:t>
            </a:r>
          </a:p>
          <a:p>
            <a:pPr lvl="1"/>
            <a:r>
              <a:rPr lang="en-US" dirty="0"/>
              <a:t>Care needed- to determine if surface contamination is due to containment performance v/s work practices</a:t>
            </a:r>
          </a:p>
          <a:p>
            <a:pPr lvl="1"/>
            <a:r>
              <a:rPr lang="en-US" dirty="0"/>
              <a:t>Surfaces such as rapid transfer ports, equipment door handles, bagged materials removed from containment devices</a:t>
            </a:r>
          </a:p>
          <a:p>
            <a:r>
              <a:rPr lang="en-US" dirty="0"/>
              <a:t>Wipe samples for cleaning validation / effectiveness purposes</a:t>
            </a:r>
          </a:p>
          <a:p>
            <a:pPr lvl="1"/>
            <a:r>
              <a:rPr lang="en-US" dirty="0"/>
              <a:t>Not representative of containment performance</a:t>
            </a:r>
          </a:p>
          <a:p>
            <a:pPr lvl="1"/>
            <a:r>
              <a:rPr lang="en-US" dirty="0"/>
              <a:t>Do not sample inside containment device</a:t>
            </a:r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758F3B-ED2E-389D-D514-19B16875A0F2}"/>
              </a:ext>
            </a:extLst>
          </p:cNvPr>
          <p:cNvSpPr/>
          <p:nvPr/>
        </p:nvSpPr>
        <p:spPr>
          <a:xfrm>
            <a:off x="523784" y="6032938"/>
            <a:ext cx="11360790" cy="63062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i="1" dirty="0"/>
              <a:t>Background air and wipe sampling needed to ensure no prior surrogate contamination which could bias containment verification data.</a:t>
            </a:r>
          </a:p>
        </p:txBody>
      </p:sp>
    </p:spTree>
    <p:extLst>
      <p:ext uri="{BB962C8B-B14F-4D97-AF65-F5344CB8AC3E}">
        <p14:creationId xmlns:p14="http://schemas.microsoft.com/office/powerpoint/2010/main" val="21223127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4DFA8-D417-B38E-762D-B391FB8A0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152" y="154919"/>
            <a:ext cx="10239703" cy="769991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Factory Acceptance Test (FAT)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6835E-F349-F132-9659-7AFAC013E3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152" y="1219200"/>
            <a:ext cx="10964917" cy="4572767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/>
              <a:t>Primary purpose- Testing containment equipment capabilities at manufacturer’s site</a:t>
            </a:r>
            <a:r>
              <a:rPr lang="en-US" sz="2400" u="sng" dirty="0"/>
              <a:t> before </a:t>
            </a:r>
            <a:r>
              <a:rPr lang="en-US" sz="2400" dirty="0"/>
              <a:t>equipment is shipped to site</a:t>
            </a:r>
          </a:p>
          <a:p>
            <a:r>
              <a:rPr lang="en-US" sz="2400" dirty="0"/>
              <a:t>Avoid Containment  manufacturer conducting CV</a:t>
            </a:r>
          </a:p>
          <a:p>
            <a:r>
              <a:rPr lang="en-US" sz="2400" dirty="0"/>
              <a:t>Partner with procurement while selecting a vendor  </a:t>
            </a:r>
            <a:endParaRPr lang="en-US" sz="800" dirty="0"/>
          </a:p>
          <a:p>
            <a:r>
              <a:rPr lang="en-US" dirty="0"/>
              <a:t>Opportunity to </a:t>
            </a:r>
          </a:p>
          <a:p>
            <a:pPr lvl="1"/>
            <a:r>
              <a:rPr lang="en-US" sz="2200" dirty="0"/>
              <a:t>Predict likelihood of containment performance success or failure</a:t>
            </a:r>
          </a:p>
          <a:p>
            <a:pPr lvl="1"/>
            <a:r>
              <a:rPr lang="en-US" sz="2200" dirty="0"/>
              <a:t>Design changes to meet CPT</a:t>
            </a:r>
          </a:p>
          <a:p>
            <a:pPr lvl="1"/>
            <a:r>
              <a:rPr lang="en-US" sz="2200" dirty="0"/>
              <a:t>Introduce workers to containment, train and develop best working practices </a:t>
            </a:r>
          </a:p>
          <a:p>
            <a:r>
              <a:rPr lang="en-US" dirty="0"/>
              <a:t>Important to recognize deviations from actual use are likely during FAT:</a:t>
            </a:r>
          </a:p>
          <a:p>
            <a:pPr lvl="1"/>
            <a:r>
              <a:rPr lang="en-US" sz="2200" dirty="0"/>
              <a:t>Actual end users at sites may not be able to travel to factory location</a:t>
            </a:r>
          </a:p>
          <a:p>
            <a:pPr lvl="1"/>
            <a:r>
              <a:rPr lang="en-US" sz="2200" dirty="0"/>
              <a:t>Simulation of site conditions may not be possible at vendor location</a:t>
            </a:r>
          </a:p>
          <a:p>
            <a:pPr lvl="1"/>
            <a:r>
              <a:rPr lang="en-US" sz="2200" dirty="0"/>
              <a:t>Final assembly planned at destination site</a:t>
            </a:r>
          </a:p>
          <a:p>
            <a:pPr lvl="1"/>
            <a:r>
              <a:rPr lang="en-US" sz="2200" i="1" dirty="0"/>
              <a:t>Need to align FAT as close as feasible to future site conditions.</a:t>
            </a:r>
          </a:p>
          <a:p>
            <a:r>
              <a:rPr lang="en-US" i="1" dirty="0"/>
              <a:t>Different surrogate during FAT and SAT</a:t>
            </a:r>
          </a:p>
          <a:p>
            <a:pPr lvl="1"/>
            <a:endParaRPr lang="en-US" sz="2200" i="1" dirty="0"/>
          </a:p>
          <a:p>
            <a:endParaRPr lang="en-US" i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421DF8B-79D0-5697-71E2-70D0D1BFCD02}"/>
              </a:ext>
            </a:extLst>
          </p:cNvPr>
          <p:cNvSpPr/>
          <p:nvPr/>
        </p:nvSpPr>
        <p:spPr>
          <a:xfrm>
            <a:off x="448003" y="5845286"/>
            <a:ext cx="11295993" cy="5261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Critical to consider that surrogate selected has minimum potential for prior contamination at the factory </a:t>
            </a:r>
          </a:p>
          <a:p>
            <a:pPr algn="ctr"/>
            <a:r>
              <a:rPr lang="en-US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1214283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8377A-C762-4405-074F-0C38867C1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421" y="166906"/>
            <a:ext cx="10515600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Site Acceptance Test (SAT)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D7DE3-67F7-012A-B9F3-CBFFC2A5AE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2469"/>
            <a:ext cx="10515600" cy="4684494"/>
          </a:xfrm>
        </p:spPr>
        <p:txBody>
          <a:bodyPr>
            <a:normAutofit/>
          </a:bodyPr>
          <a:lstStyle/>
          <a:p>
            <a:r>
              <a:rPr lang="en-US" dirty="0"/>
              <a:t>Before make mock up and have employee tryout </a:t>
            </a:r>
          </a:p>
          <a:p>
            <a:r>
              <a:rPr lang="en-US" dirty="0"/>
              <a:t>Performed after receipt and installation of equipment at the site.</a:t>
            </a:r>
          </a:p>
          <a:p>
            <a:r>
              <a:rPr lang="en-US" dirty="0"/>
              <a:t>Normally conducted with a surrogate</a:t>
            </a:r>
          </a:p>
          <a:p>
            <a:r>
              <a:rPr lang="en-US" dirty="0"/>
              <a:t>Lessons learnt on sampling locations from FAT to be implemented during SAT.</a:t>
            </a:r>
          </a:p>
          <a:p>
            <a:r>
              <a:rPr lang="en-US" dirty="0"/>
              <a:t>Typically, more focus on end user training and developing best work practices prior to SAT (as compared to FAT).</a:t>
            </a:r>
          </a:p>
          <a:p>
            <a:r>
              <a:rPr lang="en-US" dirty="0"/>
              <a:t>Dry run/ dummy run prior to SAT is important</a:t>
            </a:r>
          </a:p>
          <a:p>
            <a:pPr lvl="1"/>
            <a:r>
              <a:rPr lang="en-US" dirty="0"/>
              <a:t>With a non-surrogate material (UV irradiated material preferred to train employees)</a:t>
            </a:r>
          </a:p>
          <a:p>
            <a:r>
              <a:rPr lang="en-US" dirty="0"/>
              <a:t>Critical to develop detailed/ step-wise cleaning protocol prior to conducting SAT.</a:t>
            </a:r>
          </a:p>
        </p:txBody>
      </p:sp>
    </p:spTree>
    <p:extLst>
      <p:ext uri="{BB962C8B-B14F-4D97-AF65-F5344CB8AC3E}">
        <p14:creationId xmlns:p14="http://schemas.microsoft.com/office/powerpoint/2010/main" val="859209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2">
            <a:extLst>
              <a:ext uri="{FF2B5EF4-FFF2-40B4-BE49-F238E27FC236}">
                <a16:creationId xmlns:a16="http://schemas.microsoft.com/office/drawing/2014/main" id="{6963A867-6312-4E0B-94D9-B5AE2544B1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0" y="28945"/>
            <a:ext cx="11185864" cy="12160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sz="4200" b="1" dirty="0">
                <a:solidFill>
                  <a:srgbClr val="FF0000"/>
                </a:solidFill>
              </a:rPr>
              <a:t>Surrogate Monitoring </a:t>
            </a:r>
            <a:br>
              <a:rPr lang="en-US" sz="4200" b="1" dirty="0">
                <a:solidFill>
                  <a:srgbClr val="FF0000"/>
                </a:solidFill>
              </a:rPr>
            </a:br>
            <a:r>
              <a:rPr lang="en-US" sz="4200" b="1" dirty="0">
                <a:solidFill>
                  <a:srgbClr val="FF0000"/>
                </a:solidFill>
              </a:rPr>
              <a:t>– Personal Breathing Zone Air  Samples</a:t>
            </a:r>
          </a:p>
        </p:txBody>
      </p:sp>
      <p:pic>
        <p:nvPicPr>
          <p:cNvPr id="216067" name="Picture 5">
            <a:extLst>
              <a:ext uri="{FF2B5EF4-FFF2-40B4-BE49-F238E27FC236}">
                <a16:creationId xmlns:a16="http://schemas.microsoft.com/office/drawing/2014/main" id="{7B8B4A6A-CD99-4390-A013-77D69AABA7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1785938"/>
            <a:ext cx="1943100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6068" name="Picture 8">
            <a:extLst>
              <a:ext uri="{FF2B5EF4-FFF2-40B4-BE49-F238E27FC236}">
                <a16:creationId xmlns:a16="http://schemas.microsoft.com/office/drawing/2014/main" id="{4111B1A7-A16E-46D5-B6D1-9B4C3CBAB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53350" y="1589049"/>
            <a:ext cx="234315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6069" name="Picture 12">
            <a:extLst>
              <a:ext uri="{FF2B5EF4-FFF2-40B4-BE49-F238E27FC236}">
                <a16:creationId xmlns:a16="http://schemas.microsoft.com/office/drawing/2014/main" id="{9E432257-C82F-45DE-917D-1C7322D53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3000" y="3286125"/>
            <a:ext cx="2457450" cy="327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44296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E231F-635F-D158-C2D1-072DDB9C5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b="1" dirty="0">
                <a:solidFill>
                  <a:srgbClr val="FF0000"/>
                </a:solidFill>
              </a:rPr>
              <a:t>Containment Verification- Area air sampling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6CC036-130C-84EF-F31A-12C32D3A7CD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415" y="1640821"/>
            <a:ext cx="3969481" cy="28167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449912-5877-D3C1-A7CF-21AFFB9845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08077" y="1640821"/>
            <a:ext cx="3969482" cy="2816759"/>
          </a:xfrm>
          <a:prstGeom prst="rect">
            <a:avLst/>
          </a:prstGeom>
        </p:spPr>
      </p:pic>
      <p:pic>
        <p:nvPicPr>
          <p:cNvPr id="8" name="Picture 7" descr="A picture containing indoor, table, kitchen, sitting&#10;&#10;Description automatically generated">
            <a:extLst>
              <a:ext uri="{FF2B5EF4-FFF2-40B4-BE49-F238E27FC236}">
                <a16:creationId xmlns:a16="http://schemas.microsoft.com/office/drawing/2014/main" id="{C10C7CB6-3843-83FA-D87F-D531A2125B7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03951" y="1905507"/>
            <a:ext cx="3323168" cy="2492376"/>
          </a:xfrm>
          <a:prstGeom prst="rect">
            <a:avLst/>
          </a:prstGeom>
        </p:spPr>
      </p:pic>
      <p:pic>
        <p:nvPicPr>
          <p:cNvPr id="9" name="Content Placeholder 4" descr="A picture containing indoor, wall, white&#10;&#10;Description automatically generated">
            <a:extLst>
              <a:ext uri="{FF2B5EF4-FFF2-40B4-BE49-F238E27FC236}">
                <a16:creationId xmlns:a16="http://schemas.microsoft.com/office/drawing/2014/main" id="{3E48F909-3960-7E45-AA55-EAD60CB9D9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3" t="15048"/>
          <a:stretch/>
        </p:blipFill>
        <p:spPr>
          <a:xfrm>
            <a:off x="335091" y="4107227"/>
            <a:ext cx="4081298" cy="2648333"/>
          </a:xfrm>
        </p:spPr>
      </p:pic>
      <p:pic>
        <p:nvPicPr>
          <p:cNvPr id="10" name="Picture 9" descr="A picture containing indoor, device, miller&#10;&#10;Description automatically generated">
            <a:extLst>
              <a:ext uri="{FF2B5EF4-FFF2-40B4-BE49-F238E27FC236}">
                <a16:creationId xmlns:a16="http://schemas.microsoft.com/office/drawing/2014/main" id="{F25940D7-6390-FC73-17B6-5A0952C60F5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18" t="-505" r="29053" b="16365"/>
          <a:stretch/>
        </p:blipFill>
        <p:spPr>
          <a:xfrm rot="5400000">
            <a:off x="5058176" y="3769809"/>
            <a:ext cx="2492378" cy="3323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7888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866C8-C9A2-B3D9-CC9F-2F5200A57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297" y="125224"/>
            <a:ext cx="11335406" cy="1325563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Containment Validation Results Evaluation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C5CEB-A62C-D133-663B-FA999D643D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297" y="1575074"/>
            <a:ext cx="10925503" cy="4601889"/>
          </a:xfrm>
        </p:spPr>
        <p:txBody>
          <a:bodyPr>
            <a:normAutofit fontScale="92500"/>
          </a:bodyPr>
          <a:lstStyle/>
          <a:p>
            <a:r>
              <a:rPr lang="en-US" dirty="0"/>
              <a:t>Review lab results carefully and consult lab if needed </a:t>
            </a:r>
          </a:p>
          <a:p>
            <a:r>
              <a:rPr lang="en-US" dirty="0"/>
              <a:t>Review background and blank samples </a:t>
            </a:r>
          </a:p>
          <a:p>
            <a:r>
              <a:rPr lang="en-US" dirty="0"/>
              <a:t>Compare results with CPT</a:t>
            </a:r>
          </a:p>
          <a:p>
            <a:r>
              <a:rPr lang="en-US" dirty="0"/>
              <a:t>Data Analysis (typical data analysis):</a:t>
            </a:r>
          </a:p>
          <a:p>
            <a:pPr lvl="1"/>
            <a:r>
              <a:rPr lang="en-US" dirty="0"/>
              <a:t> 95</a:t>
            </a:r>
            <a:r>
              <a:rPr lang="en-US" baseline="30000" dirty="0"/>
              <a:t>th</a:t>
            </a:r>
            <a:r>
              <a:rPr lang="en-US" dirty="0"/>
              <a:t> Percentile Point Estimate</a:t>
            </a:r>
          </a:p>
          <a:p>
            <a:pPr lvl="1"/>
            <a:r>
              <a:rPr lang="en-US" dirty="0"/>
              <a:t>Bayesian Decision Analysis, </a:t>
            </a:r>
          </a:p>
          <a:p>
            <a:pPr lvl="1"/>
            <a:r>
              <a:rPr lang="en-US" dirty="0"/>
              <a:t> EN-689:2018</a:t>
            </a:r>
          </a:p>
          <a:p>
            <a:r>
              <a:rPr lang="en-US" dirty="0"/>
              <a:t>Most critical :  Personal Breathing Zone air and Area air monitoring data.</a:t>
            </a:r>
          </a:p>
          <a:p>
            <a:r>
              <a:rPr lang="en-US" dirty="0"/>
              <a:t>Review wipe data  to differentiate between containment performance and work practices/ cleaning.</a:t>
            </a:r>
          </a:p>
          <a:p>
            <a:r>
              <a:rPr lang="en-US" dirty="0"/>
              <a:t>Identify a breach of containment and contributory factor</a:t>
            </a:r>
          </a:p>
          <a:p>
            <a:r>
              <a:rPr lang="en-US" dirty="0"/>
              <a:t>Ensure periodic follow-up monitoring/ verification with actual API is conducted after initial FAT/SAT with surrogate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74774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5760" y="286604"/>
            <a:ext cx="10651428" cy="1240150"/>
          </a:xfrm>
        </p:spPr>
        <p:txBody>
          <a:bodyPr>
            <a:normAutofit/>
          </a:bodyPr>
          <a:lstStyle/>
          <a:p>
            <a:r>
              <a:rPr lang="en-US" altLang="zh-CN" b="1" dirty="0">
                <a:solidFill>
                  <a:srgbClr val="FF0000"/>
                </a:solidFill>
              </a:rPr>
              <a:t>Caution: Surrogate monitoring v/s API monitoring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1588" y="1836737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>
              <a:spcAft>
                <a:spcPts val="1200"/>
              </a:spcAft>
            </a:pPr>
            <a:r>
              <a:rPr lang="en-US" altLang="zh-CN" sz="2400" dirty="0"/>
              <a:t>Surrogate monitoring is indicative and not confirmative of the API particulate containment and exposures. Depends:</a:t>
            </a:r>
          </a:p>
          <a:p>
            <a:pPr lvl="1">
              <a:spcAft>
                <a:spcPts val="1200"/>
              </a:spcAft>
            </a:pPr>
            <a:r>
              <a:rPr lang="en-US" altLang="zh-CN" sz="2000" dirty="0"/>
              <a:t>Surrogate particle size distribution, airborne potential, moisture content, bulk density and other parameters- similarity with API</a:t>
            </a:r>
          </a:p>
          <a:p>
            <a:pPr lvl="1"/>
            <a:r>
              <a:rPr lang="en-US" sz="2000" dirty="0"/>
              <a:t>Surrogate selection dependent if surrogate is already part of the formulation </a:t>
            </a:r>
          </a:p>
          <a:p>
            <a:pPr marL="457200" lvl="1" indent="0">
              <a:buNone/>
            </a:pPr>
            <a:endParaRPr lang="en-US" sz="2000" dirty="0"/>
          </a:p>
          <a:p>
            <a:pPr lvl="1"/>
            <a:r>
              <a:rPr lang="en-US" sz="2000" dirty="0"/>
              <a:t>Surrogate % selection in blend </a:t>
            </a:r>
          </a:p>
          <a:p>
            <a:pPr marL="457200" lvl="1" indent="0">
              <a:buNone/>
            </a:pPr>
            <a:endParaRPr lang="en-US" altLang="zh-CN" sz="2000" dirty="0"/>
          </a:p>
          <a:p>
            <a:pPr lvl="1">
              <a:spcAft>
                <a:spcPts val="1200"/>
              </a:spcAft>
            </a:pPr>
            <a:r>
              <a:rPr lang="en-US" altLang="zh-CN" sz="2000" dirty="0"/>
              <a:t>Surrogates typically have better cleanability than APIs, hence wipe results may not be representative.</a:t>
            </a:r>
          </a:p>
          <a:p>
            <a:pPr>
              <a:spcAft>
                <a:spcPts val="1200"/>
              </a:spcAft>
            </a:pPr>
            <a:r>
              <a:rPr lang="en-US" altLang="zh-CN" sz="2400" i="1" dirty="0">
                <a:solidFill>
                  <a:srgbClr val="FF0000"/>
                </a:solidFill>
              </a:rPr>
              <a:t>Surrogate monitoring is not substitute for API monitoring - After surrogate monitoring, API exposure monitoring  has to be done</a:t>
            </a:r>
            <a:endParaRPr lang="en-US" altLang="zh-CN" sz="2400" dirty="0">
              <a:solidFill>
                <a:srgbClr val="FF0000"/>
              </a:solidFill>
            </a:endParaRPr>
          </a:p>
          <a:p>
            <a:pPr>
              <a:spcAft>
                <a:spcPts val="1200"/>
              </a:spcAft>
            </a:pPr>
            <a:endParaRPr lang="en-US" altLang="zh-CN" sz="2400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781800" y="61880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004E96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7F824CC-61DE-4FA0-8E3D-AEBBD0D2544C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3989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B4BDD0-6503-43A7-87D9-0793542D6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45" y="420059"/>
            <a:ext cx="10586355" cy="79914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Lessons  Learnt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8EBCE1-0C84-448D-B3DE-79D33B39FD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228" y="1219200"/>
            <a:ext cx="11438257" cy="4809864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FF0000"/>
                </a:solidFill>
              </a:rPr>
              <a:t>Ensure competent professionals are conducting surrogate monitoring, evaluating results and arriving at conclusions </a:t>
            </a:r>
          </a:p>
          <a:p>
            <a:r>
              <a:rPr lang="en-US" dirty="0">
                <a:solidFill>
                  <a:srgbClr val="FF0000"/>
                </a:solidFill>
              </a:rPr>
              <a:t>Ensure surrogate meets bulk density, particle size characteristics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133" dirty="0">
                <a:solidFill>
                  <a:srgbClr val="FF0000"/>
                </a:solidFill>
              </a:rPr>
              <a:t>Buy surrogate as needed – do not buy large quantity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133" dirty="0">
                <a:solidFill>
                  <a:srgbClr val="FF0000"/>
                </a:solidFill>
              </a:rPr>
              <a:t>Once a surrogate bag is opened,  do not reuse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133" dirty="0">
                <a:solidFill>
                  <a:srgbClr val="FF0000"/>
                </a:solidFill>
              </a:rPr>
              <a:t>Do not perform surrogate subdivision in n the same where FAT/SAT is planned.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133" dirty="0">
                <a:solidFill>
                  <a:srgbClr val="FF0000"/>
                </a:solidFill>
              </a:rPr>
              <a:t>Ensure HVAC is not bringing surrogate in to test area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133" dirty="0">
                <a:solidFill>
                  <a:srgbClr val="FF0000"/>
                </a:solidFill>
              </a:rPr>
              <a:t>Do not use any parts/equipment/tools and PPE/gowning previously contaminated with surrogate.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2133" dirty="0">
                <a:solidFill>
                  <a:srgbClr val="FF0000"/>
                </a:solidFill>
              </a:rPr>
              <a:t>Ensure test suites are thoroughly cleaned with appropriate cleaning agent for the specific surrogate prior to CV.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srgbClr val="FF0000"/>
                </a:solidFill>
              </a:rPr>
              <a:t>During FAT/SAT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133" dirty="0">
                <a:solidFill>
                  <a:srgbClr val="FF0000"/>
                </a:solidFill>
              </a:rPr>
              <a:t>Use disposable PPE and change after each iteration during CV.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133" dirty="0">
                <a:solidFill>
                  <a:srgbClr val="FF0000"/>
                </a:solidFill>
              </a:rPr>
              <a:t>Do not change / ease work practices/PPE between API and surrogate just because surrogate is ‘less hazardous’ than API.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endParaRPr lang="en-US" sz="2133" dirty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3576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4BB88-21E5-6A6C-5FDF-E42AD2844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792" y="0"/>
            <a:ext cx="11161184" cy="1206500"/>
          </a:xfrm>
        </p:spPr>
        <p:txBody>
          <a:bodyPr/>
          <a:lstStyle/>
          <a:p>
            <a:pPr algn="ctr">
              <a:defRPr/>
            </a:pPr>
            <a:r>
              <a:rPr lang="en-IN" sz="2600" dirty="0"/>
              <a:t>Area Samples: Closed Charging with Split Butterfly Valve (SBV) </a:t>
            </a:r>
            <a:br>
              <a:rPr lang="en-IN" sz="3200" dirty="0"/>
            </a:br>
            <a:r>
              <a:rPr lang="en-IN" sz="2000" dirty="0"/>
              <a:t>(weight range: 15 Kg – 60 Kg)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21164A-A549-7F5D-D00E-B2E3115135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5278" y="2209800"/>
            <a:ext cx="5172722" cy="32004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dirty="0"/>
              <a:t>Sample size: 44</a:t>
            </a:r>
          </a:p>
          <a:p>
            <a:pPr>
              <a:defRPr/>
            </a:pPr>
            <a:r>
              <a:rPr lang="en-US" dirty="0"/>
              <a:t>Results range: 0.032 – 21.6 </a:t>
            </a:r>
            <a:r>
              <a:rPr lang="el-GR" sz="2000" dirty="0"/>
              <a:t>μ</a:t>
            </a:r>
            <a:r>
              <a:rPr lang="en-IN" sz="2000" dirty="0"/>
              <a:t>g/m</a:t>
            </a:r>
            <a:r>
              <a:rPr lang="en-IN" sz="2000" b="1" baseline="30000" dirty="0"/>
              <a:t>3</a:t>
            </a:r>
            <a:r>
              <a:rPr lang="en-IN" sz="2000" b="1" dirty="0"/>
              <a:t> </a:t>
            </a:r>
            <a:endParaRPr lang="en-US" dirty="0"/>
          </a:p>
          <a:p>
            <a:pPr>
              <a:defRPr/>
            </a:pPr>
            <a:r>
              <a:rPr lang="en-IN" dirty="0"/>
              <a:t>S</a:t>
            </a:r>
            <a:r>
              <a:rPr lang="en-US" dirty="0"/>
              <a:t>ample Duration: 30 – 90 minutes</a:t>
            </a:r>
          </a:p>
          <a:p>
            <a:pPr>
              <a:defRPr/>
            </a:pPr>
            <a:r>
              <a:rPr lang="en-US" dirty="0"/>
              <a:t>Sample Weight 15 kg – 60 kg </a:t>
            </a:r>
          </a:p>
          <a:p>
            <a:pPr>
              <a:defRPr/>
            </a:pPr>
            <a:r>
              <a:rPr lang="en-US" dirty="0"/>
              <a:t>Geometric Standard Deviation (GSD): 3.7</a:t>
            </a:r>
          </a:p>
          <a:p>
            <a:pPr>
              <a:defRPr/>
            </a:pPr>
            <a:r>
              <a:rPr lang="en-US" dirty="0"/>
              <a:t>95</a:t>
            </a:r>
            <a:r>
              <a:rPr lang="en-US" baseline="30000" dirty="0"/>
              <a:t>th</a:t>
            </a:r>
            <a:r>
              <a:rPr lang="en-US" dirty="0"/>
              <a:t> </a:t>
            </a:r>
            <a:r>
              <a:rPr lang="en-US" baseline="30000" dirty="0"/>
              <a:t>%</a:t>
            </a:r>
            <a:r>
              <a:rPr lang="en-US" dirty="0" err="1"/>
              <a:t>ile</a:t>
            </a:r>
            <a:r>
              <a:rPr lang="en-US" dirty="0"/>
              <a:t> estimate: 3.53 </a:t>
            </a:r>
            <a:r>
              <a:rPr lang="el-GR" sz="2000" dirty="0"/>
              <a:t>μ</a:t>
            </a:r>
            <a:r>
              <a:rPr lang="en-IN" sz="2000" dirty="0"/>
              <a:t>g/m</a:t>
            </a:r>
            <a:r>
              <a:rPr lang="en-IN" sz="2000" baseline="30000" dirty="0"/>
              <a:t>3</a:t>
            </a:r>
          </a:p>
          <a:p>
            <a:pPr marL="0" indent="0">
              <a:buNone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183CB5-EB55-06C0-BD70-00BB39AF75F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FDFEF41E-CE67-4AE8-A1B1-7637A2AB7BD7}" type="slidenum">
              <a:rPr lang="en-US" altLang="en-US" sz="1000" smtClean="0"/>
              <a:pPr eaLnBrk="1" hangingPunct="1"/>
              <a:t>21</a:t>
            </a:fld>
            <a:endParaRPr lang="en-US" altLang="en-US" sz="1000"/>
          </a:p>
        </p:txBody>
      </p:sp>
      <p:pic>
        <p:nvPicPr>
          <p:cNvPr id="1026" name="Picture 2" descr="ChargePoint Technology | Pharma Containment &amp; Aseptic Processing">
            <a:extLst>
              <a:ext uri="{FF2B5EF4-FFF2-40B4-BE49-F238E27FC236}">
                <a16:creationId xmlns:a16="http://schemas.microsoft.com/office/drawing/2014/main" id="{93AD56C4-29D3-26B9-8C12-56E0D77699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629" y="2357437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48C089B-05EC-E110-2675-2FF2BA1FDD9B}"/>
              </a:ext>
            </a:extLst>
          </p:cNvPr>
          <p:cNvSpPr/>
          <p:nvPr/>
        </p:nvSpPr>
        <p:spPr>
          <a:xfrm>
            <a:off x="1093076" y="5307724"/>
            <a:ext cx="10131972" cy="8513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Split  Butterfly Valves with built-in vacuum extraction system more suitable for potent compounds transfer.</a:t>
            </a:r>
          </a:p>
          <a:p>
            <a:pPr algn="ctr"/>
            <a:r>
              <a:rPr lang="en-US" dirty="0"/>
              <a:t>Cleaning procedures essential to reduce contamination (HEPA vacuuming on SBV faces upon disconnection, wet wiping with suitable solvent)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713D64-52C8-7CF9-48AA-841C58FFD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962" y="334962"/>
            <a:ext cx="10515600" cy="672306"/>
          </a:xfrm>
        </p:spPr>
        <p:txBody>
          <a:bodyPr/>
          <a:lstStyle/>
          <a:p>
            <a:pPr algn="ctr"/>
            <a:r>
              <a:rPr lang="en-US" sz="3200" dirty="0"/>
              <a:t>Ventilated Balance Enclosure </a:t>
            </a:r>
            <a:br>
              <a:rPr lang="en-US" sz="3200" dirty="0"/>
            </a:br>
            <a:r>
              <a:rPr lang="en-US" sz="2200" dirty="0"/>
              <a:t>(material transfer to single use bag)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9A4090-A9D2-C316-7D96-90897F8B41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14726" y="1158081"/>
            <a:ext cx="8096250" cy="5028804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tx1"/>
                </a:solidFill>
              </a:rPr>
              <a:t>Surrogate used: Lactose OEB 3 compounds</a:t>
            </a:r>
          </a:p>
          <a:p>
            <a:r>
              <a:rPr lang="en-US" sz="2000" dirty="0">
                <a:solidFill>
                  <a:schemeClr val="tx1"/>
                </a:solidFill>
              </a:rPr>
              <a:t>Weight range: 30-40 kg</a:t>
            </a:r>
          </a:p>
          <a:p>
            <a:r>
              <a:rPr lang="en-US" sz="2000" dirty="0">
                <a:solidFill>
                  <a:schemeClr val="tx1"/>
                </a:solidFill>
              </a:rPr>
              <a:t>CPT – 10 µg/m</a:t>
            </a:r>
            <a:r>
              <a:rPr lang="en-US" sz="2000" baseline="30000" dirty="0">
                <a:solidFill>
                  <a:schemeClr val="tx1"/>
                </a:solidFill>
              </a:rPr>
              <a:t>3</a:t>
            </a:r>
          </a:p>
          <a:p>
            <a:r>
              <a:rPr lang="en-US" sz="2000" dirty="0">
                <a:solidFill>
                  <a:schemeClr val="tx1"/>
                </a:solidFill>
              </a:rPr>
              <a:t>Sample size 3-5</a:t>
            </a:r>
          </a:p>
          <a:p>
            <a:r>
              <a:rPr lang="en-US" sz="2000" dirty="0">
                <a:solidFill>
                  <a:schemeClr val="tx1"/>
                </a:solidFill>
              </a:rPr>
              <a:t>Result Range: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tx1"/>
                </a:solidFill>
              </a:rPr>
              <a:t>FAT  Material Transfer &lt; 0.03 µg/m</a:t>
            </a:r>
            <a:r>
              <a:rPr lang="en-US" sz="2000" baseline="30000" dirty="0">
                <a:solidFill>
                  <a:schemeClr val="tx1"/>
                </a:solidFill>
              </a:rPr>
              <a:t>3 </a:t>
            </a:r>
            <a:r>
              <a:rPr lang="en-US" sz="2000" dirty="0">
                <a:solidFill>
                  <a:schemeClr val="tx1"/>
                </a:solidFill>
              </a:rPr>
              <a:t>- 0.05 µg/m</a:t>
            </a:r>
            <a:r>
              <a:rPr lang="en-US" sz="2000" baseline="30000" dirty="0">
                <a:solidFill>
                  <a:schemeClr val="tx1"/>
                </a:solidFill>
              </a:rPr>
              <a:t>3</a:t>
            </a:r>
            <a:r>
              <a:rPr lang="en-US" sz="2000" dirty="0">
                <a:solidFill>
                  <a:schemeClr val="tx1"/>
                </a:solidFill>
              </a:rPr>
              <a:t>, Cleaning  95th%ile estimate: 2.58 µg/m</a:t>
            </a:r>
            <a:r>
              <a:rPr lang="en-US" sz="2000" baseline="30000" dirty="0">
                <a:solidFill>
                  <a:schemeClr val="tx1"/>
                </a:solidFill>
              </a:rPr>
              <a:t>3</a:t>
            </a:r>
            <a:endParaRPr lang="en-US" sz="20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000" dirty="0">
                <a:solidFill>
                  <a:schemeClr val="tx1"/>
                </a:solidFill>
              </a:rPr>
              <a:t>SAT Material Transfer 95</a:t>
            </a:r>
            <a:r>
              <a:rPr lang="en-US" sz="2000" baseline="30000" dirty="0">
                <a:solidFill>
                  <a:schemeClr val="tx1"/>
                </a:solidFill>
              </a:rPr>
              <a:t>th</a:t>
            </a:r>
            <a:r>
              <a:rPr lang="en-US" sz="2000" dirty="0">
                <a:solidFill>
                  <a:schemeClr val="tx1"/>
                </a:solidFill>
              </a:rPr>
              <a:t>%tile 5.739 µg/m</a:t>
            </a:r>
            <a:r>
              <a:rPr lang="en-US" sz="2000" baseline="30000" dirty="0">
                <a:solidFill>
                  <a:schemeClr val="tx1"/>
                </a:solidFill>
              </a:rPr>
              <a:t>3</a:t>
            </a:r>
            <a:r>
              <a:rPr lang="en-US" sz="2000" dirty="0">
                <a:solidFill>
                  <a:schemeClr val="tx1"/>
                </a:solidFill>
              </a:rPr>
              <a:t>, Cleaning VBE &lt;0.056-0.066 µg/m</a:t>
            </a:r>
            <a:r>
              <a:rPr lang="en-US" sz="2000" baseline="30000" dirty="0">
                <a:solidFill>
                  <a:schemeClr val="tx1"/>
                </a:solidFill>
              </a:rPr>
              <a:t>3</a:t>
            </a:r>
            <a:endParaRPr lang="en-US" sz="2000" dirty="0">
              <a:solidFill>
                <a:schemeClr val="tx1"/>
              </a:solidFill>
            </a:endParaRPr>
          </a:p>
          <a:p>
            <a:r>
              <a:rPr lang="en-US" sz="2000" dirty="0">
                <a:solidFill>
                  <a:schemeClr val="tx1"/>
                </a:solidFill>
              </a:rPr>
              <a:t>Lessons:</a:t>
            </a:r>
          </a:p>
          <a:p>
            <a:pPr lvl="1"/>
            <a:r>
              <a:rPr lang="en-US" sz="2000" dirty="0">
                <a:solidFill>
                  <a:schemeClr val="tx1"/>
                </a:solidFill>
              </a:rPr>
              <a:t>SAT provided more real-world representation with actual transfer containers. </a:t>
            </a:r>
          </a:p>
          <a:p>
            <a:pPr lvl="1"/>
            <a:r>
              <a:rPr lang="en-US" sz="2000" dirty="0">
                <a:solidFill>
                  <a:schemeClr val="tx1"/>
                </a:solidFill>
              </a:rPr>
              <a:t>Site made improvements and performed repeat SAT with more improved air and wipe results, before use of actual API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523D43-5BB1-2F27-AD7E-E3228A5AE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Flow Sciences – Betatek Inc">
            <a:extLst>
              <a:ext uri="{FF2B5EF4-FFF2-40B4-BE49-F238E27FC236}">
                <a16:creationId xmlns:a16="http://schemas.microsoft.com/office/drawing/2014/main" id="{0ACF68C6-3D3B-A685-EB80-0C7C506BA7F1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02" y="1864973"/>
            <a:ext cx="2990298" cy="2847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01424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52401"/>
            <a:ext cx="8915400" cy="536027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rgbClr val="FF5050"/>
                </a:solidFill>
              </a:rPr>
              <a:t>Isolator for weighing / subdivision- Lab Scale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6579" y="691457"/>
            <a:ext cx="8303173" cy="5689397"/>
          </a:xfrm>
          <a:solidFill>
            <a:schemeClr val="bg2"/>
          </a:solidFill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/>
              <a:t>Surrogate used: Naproxen sodium OEB 5 compounds </a:t>
            </a: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/>
              <a:t>CPT- 10 ng/m</a:t>
            </a:r>
            <a:r>
              <a:rPr lang="en-US" sz="2000" baseline="30000" dirty="0"/>
              <a:t>3</a:t>
            </a: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/>
              <a:t>Sample size: 6 (FAT), 12 (SAT at multiple locations)</a:t>
            </a:r>
            <a:endParaRPr lang="en-US" sz="2000" dirty="0">
              <a:cs typeface="Calibri"/>
            </a:endParaRP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/>
              <a:t>Result range: </a:t>
            </a:r>
          </a:p>
          <a:p>
            <a:pPr algn="just">
              <a:buClr>
                <a:srgbClr val="FF5050"/>
              </a:buClr>
            </a:pPr>
            <a:r>
              <a:rPr lang="en-US" sz="2000" b="1" dirty="0"/>
              <a:t>FAT: </a:t>
            </a:r>
          </a:p>
          <a:p>
            <a:pPr algn="just">
              <a:buClr>
                <a:srgbClr val="FF5050"/>
              </a:buClr>
            </a:pPr>
            <a:r>
              <a:rPr lang="en-US" sz="1600" dirty="0"/>
              <a:t>Weigh and subdivide: &lt; 0.770 ng/m</a:t>
            </a:r>
            <a:r>
              <a:rPr lang="en-US" sz="1600" baseline="30000" dirty="0"/>
              <a:t>3</a:t>
            </a:r>
            <a:r>
              <a:rPr lang="en-US" sz="1600" dirty="0"/>
              <a:t>, </a:t>
            </a:r>
          </a:p>
          <a:p>
            <a:pPr algn="just">
              <a:buClr>
                <a:srgbClr val="FF5050"/>
              </a:buClr>
            </a:pPr>
            <a:r>
              <a:rPr lang="en-US" sz="1600" dirty="0"/>
              <a:t>Isolator cleaning and material transfer: &lt;0.975 ng/m</a:t>
            </a:r>
            <a:r>
              <a:rPr lang="en-US" sz="1600" baseline="30000" dirty="0"/>
              <a:t>3</a:t>
            </a:r>
          </a:p>
          <a:p>
            <a:pPr algn="just">
              <a:buClr>
                <a:srgbClr val="FF5050"/>
              </a:buClr>
            </a:pPr>
            <a:r>
              <a:rPr lang="en-US" sz="1600" dirty="0"/>
              <a:t>Waste removal through a continuous liner &lt; 1.82 ng/m</a:t>
            </a:r>
            <a:r>
              <a:rPr lang="en-US" sz="2000" baseline="30000" dirty="0"/>
              <a:t>3</a:t>
            </a:r>
          </a:p>
          <a:p>
            <a:pPr algn="just">
              <a:buClr>
                <a:srgbClr val="FF5050"/>
              </a:buClr>
            </a:pPr>
            <a:r>
              <a:rPr lang="en-US" sz="2000" b="1" dirty="0"/>
              <a:t>SAT: </a:t>
            </a:r>
          </a:p>
          <a:p>
            <a:pPr algn="just">
              <a:buClr>
                <a:srgbClr val="FF5050"/>
              </a:buClr>
            </a:pPr>
            <a:r>
              <a:rPr lang="en-US" sz="1600" dirty="0"/>
              <a:t>Weigh and subdivide: &lt; 0.843 ng/m3, </a:t>
            </a:r>
          </a:p>
          <a:p>
            <a:pPr algn="just">
              <a:buClr>
                <a:srgbClr val="FF5050"/>
              </a:buClr>
            </a:pPr>
            <a:r>
              <a:rPr lang="en-US" sz="1600" dirty="0"/>
              <a:t>Isolator cleaning and material transfer: &lt;0.581 ng/m</a:t>
            </a:r>
            <a:r>
              <a:rPr lang="en-US" sz="1600" baseline="30000" dirty="0"/>
              <a:t>3</a:t>
            </a:r>
          </a:p>
          <a:p>
            <a:pPr algn="just">
              <a:buClr>
                <a:srgbClr val="FF5050"/>
              </a:buClr>
            </a:pPr>
            <a:r>
              <a:rPr lang="en-US" sz="1600" dirty="0"/>
              <a:t>Waste removal through a continuous liner &lt; 1.84 ng/m</a:t>
            </a:r>
            <a:r>
              <a:rPr lang="en-US" sz="1600" baseline="30000" dirty="0"/>
              <a:t>3</a:t>
            </a:r>
          </a:p>
          <a:p>
            <a:pPr algn="just"/>
            <a:r>
              <a:rPr lang="en-US" sz="2000" b="1" dirty="0"/>
              <a:t>Lessons Learnt:</a:t>
            </a:r>
          </a:p>
          <a:p>
            <a:pPr algn="just"/>
            <a:r>
              <a:rPr lang="en-US" sz="2000" b="1" i="1" dirty="0">
                <a:solidFill>
                  <a:schemeClr val="accent1">
                    <a:lumMod val="75000"/>
                  </a:schemeClr>
                </a:solidFill>
              </a:rPr>
              <a:t>High containment achievable through detailed SOP, thorough cleaning essential for containment success for highly potent APIs, ‘buddy’ system  helpful when handling/task is infrequent</a:t>
            </a:r>
          </a:p>
          <a:p>
            <a:pPr algn="just"/>
            <a:endParaRPr lang="en-US" sz="2000" baseline="30000" dirty="0">
              <a:cs typeface="Calibri"/>
            </a:endParaRPr>
          </a:p>
          <a:p>
            <a:endParaRPr lang="en-US" sz="2000" dirty="0"/>
          </a:p>
        </p:txBody>
      </p:sp>
      <p:sp>
        <p:nvSpPr>
          <p:cNvPr id="5" name="AutoShape 2" descr="Image preview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2C63CFA-4FF8-50F8-2D1C-0F5FEEAF160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536952" y="1065876"/>
            <a:ext cx="3024309" cy="226941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2BAC781-D97F-21E2-BFC9-424363B7B7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5400000">
            <a:off x="775557" y="3972597"/>
            <a:ext cx="2551862" cy="2264652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705494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152400"/>
            <a:ext cx="7772400" cy="762000"/>
          </a:xfrm>
        </p:spPr>
        <p:txBody>
          <a:bodyPr/>
          <a:lstStyle/>
          <a:p>
            <a:r>
              <a:rPr lang="en-US" dirty="0">
                <a:solidFill>
                  <a:srgbClr val="FF5050"/>
                </a:solidFill>
                <a:latin typeface="Arial"/>
                <a:cs typeface="Arial"/>
              </a:rPr>
              <a:t> </a:t>
            </a:r>
            <a:r>
              <a:rPr lang="en-US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Tablet Compression Press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7488" y="1215856"/>
            <a:ext cx="9597024" cy="5248276"/>
          </a:xfrm>
          <a:solidFill>
            <a:schemeClr val="bg2"/>
          </a:solidFill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1800" dirty="0">
                <a:latin typeface="Arial"/>
                <a:cs typeface="Arial"/>
              </a:rPr>
              <a:t>Surrogate used: Mannitol (FAT) and Lactose (SAT) 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1800" dirty="0">
                <a:latin typeface="Arial"/>
                <a:cs typeface="Arial"/>
              </a:rPr>
              <a:t>CPT- 10 µg/m</a:t>
            </a:r>
            <a:r>
              <a:rPr lang="en-US" sz="1800" baseline="30000" dirty="0">
                <a:latin typeface="Arial"/>
                <a:cs typeface="Arial"/>
              </a:rPr>
              <a:t>3</a:t>
            </a: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1800" dirty="0">
                <a:latin typeface="Arial"/>
                <a:cs typeface="Arial"/>
              </a:rPr>
              <a:t>Sample size: 3</a:t>
            </a:r>
          </a:p>
          <a:p>
            <a:pPr algn="l">
              <a:buClr>
                <a:srgbClr val="FF5050"/>
              </a:buClr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1800" dirty="0">
                <a:latin typeface="Arial"/>
                <a:cs typeface="Arial"/>
              </a:rPr>
              <a:t>Result range: 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FF5050"/>
              </a:buClr>
            </a:pPr>
            <a:r>
              <a:rPr lang="en-US" sz="1800" dirty="0">
                <a:latin typeface="Arial"/>
                <a:cs typeface="Arial"/>
              </a:rPr>
              <a:t>FAT-Compression 95</a:t>
            </a:r>
            <a:r>
              <a:rPr lang="en-US" sz="1800" baseline="30000" dirty="0">
                <a:latin typeface="Arial"/>
                <a:cs typeface="Arial"/>
              </a:rPr>
              <a:t>th</a:t>
            </a:r>
            <a:r>
              <a:rPr lang="en-US" sz="1800" dirty="0">
                <a:latin typeface="Arial"/>
                <a:cs typeface="Arial"/>
              </a:rPr>
              <a:t>%ile estimate: 52.8 µg/m</a:t>
            </a:r>
            <a:r>
              <a:rPr lang="en-US" sz="1800" baseline="30000" dirty="0">
                <a:latin typeface="Arial"/>
                <a:cs typeface="Arial"/>
              </a:rPr>
              <a:t>3</a:t>
            </a:r>
            <a:r>
              <a:rPr lang="en-US" sz="1800" dirty="0">
                <a:latin typeface="Arial"/>
                <a:cs typeface="Arial"/>
              </a:rPr>
              <a:t>, Cleaning 95</a:t>
            </a:r>
            <a:r>
              <a:rPr lang="en-US" sz="1800" baseline="30000" dirty="0">
                <a:latin typeface="Arial"/>
                <a:cs typeface="Arial"/>
              </a:rPr>
              <a:t>th</a:t>
            </a:r>
            <a:r>
              <a:rPr lang="en-US" sz="1800" dirty="0">
                <a:latin typeface="Arial"/>
                <a:cs typeface="Arial"/>
              </a:rPr>
              <a:t>%ile estimate: 7640.4 µg/m</a:t>
            </a:r>
            <a:r>
              <a:rPr lang="en-US" sz="1800" baseline="30000" dirty="0">
                <a:latin typeface="Arial"/>
                <a:cs typeface="Arial"/>
              </a:rPr>
              <a:t>3</a:t>
            </a:r>
            <a:r>
              <a:rPr lang="en-US" sz="1800" dirty="0">
                <a:latin typeface="Arial"/>
                <a:cs typeface="Arial"/>
              </a:rPr>
              <a:t> (GSD 12.7)</a:t>
            </a:r>
          </a:p>
          <a:p>
            <a:pPr algn="just">
              <a:buClr>
                <a:srgbClr val="FF5050"/>
              </a:buClr>
            </a:pPr>
            <a:r>
              <a:rPr lang="en-US" sz="1800" dirty="0">
                <a:latin typeface="Arial"/>
                <a:cs typeface="Arial"/>
              </a:rPr>
              <a:t>SAT-Compression 95</a:t>
            </a:r>
            <a:r>
              <a:rPr lang="en-US" sz="1800" baseline="30000" dirty="0">
                <a:latin typeface="Arial"/>
                <a:cs typeface="Arial"/>
              </a:rPr>
              <a:t>th</a:t>
            </a:r>
            <a:r>
              <a:rPr lang="en-US" sz="1800" dirty="0">
                <a:latin typeface="Arial"/>
                <a:cs typeface="Arial"/>
              </a:rPr>
              <a:t>%ile: 1.6 µg/m</a:t>
            </a:r>
            <a:r>
              <a:rPr lang="en-US" sz="1800" baseline="30000" dirty="0">
                <a:latin typeface="Arial"/>
                <a:cs typeface="Arial"/>
              </a:rPr>
              <a:t>3</a:t>
            </a:r>
            <a:r>
              <a:rPr lang="en-US" sz="1800" dirty="0">
                <a:latin typeface="Arial"/>
                <a:cs typeface="Arial"/>
              </a:rPr>
              <a:t>,Cleaning 95</a:t>
            </a:r>
            <a:r>
              <a:rPr lang="en-US" sz="1800" baseline="30000" dirty="0">
                <a:latin typeface="Arial"/>
                <a:cs typeface="Arial"/>
              </a:rPr>
              <a:t>th</a:t>
            </a:r>
            <a:r>
              <a:rPr lang="en-US" sz="1800" dirty="0">
                <a:latin typeface="Arial"/>
                <a:cs typeface="Arial"/>
              </a:rPr>
              <a:t>%ile estimate: 30.4 µg/m</a:t>
            </a:r>
            <a:r>
              <a:rPr lang="en-US" sz="1800" baseline="30000" dirty="0">
                <a:latin typeface="Arial"/>
                <a:cs typeface="Arial"/>
              </a:rPr>
              <a:t>3</a:t>
            </a:r>
          </a:p>
          <a:p>
            <a:pPr algn="l">
              <a:buClr>
                <a:srgbClr val="FF5050"/>
              </a:buClr>
            </a:pPr>
            <a:endParaRPr lang="en-US" sz="2000" dirty="0">
              <a:latin typeface="Arial"/>
              <a:cs typeface="Arial"/>
            </a:endParaRP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>
                <a:latin typeface="Arial"/>
                <a:cs typeface="Arial"/>
              </a:rPr>
              <a:t>Lessons: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798513" lvl="1" indent="-284163" algn="l">
              <a:buClr>
                <a:srgbClr val="FF5050"/>
              </a:buClr>
              <a:buFont typeface="Wingdings" pitchFamily="34" charset="0"/>
              <a:buChar char="Ø"/>
            </a:pPr>
            <a:r>
              <a:rPr lang="en-US" sz="1800" dirty="0">
                <a:latin typeface="Arial"/>
                <a:cs typeface="Arial"/>
              </a:rPr>
              <a:t>FAT results are not representative since Mannitol was used and tablets were brittle in nature. 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 marL="798513" lvl="1" indent="-168275" algn="l">
              <a:buClr>
                <a:srgbClr val="FF5050"/>
              </a:buClr>
              <a:buFont typeface="Wingdings" pitchFamily="34" charset="0"/>
              <a:buChar char="Ø"/>
            </a:pPr>
            <a:r>
              <a:rPr lang="en-US" sz="1800" dirty="0">
                <a:latin typeface="Arial"/>
                <a:cs typeface="Arial"/>
              </a:rPr>
              <a:t>Changed surrogate during SAT and fixed minor leaks which were identified during FAT.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1597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3285" y="160338"/>
            <a:ext cx="8910690" cy="762000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FF5050"/>
                </a:solidFill>
                <a:latin typeface="Arial" pitchFamily="34" charset="0"/>
                <a:cs typeface="Arial" pitchFamily="34" charset="0"/>
              </a:rPr>
              <a:t>Process Isolator for Sampling &amp; Dispensing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99126" y="1227139"/>
            <a:ext cx="9519007" cy="5019549"/>
          </a:xfrm>
          <a:solidFill>
            <a:schemeClr val="bg2"/>
          </a:solidFill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>
                <a:latin typeface="Arial"/>
                <a:cs typeface="Arial"/>
              </a:rPr>
              <a:t>Surrogate used: Mannitol OEB 4 compounds</a:t>
            </a: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CPT- 1 µg/m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3</a:t>
            </a: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>
                <a:latin typeface="Arial"/>
                <a:cs typeface="Arial"/>
              </a:rPr>
              <a:t>Sample size: 3</a:t>
            </a:r>
          </a:p>
          <a:p>
            <a:pPr algn="l">
              <a:buClr>
                <a:srgbClr val="FF5050"/>
              </a:buClr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Result range: </a:t>
            </a:r>
          </a:p>
          <a:p>
            <a:pPr algn="just">
              <a:buClr>
                <a:srgbClr val="FF505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FAT Sampling  95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%ile estimate: 0.039 µg/m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3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| SAT Sampling 95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%ile estimate: 0.012 µg/m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>
              <a:buClr>
                <a:srgbClr val="FF5050"/>
              </a:buClr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FAT Dispensing 95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ile: 0.047 µg/m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|SAT Dispensing 95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th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%ile estimate : 0.131 µg/m</a:t>
            </a:r>
            <a:r>
              <a:rPr lang="en-US" sz="2000" baseline="30000" dirty="0">
                <a:latin typeface="Arial" pitchFamily="34" charset="0"/>
                <a:cs typeface="Arial" pitchFamily="34" charset="0"/>
              </a:rPr>
              <a:t>3</a:t>
            </a: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Lessons: </a:t>
            </a:r>
          </a:p>
          <a:p>
            <a:pPr marL="568325" lvl="1" indent="-342900" algn="l">
              <a:buClr>
                <a:srgbClr val="FF5050"/>
              </a:buClr>
              <a:buFont typeface="Courier New" panose="02070309020205020404" pitchFamily="49" charset="0"/>
              <a:buChar char="o"/>
            </a:pPr>
            <a:r>
              <a:rPr lang="en-US" sz="2000" dirty="0">
                <a:latin typeface="Arial"/>
                <a:cs typeface="Arial"/>
              </a:rPr>
              <a:t>FAT and SAT results were representative, however Mannitol was detected in blank samples and background samples.</a:t>
            </a:r>
            <a:endParaRPr lang="en-US" dirty="0">
              <a:latin typeface="Arial"/>
              <a:cs typeface="Arial"/>
            </a:endParaRP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Image preview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6145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57400" y="152400"/>
            <a:ext cx="7772400" cy="762000"/>
          </a:xfrm>
        </p:spPr>
        <p:txBody>
          <a:bodyPr>
            <a:noAutofit/>
          </a:bodyPr>
          <a:lstStyle/>
          <a:p>
            <a:r>
              <a:rPr lang="en-US" sz="3200" dirty="0">
                <a:solidFill>
                  <a:srgbClr val="FF5050"/>
                </a:solidFill>
              </a:rPr>
              <a:t>Roller Compaction Isolator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157" y="1182834"/>
            <a:ext cx="9364894" cy="4867275"/>
          </a:xfrm>
          <a:solidFill>
            <a:schemeClr val="bg2"/>
          </a:solidFill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/>
              <a:t>Surrogate used: Mannitol OEB 4 compounds</a:t>
            </a: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/>
              <a:t>CPT- 1 µg/m</a:t>
            </a:r>
            <a:r>
              <a:rPr lang="en-US" sz="2000" baseline="30000" dirty="0"/>
              <a:t>3</a:t>
            </a: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/>
              <a:t>Sample size: 3</a:t>
            </a:r>
          </a:p>
          <a:p>
            <a:pPr algn="l">
              <a:buClr>
                <a:srgbClr val="FF5050"/>
              </a:buClr>
            </a:pPr>
            <a:endParaRPr lang="en-US" sz="2000" dirty="0">
              <a:cs typeface="Calibri"/>
            </a:endParaRP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b="1" dirty="0"/>
              <a:t>Results range: </a:t>
            </a:r>
          </a:p>
          <a:p>
            <a:pPr algn="just">
              <a:buClr>
                <a:srgbClr val="FF5050"/>
              </a:buClr>
            </a:pPr>
            <a:r>
              <a:rPr lang="en-US" sz="2000" dirty="0"/>
              <a:t>FAT Roller Compactor 95</a:t>
            </a:r>
            <a:r>
              <a:rPr lang="en-US" sz="2000" baseline="30000" dirty="0"/>
              <a:t>th</a:t>
            </a:r>
            <a:r>
              <a:rPr lang="en-US" sz="2000" dirty="0"/>
              <a:t>%ile estimate: 0.041 µg/m</a:t>
            </a:r>
            <a:r>
              <a:rPr lang="en-US" sz="2000" baseline="30000" dirty="0"/>
              <a:t>3</a:t>
            </a:r>
            <a:r>
              <a:rPr lang="en-US" sz="2000" dirty="0"/>
              <a:t> and FAT WIP Cleaning 95</a:t>
            </a:r>
            <a:r>
              <a:rPr lang="en-US" sz="2000" baseline="30000" dirty="0"/>
              <a:t>th</a:t>
            </a:r>
            <a:r>
              <a:rPr lang="en-US" sz="2000" dirty="0"/>
              <a:t>%ile estimate: 0.153 µg/m</a:t>
            </a:r>
            <a:r>
              <a:rPr lang="en-US" sz="2000" baseline="30000" dirty="0"/>
              <a:t>3</a:t>
            </a:r>
          </a:p>
          <a:p>
            <a:pPr algn="just"/>
            <a:r>
              <a:rPr lang="en-US" sz="2000" dirty="0">
                <a:ea typeface="+mn-lt"/>
                <a:cs typeface="+mn-lt"/>
              </a:rPr>
              <a:t>SAT Roller Compactor : &lt; 0.00237 - 0.0107 µg/m</a:t>
            </a:r>
            <a:r>
              <a:rPr lang="en-US" sz="2000" baseline="30000" dirty="0">
                <a:ea typeface="+mn-lt"/>
                <a:cs typeface="+mn-lt"/>
              </a:rPr>
              <a:t>3</a:t>
            </a:r>
            <a:r>
              <a:rPr lang="en-US" sz="2000" dirty="0">
                <a:ea typeface="+mn-lt"/>
                <a:cs typeface="+mn-lt"/>
              </a:rPr>
              <a:t> and SAT WIP Cleaning : &lt; 0.00127 - &lt; 0.00167 µg/m</a:t>
            </a:r>
            <a:r>
              <a:rPr lang="en-US" sz="2000" baseline="30000" dirty="0">
                <a:ea typeface="+mn-lt"/>
                <a:cs typeface="+mn-lt"/>
              </a:rPr>
              <a:t>3</a:t>
            </a:r>
          </a:p>
          <a:p>
            <a:pPr algn="just"/>
            <a:endParaRPr lang="en-US" sz="2000" baseline="30000" dirty="0">
              <a:cs typeface="Calibri"/>
            </a:endParaRPr>
          </a:p>
          <a:p>
            <a:pPr marL="342900" indent="-342900" algn="l">
              <a:buClr>
                <a:srgbClr val="FF5050"/>
              </a:buClr>
              <a:buFont typeface="Wingdings" pitchFamily="2" charset="2"/>
              <a:buChar char="§"/>
            </a:pPr>
            <a:r>
              <a:rPr lang="en-US" sz="2000" dirty="0"/>
              <a:t>Lessons: </a:t>
            </a:r>
          </a:p>
          <a:p>
            <a:pPr marL="800100" lvl="1" indent="-342900" algn="l">
              <a:buClr>
                <a:srgbClr val="FF5050"/>
              </a:buClr>
              <a:buFont typeface="Courier New" panose="02070309020205020404" pitchFamily="49" charset="0"/>
              <a:buChar char="o"/>
            </a:pPr>
            <a:r>
              <a:rPr lang="en-US" sz="2000" dirty="0"/>
              <a:t>Process Isolation typically has been most robust containment strategy.</a:t>
            </a:r>
            <a:endParaRPr lang="en-US" sz="2000" dirty="0">
              <a:cs typeface="Calibri"/>
            </a:endParaRPr>
          </a:p>
          <a:p>
            <a:pPr marL="52388" indent="-52388" algn="just">
              <a:buClr>
                <a:srgbClr val="FF5050"/>
              </a:buClr>
            </a:pPr>
            <a:endParaRPr lang="en-US" sz="2000" dirty="0"/>
          </a:p>
        </p:txBody>
      </p:sp>
      <p:sp>
        <p:nvSpPr>
          <p:cNvPr id="5" name="AutoShape 2" descr="Image preview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656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77C77-BDC7-48E7-AEB8-AD0EEAB98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B4829A-6913-495F-B8F7-AC8790191E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Surrogate monitoring is the most effective and safe method for particulate containment verification </a:t>
            </a:r>
          </a:p>
          <a:p>
            <a:r>
              <a:rPr lang="en-US" dirty="0"/>
              <a:t>Carefully crafted strategy and experience is needed </a:t>
            </a:r>
          </a:p>
          <a:p>
            <a:r>
              <a:rPr lang="en-US" dirty="0"/>
              <a:t>FAT is needed to ensure a containment equipment provides CPT and to address any breach of containment at manufacturers site </a:t>
            </a:r>
          </a:p>
          <a:p>
            <a:r>
              <a:rPr lang="en-US" dirty="0"/>
              <a:t>Trying out equipment is critical before SAT starts</a:t>
            </a:r>
          </a:p>
          <a:p>
            <a:r>
              <a:rPr lang="en-US" dirty="0"/>
              <a:t>Flowability/dustiness is also critical for representative surrogate monitoring </a:t>
            </a:r>
          </a:p>
          <a:p>
            <a:r>
              <a:rPr lang="en-US" dirty="0"/>
              <a:t>Finally, do not conclude on API exposure based on surrogate results 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140763-7658-4722-97C1-C481F7CC3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6123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1B1067E-D74E-4651-8B11-F0C11C76A6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 Bold"/>
                <a:ea typeface="+mn-ea"/>
                <a:cs typeface="+mn-cs"/>
              </a:rPr>
              <a:pPr marL="0" marR="0" lvl="0" indent="0" algn="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5FF4C8-CEB3-46C0-86B3-B496C769DA3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34" r="53662"/>
          <a:stretch/>
        </p:blipFill>
        <p:spPr>
          <a:xfrm>
            <a:off x="3935730" y="331845"/>
            <a:ext cx="4320535" cy="49953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6104C61-6383-4154-8AA3-7977D2A29EB0}"/>
              </a:ext>
            </a:extLst>
          </p:cNvPr>
          <p:cNvSpPr txBox="1"/>
          <p:nvPr/>
        </p:nvSpPr>
        <p:spPr>
          <a:xfrm>
            <a:off x="1943543" y="5327181"/>
            <a:ext cx="830490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To ask questions, please use the ‘Chat’ or ‘Q&amp;A’ function on the right-hand side of your screen</a:t>
            </a:r>
          </a:p>
        </p:txBody>
      </p:sp>
    </p:spTree>
    <p:extLst>
      <p:ext uri="{BB962C8B-B14F-4D97-AF65-F5344CB8AC3E}">
        <p14:creationId xmlns:p14="http://schemas.microsoft.com/office/powerpoint/2010/main" val="27837882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951061-F175-49C4-84B8-C0C3005A1AF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A91ABBD-BE70-492B-BBD8-7AF5442A9E8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Ubuntu Bold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Ubuntu Bold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64508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PSCI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PSCI">
      <a:majorFont>
        <a:latin typeface="Ubuntu Bold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Office Theme">
  <a:themeElements>
    <a:clrScheme name="PSCI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PSCI">
      <a:majorFont>
        <a:latin typeface="Ubuntu Bold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6_Office Theme">
  <a:themeElements>
    <a:clrScheme name="PSCI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PSCI">
      <a:majorFont>
        <a:latin typeface="Ubuntu Bold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2_Office Theme">
  <a:themeElements>
    <a:clrScheme name="PSCI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PSCI">
      <a:majorFont>
        <a:latin typeface="Ubuntu Bold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PSCI">
      <a:dk1>
        <a:sysClr val="windowText" lastClr="000000"/>
      </a:dk1>
      <a:lt1>
        <a:sysClr val="window" lastClr="FFFFFF"/>
      </a:lt1>
      <a:dk2>
        <a:srgbClr val="AA1D11"/>
      </a:dk2>
      <a:lt2>
        <a:srgbClr val="EEECE1"/>
      </a:lt2>
      <a:accent1>
        <a:srgbClr val="F86524"/>
      </a:accent1>
      <a:accent2>
        <a:srgbClr val="AA1D11"/>
      </a:accent2>
      <a:accent3>
        <a:srgbClr val="FF8002"/>
      </a:accent3>
      <a:accent4>
        <a:srgbClr val="4D2110"/>
      </a:accent4>
      <a:accent5>
        <a:srgbClr val="E9D8CB"/>
      </a:accent5>
      <a:accent6>
        <a:srgbClr val="000000"/>
      </a:accent6>
      <a:hlink>
        <a:srgbClr val="F86524"/>
      </a:hlink>
      <a:folHlink>
        <a:srgbClr val="7F7F7F"/>
      </a:folHlink>
    </a:clrScheme>
    <a:fontScheme name="PSCI">
      <a:majorFont>
        <a:latin typeface="Ubuntu Bold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5718</TotalTime>
  <Words>2360</Words>
  <Application>Microsoft Office PowerPoint</Application>
  <PresentationFormat>Widescreen</PresentationFormat>
  <Paragraphs>357</Paragraphs>
  <Slides>29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29</vt:i4>
      </vt:variant>
    </vt:vector>
  </HeadingPairs>
  <TitlesOfParts>
    <vt:vector size="41" baseType="lpstr">
      <vt:lpstr>Arial</vt:lpstr>
      <vt:lpstr>Calibri</vt:lpstr>
      <vt:lpstr>Calibri Light</vt:lpstr>
      <vt:lpstr>Courier New</vt:lpstr>
      <vt:lpstr>Times New Roman</vt:lpstr>
      <vt:lpstr>Ubuntu Bold</vt:lpstr>
      <vt:lpstr>Wingdings</vt:lpstr>
      <vt:lpstr>1_Office Theme</vt:lpstr>
      <vt:lpstr>5_Office Theme</vt:lpstr>
      <vt:lpstr>6_Office Theme</vt:lpstr>
      <vt:lpstr>12_Office Theme</vt:lpstr>
      <vt:lpstr>4_Office Theme</vt:lpstr>
      <vt:lpstr>Particulate Containment Verification with Surrogate Monitoring </vt:lpstr>
      <vt:lpstr>Speakers</vt:lpstr>
      <vt:lpstr>AGENDA</vt:lpstr>
      <vt:lpstr>Lessons Learned from..</vt:lpstr>
      <vt:lpstr>Intent</vt:lpstr>
      <vt:lpstr>Surrogate monitoring-Planning</vt:lpstr>
      <vt:lpstr>Surrogate Selection</vt:lpstr>
      <vt:lpstr>Comparison of critical surrogate parameters</vt:lpstr>
      <vt:lpstr>Containment Performance Target (CPT)</vt:lpstr>
      <vt:lpstr>Containment Verification  (CV) Protocol </vt:lpstr>
      <vt:lpstr>Laboratory Considerations </vt:lpstr>
      <vt:lpstr>Method </vt:lpstr>
      <vt:lpstr>Containment Verification –  Air monitoring and wipe sampling</vt:lpstr>
      <vt:lpstr>Factory Acceptance Test (FAT)</vt:lpstr>
      <vt:lpstr>Site Acceptance Test (SAT)</vt:lpstr>
      <vt:lpstr>Surrogate Monitoring  – Personal Breathing Zone Air  Samples</vt:lpstr>
      <vt:lpstr>Containment Verification- Area air sampling</vt:lpstr>
      <vt:lpstr>Containment Validation Results Evaluation</vt:lpstr>
      <vt:lpstr>Caution: Surrogate monitoring v/s API monitoring</vt:lpstr>
      <vt:lpstr>Lessons  Learnt</vt:lpstr>
      <vt:lpstr>Area Samples: Closed Charging with Split Butterfly Valve (SBV)  (weight range: 15 Kg – 60 Kg)</vt:lpstr>
      <vt:lpstr>Ventilated Balance Enclosure  (material transfer to single use bag)</vt:lpstr>
      <vt:lpstr>Isolator for weighing / subdivision- Lab Scale</vt:lpstr>
      <vt:lpstr> Tablet Compression Press</vt:lpstr>
      <vt:lpstr>Process Isolator for Sampling &amp; Dispensing</vt:lpstr>
      <vt:lpstr>Roller Compaction Isolator</vt:lpstr>
      <vt:lpstr>Conclusions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PSCI Webinar: [Topic]</dc:title>
  <dc:creator>Marie Pillon</dc:creator>
  <cp:lastModifiedBy>Mehta, Maharshi</cp:lastModifiedBy>
  <cp:revision>21</cp:revision>
  <dcterms:created xsi:type="dcterms:W3CDTF">2021-04-16T11:13:19Z</dcterms:created>
  <dcterms:modified xsi:type="dcterms:W3CDTF">2022-08-03T07:23:57Z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c56a699-e9bd-437a-8412-901342082749_Enabled">
    <vt:lpwstr>true</vt:lpwstr>
  </property>
  <property fmtid="{D5CDD505-2E9C-101B-9397-08002B2CF9AE}" pid="3" name="MSIP_Label_2c56a699-e9bd-437a-8412-901342082749_SetDate">
    <vt:lpwstr>2022-08-02T05:51:29Z</vt:lpwstr>
  </property>
  <property fmtid="{D5CDD505-2E9C-101B-9397-08002B2CF9AE}" pid="4" name="MSIP_Label_2c56a699-e9bd-437a-8412-901342082749_Method">
    <vt:lpwstr>Privileged</vt:lpwstr>
  </property>
  <property fmtid="{D5CDD505-2E9C-101B-9397-08002B2CF9AE}" pid="5" name="MSIP_Label_2c56a699-e9bd-437a-8412-901342082749_Name">
    <vt:lpwstr>2c56a699-e9bd-437a-8412-901342082749</vt:lpwstr>
  </property>
  <property fmtid="{D5CDD505-2E9C-101B-9397-08002B2CF9AE}" pid="6" name="MSIP_Label_2c56a699-e9bd-437a-8412-901342082749_SiteId">
    <vt:lpwstr>a00de4ec-48a8-43a6-be74-e31274e2060d</vt:lpwstr>
  </property>
  <property fmtid="{D5CDD505-2E9C-101B-9397-08002B2CF9AE}" pid="7" name="MSIP_Label_2c56a699-e9bd-437a-8412-901342082749_ActionId">
    <vt:lpwstr>115eeda7-42e5-4cc6-9b11-13f29bc1ccc1</vt:lpwstr>
  </property>
  <property fmtid="{D5CDD505-2E9C-101B-9397-08002B2CF9AE}" pid="8" name="MSIP_Label_2c56a699-e9bd-437a-8412-901342082749_ContentBits">
    <vt:lpwstr>1</vt:lpwstr>
  </property>
  <property fmtid="{D5CDD505-2E9C-101B-9397-08002B2CF9AE}" pid="9" name="MerckAIPLabel">
    <vt:lpwstr>Confidential</vt:lpwstr>
  </property>
  <property fmtid="{D5CDD505-2E9C-101B-9397-08002B2CF9AE}" pid="10" name="MerckAIPDataExchange">
    <vt:lpwstr>!MRKMIP@Confidential</vt:lpwstr>
  </property>
  <property fmtid="{D5CDD505-2E9C-101B-9397-08002B2CF9AE}" pid="11" name="_NewReviewCycle">
    <vt:lpwstr/>
  </property>
  <property fmtid="{D5CDD505-2E9C-101B-9397-08002B2CF9AE}" pid="12" name="_AdHocReviewCycleID">
    <vt:i4>-1848835796</vt:i4>
  </property>
  <property fmtid="{D5CDD505-2E9C-101B-9397-08002B2CF9AE}" pid="13" name="_EmailSubject">
    <vt:lpwstr>Surrogate monitoring presentation bio and questions </vt:lpwstr>
  </property>
  <property fmtid="{D5CDD505-2E9C-101B-9397-08002B2CF9AE}" pid="14" name="_AuthorEmail">
    <vt:lpwstr>maharshi.mehta1@merck.com</vt:lpwstr>
  </property>
  <property fmtid="{D5CDD505-2E9C-101B-9397-08002B2CF9AE}" pid="15" name="_AuthorEmailDisplayName">
    <vt:lpwstr>Mehta, Maharshi</vt:lpwstr>
  </property>
</Properties>
</file>