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0" r:id="rId4"/>
    <p:sldMasterId id="2147483656" r:id="rId5"/>
  </p:sldMasterIdLst>
  <p:notesMasterIdLst>
    <p:notesMasterId r:id="rId65"/>
  </p:notesMasterIdLst>
  <p:handoutMasterIdLst>
    <p:handoutMasterId r:id="rId66"/>
  </p:handoutMasterIdLst>
  <p:sldIdLst>
    <p:sldId id="348" r:id="rId6"/>
    <p:sldId id="338" r:id="rId7"/>
    <p:sldId id="349" r:id="rId8"/>
    <p:sldId id="257" r:id="rId9"/>
    <p:sldId id="431" r:id="rId10"/>
    <p:sldId id="404" r:id="rId11"/>
    <p:sldId id="432" r:id="rId12"/>
    <p:sldId id="433" r:id="rId13"/>
    <p:sldId id="434" r:id="rId14"/>
    <p:sldId id="435" r:id="rId15"/>
    <p:sldId id="436" r:id="rId16"/>
    <p:sldId id="437" r:id="rId17"/>
    <p:sldId id="438" r:id="rId18"/>
    <p:sldId id="439" r:id="rId19"/>
    <p:sldId id="402" r:id="rId20"/>
    <p:sldId id="440" r:id="rId21"/>
    <p:sldId id="441" r:id="rId22"/>
    <p:sldId id="442" r:id="rId23"/>
    <p:sldId id="443" r:id="rId24"/>
    <p:sldId id="444" r:id="rId25"/>
    <p:sldId id="445" r:id="rId26"/>
    <p:sldId id="446" r:id="rId27"/>
    <p:sldId id="447" r:id="rId28"/>
    <p:sldId id="354" r:id="rId29"/>
    <p:sldId id="392" r:id="rId30"/>
    <p:sldId id="393" r:id="rId31"/>
    <p:sldId id="394" r:id="rId32"/>
    <p:sldId id="395" r:id="rId33"/>
    <p:sldId id="396" r:id="rId34"/>
    <p:sldId id="397" r:id="rId35"/>
    <p:sldId id="398" r:id="rId36"/>
    <p:sldId id="405" r:id="rId37"/>
    <p:sldId id="406" r:id="rId38"/>
    <p:sldId id="407" r:id="rId39"/>
    <p:sldId id="408" r:id="rId40"/>
    <p:sldId id="409" r:id="rId41"/>
    <p:sldId id="410" r:id="rId42"/>
    <p:sldId id="411" r:id="rId43"/>
    <p:sldId id="412" r:id="rId44"/>
    <p:sldId id="413" r:id="rId45"/>
    <p:sldId id="414" r:id="rId46"/>
    <p:sldId id="356" r:id="rId47"/>
    <p:sldId id="360" r:id="rId48"/>
    <p:sldId id="361" r:id="rId49"/>
    <p:sldId id="362" r:id="rId50"/>
    <p:sldId id="365" r:id="rId51"/>
    <p:sldId id="364" r:id="rId52"/>
    <p:sldId id="363" r:id="rId53"/>
    <p:sldId id="366" r:id="rId54"/>
    <p:sldId id="367" r:id="rId55"/>
    <p:sldId id="368" r:id="rId56"/>
    <p:sldId id="369" r:id="rId57"/>
    <p:sldId id="370" r:id="rId58"/>
    <p:sldId id="371" r:id="rId59"/>
    <p:sldId id="372" r:id="rId60"/>
    <p:sldId id="373" r:id="rId61"/>
    <p:sldId id="374" r:id="rId62"/>
    <p:sldId id="351" r:id="rId63"/>
    <p:sldId id="318" r:id="rId64"/>
  </p:sldIdLst>
  <p:sldSz cx="9144000" cy="6858000" type="screen4x3"/>
  <p:notesSz cx="6858000" cy="9144000"/>
  <p:custDataLst>
    <p:tags r:id="rId6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463">
          <p15:clr>
            <a:srgbClr val="A4A3A4"/>
          </p15:clr>
        </p15:guide>
        <p15:guide id="2" pos="455">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F7F7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154" autoAdjust="0"/>
    <p:restoredTop sz="77544" autoAdjust="0"/>
  </p:normalViewPr>
  <p:slideViewPr>
    <p:cSldViewPr snapToGrid="0" snapToObjects="1" showGuides="1">
      <p:cViewPr varScale="1">
        <p:scale>
          <a:sx n="89" d="100"/>
          <a:sy n="89" d="100"/>
        </p:scale>
        <p:origin x="2214" y="78"/>
      </p:cViewPr>
      <p:guideLst>
        <p:guide orient="horz" pos="2463"/>
        <p:guide pos="455"/>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50" d="100"/>
        <a:sy n="150" d="100"/>
      </p:scale>
      <p:origin x="0" y="-9690"/>
    </p:cViewPr>
  </p:sorterViewPr>
  <p:notesViewPr>
    <p:cSldViewPr snapToGrid="0" snapToObjects="1">
      <p:cViewPr varScale="1">
        <p:scale>
          <a:sx n="87" d="100"/>
          <a:sy n="87" d="100"/>
        </p:scale>
        <p:origin x="3840"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slide" Target="slides/slide58.xml"/><Relationship Id="rId68" Type="http://schemas.openxmlformats.org/officeDocument/2006/relationships/presProps" Target="presProps.xml"/><Relationship Id="rId7" Type="http://schemas.openxmlformats.org/officeDocument/2006/relationships/slide" Target="slides/slide2.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handoutMaster" Target="handoutMasters/handout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slide" Target="slides/slide56.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tags" Target="tags/tag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115A215-280D-474A-9A5D-17B7A942B9F5}" type="datetimeFigureOut">
              <a:rPr lang="en-US" smtClean="0"/>
              <a:pPr/>
              <a:t>4/2/2019</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E217328-109A-3943-ADDC-0F3856A71157}" type="slidenum">
              <a:rPr lang="en-US" smtClean="0"/>
              <a:pPr/>
              <a:t>‹#›</a:t>
            </a:fld>
            <a:endParaRPr lang="en-US" dirty="0"/>
          </a:p>
        </p:txBody>
      </p:sp>
    </p:spTree>
    <p:extLst>
      <p:ext uri="{BB962C8B-B14F-4D97-AF65-F5344CB8AC3E}">
        <p14:creationId xmlns:p14="http://schemas.microsoft.com/office/powerpoint/2010/main" val="12337841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7BEB39E-3AD2-C24A-82BE-7C59B1166274}" type="datetimeFigureOut">
              <a:rPr lang="en-US" smtClean="0"/>
              <a:pPr/>
              <a:t>4/2/2019</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6C8BB13-8BAA-D844-B989-439B54766963}" type="slidenum">
              <a:rPr lang="en-US" smtClean="0"/>
              <a:pPr/>
              <a:t>‹#›</a:t>
            </a:fld>
            <a:endParaRPr lang="en-US" dirty="0"/>
          </a:p>
        </p:txBody>
      </p:sp>
    </p:spTree>
    <p:extLst>
      <p:ext uri="{BB962C8B-B14F-4D97-AF65-F5344CB8AC3E}">
        <p14:creationId xmlns:p14="http://schemas.microsoft.com/office/powerpoint/2010/main" val="301087757"/>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We have 30 member companies and are governed by an elected Board of Directors which is our primary decision making body. </a:t>
            </a:r>
          </a:p>
          <a:p>
            <a:r>
              <a:rPr lang="en-GB" sz="1200" b="0" i="0" u="none" strike="noStrike" kern="1200" baseline="0" dirty="0">
                <a:solidFill>
                  <a:schemeClr val="tx1"/>
                </a:solidFill>
                <a:latin typeface="+mn-lt"/>
                <a:ea typeface="+mn-ea"/>
                <a:cs typeface="+mn-cs"/>
              </a:rPr>
              <a:t>The basic principle is inclusivity. PSCI welcomes all companies that are serious about embracing our vision in the pharma and healthcare supply chain.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Comment 2 level of Membership (Full and associate) :more details after </a:t>
            </a:r>
            <a:r>
              <a:rPr lang="en-GB" sz="1200" b="0" i="0" u="none" strike="noStrike" kern="1200" baseline="0">
                <a:solidFill>
                  <a:schemeClr val="tx1"/>
                </a:solidFill>
                <a:latin typeface="+mn-lt"/>
                <a:ea typeface="+mn-ea"/>
                <a:cs typeface="+mn-cs"/>
              </a:rPr>
              <a:t>in slide 16.</a:t>
            </a:r>
            <a:endParaRPr lang="en-GB" dirty="0"/>
          </a:p>
        </p:txBody>
      </p:sp>
      <p:sp>
        <p:nvSpPr>
          <p:cNvPr id="4" name="Slide Number Placeholder 3"/>
          <p:cNvSpPr>
            <a:spLocks noGrp="1"/>
          </p:cNvSpPr>
          <p:nvPr>
            <p:ph type="sldNum" sz="quarter" idx="10"/>
          </p:nvPr>
        </p:nvSpPr>
        <p:spPr/>
        <p:txBody>
          <a:bodyPr/>
          <a:lstStyle/>
          <a:p>
            <a:fld id="{4A98DC8E-831F-4F4F-AA07-8C6ED19D89E3}" type="slidenum">
              <a:rPr lang="en-US" smtClean="0"/>
              <a:t>2</a:t>
            </a:fld>
            <a:endParaRPr lang="en-US" dirty="0"/>
          </a:p>
        </p:txBody>
      </p:sp>
    </p:spTree>
    <p:extLst>
      <p:ext uri="{BB962C8B-B14F-4D97-AF65-F5344CB8AC3E}">
        <p14:creationId xmlns:p14="http://schemas.microsoft.com/office/powerpoint/2010/main" val="42322907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C8BB13-8BAA-D844-B989-439B54766963}" type="slidenum">
              <a:rPr lang="en-US" smtClean="0"/>
              <a:pPr/>
              <a:t>3</a:t>
            </a:fld>
            <a:endParaRPr lang="en-US" dirty="0"/>
          </a:p>
        </p:txBody>
      </p:sp>
    </p:spTree>
    <p:extLst>
      <p:ext uri="{BB962C8B-B14F-4D97-AF65-F5344CB8AC3E}">
        <p14:creationId xmlns:p14="http://schemas.microsoft.com/office/powerpoint/2010/main" val="20515704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190E4E-2A8F-4F94-AEF2-BEB09A653D98}" type="slidenum">
              <a:rPr kumimoji="0" lang="sv-S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sv-S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93588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163825C-4A9F-410A-83B5-1896FD095FB4}" type="slidenum">
              <a:rPr kumimoji="0" lang="sv-S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sv-S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00177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190E4E-2A8F-4F94-AEF2-BEB09A653D98}" type="slidenum">
              <a:rPr kumimoji="0" lang="sv-S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sv-S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779381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163825C-4A9F-410A-83B5-1896FD095FB4}" type="slidenum">
              <a:rPr kumimoji="0" lang="sv-S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sv-S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35535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163825C-4A9F-410A-83B5-1896FD095FB4}" type="slidenum">
              <a:rPr kumimoji="0" lang="sv-S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sv-S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24856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v-SE"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86046A-3933-43F4-AF8D-D39DFBD39F7A}" type="slidenum">
              <a:rPr kumimoji="0" lang="sv-S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sv-S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91696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190E4E-2A8F-4F94-AEF2-BEB09A653D98}" type="slidenum">
              <a:rPr kumimoji="0" lang="sv-S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sv-S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6551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190E4E-2A8F-4F94-AEF2-BEB09A653D98}" type="slidenum">
              <a:rPr kumimoji="0" lang="sv-S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sv-S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51102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190E4E-2A8F-4F94-AEF2-BEB09A653D98}" type="slidenum">
              <a:rPr kumimoji="0" lang="sv-S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sv-S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79968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163825C-4A9F-410A-83B5-1896FD095FB4}" type="slidenum">
              <a:rPr kumimoji="0" lang="sv-S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sv-S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71930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163825C-4A9F-410A-83B5-1896FD095FB4}" type="slidenum">
              <a:rPr kumimoji="0" lang="sv-S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sv-S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628727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163825C-4A9F-410A-83B5-1896FD095FB4}" type="slidenum">
              <a:rPr kumimoji="0" lang="sv-S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sv-S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613514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163825C-4A9F-410A-83B5-1896FD095FB4}" type="slidenum">
              <a:rPr kumimoji="0" lang="sv-S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sv-S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992576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163825C-4A9F-410A-83B5-1896FD095FB4}" type="slidenum">
              <a:rPr kumimoji="0" lang="sv-S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sv-S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18542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190E4E-2A8F-4F94-AEF2-BEB09A653D98}" type="slidenum">
              <a:rPr kumimoji="0" lang="sv-S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sv-S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981862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endParaRPr lang="en-SE"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190E4E-2A8F-4F94-AEF2-BEB09A653D98}" type="slidenum">
              <a:rPr kumimoji="0" lang="sv-S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sv-S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71831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sv-SE"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190E4E-2A8F-4F94-AEF2-BEB09A653D98}" type="slidenum">
              <a:rPr kumimoji="0" lang="sv-S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sv-S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75971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nl-BE" dirty="0"/>
              <a:t>As a helath care  company &amp; we beleive environmental health and especially access to clean water is essential for improving human health. </a:t>
            </a:r>
          </a:p>
          <a:p>
            <a:r>
              <a:rPr lang="nl-BE" dirty="0"/>
              <a:t>J&amp;J has a a long history in setting environmentla goals - for water we focussed the past decade on absolute water reduction – see results 2005-2016. </a:t>
            </a:r>
          </a:p>
          <a:p>
            <a:r>
              <a:rPr lang="nl-BE" dirty="0"/>
              <a:t>However in most recent 2020 goals : different approach , focussing efforts more on water RISK reduction. Address water risk in high risk areas , rahter then one approach for all companies in enterprise.  </a:t>
            </a:r>
          </a:p>
          <a:p>
            <a:endParaRPr lang="nl-BE" dirty="0"/>
          </a:p>
          <a:p>
            <a:r>
              <a:rPr lang="nl-BE" dirty="0"/>
              <a:t>The approach taken by J&amp;J is acknowledged through the CDP program : proud to have been given A- score for our program</a:t>
            </a:r>
            <a:endParaRPr lang="en-AU" dirty="0"/>
          </a:p>
          <a:p>
            <a:endParaRPr lang="en-US" dirty="0"/>
          </a:p>
        </p:txBody>
      </p:sp>
      <p:sp>
        <p:nvSpPr>
          <p:cNvPr id="4" name="Slide Number Placeholder 3"/>
          <p:cNvSpPr>
            <a:spLocks noGrp="1"/>
          </p:cNvSpPr>
          <p:nvPr>
            <p:ph type="sldNum" sz="quarter" idx="5"/>
          </p:nvPr>
        </p:nvSpPr>
        <p:spPr/>
        <p:txBody>
          <a:bodyPr/>
          <a:lstStyle/>
          <a:p>
            <a:fld id="{16C8BB13-8BAA-D844-B989-439B54766963}" type="slidenum">
              <a:rPr lang="en-US" smtClean="0"/>
              <a:pPr/>
              <a:t>25</a:t>
            </a:fld>
            <a:endParaRPr lang="en-US" dirty="0"/>
          </a:p>
        </p:txBody>
      </p:sp>
    </p:spTree>
    <p:extLst>
      <p:ext uri="{BB962C8B-B14F-4D97-AF65-F5344CB8AC3E}">
        <p14:creationId xmlns:p14="http://schemas.microsoft.com/office/powerpoint/2010/main" val="31227317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nl-BE" dirty="0"/>
              <a:t>more about our 2020 Water program . </a:t>
            </a:r>
          </a:p>
          <a:p>
            <a:r>
              <a:rPr lang="nl-BE" dirty="0"/>
              <a:t>Consists of 2 parts : </a:t>
            </a:r>
          </a:p>
          <a:p>
            <a:r>
              <a:rPr lang="nl-BE" dirty="0"/>
              <a:t>Comprehensive water risk assessment at all manufacturing and R&amp;D sites and define high water risk sites. </a:t>
            </a:r>
          </a:p>
          <a:p>
            <a:r>
              <a:rPr lang="nl-BE" dirty="0"/>
              <a:t>For these high water risk sites : develope &amp; impelment water risk mitiagtion plans </a:t>
            </a:r>
            <a:endParaRPr lang="en-AU" dirty="0"/>
          </a:p>
          <a:p>
            <a:endParaRPr lang="en-US" dirty="0"/>
          </a:p>
        </p:txBody>
      </p:sp>
      <p:sp>
        <p:nvSpPr>
          <p:cNvPr id="4" name="Slide Number Placeholder 3"/>
          <p:cNvSpPr>
            <a:spLocks noGrp="1"/>
          </p:cNvSpPr>
          <p:nvPr>
            <p:ph type="sldNum" sz="quarter" idx="5"/>
          </p:nvPr>
        </p:nvSpPr>
        <p:spPr/>
        <p:txBody>
          <a:bodyPr/>
          <a:lstStyle/>
          <a:p>
            <a:fld id="{16C8BB13-8BAA-D844-B989-439B54766963}" type="slidenum">
              <a:rPr lang="en-US" smtClean="0"/>
              <a:pPr/>
              <a:t>26</a:t>
            </a:fld>
            <a:endParaRPr lang="en-US" dirty="0"/>
          </a:p>
        </p:txBody>
      </p:sp>
    </p:spTree>
    <p:extLst>
      <p:ext uri="{BB962C8B-B14F-4D97-AF65-F5344CB8AC3E}">
        <p14:creationId xmlns:p14="http://schemas.microsoft.com/office/powerpoint/2010/main" val="42766929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nl-BE" dirty="0"/>
              <a:t>Part 1 : Risk assessment </a:t>
            </a:r>
          </a:p>
          <a:p>
            <a:r>
              <a:rPr lang="nl-BE" dirty="0"/>
              <a:t>Tool developed in house in colaboration with consultant. </a:t>
            </a:r>
          </a:p>
          <a:p>
            <a:r>
              <a:rPr lang="nl-BE" dirty="0"/>
              <a:t>Start with process to explain the : </a:t>
            </a:r>
          </a:p>
          <a:p>
            <a:endParaRPr lang="nl-BE" dirty="0"/>
          </a:p>
          <a:p>
            <a:r>
              <a:rPr lang="nl-BE" dirty="0"/>
              <a:t>Not only looking at Water scarcity or stress for this assessment , but very broad range of risks (12  risk categories , grouped into 5 category groups) : </a:t>
            </a:r>
          </a:p>
          <a:p>
            <a:r>
              <a:rPr lang="nl-BE" dirty="0"/>
              <a:t>See 1-5. </a:t>
            </a:r>
          </a:p>
          <a:p>
            <a:r>
              <a:rPr lang="nl-BE" dirty="0"/>
              <a:t>Per site each of categories scored , categories were weigthed , resulting utlimately in an overall water risk score per site. </a:t>
            </a:r>
          </a:p>
          <a:p>
            <a:endParaRPr lang="nl-BE" dirty="0"/>
          </a:p>
          <a:p>
            <a:r>
              <a:rPr lang="nl-BE" dirty="0"/>
              <a:t>Inputs for the risk assessment 3-fold: </a:t>
            </a:r>
          </a:p>
          <a:p>
            <a:pPr marL="171450" indent="-171450">
              <a:buFont typeface="Arial" panose="020B0604020202020204" pitchFamily="34" charset="0"/>
              <a:buChar char="•"/>
            </a:pPr>
            <a:r>
              <a:rPr lang="nl-BE" dirty="0"/>
              <a:t>site specific information through the use of a questionnaire , developed in house  (+-80 questions, addressing different type of water risk categories , see process) </a:t>
            </a:r>
          </a:p>
          <a:p>
            <a:pPr marL="171450" indent="-171450">
              <a:buFont typeface="Arial" panose="020B0604020202020204" pitchFamily="34" charset="0"/>
              <a:buChar char="•"/>
            </a:pPr>
            <a:r>
              <a:rPr lang="nl-BE" dirty="0"/>
              <a:t>publically availabe Water Risk Models :  6 different models addressing different type of water risk categories , see process</a:t>
            </a:r>
          </a:p>
          <a:p>
            <a:pPr marL="171450" indent="-171450">
              <a:buFont typeface="Arial" panose="020B0604020202020204" pitchFamily="34" charset="0"/>
              <a:buChar char="•"/>
            </a:pPr>
            <a:r>
              <a:rPr lang="nl-BE" dirty="0"/>
              <a:t>Media info : media search per location and broader region to identify addressing different type of water risk categories , see process</a:t>
            </a:r>
          </a:p>
          <a:p>
            <a:endParaRPr lang="nl-BE" dirty="0"/>
          </a:p>
          <a:p>
            <a:r>
              <a:rPr lang="nl-BE" dirty="0"/>
              <a:t>Output of the assessment :  </a:t>
            </a:r>
          </a:p>
          <a:p>
            <a:r>
              <a:rPr lang="nl-BE" dirty="0"/>
              <a:t>Output for enterprise  : ranking of sites according to their overall water risk score </a:t>
            </a:r>
            <a:r>
              <a:rPr lang="nl-BE" dirty="0">
                <a:sym typeface="Wingdings" panose="05000000000000000000" pitchFamily="2" charset="2"/>
              </a:rPr>
              <a:t> assiging high risk to group of sites with higherst score. </a:t>
            </a:r>
          </a:p>
          <a:p>
            <a:r>
              <a:rPr lang="nl-BE" dirty="0">
                <a:sym typeface="Wingdings" panose="05000000000000000000" pitchFamily="2" charset="2"/>
              </a:rPr>
              <a:t>Output for sites : Water risk score &amp; summary , highlithing biggest risks &amp; recommendations to reduce risk  (important for next step of goals : developemnt of risk mitigation plans , see later) </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827A96C-24C2-4F05-A691-ECD2FB1A9A18}"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555257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nl-BE" dirty="0"/>
              <a:t>For each of 12 categories , the color indicates to what extend a certain input was used for scoring. </a:t>
            </a:r>
          </a:p>
          <a:p>
            <a:endParaRPr lang="nl-BE" dirty="0"/>
          </a:p>
          <a:p>
            <a:r>
              <a:rPr lang="nl-BE" dirty="0"/>
              <a:t>Explanation of colors:</a:t>
            </a:r>
            <a:r>
              <a:rPr lang="nl-BE" baseline="0" dirty="0"/>
              <a:t> </a:t>
            </a:r>
          </a:p>
          <a:p>
            <a:r>
              <a:rPr lang="nl-BE" baseline="0" dirty="0"/>
              <a:t>Green : this source was used to a large extend to determine the resp. Risk category</a:t>
            </a:r>
          </a:p>
          <a:p>
            <a:r>
              <a:rPr lang="nl-BE" baseline="0" dirty="0"/>
              <a:t>Yellow : this source was used to a limited extend to determine the resp. Risk category</a:t>
            </a:r>
          </a:p>
          <a:p>
            <a:r>
              <a:rPr lang="nl-BE" baseline="0" dirty="0"/>
              <a:t>Red : this source was not used to determine the resp. Risk category</a:t>
            </a:r>
          </a:p>
          <a:p>
            <a:endParaRPr lang="nl-BE" baseline="0" dirty="0"/>
          </a:p>
          <a:p>
            <a:r>
              <a:rPr lang="nl-BE" baseline="0" dirty="0"/>
              <a:t>Info on models </a:t>
            </a:r>
          </a:p>
          <a:p>
            <a:r>
              <a:rPr lang="en-US" dirty="0" err="1"/>
              <a:t>WaSSI</a:t>
            </a:r>
            <a:r>
              <a:rPr lang="en-US" dirty="0"/>
              <a:t> : Water Supply Stress Index</a:t>
            </a:r>
          </a:p>
          <a:p>
            <a:r>
              <a:rPr lang="en-US" dirty="0"/>
              <a:t>SEDAC : </a:t>
            </a:r>
            <a:r>
              <a:rPr lang="en-AU" sz="1100" b="0" i="0" kern="1200" dirty="0">
                <a:solidFill>
                  <a:schemeClr val="tx1"/>
                </a:solidFill>
                <a:effectLst/>
                <a:latin typeface="Arial" pitchFamily="-65" charset="0"/>
                <a:ea typeface="Arial Unicode MS" pitchFamily="-65" charset="0"/>
                <a:cs typeface="Arial Unicode MS" pitchFamily="-65" charset="0"/>
              </a:rPr>
              <a:t>Socioeconomic Data and Applications </a:t>
            </a:r>
            <a:r>
              <a:rPr lang="en-AU" sz="1100" b="0" i="0" kern="1200" dirty="0" err="1">
                <a:solidFill>
                  <a:schemeClr val="tx1"/>
                </a:solidFill>
                <a:effectLst/>
                <a:latin typeface="Arial" pitchFamily="-65" charset="0"/>
                <a:ea typeface="Arial Unicode MS" pitchFamily="-65" charset="0"/>
                <a:cs typeface="Arial Unicode MS" pitchFamily="-65" charset="0"/>
              </a:rPr>
              <a:t>Center</a:t>
            </a:r>
            <a:r>
              <a:rPr lang="en-AU" sz="1100" b="0" i="0" kern="1200" dirty="0">
                <a:solidFill>
                  <a:schemeClr val="tx1"/>
                </a:solidFill>
                <a:effectLst/>
                <a:latin typeface="Arial" pitchFamily="-65" charset="0"/>
                <a:ea typeface="Arial Unicode MS" pitchFamily="-65" charset="0"/>
                <a:cs typeface="Arial Unicode MS" pitchFamily="-65" charset="0"/>
              </a:rPr>
              <a:t> </a:t>
            </a:r>
          </a:p>
          <a:p>
            <a:r>
              <a:rPr lang="en-AU" sz="1100" b="0" i="0" kern="1200" dirty="0">
                <a:solidFill>
                  <a:schemeClr val="tx1"/>
                </a:solidFill>
                <a:effectLst/>
                <a:latin typeface="Arial" pitchFamily="-65" charset="0"/>
                <a:ea typeface="Arial Unicode MS" pitchFamily="-65" charset="0"/>
                <a:cs typeface="Arial Unicode MS" pitchFamily="-65" charset="0"/>
              </a:rPr>
              <a:t>Tools are publicly available . </a:t>
            </a:r>
          </a:p>
          <a:p>
            <a:endParaRPr lang="nl-BE" sz="1100" b="0" i="0" kern="1200" dirty="0">
              <a:solidFill>
                <a:schemeClr val="tx1"/>
              </a:solidFill>
              <a:effectLst/>
              <a:latin typeface="Arial" pitchFamily="-65" charset="0"/>
              <a:ea typeface="Arial Unicode MS" pitchFamily="-65" charset="0"/>
              <a:cs typeface="Arial Unicode MS" pitchFamily="-65" charset="0"/>
            </a:endParaRPr>
          </a:p>
          <a:p>
            <a:endParaRPr lang="en-US" dirty="0"/>
          </a:p>
          <a:p>
            <a:r>
              <a:rPr lang="en-US" dirty="0"/>
              <a:t>The scores for each of the categories  are rolled up to an overall water risk score for each site. </a:t>
            </a:r>
          </a:p>
          <a:p>
            <a:r>
              <a:rPr lang="en-US" dirty="0"/>
              <a:t>Aspects taking into account for the roll up : </a:t>
            </a:r>
          </a:p>
          <a:p>
            <a:pPr marL="171450" indent="-171450">
              <a:buFont typeface="Arial" panose="020B0604020202020204" pitchFamily="34" charset="0"/>
              <a:buChar char="•"/>
            </a:pPr>
            <a:r>
              <a:rPr lang="en-US" dirty="0"/>
              <a:t>The overall risk score also includes a ‘correction’ for Value chain risk (sites with critical products (e.g. life saving drugs) , get a higher weighting </a:t>
            </a:r>
          </a:p>
          <a:p>
            <a:pPr marL="171450" indent="-171450">
              <a:buFont typeface="Arial" panose="020B0604020202020204" pitchFamily="34" charset="0"/>
              <a:buChar char="•"/>
            </a:pPr>
            <a:r>
              <a:rPr lang="en-US" dirty="0"/>
              <a:t>The 11 risk categories are separately weighted , according to J&amp;J judgment (e.g. community access higher weighing then economic spend) </a:t>
            </a:r>
          </a:p>
          <a:p>
            <a:pPr marL="0" indent="0">
              <a:buFont typeface="Arial" panose="020B0604020202020204" pitchFamily="34" charset="0"/>
              <a:buNone/>
            </a:pPr>
            <a:endParaRPr lang="en-US" dirty="0"/>
          </a:p>
          <a:p>
            <a:pPr marL="0" indent="0">
              <a:buFont typeface="Arial" panose="020B0604020202020204" pitchFamily="34" charset="0"/>
              <a:buNone/>
            </a:pPr>
            <a:endParaRPr lang="en-US" dirty="0"/>
          </a:p>
          <a:p>
            <a:pPr marL="0" indent="0">
              <a:buFont typeface="Arial" panose="020B0604020202020204" pitchFamily="34" charset="0"/>
              <a:buNone/>
            </a:pPr>
            <a:r>
              <a:rPr lang="en-US" dirty="0"/>
              <a:t>The cut off values for the  assignment of high risk versus low risk  were defined using statistical parameters.  </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CEAC73A-9BC8-4090-91B9-70A3D3F753E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765273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Slides show an example of the output provided per site. </a:t>
            </a:r>
          </a:p>
          <a:p>
            <a:r>
              <a:rPr lang="en-US" dirty="0"/>
              <a:t>12 risk categories in 5 groups , with dashboard indication of level of risk per category. </a:t>
            </a:r>
          </a:p>
          <a:p>
            <a:r>
              <a:rPr lang="en-US" dirty="0"/>
              <a:t>Also includes a risk summary addressing biggest risks. </a:t>
            </a:r>
          </a:p>
          <a:p>
            <a:endParaRPr lang="en-US" dirty="0"/>
          </a:p>
          <a:p>
            <a:r>
              <a:rPr lang="en-US" dirty="0"/>
              <a:t>Below example of recommendation provided to help sites develop risk mitigation plans (see part 2)</a:t>
            </a:r>
          </a:p>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28DF254-2EC7-45F9-BD30-BE0E7C158C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476878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nl-BE" dirty="0"/>
              <a:t>Part 2 of goal is to address the High water risks. </a:t>
            </a:r>
          </a:p>
          <a:p>
            <a:r>
              <a:rPr lang="nl-BE" dirty="0"/>
              <a:t>Expectation = high risk sites , as defined from first part of goal i.e. Water risk assessment ,  need to develop &amp; implement risk mitigation plans . </a:t>
            </a:r>
          </a:p>
          <a:p>
            <a:endParaRPr lang="nl-BE" dirty="0"/>
          </a:p>
          <a:p>
            <a:r>
              <a:rPr lang="nl-BE" dirty="0"/>
              <a:t>On left = template risk mitigation action plan : per risk category action listed with due date and budget estimates. </a:t>
            </a:r>
          </a:p>
          <a:p>
            <a:endParaRPr lang="nl-BE" dirty="0"/>
          </a:p>
          <a:p>
            <a:r>
              <a:rPr lang="nl-BE" dirty="0"/>
              <a:t>Project implementaiton = not all sites at once, but staged approach : 3 groups divided according to water risk score. </a:t>
            </a:r>
          </a:p>
          <a:p>
            <a:r>
              <a:rPr lang="nl-BE" dirty="0"/>
              <a:t>Schedule per site = </a:t>
            </a:r>
          </a:p>
          <a:p>
            <a:pPr marL="171450" indent="-171450">
              <a:buFont typeface="Arial" panose="020B0604020202020204" pitchFamily="34" charset="0"/>
              <a:buChar char="•"/>
            </a:pPr>
            <a:r>
              <a:rPr lang="nl-BE" dirty="0"/>
              <a:t>budget for engineering study to develop the mitiagtion plans </a:t>
            </a:r>
          </a:p>
          <a:p>
            <a:pPr marL="171450" indent="-171450">
              <a:buFont typeface="Arial" panose="020B0604020202020204" pitchFamily="34" charset="0"/>
              <a:buChar char="•"/>
            </a:pPr>
            <a:r>
              <a:rPr lang="nl-BE" dirty="0"/>
              <a:t>Perform study &amp; develop plan </a:t>
            </a:r>
          </a:p>
          <a:p>
            <a:pPr marL="171450" indent="-171450">
              <a:buFont typeface="Arial" panose="020B0604020202020204" pitchFamily="34" charset="0"/>
              <a:buChar char="•"/>
            </a:pPr>
            <a:r>
              <a:rPr lang="nl-BE" dirty="0"/>
              <a:t>Bugdet for implementation plan </a:t>
            </a:r>
          </a:p>
          <a:p>
            <a:pPr marL="171450" indent="-171450">
              <a:buFont typeface="Arial" panose="020B0604020202020204" pitchFamily="34" charset="0"/>
              <a:buChar char="•"/>
            </a:pPr>
            <a:r>
              <a:rPr lang="nl-BE" dirty="0"/>
              <a:t>Execute plan </a:t>
            </a:r>
          </a:p>
          <a:p>
            <a:pPr marL="171450" indent="-171450">
              <a:buFont typeface="Arial" panose="020B0604020202020204" pitchFamily="34" charset="0"/>
              <a:buChar char="•"/>
            </a:pPr>
            <a:endParaRPr lang="nl-BE" dirty="0"/>
          </a:p>
          <a:p>
            <a:pPr marL="171450" indent="-171450">
              <a:buFont typeface="Arial" panose="020B0604020202020204" pitchFamily="34" charset="0"/>
              <a:buChar char="•"/>
            </a:pPr>
            <a:r>
              <a:rPr lang="nl-BE" dirty="0"/>
              <a:t>Resutls so far : </a:t>
            </a:r>
          </a:p>
          <a:p>
            <a:pPr marL="171450" indent="-171450">
              <a:buFont typeface="Arial" panose="020B0604020202020204" pitchFamily="34" charset="0"/>
              <a:buChar char="•"/>
            </a:pPr>
            <a:r>
              <a:rPr lang="nl-BE" dirty="0"/>
              <a:t>YE 2016 completeion of all WRAs </a:t>
            </a:r>
          </a:p>
          <a:p>
            <a:pPr marL="171450" indent="-171450">
              <a:buFont typeface="Arial" panose="020B0604020202020204" pitchFamily="34" charset="0"/>
              <a:buChar char="•"/>
            </a:pPr>
            <a:r>
              <a:rPr lang="nl-BE" dirty="0"/>
              <a:t>YE 2017 38% high risk sites developed /budgeted their mitigation plans.  (this is most recent publicly  available update from sustainabiltiy report 2017 – reprot 2018 in progress , therefore no official % yet to share , but will be &gt;60%)</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827A96C-24C2-4F05-A691-ECD2FB1A9A18}"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4985583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Master" Target="../slideMasters/slideMaster2.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Master" Target="../slideMasters/slideMaster2.xml"/><Relationship Id="rId4" Type="http://schemas.openxmlformats.org/officeDocument/2006/relationships/image" Target="../media/image1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Master" Target="../slideMasters/slideMaster2.xml"/><Relationship Id="rId5" Type="http://schemas.openxmlformats.org/officeDocument/2006/relationships/image" Target="../media/image12.png"/><Relationship Id="rId4" Type="http://schemas.openxmlformats.org/officeDocument/2006/relationships/image" Target="../media/image1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Master" Target="../slideMasters/slideMaster2.xml"/><Relationship Id="rId4" Type="http://schemas.openxmlformats.org/officeDocument/2006/relationships/image" Target="../media/image13.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eg"/><Relationship Id="rId1" Type="http://schemas.openxmlformats.org/officeDocument/2006/relationships/slideMaster" Target="../slideMasters/slideMaster2.xml"/><Relationship Id="rId4" Type="http://schemas.openxmlformats.org/officeDocument/2006/relationships/image" Target="../media/image1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Master" Target="../slideMasters/slideMaster2.xml"/><Relationship Id="rId4" Type="http://schemas.openxmlformats.org/officeDocument/2006/relationships/image" Target="../media/image15.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Master" Target="../slideMasters/slideMaster2.xml"/><Relationship Id="rId4" Type="http://schemas.openxmlformats.org/officeDocument/2006/relationships/image" Target="../media/image16.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Master" Target="../slideMasters/slideMaster2.xml"/><Relationship Id="rId4" Type="http://schemas.openxmlformats.org/officeDocument/2006/relationships/image" Target="../media/image17.jpe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Master" Target="../slideMasters/slideMaster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jpe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Master" Target="../slideMasters/slideMaster2.xml"/><Relationship Id="rId4" Type="http://schemas.openxmlformats.org/officeDocument/2006/relationships/image" Target="../media/image10.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Master" Target="../slideMasters/slideMaster2.xml"/><Relationship Id="rId4" Type="http://schemas.openxmlformats.org/officeDocument/2006/relationships/image" Target="../media/image11.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Master" Target="../slideMasters/slideMaster2.xml"/><Relationship Id="rId5" Type="http://schemas.openxmlformats.org/officeDocument/2006/relationships/image" Target="../media/image12.png"/><Relationship Id="rId4" Type="http://schemas.openxmlformats.org/officeDocument/2006/relationships/image" Target="../media/image11.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Master" Target="../slideMasters/slideMaster2.xml"/><Relationship Id="rId4" Type="http://schemas.openxmlformats.org/officeDocument/2006/relationships/image" Target="../media/image13.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Master" Target="../slideMasters/slideMaster2.xml"/><Relationship Id="rId4" Type="http://schemas.openxmlformats.org/officeDocument/2006/relationships/image" Target="../media/image15.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1.jpeg"/><Relationship Id="rId1" Type="http://schemas.openxmlformats.org/officeDocument/2006/relationships/slideMaster" Target="../slideMasters/slideMaster2.xml"/><Relationship Id="rId4" Type="http://schemas.openxmlformats.org/officeDocument/2006/relationships/image" Target="../media/image15.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Master" Target="../slideMasters/slideMaster2.xml"/><Relationship Id="rId4" Type="http://schemas.openxmlformats.org/officeDocument/2006/relationships/image" Target="../media/image16.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Master" Target="../slideMasters/slideMaster2.xml"/><Relationship Id="rId4" Type="http://schemas.openxmlformats.org/officeDocument/2006/relationships/image" Target="../media/image17.jpe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Master" Target="../slideMasters/slideMaster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jpe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26.pn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26.pn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50000" y="1680001"/>
            <a:ext cx="7772400" cy="1470025"/>
          </a:xfrm>
          <a:noFill/>
        </p:spPr>
        <p:txBody>
          <a:bodyPr>
            <a:normAutofit/>
          </a:bodyPr>
          <a:lstStyle>
            <a:lvl1pPr algn="l">
              <a:lnSpc>
                <a:spcPct val="90000"/>
              </a:lnSpc>
              <a:defRPr sz="3200" spc="0">
                <a:solidFill>
                  <a:srgbClr val="F86524"/>
                </a:solidFill>
              </a:defRPr>
            </a:lvl1pPr>
          </a:lstStyle>
          <a:p>
            <a:r>
              <a:rPr lang="en-US" dirty="0"/>
              <a:t>The Pharmaceutical </a:t>
            </a:r>
            <a:br>
              <a:rPr lang="en-US" dirty="0"/>
            </a:br>
            <a:r>
              <a:rPr lang="en-US" dirty="0"/>
              <a:t>Supply Chain Initiative (PSCI):</a:t>
            </a:r>
          </a:p>
        </p:txBody>
      </p:sp>
      <p:sp>
        <p:nvSpPr>
          <p:cNvPr id="3" name="Subtitle 2"/>
          <p:cNvSpPr>
            <a:spLocks noGrp="1"/>
          </p:cNvSpPr>
          <p:nvPr>
            <p:ph type="subTitle" idx="1" hasCustomPrompt="1"/>
          </p:nvPr>
        </p:nvSpPr>
        <p:spPr>
          <a:xfrm>
            <a:off x="450000" y="3360001"/>
            <a:ext cx="6400800" cy="1014713"/>
          </a:xfrm>
        </p:spPr>
        <p:txBody>
          <a:bodyPr>
            <a:normAutofit/>
          </a:bodyPr>
          <a:lstStyle>
            <a:lvl1pPr marL="0" indent="0" algn="l">
              <a:buNone/>
              <a:defRPr sz="2000" spc="300" baseline="0">
                <a:solidFill>
                  <a:srgbClr val="848489"/>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a:t>CLICK TO EDIT</a:t>
            </a:r>
            <a:endParaRPr lang="en-US" dirty="0"/>
          </a:p>
        </p:txBody>
      </p:sp>
      <p:sp>
        <p:nvSpPr>
          <p:cNvPr id="4" name="Date Placeholder 3"/>
          <p:cNvSpPr>
            <a:spLocks noGrp="1"/>
          </p:cNvSpPr>
          <p:nvPr>
            <p:ph type="dt" sz="half" idx="10"/>
          </p:nvPr>
        </p:nvSpPr>
        <p:spPr>
          <a:xfrm>
            <a:off x="367761" y="6356351"/>
            <a:ext cx="714448" cy="365125"/>
          </a:xfrm>
        </p:spPr>
        <p:txBody>
          <a:bodyPr/>
          <a:lstStyle>
            <a:lvl1pPr>
              <a:defRPr/>
            </a:lvl1pPr>
          </a:lstStyle>
          <a:p>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B78A4E6-14EE-3648-AEF8-2B252C21E463}" type="slidenum">
              <a:rPr lang="en-US" smtClean="0">
                <a:solidFill>
                  <a:prstClr val="black">
                    <a:tint val="75000"/>
                  </a:prstClr>
                </a:solidFill>
              </a:rPr>
              <a:pPr/>
              <a:t>‹#›</a:t>
            </a:fld>
            <a:endParaRPr lang="en-US">
              <a:solidFill>
                <a:prstClr val="black">
                  <a:tint val="75000"/>
                </a:prstClr>
              </a:solidFill>
            </a:endParaRPr>
          </a:p>
        </p:txBody>
      </p:sp>
      <p:pic>
        <p:nvPicPr>
          <p:cNvPr id="11" name="Picture 10">
            <a:extLst>
              <a:ext uri="{FF2B5EF4-FFF2-40B4-BE49-F238E27FC236}">
                <a16:creationId xmlns:a16="http://schemas.microsoft.com/office/drawing/2014/main" id="{2003343E-E3BF-4353-9AB0-726BD8E52BD1}"/>
              </a:ext>
            </a:extLst>
          </p:cNvPr>
          <p:cNvPicPr>
            <a:picLocks noChangeAspect="1"/>
          </p:cNvPicPr>
          <p:nvPr userDrawn="1"/>
        </p:nvPicPr>
        <p:blipFill>
          <a:blip r:embed="rId2"/>
          <a:stretch>
            <a:fillRect/>
          </a:stretch>
        </p:blipFill>
        <p:spPr>
          <a:xfrm>
            <a:off x="256666" y="325871"/>
            <a:ext cx="3367683" cy="867011"/>
          </a:xfrm>
          <a:prstGeom prst="rect">
            <a:avLst/>
          </a:prstGeom>
        </p:spPr>
      </p:pic>
    </p:spTree>
    <p:extLst>
      <p:ext uri="{BB962C8B-B14F-4D97-AF65-F5344CB8AC3E}">
        <p14:creationId xmlns:p14="http://schemas.microsoft.com/office/powerpoint/2010/main" val="18447924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Rectangle 8"/>
          <p:cNvSpPr/>
          <p:nvPr userDrawn="1"/>
        </p:nvSpPr>
        <p:spPr>
          <a:xfrm>
            <a:off x="0" y="1"/>
            <a:ext cx="9144000" cy="1417639"/>
          </a:xfrm>
          <a:prstGeom prst="rect">
            <a:avLst/>
          </a:prstGeom>
          <a:solidFill>
            <a:srgbClr val="F5F5F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title" hasCustomPrompt="1"/>
          </p:nvPr>
        </p:nvSpPr>
        <p:spPr/>
        <p:txBody>
          <a:bodyPr>
            <a:normAutofit/>
          </a:bodyPr>
          <a:lstStyle>
            <a:lvl1pPr>
              <a:defRPr sz="1800">
                <a:latin typeface="+mn-lt"/>
              </a:defRPr>
            </a:lvl1pPr>
          </a:lstStyle>
          <a:p>
            <a:r>
              <a:rPr lang="en-US" sz="2000" spc="300" dirty="0"/>
              <a:t>CLICK TO EDIT</a:t>
            </a:r>
            <a:endParaRPr lang="en-US" dirty="0"/>
          </a:p>
        </p:txBody>
      </p:sp>
      <p:sp>
        <p:nvSpPr>
          <p:cNvPr id="3" name="Content Placeholder 2"/>
          <p:cNvSpPr>
            <a:spLocks noGrp="1"/>
          </p:cNvSpPr>
          <p:nvPr>
            <p:ph idx="1"/>
          </p:nvPr>
        </p:nvSpPr>
        <p:spPr/>
        <p:txBody>
          <a:bodyPr/>
          <a:lstStyle/>
          <a:p>
            <a:pPr lvl="0"/>
            <a:r>
              <a:rPr lang="en-GB" dirty="0"/>
              <a:t>Click to edit Master text styles</a:t>
            </a:r>
          </a:p>
          <a:p>
            <a:pPr lvl="1"/>
            <a:r>
              <a:rPr lang="en-GB" dirty="0"/>
              <a:t>Second level</a:t>
            </a:r>
          </a:p>
          <a:p>
            <a:pPr lvl="2"/>
            <a:r>
              <a:rPr lang="en-GB" dirty="0"/>
              <a:t>Third level</a:t>
            </a:r>
          </a:p>
        </p:txBody>
      </p:sp>
      <p:sp>
        <p:nvSpPr>
          <p:cNvPr id="4" name="Date Placeholder 3"/>
          <p:cNvSpPr>
            <a:spLocks noGrp="1"/>
          </p:cNvSpPr>
          <p:nvPr>
            <p:ph type="dt" sz="half" idx="10"/>
          </p:nvPr>
        </p:nvSpPr>
        <p:spPr/>
        <p:txBody>
          <a:bodyPr/>
          <a:lstStyle>
            <a:lvl1pPr>
              <a:defRPr sz="1000"/>
            </a:lvl1pPr>
          </a:lstStyle>
          <a:p>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sz="1000"/>
            </a:lvl1p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sz="1000"/>
            </a:lvl1pPr>
          </a:lstStyle>
          <a:p>
            <a:fld id="{6B78A4E6-14EE-3648-AEF8-2B252C21E463}" type="slidenum">
              <a:rPr lang="en-US" smtClean="0">
                <a:solidFill>
                  <a:prstClr val="black">
                    <a:tint val="75000"/>
                  </a:prstClr>
                </a:solidFill>
              </a:rPr>
              <a:pPr/>
              <a:t>‹#›</a:t>
            </a:fld>
            <a:endParaRPr lang="en-US" dirty="0">
              <a:solidFill>
                <a:prstClr val="black">
                  <a:tint val="75000"/>
                </a:prstClr>
              </a:solidFill>
            </a:endParaRPr>
          </a:p>
        </p:txBody>
      </p:sp>
      <p:cxnSp>
        <p:nvCxnSpPr>
          <p:cNvPr id="11" name="Straight Connector 10"/>
          <p:cNvCxnSpPr/>
          <p:nvPr userDrawn="1"/>
        </p:nvCxnSpPr>
        <p:spPr>
          <a:xfrm>
            <a:off x="-123217" y="6343759"/>
            <a:ext cx="9144000" cy="0"/>
          </a:xfrm>
          <a:prstGeom prst="line">
            <a:avLst/>
          </a:prstGeom>
          <a:ln w="12700" cmpd="sng">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userDrawn="1"/>
        </p:nvCxnSpPr>
        <p:spPr>
          <a:xfrm rot="5400000">
            <a:off x="920501" y="6504497"/>
            <a:ext cx="300455" cy="0"/>
          </a:xfrm>
          <a:prstGeom prst="line">
            <a:avLst/>
          </a:prstGeom>
          <a:ln w="12700" cmpd="sng">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9">
            <a:extLst>
              <a:ext uri="{FF2B5EF4-FFF2-40B4-BE49-F238E27FC236}">
                <a16:creationId xmlns:a16="http://schemas.microsoft.com/office/drawing/2014/main" id="{C658DF8A-FF90-4E3C-9B21-0CE89E4BA288}"/>
              </a:ext>
            </a:extLst>
          </p:cNvPr>
          <p:cNvSpPr txBox="1"/>
          <p:nvPr userDrawn="1"/>
        </p:nvSpPr>
        <p:spPr>
          <a:xfrm>
            <a:off x="4051610" y="6344171"/>
            <a:ext cx="1995412" cy="29238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srgbClr val="F86524"/>
                </a:solidFill>
                <a:effectLst/>
                <a:uLnTx/>
                <a:uFillTx/>
                <a:latin typeface="Calibri"/>
                <a:ea typeface="+mn-ea"/>
                <a:cs typeface="+mn-cs"/>
              </a:rPr>
              <a:t>@PSCInitiative</a:t>
            </a:r>
          </a:p>
        </p:txBody>
      </p:sp>
      <p:pic>
        <p:nvPicPr>
          <p:cNvPr id="16" name="Picture 15">
            <a:extLst>
              <a:ext uri="{FF2B5EF4-FFF2-40B4-BE49-F238E27FC236}">
                <a16:creationId xmlns:a16="http://schemas.microsoft.com/office/drawing/2014/main" id="{205DEF77-DAC2-4FB4-B3C6-EC00B5E38A9A}"/>
              </a:ext>
            </a:extLst>
          </p:cNvPr>
          <p:cNvPicPr>
            <a:picLocks noChangeAspect="1"/>
          </p:cNvPicPr>
          <p:nvPr userDrawn="1"/>
        </p:nvPicPr>
        <p:blipFill>
          <a:blip r:embed="rId2"/>
          <a:stretch>
            <a:fillRect/>
          </a:stretch>
        </p:blipFill>
        <p:spPr>
          <a:xfrm>
            <a:off x="4123117" y="6349928"/>
            <a:ext cx="342376" cy="304798"/>
          </a:xfrm>
          <a:prstGeom prst="rect">
            <a:avLst/>
          </a:prstGeom>
        </p:spPr>
      </p:pic>
      <p:pic>
        <p:nvPicPr>
          <p:cNvPr id="10" name="Picture 9">
            <a:extLst>
              <a:ext uri="{FF2B5EF4-FFF2-40B4-BE49-F238E27FC236}">
                <a16:creationId xmlns:a16="http://schemas.microsoft.com/office/drawing/2014/main" id="{7A117112-6A44-4A0D-9AFC-FA63DC4AD168}"/>
              </a:ext>
            </a:extLst>
          </p:cNvPr>
          <p:cNvPicPr>
            <a:picLocks noChangeAspect="1"/>
          </p:cNvPicPr>
          <p:nvPr userDrawn="1"/>
        </p:nvPicPr>
        <p:blipFill>
          <a:blip r:embed="rId3"/>
          <a:stretch>
            <a:fillRect/>
          </a:stretch>
        </p:blipFill>
        <p:spPr>
          <a:xfrm>
            <a:off x="5552903" y="383518"/>
            <a:ext cx="3121598" cy="871541"/>
          </a:xfrm>
          <a:prstGeom prst="rect">
            <a:avLst/>
          </a:prstGeom>
        </p:spPr>
      </p:pic>
    </p:spTree>
    <p:extLst>
      <p:ext uri="{BB962C8B-B14F-4D97-AF65-F5344CB8AC3E}">
        <p14:creationId xmlns:p14="http://schemas.microsoft.com/office/powerpoint/2010/main" val="35380639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dirty="0"/>
          </a:p>
        </p:txBody>
      </p:sp>
      <p:sp>
        <p:nvSpPr>
          <p:cNvPr id="3" name="Footer Placeholder 2"/>
          <p:cNvSpPr>
            <a:spLocks noGrp="1"/>
          </p:cNvSpPr>
          <p:nvPr>
            <p:ph type="ftr" sz="quarter" idx="11"/>
          </p:nvPr>
        </p:nvSpPr>
        <p:spPr/>
        <p:txBody>
          <a:bodyPr/>
          <a:lstStyle>
            <a:lvl1pPr>
              <a:defRPr/>
            </a:lvl1pPr>
          </a:lstStyle>
          <a:p>
            <a:endParaRPr lang="en-US" dirty="0"/>
          </a:p>
          <a:p>
            <a:endParaRPr lang="en-US" dirty="0"/>
          </a:p>
        </p:txBody>
      </p:sp>
      <p:sp>
        <p:nvSpPr>
          <p:cNvPr id="4" name="Slide Number Placeholder 3"/>
          <p:cNvSpPr>
            <a:spLocks noGrp="1"/>
          </p:cNvSpPr>
          <p:nvPr>
            <p:ph type="sldNum" sz="quarter" idx="12"/>
          </p:nvPr>
        </p:nvSpPr>
        <p:spPr/>
        <p:txBody>
          <a:bodyPr/>
          <a:lstStyle/>
          <a:p>
            <a:fld id="{6B78A4E6-14EE-3648-AEF8-2B252C21E463}" type="slidenum">
              <a:rPr lang="en-US" smtClean="0"/>
              <a:t>‹#›</a:t>
            </a:fld>
            <a:endParaRPr lang="en-US"/>
          </a:p>
        </p:txBody>
      </p:sp>
      <p:sp>
        <p:nvSpPr>
          <p:cNvPr id="7" name="TextBox 19">
            <a:extLst>
              <a:ext uri="{FF2B5EF4-FFF2-40B4-BE49-F238E27FC236}">
                <a16:creationId xmlns:a16="http://schemas.microsoft.com/office/drawing/2014/main" id="{1BEBCE4D-A344-43F9-9A37-53FC6E859E93}"/>
              </a:ext>
            </a:extLst>
          </p:cNvPr>
          <p:cNvSpPr txBox="1"/>
          <p:nvPr userDrawn="1"/>
        </p:nvSpPr>
        <p:spPr>
          <a:xfrm>
            <a:off x="4051610" y="6344171"/>
            <a:ext cx="1995412" cy="29238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defRPr/>
            </a:pPr>
            <a:r>
              <a:rPr lang="en-US" sz="1300" b="1" dirty="0">
                <a:solidFill>
                  <a:schemeClr val="accent1"/>
                </a:solidFill>
              </a:rPr>
              <a:t>@PSCInitiative</a:t>
            </a:r>
          </a:p>
        </p:txBody>
      </p:sp>
      <p:pic>
        <p:nvPicPr>
          <p:cNvPr id="8" name="Picture 7">
            <a:extLst>
              <a:ext uri="{FF2B5EF4-FFF2-40B4-BE49-F238E27FC236}">
                <a16:creationId xmlns:a16="http://schemas.microsoft.com/office/drawing/2014/main" id="{84708A7F-9EE0-4BDC-A70D-14F8252777A2}"/>
              </a:ext>
            </a:extLst>
          </p:cNvPr>
          <p:cNvPicPr>
            <a:picLocks noChangeAspect="1"/>
          </p:cNvPicPr>
          <p:nvPr userDrawn="1"/>
        </p:nvPicPr>
        <p:blipFill>
          <a:blip r:embed="rId2"/>
          <a:stretch>
            <a:fillRect/>
          </a:stretch>
        </p:blipFill>
        <p:spPr>
          <a:xfrm>
            <a:off x="4114800" y="6349927"/>
            <a:ext cx="350693" cy="365125"/>
          </a:xfrm>
          <a:prstGeom prst="rect">
            <a:avLst/>
          </a:prstGeom>
        </p:spPr>
      </p:pic>
    </p:spTree>
    <p:extLst>
      <p:ext uri="{BB962C8B-B14F-4D97-AF65-F5344CB8AC3E}">
        <p14:creationId xmlns:p14="http://schemas.microsoft.com/office/powerpoint/2010/main" val="38384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Presentation Title">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0" y="-8313"/>
            <a:ext cx="9144000" cy="6866313"/>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623888" y="1324150"/>
            <a:ext cx="7886700" cy="2852737"/>
          </a:xfrm>
        </p:spPr>
        <p:txBody>
          <a:bodyPr anchor="b"/>
          <a:lstStyle>
            <a:lvl1pPr>
              <a:defRPr sz="4500" baseline="0">
                <a:solidFill>
                  <a:schemeClr val="bg1"/>
                </a:solidFill>
              </a:defRPr>
            </a:lvl1pPr>
          </a:lstStyle>
          <a:p>
            <a:r>
              <a:rPr lang="en-US" dirty="0"/>
              <a:t>Presentation title</a:t>
            </a:r>
            <a:endParaRPr lang="sv-SE" dirty="0"/>
          </a:p>
        </p:txBody>
      </p:sp>
      <p:sp>
        <p:nvSpPr>
          <p:cNvPr id="3" name="Text Placeholder 2"/>
          <p:cNvSpPr>
            <a:spLocks noGrp="1"/>
          </p:cNvSpPr>
          <p:nvPr>
            <p:ph type="body" idx="1" hasCustomPrompt="1"/>
          </p:nvPr>
        </p:nvSpPr>
        <p:spPr>
          <a:xfrm>
            <a:off x="623888" y="4203875"/>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Meeting</a:t>
            </a:r>
          </a:p>
          <a:p>
            <a:pPr lvl="0"/>
            <a:r>
              <a:rPr lang="en-US" dirty="0"/>
              <a:t>Date | Place</a:t>
            </a:r>
          </a:p>
        </p:txBody>
      </p:sp>
      <p:sp>
        <p:nvSpPr>
          <p:cNvPr id="4" name="Date Placeholder 3"/>
          <p:cNvSpPr>
            <a:spLocks noGrp="1"/>
          </p:cNvSpPr>
          <p:nvPr>
            <p:ph type="dt" sz="half" idx="10"/>
          </p:nvPr>
        </p:nvSpPr>
        <p:spPr/>
        <p:txBody>
          <a:bodyPr/>
          <a:lstStyle/>
          <a:p>
            <a:r>
              <a:rPr lang="sv-SE" dirty="0"/>
              <a:t>2017-04-27</a:t>
            </a:r>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10" name="Picture 9">
            <a:extLst>
              <a:ext uri="{FF2B5EF4-FFF2-40B4-BE49-F238E27FC236}">
                <a16:creationId xmlns:a16="http://schemas.microsoft.com/office/drawing/2014/main" id="{5CA4049C-63F5-4706-824F-9A41C3096F3F}"/>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t="81673"/>
          <a:stretch/>
        </p:blipFill>
        <p:spPr>
          <a:xfrm>
            <a:off x="-9526" y="4775246"/>
            <a:ext cx="9160525" cy="2109731"/>
          </a:xfrm>
          <a:prstGeom prst="rect">
            <a:avLst/>
          </a:prstGeom>
        </p:spPr>
      </p:pic>
      <p:pic>
        <p:nvPicPr>
          <p:cNvPr id="11" name="Picture 10"/>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7680329" y="5842486"/>
            <a:ext cx="830259" cy="804104"/>
          </a:xfrm>
          <a:prstGeom prst="rect">
            <a:avLst/>
          </a:prstGeom>
        </p:spPr>
      </p:pic>
    </p:spTree>
    <p:extLst>
      <p:ext uri="{BB962C8B-B14F-4D97-AF65-F5344CB8AC3E}">
        <p14:creationId xmlns:p14="http://schemas.microsoft.com/office/powerpoint/2010/main" val="22817937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1_Presentation Titl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0" y="-8313"/>
            <a:ext cx="9144000" cy="6866313"/>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623888" y="1324150"/>
            <a:ext cx="7886700" cy="2852737"/>
          </a:xfrm>
        </p:spPr>
        <p:txBody>
          <a:bodyPr anchor="b"/>
          <a:lstStyle>
            <a:lvl1pPr>
              <a:defRPr sz="4500" baseline="0">
                <a:solidFill>
                  <a:schemeClr val="bg1"/>
                </a:solidFill>
              </a:defRPr>
            </a:lvl1pPr>
          </a:lstStyle>
          <a:p>
            <a:r>
              <a:rPr lang="en-US" dirty="0"/>
              <a:t>Presentation title</a:t>
            </a:r>
            <a:endParaRPr lang="sv-SE" dirty="0"/>
          </a:p>
        </p:txBody>
      </p:sp>
      <p:sp>
        <p:nvSpPr>
          <p:cNvPr id="3" name="Text Placeholder 2"/>
          <p:cNvSpPr>
            <a:spLocks noGrp="1"/>
          </p:cNvSpPr>
          <p:nvPr>
            <p:ph type="body" idx="1" hasCustomPrompt="1"/>
          </p:nvPr>
        </p:nvSpPr>
        <p:spPr>
          <a:xfrm>
            <a:off x="623888" y="4203875"/>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Meeting</a:t>
            </a:r>
          </a:p>
          <a:p>
            <a:pPr lvl="0"/>
            <a:r>
              <a:rPr lang="en-US" dirty="0"/>
              <a:t>Date | Place</a:t>
            </a:r>
          </a:p>
        </p:txBody>
      </p:sp>
      <p:sp>
        <p:nvSpPr>
          <p:cNvPr id="4" name="Date Placeholder 3"/>
          <p:cNvSpPr>
            <a:spLocks noGrp="1"/>
          </p:cNvSpPr>
          <p:nvPr>
            <p:ph type="dt" sz="half" idx="10"/>
          </p:nvPr>
        </p:nvSpPr>
        <p:spPr/>
        <p:txBody>
          <a:bodyPr/>
          <a:lstStyle/>
          <a:p>
            <a:r>
              <a:rPr lang="sv-SE" dirty="0"/>
              <a:t>2017-04-27</a:t>
            </a:r>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12" name="Picture 11">
            <a:extLst>
              <a:ext uri="{FF2B5EF4-FFF2-40B4-BE49-F238E27FC236}">
                <a16:creationId xmlns:a16="http://schemas.microsoft.com/office/drawing/2014/main" id="{B008755A-FE86-4904-87D7-34F650D519CB}"/>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t="81673"/>
          <a:stretch/>
        </p:blipFill>
        <p:spPr>
          <a:xfrm>
            <a:off x="-9526" y="4775246"/>
            <a:ext cx="9160525" cy="2109731"/>
          </a:xfrm>
          <a:prstGeom prst="rect">
            <a:avLst/>
          </a:prstGeom>
        </p:spPr>
      </p:pic>
      <p:pic>
        <p:nvPicPr>
          <p:cNvPr id="11" name="Picture 10"/>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7680329" y="5842486"/>
            <a:ext cx="830259" cy="804104"/>
          </a:xfrm>
          <a:prstGeom prst="rect">
            <a:avLst/>
          </a:prstGeom>
        </p:spPr>
      </p:pic>
    </p:spTree>
    <p:extLst>
      <p:ext uri="{BB962C8B-B14F-4D97-AF65-F5344CB8AC3E}">
        <p14:creationId xmlns:p14="http://schemas.microsoft.com/office/powerpoint/2010/main" val="15477621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1_Presentation Title_SWH">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0" y="-8313"/>
            <a:ext cx="9144000" cy="6866313"/>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623888" y="1324150"/>
            <a:ext cx="7886700" cy="2852737"/>
          </a:xfrm>
        </p:spPr>
        <p:txBody>
          <a:bodyPr anchor="b"/>
          <a:lstStyle>
            <a:lvl1pPr>
              <a:defRPr sz="4500" baseline="0">
                <a:solidFill>
                  <a:schemeClr val="bg1"/>
                </a:solidFill>
              </a:defRPr>
            </a:lvl1pPr>
          </a:lstStyle>
          <a:p>
            <a:r>
              <a:rPr lang="en-US" dirty="0"/>
              <a:t>Presentation title</a:t>
            </a:r>
            <a:endParaRPr lang="sv-SE" dirty="0"/>
          </a:p>
        </p:txBody>
      </p:sp>
      <p:sp>
        <p:nvSpPr>
          <p:cNvPr id="3" name="Text Placeholder 2"/>
          <p:cNvSpPr>
            <a:spLocks noGrp="1"/>
          </p:cNvSpPr>
          <p:nvPr>
            <p:ph type="body" idx="1" hasCustomPrompt="1"/>
          </p:nvPr>
        </p:nvSpPr>
        <p:spPr>
          <a:xfrm>
            <a:off x="623888" y="4203875"/>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Meeting</a:t>
            </a:r>
          </a:p>
          <a:p>
            <a:pPr lvl="0"/>
            <a:r>
              <a:rPr lang="en-US" dirty="0"/>
              <a:t>Date | Place</a:t>
            </a:r>
          </a:p>
        </p:txBody>
      </p:sp>
      <p:sp>
        <p:nvSpPr>
          <p:cNvPr id="4" name="Date Placeholder 3"/>
          <p:cNvSpPr>
            <a:spLocks noGrp="1"/>
          </p:cNvSpPr>
          <p:nvPr>
            <p:ph type="dt" sz="half" idx="10"/>
          </p:nvPr>
        </p:nvSpPr>
        <p:spPr/>
        <p:txBody>
          <a:bodyPr/>
          <a:lstStyle/>
          <a:p>
            <a:r>
              <a:rPr lang="sv-SE" dirty="0"/>
              <a:t>2017-04-27</a:t>
            </a:r>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9" name="Picture 8"/>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9526" y="4775246"/>
            <a:ext cx="9160525" cy="2109731"/>
          </a:xfrm>
          <a:prstGeom prst="rect">
            <a:avLst/>
          </a:prstGeom>
        </p:spPr>
      </p:pic>
      <p:pic>
        <p:nvPicPr>
          <p:cNvPr id="10" name="Picture 9">
            <a:extLst>
              <a:ext uri="{FF2B5EF4-FFF2-40B4-BE49-F238E27FC236}">
                <a16:creationId xmlns:a16="http://schemas.microsoft.com/office/drawing/2014/main" id="{307F999B-CEA2-4B7E-B25C-72E2D0F3C645}"/>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6740051" y="5895081"/>
            <a:ext cx="1770537" cy="770388"/>
          </a:xfrm>
          <a:prstGeom prst="rect">
            <a:avLst/>
          </a:prstGeom>
        </p:spPr>
      </p:pic>
    </p:spTree>
    <p:extLst>
      <p:ext uri="{BB962C8B-B14F-4D97-AF65-F5344CB8AC3E}">
        <p14:creationId xmlns:p14="http://schemas.microsoft.com/office/powerpoint/2010/main" val="42109304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2_Presentation Title_STWI">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0" y="-8313"/>
            <a:ext cx="9144000" cy="6866313"/>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623888" y="1324150"/>
            <a:ext cx="7886700" cy="2852737"/>
          </a:xfrm>
        </p:spPr>
        <p:txBody>
          <a:bodyPr anchor="b"/>
          <a:lstStyle>
            <a:lvl1pPr>
              <a:defRPr sz="4500" baseline="0">
                <a:solidFill>
                  <a:schemeClr val="bg1"/>
                </a:solidFill>
              </a:defRPr>
            </a:lvl1pPr>
          </a:lstStyle>
          <a:p>
            <a:r>
              <a:rPr lang="en-US" dirty="0"/>
              <a:t>Presentation title</a:t>
            </a:r>
            <a:endParaRPr lang="sv-SE" dirty="0"/>
          </a:p>
        </p:txBody>
      </p:sp>
      <p:sp>
        <p:nvSpPr>
          <p:cNvPr id="3" name="Text Placeholder 2"/>
          <p:cNvSpPr>
            <a:spLocks noGrp="1"/>
          </p:cNvSpPr>
          <p:nvPr>
            <p:ph type="body" idx="1" hasCustomPrompt="1"/>
          </p:nvPr>
        </p:nvSpPr>
        <p:spPr>
          <a:xfrm>
            <a:off x="623888" y="4203875"/>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Meeting</a:t>
            </a:r>
          </a:p>
          <a:p>
            <a:pPr lvl="0"/>
            <a:r>
              <a:rPr lang="en-US" dirty="0"/>
              <a:t>Date | Place</a:t>
            </a:r>
          </a:p>
        </p:txBody>
      </p:sp>
      <p:sp>
        <p:nvSpPr>
          <p:cNvPr id="4" name="Date Placeholder 3"/>
          <p:cNvSpPr>
            <a:spLocks noGrp="1"/>
          </p:cNvSpPr>
          <p:nvPr>
            <p:ph type="dt" sz="half" idx="10"/>
          </p:nvPr>
        </p:nvSpPr>
        <p:spPr/>
        <p:txBody>
          <a:bodyPr/>
          <a:lstStyle/>
          <a:p>
            <a:r>
              <a:rPr lang="sv-SE" dirty="0"/>
              <a:t>2017-04-27</a:t>
            </a:r>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9" name="Picture 8"/>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9526" y="4775246"/>
            <a:ext cx="9160525" cy="2109731"/>
          </a:xfrm>
          <a:prstGeom prst="rect">
            <a:avLst/>
          </a:prstGeom>
        </p:spPr>
      </p:pic>
      <p:pic>
        <p:nvPicPr>
          <p:cNvPr id="11" name="Picture 10">
            <a:extLst>
              <a:ext uri="{FF2B5EF4-FFF2-40B4-BE49-F238E27FC236}">
                <a16:creationId xmlns:a16="http://schemas.microsoft.com/office/drawing/2014/main" id="{FC25EBAB-8651-4821-8EE7-3442F60B0778}"/>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7490954" y="5884090"/>
            <a:ext cx="1117509" cy="821261"/>
          </a:xfrm>
          <a:prstGeom prst="rect">
            <a:avLst/>
          </a:prstGeom>
        </p:spPr>
      </p:pic>
    </p:spTree>
    <p:extLst>
      <p:ext uri="{BB962C8B-B14F-4D97-AF65-F5344CB8AC3E}">
        <p14:creationId xmlns:p14="http://schemas.microsoft.com/office/powerpoint/2010/main" val="30496391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3_Presentation Title_STWI SIWI">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0" y="-8313"/>
            <a:ext cx="9144000" cy="6866313"/>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623888" y="1324150"/>
            <a:ext cx="7886700" cy="2852737"/>
          </a:xfrm>
        </p:spPr>
        <p:txBody>
          <a:bodyPr anchor="b"/>
          <a:lstStyle>
            <a:lvl1pPr>
              <a:defRPr sz="4500" baseline="0">
                <a:solidFill>
                  <a:schemeClr val="bg1"/>
                </a:solidFill>
              </a:defRPr>
            </a:lvl1pPr>
          </a:lstStyle>
          <a:p>
            <a:r>
              <a:rPr lang="en-US" dirty="0"/>
              <a:t>Presentation title</a:t>
            </a:r>
            <a:endParaRPr lang="sv-SE" dirty="0"/>
          </a:p>
        </p:txBody>
      </p:sp>
      <p:sp>
        <p:nvSpPr>
          <p:cNvPr id="3" name="Text Placeholder 2"/>
          <p:cNvSpPr>
            <a:spLocks noGrp="1"/>
          </p:cNvSpPr>
          <p:nvPr>
            <p:ph type="body" idx="1" hasCustomPrompt="1"/>
          </p:nvPr>
        </p:nvSpPr>
        <p:spPr>
          <a:xfrm>
            <a:off x="623888" y="4203875"/>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Meeting</a:t>
            </a:r>
          </a:p>
          <a:p>
            <a:pPr lvl="0"/>
            <a:r>
              <a:rPr lang="en-US" dirty="0"/>
              <a:t>Date | Place</a:t>
            </a:r>
          </a:p>
        </p:txBody>
      </p:sp>
      <p:sp>
        <p:nvSpPr>
          <p:cNvPr id="4" name="Date Placeholder 3"/>
          <p:cNvSpPr>
            <a:spLocks noGrp="1"/>
          </p:cNvSpPr>
          <p:nvPr>
            <p:ph type="dt" sz="half" idx="10"/>
          </p:nvPr>
        </p:nvSpPr>
        <p:spPr/>
        <p:txBody>
          <a:bodyPr/>
          <a:lstStyle/>
          <a:p>
            <a:r>
              <a:rPr lang="sv-SE" dirty="0"/>
              <a:t>2017-04-27</a:t>
            </a:r>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9" name="Picture 8"/>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9526" y="4775246"/>
            <a:ext cx="9160525" cy="2109731"/>
          </a:xfrm>
          <a:prstGeom prst="rect">
            <a:avLst/>
          </a:prstGeom>
        </p:spPr>
      </p:pic>
      <p:pic>
        <p:nvPicPr>
          <p:cNvPr id="10" name="Picture 9">
            <a:extLst>
              <a:ext uri="{FF2B5EF4-FFF2-40B4-BE49-F238E27FC236}">
                <a16:creationId xmlns:a16="http://schemas.microsoft.com/office/drawing/2014/main" id="{621CD18C-8879-4F29-9B84-F484E20BC955}"/>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6457949" y="5866671"/>
            <a:ext cx="1117509" cy="821261"/>
          </a:xfrm>
          <a:prstGeom prst="rect">
            <a:avLst/>
          </a:prstGeom>
        </p:spPr>
      </p:pic>
      <p:pic>
        <p:nvPicPr>
          <p:cNvPr id="12" name="Picture 11">
            <a:extLst>
              <a:ext uri="{FF2B5EF4-FFF2-40B4-BE49-F238E27FC236}">
                <a16:creationId xmlns:a16="http://schemas.microsoft.com/office/drawing/2014/main" id="{A4AEFB70-A09C-48BB-B5A8-89DA8920D954}"/>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7734592" y="5870603"/>
            <a:ext cx="847975" cy="821261"/>
          </a:xfrm>
          <a:prstGeom prst="rect">
            <a:avLst/>
          </a:prstGeom>
        </p:spPr>
      </p:pic>
    </p:spTree>
    <p:extLst>
      <p:ext uri="{BB962C8B-B14F-4D97-AF65-F5344CB8AC3E}">
        <p14:creationId xmlns:p14="http://schemas.microsoft.com/office/powerpoint/2010/main" val="21375645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4_Presentation Title_WWW">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0" y="-8313"/>
            <a:ext cx="9144000" cy="6866313"/>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623888" y="1324150"/>
            <a:ext cx="7886700" cy="2852737"/>
          </a:xfrm>
        </p:spPr>
        <p:txBody>
          <a:bodyPr anchor="b"/>
          <a:lstStyle>
            <a:lvl1pPr>
              <a:defRPr sz="4500" baseline="0">
                <a:solidFill>
                  <a:schemeClr val="bg1"/>
                </a:solidFill>
              </a:defRPr>
            </a:lvl1pPr>
          </a:lstStyle>
          <a:p>
            <a:r>
              <a:rPr lang="en-US" dirty="0"/>
              <a:t>Presentation title</a:t>
            </a:r>
            <a:endParaRPr lang="sv-SE" dirty="0"/>
          </a:p>
        </p:txBody>
      </p:sp>
      <p:sp>
        <p:nvSpPr>
          <p:cNvPr id="3" name="Text Placeholder 2"/>
          <p:cNvSpPr>
            <a:spLocks noGrp="1"/>
          </p:cNvSpPr>
          <p:nvPr>
            <p:ph type="body" idx="1" hasCustomPrompt="1"/>
          </p:nvPr>
        </p:nvSpPr>
        <p:spPr>
          <a:xfrm>
            <a:off x="623888" y="4203875"/>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Meeting</a:t>
            </a:r>
          </a:p>
          <a:p>
            <a:pPr lvl="0"/>
            <a:r>
              <a:rPr lang="en-US" dirty="0"/>
              <a:t>Date | Place</a:t>
            </a:r>
          </a:p>
        </p:txBody>
      </p:sp>
      <p:sp>
        <p:nvSpPr>
          <p:cNvPr id="4" name="Date Placeholder 3"/>
          <p:cNvSpPr>
            <a:spLocks noGrp="1"/>
          </p:cNvSpPr>
          <p:nvPr>
            <p:ph type="dt" sz="half" idx="10"/>
          </p:nvPr>
        </p:nvSpPr>
        <p:spPr/>
        <p:txBody>
          <a:bodyPr/>
          <a:lstStyle/>
          <a:p>
            <a:r>
              <a:rPr lang="sv-SE" dirty="0"/>
              <a:t>2017-04-27</a:t>
            </a:r>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9" name="Picture 8"/>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9526" y="4775246"/>
            <a:ext cx="9160525" cy="2109731"/>
          </a:xfrm>
          <a:prstGeom prst="rect">
            <a:avLst/>
          </a:prstGeom>
        </p:spPr>
      </p:pic>
      <p:pic>
        <p:nvPicPr>
          <p:cNvPr id="11" name="Picture 10">
            <a:extLst>
              <a:ext uri="{FF2B5EF4-FFF2-40B4-BE49-F238E27FC236}">
                <a16:creationId xmlns:a16="http://schemas.microsoft.com/office/drawing/2014/main" id="{943B5C4A-CA3F-477E-8F61-7CF0E200E3C7}"/>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6921993" y="5895082"/>
            <a:ext cx="1593357" cy="771141"/>
          </a:xfrm>
          <a:prstGeom prst="rect">
            <a:avLst/>
          </a:prstGeom>
        </p:spPr>
      </p:pic>
    </p:spTree>
    <p:extLst>
      <p:ext uri="{BB962C8B-B14F-4D97-AF65-F5344CB8AC3E}">
        <p14:creationId xmlns:p14="http://schemas.microsoft.com/office/powerpoint/2010/main" val="14834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5_Presentation Title_WWW">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0" y="-8313"/>
            <a:ext cx="9144000" cy="6866313"/>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623888" y="1324150"/>
            <a:ext cx="7886700" cy="2852737"/>
          </a:xfrm>
        </p:spPr>
        <p:txBody>
          <a:bodyPr anchor="b"/>
          <a:lstStyle>
            <a:lvl1pPr>
              <a:defRPr sz="4500" baseline="0">
                <a:solidFill>
                  <a:schemeClr val="bg1"/>
                </a:solidFill>
              </a:defRPr>
            </a:lvl1pPr>
          </a:lstStyle>
          <a:p>
            <a:r>
              <a:rPr lang="en-US" dirty="0"/>
              <a:t>Presentation title</a:t>
            </a:r>
            <a:endParaRPr lang="sv-SE" dirty="0"/>
          </a:p>
        </p:txBody>
      </p:sp>
      <p:sp>
        <p:nvSpPr>
          <p:cNvPr id="3" name="Text Placeholder 2"/>
          <p:cNvSpPr>
            <a:spLocks noGrp="1"/>
          </p:cNvSpPr>
          <p:nvPr>
            <p:ph type="body" idx="1" hasCustomPrompt="1"/>
          </p:nvPr>
        </p:nvSpPr>
        <p:spPr>
          <a:xfrm>
            <a:off x="623888" y="4203875"/>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Meeting</a:t>
            </a:r>
          </a:p>
          <a:p>
            <a:pPr lvl="0"/>
            <a:r>
              <a:rPr lang="en-US" dirty="0"/>
              <a:t>Date | Place</a:t>
            </a:r>
          </a:p>
        </p:txBody>
      </p:sp>
      <p:sp>
        <p:nvSpPr>
          <p:cNvPr id="4" name="Date Placeholder 3"/>
          <p:cNvSpPr>
            <a:spLocks noGrp="1"/>
          </p:cNvSpPr>
          <p:nvPr>
            <p:ph type="dt" sz="half" idx="10"/>
          </p:nvPr>
        </p:nvSpPr>
        <p:spPr/>
        <p:txBody>
          <a:bodyPr/>
          <a:lstStyle/>
          <a:p>
            <a:r>
              <a:rPr lang="sv-SE" dirty="0"/>
              <a:t>2017-04-27</a:t>
            </a:r>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9" name="Picture 8"/>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9526" y="4775246"/>
            <a:ext cx="9160525" cy="2109731"/>
          </a:xfrm>
          <a:prstGeom prst="rect">
            <a:avLst/>
          </a:prstGeom>
        </p:spPr>
      </p:pic>
      <p:pic>
        <p:nvPicPr>
          <p:cNvPr id="11" name="Picture 10">
            <a:extLst>
              <a:ext uri="{FF2B5EF4-FFF2-40B4-BE49-F238E27FC236}">
                <a16:creationId xmlns:a16="http://schemas.microsoft.com/office/drawing/2014/main" id="{943B5C4A-CA3F-477E-8F61-7CF0E200E3C7}"/>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6921993" y="5895082"/>
            <a:ext cx="1593357" cy="771141"/>
          </a:xfrm>
          <a:prstGeom prst="rect">
            <a:avLst/>
          </a:prstGeom>
        </p:spPr>
      </p:pic>
    </p:spTree>
    <p:extLst>
      <p:ext uri="{BB962C8B-B14F-4D97-AF65-F5344CB8AC3E}">
        <p14:creationId xmlns:p14="http://schemas.microsoft.com/office/powerpoint/2010/main" val="5756610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5_Presentation Title_SWP">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0" y="-8313"/>
            <a:ext cx="9144000" cy="6866313"/>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623888" y="1324150"/>
            <a:ext cx="7886700" cy="2852737"/>
          </a:xfrm>
        </p:spPr>
        <p:txBody>
          <a:bodyPr anchor="b"/>
          <a:lstStyle>
            <a:lvl1pPr>
              <a:defRPr sz="4500" baseline="0">
                <a:solidFill>
                  <a:schemeClr val="bg1"/>
                </a:solidFill>
              </a:defRPr>
            </a:lvl1pPr>
          </a:lstStyle>
          <a:p>
            <a:r>
              <a:rPr lang="en-US" dirty="0"/>
              <a:t>Presentation title</a:t>
            </a:r>
            <a:endParaRPr lang="sv-SE" dirty="0"/>
          </a:p>
        </p:txBody>
      </p:sp>
      <p:sp>
        <p:nvSpPr>
          <p:cNvPr id="3" name="Text Placeholder 2"/>
          <p:cNvSpPr>
            <a:spLocks noGrp="1"/>
          </p:cNvSpPr>
          <p:nvPr>
            <p:ph type="body" idx="1" hasCustomPrompt="1"/>
          </p:nvPr>
        </p:nvSpPr>
        <p:spPr>
          <a:xfrm>
            <a:off x="623888" y="4203875"/>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Meeting</a:t>
            </a:r>
          </a:p>
          <a:p>
            <a:pPr lvl="0"/>
            <a:r>
              <a:rPr lang="en-US" dirty="0"/>
              <a:t>Date | Place</a:t>
            </a:r>
          </a:p>
        </p:txBody>
      </p:sp>
      <p:sp>
        <p:nvSpPr>
          <p:cNvPr id="4" name="Date Placeholder 3"/>
          <p:cNvSpPr>
            <a:spLocks noGrp="1"/>
          </p:cNvSpPr>
          <p:nvPr>
            <p:ph type="dt" sz="half" idx="10"/>
          </p:nvPr>
        </p:nvSpPr>
        <p:spPr/>
        <p:txBody>
          <a:bodyPr/>
          <a:lstStyle/>
          <a:p>
            <a:r>
              <a:rPr lang="sv-SE" dirty="0"/>
              <a:t>2017-04-27</a:t>
            </a:r>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9" name="Picture 8"/>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9526" y="4775246"/>
            <a:ext cx="9160525" cy="2109731"/>
          </a:xfrm>
          <a:prstGeom prst="rect">
            <a:avLst/>
          </a:prstGeom>
        </p:spPr>
      </p:pic>
      <p:pic>
        <p:nvPicPr>
          <p:cNvPr id="10" name="Picture 9">
            <a:extLst>
              <a:ext uri="{FF2B5EF4-FFF2-40B4-BE49-F238E27FC236}">
                <a16:creationId xmlns:a16="http://schemas.microsoft.com/office/drawing/2014/main" id="{131DBFF3-8FE3-4F7D-96F8-C3AE021EF7E0}"/>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6432471" y="5895081"/>
            <a:ext cx="2082879" cy="770388"/>
          </a:xfrm>
          <a:prstGeom prst="rect">
            <a:avLst/>
          </a:prstGeom>
        </p:spPr>
      </p:pic>
    </p:spTree>
    <p:extLst>
      <p:ext uri="{BB962C8B-B14F-4D97-AF65-F5344CB8AC3E}">
        <p14:creationId xmlns:p14="http://schemas.microsoft.com/office/powerpoint/2010/main" val="11162906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6_Presentation Title_SJWP">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0" y="-8313"/>
            <a:ext cx="9144000" cy="6866313"/>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623888" y="1324150"/>
            <a:ext cx="7886700" cy="2852737"/>
          </a:xfrm>
        </p:spPr>
        <p:txBody>
          <a:bodyPr anchor="b"/>
          <a:lstStyle>
            <a:lvl1pPr>
              <a:defRPr sz="4500" baseline="0">
                <a:solidFill>
                  <a:schemeClr val="bg1"/>
                </a:solidFill>
              </a:defRPr>
            </a:lvl1pPr>
          </a:lstStyle>
          <a:p>
            <a:r>
              <a:rPr lang="en-US" dirty="0"/>
              <a:t>Presentation title</a:t>
            </a:r>
            <a:endParaRPr lang="sv-SE" dirty="0"/>
          </a:p>
        </p:txBody>
      </p:sp>
      <p:sp>
        <p:nvSpPr>
          <p:cNvPr id="3" name="Text Placeholder 2"/>
          <p:cNvSpPr>
            <a:spLocks noGrp="1"/>
          </p:cNvSpPr>
          <p:nvPr>
            <p:ph type="body" idx="1" hasCustomPrompt="1"/>
          </p:nvPr>
        </p:nvSpPr>
        <p:spPr>
          <a:xfrm>
            <a:off x="623888" y="4203875"/>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Meeting</a:t>
            </a:r>
          </a:p>
          <a:p>
            <a:pPr lvl="0"/>
            <a:r>
              <a:rPr lang="en-US" dirty="0"/>
              <a:t>Date | Place</a:t>
            </a:r>
          </a:p>
        </p:txBody>
      </p:sp>
      <p:sp>
        <p:nvSpPr>
          <p:cNvPr id="4" name="Date Placeholder 3"/>
          <p:cNvSpPr>
            <a:spLocks noGrp="1"/>
          </p:cNvSpPr>
          <p:nvPr>
            <p:ph type="dt" sz="half" idx="10"/>
          </p:nvPr>
        </p:nvSpPr>
        <p:spPr/>
        <p:txBody>
          <a:bodyPr/>
          <a:lstStyle/>
          <a:p>
            <a:r>
              <a:rPr lang="sv-SE" dirty="0"/>
              <a:t>2017-04-27</a:t>
            </a:r>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9" name="Picture 8"/>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9526" y="4775246"/>
            <a:ext cx="9160525" cy="2109731"/>
          </a:xfrm>
          <a:prstGeom prst="rect">
            <a:avLst/>
          </a:prstGeom>
        </p:spPr>
      </p:pic>
      <p:pic>
        <p:nvPicPr>
          <p:cNvPr id="11" name="Picture 10">
            <a:extLst>
              <a:ext uri="{FF2B5EF4-FFF2-40B4-BE49-F238E27FC236}">
                <a16:creationId xmlns:a16="http://schemas.microsoft.com/office/drawing/2014/main" id="{B63E0355-4BF1-4B47-AC5B-461E59985105}"/>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6432471" y="5900475"/>
            <a:ext cx="2121016" cy="764994"/>
          </a:xfrm>
          <a:prstGeom prst="rect">
            <a:avLst/>
          </a:prstGeom>
        </p:spPr>
      </p:pic>
    </p:spTree>
    <p:extLst>
      <p:ext uri="{BB962C8B-B14F-4D97-AF65-F5344CB8AC3E}">
        <p14:creationId xmlns:p14="http://schemas.microsoft.com/office/powerpoint/2010/main" val="36577335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7_Presentation Title_WGF">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0" y="-8313"/>
            <a:ext cx="9144000" cy="6866313"/>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623888" y="1324150"/>
            <a:ext cx="7886700" cy="2852737"/>
          </a:xfrm>
        </p:spPr>
        <p:txBody>
          <a:bodyPr anchor="b"/>
          <a:lstStyle>
            <a:lvl1pPr>
              <a:defRPr sz="4500" baseline="0">
                <a:solidFill>
                  <a:schemeClr val="bg1"/>
                </a:solidFill>
              </a:defRPr>
            </a:lvl1pPr>
          </a:lstStyle>
          <a:p>
            <a:r>
              <a:rPr lang="en-US" dirty="0"/>
              <a:t>Presentation title</a:t>
            </a:r>
            <a:endParaRPr lang="sv-SE" dirty="0"/>
          </a:p>
        </p:txBody>
      </p:sp>
      <p:sp>
        <p:nvSpPr>
          <p:cNvPr id="3" name="Text Placeholder 2"/>
          <p:cNvSpPr>
            <a:spLocks noGrp="1"/>
          </p:cNvSpPr>
          <p:nvPr>
            <p:ph type="body" idx="1" hasCustomPrompt="1"/>
          </p:nvPr>
        </p:nvSpPr>
        <p:spPr>
          <a:xfrm>
            <a:off x="623888" y="4203875"/>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Meeting</a:t>
            </a:r>
          </a:p>
          <a:p>
            <a:pPr lvl="0"/>
            <a:r>
              <a:rPr lang="en-US" dirty="0"/>
              <a:t>Date | Place</a:t>
            </a:r>
          </a:p>
        </p:txBody>
      </p:sp>
      <p:sp>
        <p:nvSpPr>
          <p:cNvPr id="4" name="Date Placeholder 3"/>
          <p:cNvSpPr>
            <a:spLocks noGrp="1"/>
          </p:cNvSpPr>
          <p:nvPr>
            <p:ph type="dt" sz="half" idx="10"/>
          </p:nvPr>
        </p:nvSpPr>
        <p:spPr/>
        <p:txBody>
          <a:bodyPr/>
          <a:lstStyle/>
          <a:p>
            <a:r>
              <a:rPr lang="sv-SE" dirty="0"/>
              <a:t>2017-04-27</a:t>
            </a:r>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9" name="Picture 8"/>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9526" y="4775246"/>
            <a:ext cx="9160525" cy="2109731"/>
          </a:xfrm>
          <a:prstGeom prst="rect">
            <a:avLst/>
          </a:prstGeom>
        </p:spPr>
      </p:pic>
      <p:pic>
        <p:nvPicPr>
          <p:cNvPr id="10" name="Picture 9">
            <a:extLst>
              <a:ext uri="{FF2B5EF4-FFF2-40B4-BE49-F238E27FC236}">
                <a16:creationId xmlns:a16="http://schemas.microsoft.com/office/drawing/2014/main" id="{E6398921-45CA-475E-96D6-9CF864D5B85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6848540" y="5900475"/>
            <a:ext cx="1704947" cy="764994"/>
          </a:xfrm>
          <a:prstGeom prst="rect">
            <a:avLst/>
          </a:prstGeom>
        </p:spPr>
      </p:pic>
    </p:spTree>
    <p:extLst>
      <p:ext uri="{BB962C8B-B14F-4D97-AF65-F5344CB8AC3E}">
        <p14:creationId xmlns:p14="http://schemas.microsoft.com/office/powerpoint/2010/main" val="704198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8_Presentation Title_WGF">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0" y="-8313"/>
            <a:ext cx="9144000" cy="6866313"/>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623888" y="1324150"/>
            <a:ext cx="7886700" cy="2852737"/>
          </a:xfrm>
        </p:spPr>
        <p:txBody>
          <a:bodyPr anchor="b"/>
          <a:lstStyle>
            <a:lvl1pPr>
              <a:defRPr sz="4500" baseline="0">
                <a:solidFill>
                  <a:schemeClr val="bg1"/>
                </a:solidFill>
              </a:defRPr>
            </a:lvl1pPr>
          </a:lstStyle>
          <a:p>
            <a:r>
              <a:rPr lang="en-US" dirty="0"/>
              <a:t>Presentation title</a:t>
            </a:r>
            <a:endParaRPr lang="sv-SE" dirty="0"/>
          </a:p>
        </p:txBody>
      </p:sp>
      <p:sp>
        <p:nvSpPr>
          <p:cNvPr id="3" name="Text Placeholder 2"/>
          <p:cNvSpPr>
            <a:spLocks noGrp="1"/>
          </p:cNvSpPr>
          <p:nvPr>
            <p:ph type="body" idx="1" hasCustomPrompt="1"/>
          </p:nvPr>
        </p:nvSpPr>
        <p:spPr>
          <a:xfrm>
            <a:off x="623888" y="4203875"/>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Meeting</a:t>
            </a:r>
          </a:p>
          <a:p>
            <a:pPr lvl="0"/>
            <a:r>
              <a:rPr lang="en-US" dirty="0"/>
              <a:t>Date | Place</a:t>
            </a:r>
          </a:p>
        </p:txBody>
      </p:sp>
      <p:sp>
        <p:nvSpPr>
          <p:cNvPr id="4" name="Date Placeholder 3"/>
          <p:cNvSpPr>
            <a:spLocks noGrp="1"/>
          </p:cNvSpPr>
          <p:nvPr>
            <p:ph type="dt" sz="half" idx="10"/>
          </p:nvPr>
        </p:nvSpPr>
        <p:spPr/>
        <p:txBody>
          <a:bodyPr/>
          <a:lstStyle/>
          <a:p>
            <a:r>
              <a:rPr lang="sv-SE" dirty="0"/>
              <a:t>2017-04-27</a:t>
            </a:r>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9" name="Picture 8"/>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9526" y="4775246"/>
            <a:ext cx="9160525" cy="2109731"/>
          </a:xfrm>
          <a:prstGeom prst="rect">
            <a:avLst/>
          </a:prstGeom>
        </p:spPr>
      </p:pic>
      <p:grpSp>
        <p:nvGrpSpPr>
          <p:cNvPr id="16" name="Group 15">
            <a:extLst>
              <a:ext uri="{FF2B5EF4-FFF2-40B4-BE49-F238E27FC236}">
                <a16:creationId xmlns:a16="http://schemas.microsoft.com/office/drawing/2014/main" id="{5E1869A8-0889-48B6-9D56-5B291B13A2E3}"/>
              </a:ext>
            </a:extLst>
          </p:cNvPr>
          <p:cNvGrpSpPr/>
          <p:nvPr userDrawn="1"/>
        </p:nvGrpSpPr>
        <p:grpSpPr>
          <a:xfrm>
            <a:off x="5227559" y="5897247"/>
            <a:ext cx="3429000" cy="892682"/>
            <a:chOff x="6970078" y="5897247"/>
            <a:chExt cx="4572000" cy="892682"/>
          </a:xfrm>
        </p:grpSpPr>
        <p:pic>
          <p:nvPicPr>
            <p:cNvPr id="10" name="Picture 9">
              <a:extLst>
                <a:ext uri="{FF2B5EF4-FFF2-40B4-BE49-F238E27FC236}">
                  <a16:creationId xmlns:a16="http://schemas.microsoft.com/office/drawing/2014/main" id="{E6398921-45CA-475E-96D6-9CF864D5B85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6970078" y="5900475"/>
              <a:ext cx="2273263" cy="764994"/>
            </a:xfrm>
            <a:prstGeom prst="rect">
              <a:avLst/>
            </a:prstGeom>
          </p:spPr>
        </p:pic>
        <p:pic>
          <p:nvPicPr>
            <p:cNvPr id="11" name="Picture 10">
              <a:extLst>
                <a:ext uri="{FF2B5EF4-FFF2-40B4-BE49-F238E27FC236}">
                  <a16:creationId xmlns:a16="http://schemas.microsoft.com/office/drawing/2014/main" id="{8D0BDE31-4F43-48D1-AAB8-30F7319BCEF0}"/>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9640869" y="5897247"/>
              <a:ext cx="1057612" cy="768221"/>
            </a:xfrm>
            <a:prstGeom prst="rect">
              <a:avLst/>
            </a:prstGeom>
          </p:spPr>
        </p:pic>
        <p:pic>
          <p:nvPicPr>
            <p:cNvPr id="15" name="Picture 14">
              <a:extLst>
                <a:ext uri="{FF2B5EF4-FFF2-40B4-BE49-F238E27FC236}">
                  <a16:creationId xmlns:a16="http://schemas.microsoft.com/office/drawing/2014/main" id="{E7B437F1-C644-49A0-8746-6FDAFED47640}"/>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11096009" y="5922771"/>
              <a:ext cx="446069" cy="867158"/>
            </a:xfrm>
            <a:prstGeom prst="rect">
              <a:avLst/>
            </a:prstGeom>
          </p:spPr>
        </p:pic>
      </p:grpSp>
    </p:spTree>
    <p:extLst>
      <p:ext uri="{BB962C8B-B14F-4D97-AF65-F5344CB8AC3E}">
        <p14:creationId xmlns:p14="http://schemas.microsoft.com/office/powerpoint/2010/main" val="9336584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1_Presentation Title_No logo">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0" y="-8313"/>
            <a:ext cx="9144000" cy="6866313"/>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623888" y="1324150"/>
            <a:ext cx="7886700" cy="2852737"/>
          </a:xfrm>
        </p:spPr>
        <p:txBody>
          <a:bodyPr anchor="b"/>
          <a:lstStyle>
            <a:lvl1pPr>
              <a:defRPr sz="4500" baseline="0">
                <a:solidFill>
                  <a:schemeClr val="bg1"/>
                </a:solidFill>
              </a:defRPr>
            </a:lvl1pPr>
          </a:lstStyle>
          <a:p>
            <a:r>
              <a:rPr lang="en-US" dirty="0"/>
              <a:t>Presentation title</a:t>
            </a:r>
            <a:endParaRPr lang="sv-SE" dirty="0"/>
          </a:p>
        </p:txBody>
      </p:sp>
      <p:sp>
        <p:nvSpPr>
          <p:cNvPr id="3" name="Text Placeholder 2"/>
          <p:cNvSpPr>
            <a:spLocks noGrp="1"/>
          </p:cNvSpPr>
          <p:nvPr>
            <p:ph type="body" idx="1" hasCustomPrompt="1"/>
          </p:nvPr>
        </p:nvSpPr>
        <p:spPr>
          <a:xfrm>
            <a:off x="623888" y="4203875"/>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Meeting</a:t>
            </a:r>
          </a:p>
          <a:p>
            <a:pPr lvl="0"/>
            <a:r>
              <a:rPr lang="en-US" dirty="0"/>
              <a:t>Date | Place</a:t>
            </a:r>
          </a:p>
        </p:txBody>
      </p:sp>
      <p:sp>
        <p:nvSpPr>
          <p:cNvPr id="4" name="Date Placeholder 3"/>
          <p:cNvSpPr>
            <a:spLocks noGrp="1"/>
          </p:cNvSpPr>
          <p:nvPr>
            <p:ph type="dt" sz="half" idx="10"/>
          </p:nvPr>
        </p:nvSpPr>
        <p:spPr/>
        <p:txBody>
          <a:bodyPr/>
          <a:lstStyle/>
          <a:p>
            <a:r>
              <a:rPr lang="sv-SE" dirty="0"/>
              <a:t>2017-04-27</a:t>
            </a:r>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9" name="Picture 8"/>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9526" y="4775246"/>
            <a:ext cx="9160525" cy="2109731"/>
          </a:xfrm>
          <a:prstGeom prst="rect">
            <a:avLst/>
          </a:prstGeom>
        </p:spPr>
      </p:pic>
    </p:spTree>
    <p:extLst>
      <p:ext uri="{BB962C8B-B14F-4D97-AF65-F5344CB8AC3E}">
        <p14:creationId xmlns:p14="http://schemas.microsoft.com/office/powerpoint/2010/main" val="10199635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1_Section Header_">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9526" y="2"/>
            <a:ext cx="9144000" cy="6857999"/>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623888" y="1709743"/>
            <a:ext cx="7886700" cy="2575822"/>
          </a:xfrm>
        </p:spPr>
        <p:txBody>
          <a:bodyPr anchor="b">
            <a:normAutofit/>
          </a:bodyPr>
          <a:lstStyle>
            <a:lvl1pPr>
              <a:defRPr sz="3600" baseline="0">
                <a:solidFill>
                  <a:schemeClr val="bg1"/>
                </a:solidFill>
              </a:defRPr>
            </a:lvl1pPr>
          </a:lstStyle>
          <a:p>
            <a:r>
              <a:rPr lang="en-US" dirty="0"/>
              <a:t>Section header</a:t>
            </a:r>
            <a:endParaRPr lang="sv-SE" dirty="0"/>
          </a:p>
        </p:txBody>
      </p:sp>
      <p:sp>
        <p:nvSpPr>
          <p:cNvPr id="3" name="Text Placeholder 2"/>
          <p:cNvSpPr>
            <a:spLocks noGrp="1"/>
          </p:cNvSpPr>
          <p:nvPr>
            <p:ph type="body" idx="1" hasCustomPrompt="1"/>
          </p:nvPr>
        </p:nvSpPr>
        <p:spPr>
          <a:xfrm>
            <a:off x="623888" y="4589468"/>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Details</a:t>
            </a:r>
          </a:p>
        </p:txBody>
      </p:sp>
      <p:sp>
        <p:nvSpPr>
          <p:cNvPr id="4" name="Date Placeholder 3"/>
          <p:cNvSpPr>
            <a:spLocks noGrp="1"/>
          </p:cNvSpPr>
          <p:nvPr>
            <p:ph type="dt" sz="half" idx="10"/>
          </p:nvPr>
        </p:nvSpPr>
        <p:spPr/>
        <p:txBody>
          <a:bodyPr/>
          <a:lstStyle/>
          <a:p>
            <a:r>
              <a:rPr lang="sv-SE" dirty="0"/>
              <a:t>2017-04-27</a:t>
            </a:r>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12" name="Picture 11"/>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9526" y="4775246"/>
            <a:ext cx="9153526" cy="2109731"/>
          </a:xfrm>
          <a:prstGeom prst="rect">
            <a:avLst/>
          </a:prstGeom>
        </p:spPr>
      </p:pic>
      <p:pic>
        <p:nvPicPr>
          <p:cNvPr id="9" name="Picture 8"/>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7680329" y="5842486"/>
            <a:ext cx="830259" cy="804104"/>
          </a:xfrm>
          <a:prstGeom prst="rect">
            <a:avLst/>
          </a:prstGeom>
        </p:spPr>
      </p:pic>
    </p:spTree>
    <p:extLst>
      <p:ext uri="{BB962C8B-B14F-4D97-AF65-F5344CB8AC3E}">
        <p14:creationId xmlns:p14="http://schemas.microsoft.com/office/powerpoint/2010/main" val="33239742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6_Section Header_Custom background">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0" y="1"/>
            <a:ext cx="9144000" cy="6857999"/>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623888" y="1709743"/>
            <a:ext cx="7886700" cy="2575822"/>
          </a:xfrm>
        </p:spPr>
        <p:txBody>
          <a:bodyPr anchor="b">
            <a:normAutofit/>
          </a:bodyPr>
          <a:lstStyle>
            <a:lvl1pPr>
              <a:defRPr sz="3600" baseline="0">
                <a:solidFill>
                  <a:schemeClr val="bg1"/>
                </a:solidFill>
              </a:defRPr>
            </a:lvl1pPr>
          </a:lstStyle>
          <a:p>
            <a:r>
              <a:rPr lang="en-US" dirty="0"/>
              <a:t>Section header – Custom background</a:t>
            </a:r>
            <a:endParaRPr lang="sv-SE" dirty="0"/>
          </a:p>
        </p:txBody>
      </p:sp>
      <p:sp>
        <p:nvSpPr>
          <p:cNvPr id="3" name="Text Placeholder 2"/>
          <p:cNvSpPr>
            <a:spLocks noGrp="1"/>
          </p:cNvSpPr>
          <p:nvPr>
            <p:ph type="body" idx="1" hasCustomPrompt="1"/>
          </p:nvPr>
        </p:nvSpPr>
        <p:spPr>
          <a:xfrm>
            <a:off x="623888" y="4589468"/>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Details</a:t>
            </a:r>
          </a:p>
        </p:txBody>
      </p:sp>
      <p:sp>
        <p:nvSpPr>
          <p:cNvPr id="4" name="Date Placeholder 3"/>
          <p:cNvSpPr>
            <a:spLocks noGrp="1"/>
          </p:cNvSpPr>
          <p:nvPr>
            <p:ph type="dt" sz="half" idx="10"/>
          </p:nvPr>
        </p:nvSpPr>
        <p:spPr/>
        <p:txBody>
          <a:bodyPr/>
          <a:lstStyle/>
          <a:p>
            <a:r>
              <a:rPr lang="sv-SE" dirty="0"/>
              <a:t>2017-04-27</a:t>
            </a:r>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12" name="Picture 11"/>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9526" y="4775246"/>
            <a:ext cx="9153526" cy="2109731"/>
          </a:xfrm>
          <a:prstGeom prst="rect">
            <a:avLst/>
          </a:prstGeom>
        </p:spPr>
      </p:pic>
      <p:pic>
        <p:nvPicPr>
          <p:cNvPr id="9" name="Picture 8"/>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7680329" y="5842486"/>
            <a:ext cx="830259" cy="804104"/>
          </a:xfrm>
          <a:prstGeom prst="rect">
            <a:avLst/>
          </a:prstGeom>
        </p:spPr>
      </p:pic>
    </p:spTree>
    <p:extLst>
      <p:ext uri="{BB962C8B-B14F-4D97-AF65-F5344CB8AC3E}">
        <p14:creationId xmlns:p14="http://schemas.microsoft.com/office/powerpoint/2010/main" val="13283792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_Log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sv-SE"/>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a:p>
        </p:txBody>
      </p:sp>
      <p:sp>
        <p:nvSpPr>
          <p:cNvPr id="4" name="Date Placeholder 3"/>
          <p:cNvSpPr>
            <a:spLocks noGrp="1"/>
          </p:cNvSpPr>
          <p:nvPr>
            <p:ph type="dt" sz="half" idx="10"/>
          </p:nvPr>
        </p:nvSpPr>
        <p:spPr/>
        <p:txBody>
          <a:bodyPr/>
          <a:lstStyle/>
          <a:p>
            <a:fld id="{CBE9C80D-0082-4832-9502-BE41965AAEFA}" type="datetimeFigureOut">
              <a:rPr lang="sv-SE" smtClean="0"/>
              <a:t>2019-04-02</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grpSp>
        <p:nvGrpSpPr>
          <p:cNvPr id="9" name="Group 8">
            <a:extLst>
              <a:ext uri="{FF2B5EF4-FFF2-40B4-BE49-F238E27FC236}">
                <a16:creationId xmlns:a16="http://schemas.microsoft.com/office/drawing/2014/main" id="{8CE54341-9E05-4746-BFFD-C92E83F34385}"/>
              </a:ext>
            </a:extLst>
          </p:cNvPr>
          <p:cNvGrpSpPr/>
          <p:nvPr userDrawn="1"/>
        </p:nvGrpSpPr>
        <p:grpSpPr>
          <a:xfrm>
            <a:off x="0" y="5310131"/>
            <a:ext cx="9144000" cy="1547871"/>
            <a:chOff x="0" y="5310130"/>
            <a:chExt cx="12192000" cy="1547871"/>
          </a:xfrm>
        </p:grpSpPr>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5310130"/>
              <a:ext cx="12192000" cy="1547871"/>
            </a:xfrm>
            <a:prstGeom prst="rect">
              <a:avLst/>
            </a:prstGeom>
          </p:spPr>
        </p:pic>
        <p:pic>
          <p:nvPicPr>
            <p:cNvPr id="8" name="Picture 7"/>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365887" y="5953259"/>
              <a:ext cx="987913" cy="717282"/>
            </a:xfrm>
            <a:prstGeom prst="rect">
              <a:avLst/>
            </a:prstGeom>
          </p:spPr>
        </p:pic>
      </p:grpSp>
    </p:spTree>
    <p:extLst>
      <p:ext uri="{BB962C8B-B14F-4D97-AF65-F5344CB8AC3E}">
        <p14:creationId xmlns:p14="http://schemas.microsoft.com/office/powerpoint/2010/main" val="5954537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Graphs and Graphics">
    <p:spTree>
      <p:nvGrpSpPr>
        <p:cNvPr id="1" name=""/>
        <p:cNvGrpSpPr/>
        <p:nvPr/>
      </p:nvGrpSpPr>
      <p:grpSpPr>
        <a:xfrm>
          <a:off x="0" y="0"/>
          <a:ext cx="0" cy="0"/>
          <a:chOff x="0" y="0"/>
          <a:chExt cx="0" cy="0"/>
        </a:xfrm>
      </p:grpSpPr>
      <p:pic>
        <p:nvPicPr>
          <p:cNvPr id="6" name="Picture 5"/>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5310130"/>
            <a:ext cx="9144000" cy="1547871"/>
          </a:xfrm>
          <a:prstGeom prst="rect">
            <a:avLst/>
          </a:prstGeom>
        </p:spPr>
      </p:pic>
      <p:sp>
        <p:nvSpPr>
          <p:cNvPr id="2" name="Title 1"/>
          <p:cNvSpPr>
            <a:spLocks noGrp="1"/>
          </p:cNvSpPr>
          <p:nvPr>
            <p:ph type="title" hasCustomPrompt="1"/>
          </p:nvPr>
        </p:nvSpPr>
        <p:spPr>
          <a:xfrm>
            <a:off x="628650" y="5717754"/>
            <a:ext cx="7886700" cy="1118213"/>
          </a:xfrm>
        </p:spPr>
        <p:txBody>
          <a:bodyPr>
            <a:normAutofit/>
          </a:bodyPr>
          <a:lstStyle>
            <a:lvl1pPr>
              <a:defRPr sz="3000" baseline="0">
                <a:solidFill>
                  <a:schemeClr val="bg1"/>
                </a:solidFill>
              </a:defRPr>
            </a:lvl1pPr>
          </a:lstStyle>
          <a:p>
            <a:r>
              <a:rPr lang="en-US" dirty="0"/>
              <a:t>Slide title</a:t>
            </a:r>
            <a:endParaRPr lang="sv-SE" dirty="0"/>
          </a:p>
        </p:txBody>
      </p:sp>
      <p:sp>
        <p:nvSpPr>
          <p:cNvPr id="8" name="Content Placeholder 7"/>
          <p:cNvSpPr>
            <a:spLocks noGrp="1"/>
          </p:cNvSpPr>
          <p:nvPr>
            <p:ph sz="quarter" idx="10" hasCustomPrompt="1"/>
          </p:nvPr>
        </p:nvSpPr>
        <p:spPr>
          <a:xfrm>
            <a:off x="628650" y="435429"/>
            <a:ext cx="7886700" cy="4963659"/>
          </a:xfrm>
        </p:spPr>
        <p:txBody>
          <a:bodyPr/>
          <a:lstStyle>
            <a:lvl1pPr marL="0" indent="0">
              <a:buNone/>
              <a:defRPr baseline="0"/>
            </a:lvl1pPr>
          </a:lstStyle>
          <a:p>
            <a:pPr lvl="0"/>
            <a:r>
              <a:rPr lang="en-US" dirty="0"/>
              <a:t>Slide should be used for large pictures/charts/graphics only</a:t>
            </a:r>
          </a:p>
        </p:txBody>
      </p:sp>
    </p:spTree>
    <p:extLst>
      <p:ext uri="{BB962C8B-B14F-4D97-AF65-F5344CB8AC3E}">
        <p14:creationId xmlns:p14="http://schemas.microsoft.com/office/powerpoint/2010/main" val="339485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Quote or Fact">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0" y="0"/>
            <a:ext cx="9144000" cy="6858000"/>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1121081" y="1351139"/>
            <a:ext cx="6882788" cy="2852737"/>
          </a:xfrm>
        </p:spPr>
        <p:txBody>
          <a:bodyPr anchor="ctr">
            <a:normAutofit/>
          </a:bodyPr>
          <a:lstStyle>
            <a:lvl1pPr algn="ctr">
              <a:defRPr sz="2700" baseline="0">
                <a:solidFill>
                  <a:schemeClr val="bg1"/>
                </a:solidFill>
                <a:latin typeface="KievitOT-LightItalic" panose="020B0504020101020102" pitchFamily="34" charset="0"/>
              </a:defRPr>
            </a:lvl1pPr>
          </a:lstStyle>
          <a:p>
            <a:r>
              <a:rPr lang="en-US" dirty="0"/>
              <a:t>“Quote or other notable text that you want to stand out”</a:t>
            </a:r>
            <a:endParaRPr lang="sv-SE" dirty="0"/>
          </a:p>
        </p:txBody>
      </p:sp>
      <p:sp>
        <p:nvSpPr>
          <p:cNvPr id="3" name="Text Placeholder 2"/>
          <p:cNvSpPr>
            <a:spLocks noGrp="1"/>
          </p:cNvSpPr>
          <p:nvPr>
            <p:ph type="body" idx="1" hasCustomPrompt="1"/>
          </p:nvPr>
        </p:nvSpPr>
        <p:spPr>
          <a:xfrm>
            <a:off x="623888" y="4203875"/>
            <a:ext cx="7886700" cy="1007104"/>
          </a:xfrm>
        </p:spPr>
        <p:txBody>
          <a:bodyPr>
            <a:normAutofit/>
          </a:bodyPr>
          <a:lstStyle>
            <a:lvl1pPr marL="0" indent="0" algn="ctr">
              <a:buNone/>
              <a:defRPr sz="1500" baseline="0">
                <a:solidFill>
                  <a:schemeClr val="bg1"/>
                </a:solidFill>
                <a:latin typeface="KievitOT-Light" panose="020B0504020101020102" pitchFamily="34" charset="0"/>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Author or source</a:t>
            </a:r>
          </a:p>
        </p:txBody>
      </p:sp>
      <p:pic>
        <p:nvPicPr>
          <p:cNvPr id="6" name="Picture 5">
            <a:extLst>
              <a:ext uri="{FF2B5EF4-FFF2-40B4-BE49-F238E27FC236}">
                <a16:creationId xmlns:a16="http://schemas.microsoft.com/office/drawing/2014/main" id="{68CCC002-4488-4FBB-A952-E0B5758C703E}"/>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t="82639"/>
          <a:stretch/>
        </p:blipFill>
        <p:spPr>
          <a:xfrm>
            <a:off x="2945" y="5754454"/>
            <a:ext cx="9145262" cy="1120511"/>
          </a:xfrm>
          <a:prstGeom prst="rect">
            <a:avLst/>
          </a:prstGeom>
        </p:spPr>
      </p:pic>
    </p:spTree>
    <p:extLst>
      <p:ext uri="{BB962C8B-B14F-4D97-AF65-F5344CB8AC3E}">
        <p14:creationId xmlns:p14="http://schemas.microsoft.com/office/powerpoint/2010/main" val="31336810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_No log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sv-SE"/>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a:p>
        </p:txBody>
      </p:sp>
      <p:sp>
        <p:nvSpPr>
          <p:cNvPr id="4" name="Date Placeholder 3"/>
          <p:cNvSpPr>
            <a:spLocks noGrp="1"/>
          </p:cNvSpPr>
          <p:nvPr>
            <p:ph type="dt" sz="half" idx="10"/>
          </p:nvPr>
        </p:nvSpPr>
        <p:spPr/>
        <p:txBody>
          <a:bodyPr/>
          <a:lstStyle/>
          <a:p>
            <a:fld id="{CBE9C80D-0082-4832-9502-BE41965AAEFA}" type="datetimeFigureOut">
              <a:rPr lang="sv-SE" smtClean="0"/>
              <a:t>2019-04-02</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spTree>
    <p:extLst>
      <p:ext uri="{BB962C8B-B14F-4D97-AF65-F5344CB8AC3E}">
        <p14:creationId xmlns:p14="http://schemas.microsoft.com/office/powerpoint/2010/main" val="16108134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ext and inset picture">
    <p:spTree>
      <p:nvGrpSpPr>
        <p:cNvPr id="1" name=""/>
        <p:cNvGrpSpPr/>
        <p:nvPr/>
      </p:nvGrpSpPr>
      <p:grpSpPr>
        <a:xfrm>
          <a:off x="0" y="0"/>
          <a:ext cx="0" cy="0"/>
          <a:chOff x="0" y="0"/>
          <a:chExt cx="0" cy="0"/>
        </a:xfrm>
      </p:grpSpPr>
      <p:sp>
        <p:nvSpPr>
          <p:cNvPr id="10" name="Content Placeholder 2"/>
          <p:cNvSpPr>
            <a:spLocks noGrp="1"/>
          </p:cNvSpPr>
          <p:nvPr>
            <p:ph idx="13"/>
          </p:nvPr>
        </p:nvSpPr>
        <p:spPr>
          <a:xfrm>
            <a:off x="628650" y="1825625"/>
            <a:ext cx="3164032" cy="403542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3" name="Picture Placeholder 2"/>
          <p:cNvSpPr>
            <a:spLocks noGrp="1"/>
          </p:cNvSpPr>
          <p:nvPr>
            <p:ph type="pic" idx="1"/>
          </p:nvPr>
        </p:nvSpPr>
        <p:spPr>
          <a:xfrm>
            <a:off x="4042063" y="1825625"/>
            <a:ext cx="4474478" cy="4035425"/>
          </a:xfrm>
          <a:effectLst>
            <a:outerShdw blurRad="50800" dist="50800" dir="5400000" sx="79000" sy="79000" algn="ctr" rotWithShape="0">
              <a:srgbClr val="000000">
                <a:alpha val="43137"/>
              </a:srgbClr>
            </a:outerShdw>
            <a:softEdge rad="63500"/>
          </a:effectLst>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sv-SE"/>
          </a:p>
        </p:txBody>
      </p:sp>
      <p:sp>
        <p:nvSpPr>
          <p:cNvPr id="11" name="Title 1"/>
          <p:cNvSpPr>
            <a:spLocks noGrp="1"/>
          </p:cNvSpPr>
          <p:nvPr>
            <p:ph type="title"/>
          </p:nvPr>
        </p:nvSpPr>
        <p:spPr>
          <a:xfrm>
            <a:off x="628650" y="365126"/>
            <a:ext cx="7886700" cy="1325563"/>
          </a:xfrm>
        </p:spPr>
        <p:txBody>
          <a:bodyPr/>
          <a:lstStyle/>
          <a:p>
            <a:r>
              <a:rPr lang="en-US"/>
              <a:t>Click to edit Master title style</a:t>
            </a:r>
            <a:endParaRPr lang="sv-SE"/>
          </a:p>
        </p:txBody>
      </p:sp>
    </p:spTree>
    <p:extLst>
      <p:ext uri="{BB962C8B-B14F-4D97-AF65-F5344CB8AC3E}">
        <p14:creationId xmlns:p14="http://schemas.microsoft.com/office/powerpoint/2010/main" val="18947245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40-60 Text and inset picture">
    <p:spTree>
      <p:nvGrpSpPr>
        <p:cNvPr id="1" name=""/>
        <p:cNvGrpSpPr/>
        <p:nvPr/>
      </p:nvGrpSpPr>
      <p:grpSpPr>
        <a:xfrm>
          <a:off x="0" y="0"/>
          <a:ext cx="0" cy="0"/>
          <a:chOff x="0" y="0"/>
          <a:chExt cx="0" cy="0"/>
        </a:xfrm>
      </p:grpSpPr>
      <p:sp>
        <p:nvSpPr>
          <p:cNvPr id="10" name="Content Placeholder 2"/>
          <p:cNvSpPr>
            <a:spLocks noGrp="1"/>
          </p:cNvSpPr>
          <p:nvPr>
            <p:ph idx="13"/>
          </p:nvPr>
        </p:nvSpPr>
        <p:spPr>
          <a:xfrm>
            <a:off x="628650" y="1825625"/>
            <a:ext cx="3164032" cy="403542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dirty="0"/>
          </a:p>
        </p:txBody>
      </p:sp>
      <p:sp>
        <p:nvSpPr>
          <p:cNvPr id="3" name="Picture Placeholder 2"/>
          <p:cNvSpPr>
            <a:spLocks noGrp="1"/>
          </p:cNvSpPr>
          <p:nvPr>
            <p:ph type="pic" idx="1"/>
          </p:nvPr>
        </p:nvSpPr>
        <p:spPr>
          <a:xfrm>
            <a:off x="4042063" y="365126"/>
            <a:ext cx="4474478" cy="5495924"/>
          </a:xfrm>
          <a:effectLst>
            <a:outerShdw blurRad="50800" dist="50800" dir="5400000" sx="79000" sy="79000" algn="ctr" rotWithShape="0">
              <a:srgbClr val="000000">
                <a:alpha val="43137"/>
              </a:srgbClr>
            </a:outerShdw>
            <a:softEdge rad="63500"/>
          </a:effectLst>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sv-SE"/>
          </a:p>
        </p:txBody>
      </p:sp>
      <p:sp>
        <p:nvSpPr>
          <p:cNvPr id="11" name="Title 1"/>
          <p:cNvSpPr>
            <a:spLocks noGrp="1"/>
          </p:cNvSpPr>
          <p:nvPr>
            <p:ph type="title"/>
          </p:nvPr>
        </p:nvSpPr>
        <p:spPr>
          <a:xfrm>
            <a:off x="628650" y="365126"/>
            <a:ext cx="3164032" cy="1325563"/>
          </a:xfrm>
        </p:spPr>
        <p:txBody>
          <a:bodyPr/>
          <a:lstStyle/>
          <a:p>
            <a:r>
              <a:rPr lang="en-US"/>
              <a:t>Click to edit Master title style</a:t>
            </a:r>
            <a:endParaRPr lang="sv-SE" dirty="0"/>
          </a:p>
        </p:txBody>
      </p:sp>
    </p:spTree>
    <p:extLst>
      <p:ext uri="{BB962C8B-B14F-4D97-AF65-F5344CB8AC3E}">
        <p14:creationId xmlns:p14="http://schemas.microsoft.com/office/powerpoint/2010/main" val="20912491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3_Section Header_SWH">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0" y="1"/>
            <a:ext cx="9144000" cy="6857999"/>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623888" y="1709743"/>
            <a:ext cx="7886700" cy="2575822"/>
          </a:xfrm>
        </p:spPr>
        <p:txBody>
          <a:bodyPr anchor="b">
            <a:normAutofit/>
          </a:bodyPr>
          <a:lstStyle>
            <a:lvl1pPr>
              <a:defRPr sz="3600" baseline="0">
                <a:solidFill>
                  <a:schemeClr val="bg1"/>
                </a:solidFill>
              </a:defRPr>
            </a:lvl1pPr>
          </a:lstStyle>
          <a:p>
            <a:r>
              <a:rPr lang="en-US" dirty="0"/>
              <a:t>Section header</a:t>
            </a:r>
            <a:endParaRPr lang="sv-SE" dirty="0"/>
          </a:p>
        </p:txBody>
      </p:sp>
      <p:sp>
        <p:nvSpPr>
          <p:cNvPr id="3" name="Text Placeholder 2"/>
          <p:cNvSpPr>
            <a:spLocks noGrp="1"/>
          </p:cNvSpPr>
          <p:nvPr>
            <p:ph type="body" idx="1" hasCustomPrompt="1"/>
          </p:nvPr>
        </p:nvSpPr>
        <p:spPr>
          <a:xfrm>
            <a:off x="623888" y="4589468"/>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Details</a:t>
            </a:r>
          </a:p>
        </p:txBody>
      </p:sp>
      <p:sp>
        <p:nvSpPr>
          <p:cNvPr id="4" name="Date Placeholder 3"/>
          <p:cNvSpPr>
            <a:spLocks noGrp="1"/>
          </p:cNvSpPr>
          <p:nvPr>
            <p:ph type="dt" sz="half" idx="10"/>
          </p:nvPr>
        </p:nvSpPr>
        <p:spPr/>
        <p:txBody>
          <a:bodyPr/>
          <a:lstStyle/>
          <a:p>
            <a:r>
              <a:rPr lang="sv-SE" dirty="0"/>
              <a:t>2017-04-27</a:t>
            </a:r>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12" name="Picture 11"/>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9526" y="4775246"/>
            <a:ext cx="9153526" cy="2109731"/>
          </a:xfrm>
          <a:prstGeom prst="rect">
            <a:avLst/>
          </a:prstGeom>
        </p:spPr>
      </p:pic>
      <p:pic>
        <p:nvPicPr>
          <p:cNvPr id="9" name="Picture 8"/>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6740051" y="5895081"/>
            <a:ext cx="1770537" cy="770388"/>
          </a:xfrm>
          <a:prstGeom prst="rect">
            <a:avLst/>
          </a:prstGeom>
        </p:spPr>
      </p:pic>
    </p:spTree>
    <p:extLst>
      <p:ext uri="{BB962C8B-B14F-4D97-AF65-F5344CB8AC3E}">
        <p14:creationId xmlns:p14="http://schemas.microsoft.com/office/powerpoint/2010/main" val="267211234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7_Section Header_STWI">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0" y="1"/>
            <a:ext cx="9144000" cy="6857999"/>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623888" y="1709743"/>
            <a:ext cx="7886700" cy="2575822"/>
          </a:xfrm>
        </p:spPr>
        <p:txBody>
          <a:bodyPr anchor="b">
            <a:normAutofit/>
          </a:bodyPr>
          <a:lstStyle>
            <a:lvl1pPr>
              <a:defRPr sz="3600" baseline="0">
                <a:solidFill>
                  <a:schemeClr val="bg1"/>
                </a:solidFill>
              </a:defRPr>
            </a:lvl1pPr>
          </a:lstStyle>
          <a:p>
            <a:r>
              <a:rPr lang="en-US" dirty="0"/>
              <a:t>Section header</a:t>
            </a:r>
            <a:endParaRPr lang="sv-SE" dirty="0"/>
          </a:p>
        </p:txBody>
      </p:sp>
      <p:sp>
        <p:nvSpPr>
          <p:cNvPr id="3" name="Text Placeholder 2"/>
          <p:cNvSpPr>
            <a:spLocks noGrp="1"/>
          </p:cNvSpPr>
          <p:nvPr>
            <p:ph type="body" idx="1" hasCustomPrompt="1"/>
          </p:nvPr>
        </p:nvSpPr>
        <p:spPr>
          <a:xfrm>
            <a:off x="623888" y="4589468"/>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Details</a:t>
            </a:r>
          </a:p>
        </p:txBody>
      </p:sp>
      <p:sp>
        <p:nvSpPr>
          <p:cNvPr id="4" name="Date Placeholder 3"/>
          <p:cNvSpPr>
            <a:spLocks noGrp="1"/>
          </p:cNvSpPr>
          <p:nvPr>
            <p:ph type="dt" sz="half" idx="10"/>
          </p:nvPr>
        </p:nvSpPr>
        <p:spPr/>
        <p:txBody>
          <a:bodyPr/>
          <a:lstStyle/>
          <a:p>
            <a:r>
              <a:rPr lang="sv-SE" dirty="0"/>
              <a:t>2017-04-27</a:t>
            </a:r>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12" name="Picture 11"/>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9526" y="4775246"/>
            <a:ext cx="9153526" cy="2109731"/>
          </a:xfrm>
          <a:prstGeom prst="rect">
            <a:avLst/>
          </a:prstGeom>
        </p:spPr>
      </p:pic>
      <p:pic>
        <p:nvPicPr>
          <p:cNvPr id="16" name="Picture 15"/>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7490954" y="5884090"/>
            <a:ext cx="1117509" cy="821261"/>
          </a:xfrm>
          <a:prstGeom prst="rect">
            <a:avLst/>
          </a:prstGeom>
        </p:spPr>
      </p:pic>
    </p:spTree>
    <p:extLst>
      <p:ext uri="{BB962C8B-B14F-4D97-AF65-F5344CB8AC3E}">
        <p14:creationId xmlns:p14="http://schemas.microsoft.com/office/powerpoint/2010/main" val="233579397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6_Section Header_STWI SIWI">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0" y="16091"/>
            <a:ext cx="9144000" cy="6857999"/>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623888" y="1709743"/>
            <a:ext cx="7886700" cy="2575822"/>
          </a:xfrm>
        </p:spPr>
        <p:txBody>
          <a:bodyPr anchor="b">
            <a:normAutofit/>
          </a:bodyPr>
          <a:lstStyle>
            <a:lvl1pPr>
              <a:defRPr sz="3600" baseline="0">
                <a:solidFill>
                  <a:schemeClr val="bg1"/>
                </a:solidFill>
              </a:defRPr>
            </a:lvl1pPr>
          </a:lstStyle>
          <a:p>
            <a:r>
              <a:rPr lang="en-US" dirty="0"/>
              <a:t>Section header</a:t>
            </a:r>
            <a:endParaRPr lang="sv-SE" dirty="0"/>
          </a:p>
        </p:txBody>
      </p:sp>
      <p:sp>
        <p:nvSpPr>
          <p:cNvPr id="3" name="Text Placeholder 2"/>
          <p:cNvSpPr>
            <a:spLocks noGrp="1"/>
          </p:cNvSpPr>
          <p:nvPr>
            <p:ph type="body" idx="1" hasCustomPrompt="1"/>
          </p:nvPr>
        </p:nvSpPr>
        <p:spPr>
          <a:xfrm>
            <a:off x="623888" y="4589468"/>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Details</a:t>
            </a:r>
          </a:p>
        </p:txBody>
      </p:sp>
      <p:sp>
        <p:nvSpPr>
          <p:cNvPr id="4" name="Date Placeholder 3"/>
          <p:cNvSpPr>
            <a:spLocks noGrp="1"/>
          </p:cNvSpPr>
          <p:nvPr>
            <p:ph type="dt" sz="half" idx="10"/>
          </p:nvPr>
        </p:nvSpPr>
        <p:spPr/>
        <p:txBody>
          <a:bodyPr/>
          <a:lstStyle/>
          <a:p>
            <a:r>
              <a:rPr lang="sv-SE" dirty="0"/>
              <a:t>2017-04-27</a:t>
            </a:r>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12" name="Picture 11"/>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9526" y="4775246"/>
            <a:ext cx="9153526" cy="2109731"/>
          </a:xfrm>
          <a:prstGeom prst="rect">
            <a:avLst/>
          </a:prstGeom>
        </p:spPr>
      </p:pic>
      <p:pic>
        <p:nvPicPr>
          <p:cNvPr id="16" name="Picture 15"/>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6457949" y="5866671"/>
            <a:ext cx="1117509" cy="821261"/>
          </a:xfrm>
          <a:prstGeom prst="rect">
            <a:avLst/>
          </a:prstGeom>
        </p:spPr>
      </p:pic>
      <p:pic>
        <p:nvPicPr>
          <p:cNvPr id="17" name="Picture 16"/>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7734592" y="5870603"/>
            <a:ext cx="847975" cy="821261"/>
          </a:xfrm>
          <a:prstGeom prst="rect">
            <a:avLst/>
          </a:prstGeom>
        </p:spPr>
      </p:pic>
    </p:spTree>
    <p:extLst>
      <p:ext uri="{BB962C8B-B14F-4D97-AF65-F5344CB8AC3E}">
        <p14:creationId xmlns:p14="http://schemas.microsoft.com/office/powerpoint/2010/main" val="3799780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5_Section Header_WWW">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9526" y="2"/>
            <a:ext cx="9144000" cy="6857999"/>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623888" y="1709743"/>
            <a:ext cx="7886700" cy="2575822"/>
          </a:xfrm>
        </p:spPr>
        <p:txBody>
          <a:bodyPr anchor="b">
            <a:normAutofit/>
          </a:bodyPr>
          <a:lstStyle>
            <a:lvl1pPr>
              <a:defRPr sz="3600" baseline="0">
                <a:solidFill>
                  <a:schemeClr val="bg1"/>
                </a:solidFill>
              </a:defRPr>
            </a:lvl1pPr>
          </a:lstStyle>
          <a:p>
            <a:r>
              <a:rPr lang="en-US" dirty="0"/>
              <a:t>Section header</a:t>
            </a:r>
            <a:endParaRPr lang="sv-SE" dirty="0"/>
          </a:p>
        </p:txBody>
      </p:sp>
      <p:sp>
        <p:nvSpPr>
          <p:cNvPr id="3" name="Text Placeholder 2"/>
          <p:cNvSpPr>
            <a:spLocks noGrp="1"/>
          </p:cNvSpPr>
          <p:nvPr>
            <p:ph type="body" idx="1" hasCustomPrompt="1"/>
          </p:nvPr>
        </p:nvSpPr>
        <p:spPr>
          <a:xfrm>
            <a:off x="623888" y="4589468"/>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Details</a:t>
            </a:r>
          </a:p>
        </p:txBody>
      </p:sp>
      <p:sp>
        <p:nvSpPr>
          <p:cNvPr id="4" name="Date Placeholder 3"/>
          <p:cNvSpPr>
            <a:spLocks noGrp="1"/>
          </p:cNvSpPr>
          <p:nvPr>
            <p:ph type="dt" sz="half" idx="10"/>
          </p:nvPr>
        </p:nvSpPr>
        <p:spPr/>
        <p:txBody>
          <a:bodyPr/>
          <a:lstStyle/>
          <a:p>
            <a:r>
              <a:rPr lang="sv-SE" dirty="0"/>
              <a:t>2017-04-27</a:t>
            </a:r>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12" name="Picture 11"/>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9526" y="4775246"/>
            <a:ext cx="9153526" cy="2109731"/>
          </a:xfrm>
          <a:prstGeom prst="rect">
            <a:avLst/>
          </a:prstGeom>
        </p:spPr>
      </p:pic>
      <p:pic>
        <p:nvPicPr>
          <p:cNvPr id="11" name="Picture 10"/>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6921993" y="5895082"/>
            <a:ext cx="1593357" cy="771141"/>
          </a:xfrm>
          <a:prstGeom prst="rect">
            <a:avLst/>
          </a:prstGeom>
        </p:spPr>
      </p:pic>
    </p:spTree>
    <p:extLst>
      <p:ext uri="{BB962C8B-B14F-4D97-AF65-F5344CB8AC3E}">
        <p14:creationId xmlns:p14="http://schemas.microsoft.com/office/powerpoint/2010/main" val="38343526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4_Section Header_SWP">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0" y="1"/>
            <a:ext cx="9144000" cy="6857999"/>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623888" y="1709743"/>
            <a:ext cx="7886700" cy="2575822"/>
          </a:xfrm>
        </p:spPr>
        <p:txBody>
          <a:bodyPr anchor="b">
            <a:normAutofit/>
          </a:bodyPr>
          <a:lstStyle>
            <a:lvl1pPr>
              <a:defRPr sz="3600" baseline="0">
                <a:solidFill>
                  <a:schemeClr val="bg1"/>
                </a:solidFill>
              </a:defRPr>
            </a:lvl1pPr>
          </a:lstStyle>
          <a:p>
            <a:r>
              <a:rPr lang="en-US" dirty="0"/>
              <a:t>Section header</a:t>
            </a:r>
            <a:endParaRPr lang="sv-SE" dirty="0"/>
          </a:p>
        </p:txBody>
      </p:sp>
      <p:sp>
        <p:nvSpPr>
          <p:cNvPr id="3" name="Text Placeholder 2"/>
          <p:cNvSpPr>
            <a:spLocks noGrp="1"/>
          </p:cNvSpPr>
          <p:nvPr>
            <p:ph type="body" idx="1" hasCustomPrompt="1"/>
          </p:nvPr>
        </p:nvSpPr>
        <p:spPr>
          <a:xfrm>
            <a:off x="623888" y="4589468"/>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Details</a:t>
            </a:r>
          </a:p>
        </p:txBody>
      </p:sp>
      <p:sp>
        <p:nvSpPr>
          <p:cNvPr id="4" name="Date Placeholder 3"/>
          <p:cNvSpPr>
            <a:spLocks noGrp="1"/>
          </p:cNvSpPr>
          <p:nvPr>
            <p:ph type="dt" sz="half" idx="10"/>
          </p:nvPr>
        </p:nvSpPr>
        <p:spPr/>
        <p:txBody>
          <a:bodyPr/>
          <a:lstStyle/>
          <a:p>
            <a:r>
              <a:rPr lang="sv-SE" dirty="0"/>
              <a:t>2017-04-27</a:t>
            </a:r>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12" name="Picture 11"/>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9526" y="4775246"/>
            <a:ext cx="9153526" cy="2109731"/>
          </a:xfrm>
          <a:prstGeom prst="rect">
            <a:avLst/>
          </a:prstGeom>
        </p:spPr>
      </p:pic>
      <p:pic>
        <p:nvPicPr>
          <p:cNvPr id="10" name="Picture 9"/>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6432471" y="5895081"/>
            <a:ext cx="2082879" cy="770388"/>
          </a:xfrm>
          <a:prstGeom prst="rect">
            <a:avLst/>
          </a:prstGeom>
        </p:spPr>
      </p:pic>
    </p:spTree>
    <p:extLst>
      <p:ext uri="{BB962C8B-B14F-4D97-AF65-F5344CB8AC3E}">
        <p14:creationId xmlns:p14="http://schemas.microsoft.com/office/powerpoint/2010/main" val="162960048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5_Section Header_SWP">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23888" y="1709743"/>
            <a:ext cx="7886700" cy="2575822"/>
          </a:xfrm>
        </p:spPr>
        <p:txBody>
          <a:bodyPr anchor="b">
            <a:normAutofit/>
          </a:bodyPr>
          <a:lstStyle>
            <a:lvl1pPr>
              <a:defRPr sz="3600" baseline="0">
                <a:solidFill>
                  <a:schemeClr val="bg1"/>
                </a:solidFill>
              </a:defRPr>
            </a:lvl1pPr>
          </a:lstStyle>
          <a:p>
            <a:r>
              <a:rPr lang="en-US" dirty="0"/>
              <a:t>Section header</a:t>
            </a:r>
            <a:endParaRPr lang="sv-SE" dirty="0"/>
          </a:p>
        </p:txBody>
      </p:sp>
      <p:sp>
        <p:nvSpPr>
          <p:cNvPr id="3" name="Text Placeholder 2"/>
          <p:cNvSpPr>
            <a:spLocks noGrp="1"/>
          </p:cNvSpPr>
          <p:nvPr>
            <p:ph type="body" idx="1" hasCustomPrompt="1"/>
          </p:nvPr>
        </p:nvSpPr>
        <p:spPr>
          <a:xfrm>
            <a:off x="623888" y="4589468"/>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Details</a:t>
            </a:r>
          </a:p>
        </p:txBody>
      </p:sp>
      <p:pic>
        <p:nvPicPr>
          <p:cNvPr id="12" name="Picture 11"/>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9526" y="4775246"/>
            <a:ext cx="9153526" cy="2109731"/>
          </a:xfrm>
          <a:prstGeom prst="rect">
            <a:avLst/>
          </a:prstGeom>
        </p:spPr>
      </p:pic>
      <p:pic>
        <p:nvPicPr>
          <p:cNvPr id="10" name="Picture 9"/>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6432471" y="5895081"/>
            <a:ext cx="2082879" cy="770388"/>
          </a:xfrm>
          <a:prstGeom prst="rect">
            <a:avLst/>
          </a:prstGeom>
        </p:spPr>
      </p:pic>
    </p:spTree>
    <p:extLst>
      <p:ext uri="{BB962C8B-B14F-4D97-AF65-F5344CB8AC3E}">
        <p14:creationId xmlns:p14="http://schemas.microsoft.com/office/powerpoint/2010/main" val="40215321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5_Section Header_SJWP">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0" y="1"/>
            <a:ext cx="9144000" cy="6857999"/>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623888" y="1709743"/>
            <a:ext cx="7886700" cy="2575822"/>
          </a:xfrm>
        </p:spPr>
        <p:txBody>
          <a:bodyPr anchor="b">
            <a:normAutofit/>
          </a:bodyPr>
          <a:lstStyle>
            <a:lvl1pPr>
              <a:defRPr sz="3600" baseline="0">
                <a:solidFill>
                  <a:schemeClr val="bg1"/>
                </a:solidFill>
              </a:defRPr>
            </a:lvl1pPr>
          </a:lstStyle>
          <a:p>
            <a:r>
              <a:rPr lang="en-US" dirty="0"/>
              <a:t>Section header</a:t>
            </a:r>
            <a:endParaRPr lang="sv-SE" dirty="0"/>
          </a:p>
        </p:txBody>
      </p:sp>
      <p:sp>
        <p:nvSpPr>
          <p:cNvPr id="3" name="Text Placeholder 2"/>
          <p:cNvSpPr>
            <a:spLocks noGrp="1"/>
          </p:cNvSpPr>
          <p:nvPr>
            <p:ph type="body" idx="1" hasCustomPrompt="1"/>
          </p:nvPr>
        </p:nvSpPr>
        <p:spPr>
          <a:xfrm>
            <a:off x="623888" y="4589468"/>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Details</a:t>
            </a:r>
          </a:p>
        </p:txBody>
      </p:sp>
      <p:sp>
        <p:nvSpPr>
          <p:cNvPr id="4" name="Date Placeholder 3"/>
          <p:cNvSpPr>
            <a:spLocks noGrp="1"/>
          </p:cNvSpPr>
          <p:nvPr>
            <p:ph type="dt" sz="half" idx="10"/>
          </p:nvPr>
        </p:nvSpPr>
        <p:spPr/>
        <p:txBody>
          <a:bodyPr/>
          <a:lstStyle/>
          <a:p>
            <a:r>
              <a:rPr lang="sv-SE" dirty="0"/>
              <a:t>2017-04-27</a:t>
            </a:r>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12" name="Picture 11"/>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9526" y="4775246"/>
            <a:ext cx="9153526" cy="2109731"/>
          </a:xfrm>
          <a:prstGeom prst="rect">
            <a:avLst/>
          </a:prstGeom>
        </p:spPr>
      </p:pic>
      <p:pic>
        <p:nvPicPr>
          <p:cNvPr id="14" name="Picture 13">
            <a:extLst>
              <a:ext uri="{FF2B5EF4-FFF2-40B4-BE49-F238E27FC236}">
                <a16:creationId xmlns:a16="http://schemas.microsoft.com/office/drawing/2014/main" id="{D882D503-92E1-4A03-9037-EAD4060965B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6432471" y="5900475"/>
            <a:ext cx="2121016" cy="764994"/>
          </a:xfrm>
          <a:prstGeom prst="rect">
            <a:avLst/>
          </a:prstGeom>
        </p:spPr>
      </p:pic>
    </p:spTree>
    <p:extLst>
      <p:ext uri="{BB962C8B-B14F-4D97-AF65-F5344CB8AC3E}">
        <p14:creationId xmlns:p14="http://schemas.microsoft.com/office/powerpoint/2010/main" val="353010080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6_Section Header_WGF">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0" y="1"/>
            <a:ext cx="9144000" cy="6857999"/>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623888" y="1709743"/>
            <a:ext cx="7886700" cy="2575822"/>
          </a:xfrm>
        </p:spPr>
        <p:txBody>
          <a:bodyPr anchor="b">
            <a:normAutofit/>
          </a:bodyPr>
          <a:lstStyle>
            <a:lvl1pPr>
              <a:defRPr sz="3600" baseline="0">
                <a:solidFill>
                  <a:schemeClr val="bg1"/>
                </a:solidFill>
              </a:defRPr>
            </a:lvl1pPr>
          </a:lstStyle>
          <a:p>
            <a:r>
              <a:rPr lang="en-US" dirty="0"/>
              <a:t>Section header</a:t>
            </a:r>
            <a:endParaRPr lang="sv-SE" dirty="0"/>
          </a:p>
        </p:txBody>
      </p:sp>
      <p:sp>
        <p:nvSpPr>
          <p:cNvPr id="3" name="Text Placeholder 2"/>
          <p:cNvSpPr>
            <a:spLocks noGrp="1"/>
          </p:cNvSpPr>
          <p:nvPr>
            <p:ph type="body" idx="1" hasCustomPrompt="1"/>
          </p:nvPr>
        </p:nvSpPr>
        <p:spPr>
          <a:xfrm>
            <a:off x="623888" y="4589468"/>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Details</a:t>
            </a:r>
          </a:p>
        </p:txBody>
      </p:sp>
      <p:sp>
        <p:nvSpPr>
          <p:cNvPr id="4" name="Date Placeholder 3"/>
          <p:cNvSpPr>
            <a:spLocks noGrp="1"/>
          </p:cNvSpPr>
          <p:nvPr>
            <p:ph type="dt" sz="half" idx="10"/>
          </p:nvPr>
        </p:nvSpPr>
        <p:spPr/>
        <p:txBody>
          <a:bodyPr/>
          <a:lstStyle/>
          <a:p>
            <a:r>
              <a:rPr lang="sv-SE" dirty="0"/>
              <a:t>2017-04-27</a:t>
            </a:r>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12" name="Picture 11"/>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9526" y="4775246"/>
            <a:ext cx="9153526" cy="2109731"/>
          </a:xfrm>
          <a:prstGeom prst="rect">
            <a:avLst/>
          </a:prstGeom>
        </p:spPr>
      </p:pic>
      <p:pic>
        <p:nvPicPr>
          <p:cNvPr id="9" name="Picture 8">
            <a:extLst>
              <a:ext uri="{FF2B5EF4-FFF2-40B4-BE49-F238E27FC236}">
                <a16:creationId xmlns:a16="http://schemas.microsoft.com/office/drawing/2014/main" id="{739F819B-7633-41BE-864D-A90AEF5F5261}"/>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6848540" y="5900475"/>
            <a:ext cx="1704947" cy="764994"/>
          </a:xfrm>
          <a:prstGeom prst="rect">
            <a:avLst/>
          </a:prstGeom>
        </p:spPr>
      </p:pic>
    </p:spTree>
    <p:extLst>
      <p:ext uri="{BB962C8B-B14F-4D97-AF65-F5344CB8AC3E}">
        <p14:creationId xmlns:p14="http://schemas.microsoft.com/office/powerpoint/2010/main" val="286495347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7_Section Header_WGF">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0" y="1"/>
            <a:ext cx="9144000" cy="6857999"/>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623888" y="1709743"/>
            <a:ext cx="7886700" cy="2575822"/>
          </a:xfrm>
        </p:spPr>
        <p:txBody>
          <a:bodyPr anchor="b">
            <a:normAutofit/>
          </a:bodyPr>
          <a:lstStyle>
            <a:lvl1pPr>
              <a:defRPr sz="3600" baseline="0">
                <a:solidFill>
                  <a:schemeClr val="bg1"/>
                </a:solidFill>
              </a:defRPr>
            </a:lvl1pPr>
          </a:lstStyle>
          <a:p>
            <a:r>
              <a:rPr lang="en-US" dirty="0"/>
              <a:t>Section header</a:t>
            </a:r>
            <a:endParaRPr lang="sv-SE" dirty="0"/>
          </a:p>
        </p:txBody>
      </p:sp>
      <p:sp>
        <p:nvSpPr>
          <p:cNvPr id="3" name="Text Placeholder 2"/>
          <p:cNvSpPr>
            <a:spLocks noGrp="1"/>
          </p:cNvSpPr>
          <p:nvPr>
            <p:ph type="body" idx="1" hasCustomPrompt="1"/>
          </p:nvPr>
        </p:nvSpPr>
        <p:spPr>
          <a:xfrm>
            <a:off x="623888" y="4589468"/>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Details</a:t>
            </a:r>
          </a:p>
        </p:txBody>
      </p:sp>
      <p:sp>
        <p:nvSpPr>
          <p:cNvPr id="4" name="Date Placeholder 3"/>
          <p:cNvSpPr>
            <a:spLocks noGrp="1"/>
          </p:cNvSpPr>
          <p:nvPr>
            <p:ph type="dt" sz="half" idx="10"/>
          </p:nvPr>
        </p:nvSpPr>
        <p:spPr/>
        <p:txBody>
          <a:bodyPr/>
          <a:lstStyle/>
          <a:p>
            <a:r>
              <a:rPr lang="sv-SE" dirty="0"/>
              <a:t>2017-04-27</a:t>
            </a:r>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12" name="Picture 11"/>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9526" y="4775246"/>
            <a:ext cx="9153526" cy="2109731"/>
          </a:xfrm>
          <a:prstGeom prst="rect">
            <a:avLst/>
          </a:prstGeom>
        </p:spPr>
      </p:pic>
      <p:grpSp>
        <p:nvGrpSpPr>
          <p:cNvPr id="10" name="Group 9">
            <a:extLst>
              <a:ext uri="{FF2B5EF4-FFF2-40B4-BE49-F238E27FC236}">
                <a16:creationId xmlns:a16="http://schemas.microsoft.com/office/drawing/2014/main" id="{89DD335F-4E94-48C7-B3E6-9D304926F2B5}"/>
              </a:ext>
            </a:extLst>
          </p:cNvPr>
          <p:cNvGrpSpPr/>
          <p:nvPr userDrawn="1"/>
        </p:nvGrpSpPr>
        <p:grpSpPr>
          <a:xfrm>
            <a:off x="5227559" y="5897247"/>
            <a:ext cx="3429000" cy="892682"/>
            <a:chOff x="6970078" y="5897247"/>
            <a:chExt cx="4572000" cy="892682"/>
          </a:xfrm>
        </p:grpSpPr>
        <p:pic>
          <p:nvPicPr>
            <p:cNvPr id="11" name="Picture 10">
              <a:extLst>
                <a:ext uri="{FF2B5EF4-FFF2-40B4-BE49-F238E27FC236}">
                  <a16:creationId xmlns:a16="http://schemas.microsoft.com/office/drawing/2014/main" id="{AED54438-F086-4BFE-BD54-881A30F9332B}"/>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6970078" y="5900475"/>
              <a:ext cx="2273263" cy="764994"/>
            </a:xfrm>
            <a:prstGeom prst="rect">
              <a:avLst/>
            </a:prstGeom>
          </p:spPr>
        </p:pic>
        <p:pic>
          <p:nvPicPr>
            <p:cNvPr id="13" name="Picture 12">
              <a:extLst>
                <a:ext uri="{FF2B5EF4-FFF2-40B4-BE49-F238E27FC236}">
                  <a16:creationId xmlns:a16="http://schemas.microsoft.com/office/drawing/2014/main" id="{F313893A-5FA2-4B03-8726-79617F1F8070}"/>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9640869" y="5897247"/>
              <a:ext cx="1057612" cy="768221"/>
            </a:xfrm>
            <a:prstGeom prst="rect">
              <a:avLst/>
            </a:prstGeom>
          </p:spPr>
        </p:pic>
        <p:pic>
          <p:nvPicPr>
            <p:cNvPr id="14" name="Picture 13">
              <a:extLst>
                <a:ext uri="{FF2B5EF4-FFF2-40B4-BE49-F238E27FC236}">
                  <a16:creationId xmlns:a16="http://schemas.microsoft.com/office/drawing/2014/main" id="{75111CB4-07DF-43DF-B3D2-6CAE99554C36}"/>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11096009" y="5922771"/>
              <a:ext cx="446069" cy="867158"/>
            </a:xfrm>
            <a:prstGeom prst="rect">
              <a:avLst/>
            </a:prstGeom>
          </p:spPr>
        </p:pic>
      </p:grpSp>
    </p:spTree>
    <p:extLst>
      <p:ext uri="{BB962C8B-B14F-4D97-AF65-F5344CB8AC3E}">
        <p14:creationId xmlns:p14="http://schemas.microsoft.com/office/powerpoint/2010/main" val="122883112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2_Section Header_No logo">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9526" y="2"/>
            <a:ext cx="9144000" cy="6857999"/>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623888" y="1709743"/>
            <a:ext cx="7886700" cy="2575822"/>
          </a:xfrm>
        </p:spPr>
        <p:txBody>
          <a:bodyPr anchor="b">
            <a:normAutofit/>
          </a:bodyPr>
          <a:lstStyle>
            <a:lvl1pPr>
              <a:defRPr sz="3600" baseline="0">
                <a:solidFill>
                  <a:schemeClr val="bg1"/>
                </a:solidFill>
              </a:defRPr>
            </a:lvl1pPr>
          </a:lstStyle>
          <a:p>
            <a:r>
              <a:rPr lang="en-US" dirty="0"/>
              <a:t>Section header</a:t>
            </a:r>
            <a:endParaRPr lang="sv-SE" dirty="0"/>
          </a:p>
        </p:txBody>
      </p:sp>
      <p:sp>
        <p:nvSpPr>
          <p:cNvPr id="3" name="Text Placeholder 2"/>
          <p:cNvSpPr>
            <a:spLocks noGrp="1"/>
          </p:cNvSpPr>
          <p:nvPr>
            <p:ph type="body" idx="1" hasCustomPrompt="1"/>
          </p:nvPr>
        </p:nvSpPr>
        <p:spPr>
          <a:xfrm>
            <a:off x="623888" y="4589468"/>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Details</a:t>
            </a:r>
          </a:p>
        </p:txBody>
      </p:sp>
      <p:sp>
        <p:nvSpPr>
          <p:cNvPr id="4" name="Date Placeholder 3"/>
          <p:cNvSpPr>
            <a:spLocks noGrp="1"/>
          </p:cNvSpPr>
          <p:nvPr>
            <p:ph type="dt" sz="half" idx="10"/>
          </p:nvPr>
        </p:nvSpPr>
        <p:spPr/>
        <p:txBody>
          <a:bodyPr/>
          <a:lstStyle/>
          <a:p>
            <a:r>
              <a:rPr lang="sv-SE" dirty="0"/>
              <a:t>2017-04-27</a:t>
            </a:r>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12" name="Picture 11"/>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9526" y="4775246"/>
            <a:ext cx="9153526" cy="2109731"/>
          </a:xfrm>
          <a:prstGeom prst="rect">
            <a:avLst/>
          </a:prstGeom>
        </p:spPr>
      </p:pic>
    </p:spTree>
    <p:extLst>
      <p:ext uri="{BB962C8B-B14F-4D97-AF65-F5344CB8AC3E}">
        <p14:creationId xmlns:p14="http://schemas.microsoft.com/office/powerpoint/2010/main" val="391366607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4_Title and Content_Logo - WWW">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sv-SE"/>
          </a:p>
        </p:txBody>
      </p:sp>
      <p:sp>
        <p:nvSpPr>
          <p:cNvPr id="3" name="Content Placeholder 2"/>
          <p:cNvSpPr>
            <a:spLocks noGrp="1"/>
          </p:cNvSpPr>
          <p:nvPr>
            <p:ph idx="1"/>
          </p:nvPr>
        </p:nvSpPr>
        <p:spPr>
          <a:xfrm>
            <a:off x="628650" y="1825625"/>
            <a:ext cx="7886700" cy="4351338"/>
          </a:xfrm>
        </p:spPr>
        <p:txBody>
          <a:bodyPr/>
          <a:lstStyle/>
          <a:p>
            <a:pPr lvl="0"/>
            <a:r>
              <a:rPr lang="en-US"/>
              <a:t>Edit Master text styles</a:t>
            </a:r>
          </a:p>
          <a:p>
            <a:pPr lvl="1"/>
            <a:r>
              <a:rPr lang="en-US"/>
              <a:t>Second level</a:t>
            </a:r>
          </a:p>
          <a:p>
            <a:pPr lvl="2"/>
            <a:r>
              <a:rPr lang="en-US"/>
              <a:t>Third level</a:t>
            </a:r>
          </a:p>
        </p:txBody>
      </p:sp>
      <p:sp>
        <p:nvSpPr>
          <p:cNvPr id="4" name="Date Placeholder 3"/>
          <p:cNvSpPr>
            <a:spLocks noGrp="1"/>
          </p:cNvSpPr>
          <p:nvPr>
            <p:ph type="dt" sz="half" idx="10"/>
          </p:nvPr>
        </p:nvSpPr>
        <p:spPr/>
        <p:txBody>
          <a:bodyPr/>
          <a:lstStyle/>
          <a:p>
            <a:fld id="{CBE9C80D-0082-4832-9502-BE41965AAEFA}" type="datetimeFigureOut">
              <a:rPr lang="sv-SE" smtClean="0"/>
              <a:t>2019-04-02</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5310131"/>
            <a:ext cx="9144000" cy="1547871"/>
          </a:xfrm>
          <a:prstGeom prst="rect">
            <a:avLst/>
          </a:prstGeom>
        </p:spPr>
      </p:pic>
      <p:pic>
        <p:nvPicPr>
          <p:cNvPr id="9" name="Picture 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7022007" y="5941682"/>
            <a:ext cx="1493344" cy="722737"/>
          </a:xfrm>
          <a:prstGeom prst="rect">
            <a:avLst/>
          </a:prstGeom>
        </p:spPr>
      </p:pic>
    </p:spTree>
    <p:extLst>
      <p:ext uri="{BB962C8B-B14F-4D97-AF65-F5344CB8AC3E}">
        <p14:creationId xmlns:p14="http://schemas.microsoft.com/office/powerpoint/2010/main" val="200063319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3_Title and Content_Logo - SWP">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sv-SE"/>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p:txBody>
      </p:sp>
      <p:sp>
        <p:nvSpPr>
          <p:cNvPr id="4" name="Date Placeholder 3"/>
          <p:cNvSpPr>
            <a:spLocks noGrp="1"/>
          </p:cNvSpPr>
          <p:nvPr>
            <p:ph type="dt" sz="half" idx="10"/>
          </p:nvPr>
        </p:nvSpPr>
        <p:spPr/>
        <p:txBody>
          <a:bodyPr/>
          <a:lstStyle/>
          <a:p>
            <a:fld id="{CBE9C80D-0082-4832-9502-BE41965AAEFA}" type="datetimeFigureOut">
              <a:rPr lang="sv-SE" smtClean="0"/>
              <a:t>2019-04-02</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5310131"/>
            <a:ext cx="9144000" cy="1547871"/>
          </a:xfrm>
          <a:prstGeom prst="rect">
            <a:avLst/>
          </a:prstGeom>
        </p:spPr>
      </p:pic>
      <p:pic>
        <p:nvPicPr>
          <p:cNvPr id="9" name="Picture 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576052" y="5953259"/>
            <a:ext cx="1939298" cy="717282"/>
          </a:xfrm>
          <a:prstGeom prst="rect">
            <a:avLst/>
          </a:prstGeom>
        </p:spPr>
      </p:pic>
    </p:spTree>
    <p:extLst>
      <p:ext uri="{BB962C8B-B14F-4D97-AF65-F5344CB8AC3E}">
        <p14:creationId xmlns:p14="http://schemas.microsoft.com/office/powerpoint/2010/main" val="345004346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1_Title and Content_Logo - SJWP">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sv-SE"/>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p:txBody>
      </p:sp>
      <p:sp>
        <p:nvSpPr>
          <p:cNvPr id="4" name="Date Placeholder 3"/>
          <p:cNvSpPr>
            <a:spLocks noGrp="1"/>
          </p:cNvSpPr>
          <p:nvPr>
            <p:ph type="dt" sz="half" idx="10"/>
          </p:nvPr>
        </p:nvSpPr>
        <p:spPr/>
        <p:txBody>
          <a:bodyPr/>
          <a:lstStyle/>
          <a:p>
            <a:fld id="{CBE9C80D-0082-4832-9502-BE41965AAEFA}" type="datetimeFigureOut">
              <a:rPr lang="sv-SE" smtClean="0"/>
              <a:t>2019-04-02</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5310131"/>
            <a:ext cx="9144000" cy="1547871"/>
          </a:xfrm>
          <a:prstGeom prst="rect">
            <a:avLst/>
          </a:prstGeom>
        </p:spPr>
      </p:pic>
      <p:pic>
        <p:nvPicPr>
          <p:cNvPr id="9" name="Picture 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99843" y="5943601"/>
            <a:ext cx="2015507" cy="726941"/>
          </a:xfrm>
          <a:prstGeom prst="rect">
            <a:avLst/>
          </a:prstGeom>
        </p:spPr>
      </p:pic>
    </p:spTree>
    <p:extLst>
      <p:ext uri="{BB962C8B-B14F-4D97-AF65-F5344CB8AC3E}">
        <p14:creationId xmlns:p14="http://schemas.microsoft.com/office/powerpoint/2010/main" val="129800833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2_Title and Content_Logo - SWP">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sv-SE"/>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a:p>
        </p:txBody>
      </p:sp>
      <p:sp>
        <p:nvSpPr>
          <p:cNvPr id="4" name="Date Placeholder 3"/>
          <p:cNvSpPr>
            <a:spLocks noGrp="1"/>
          </p:cNvSpPr>
          <p:nvPr>
            <p:ph type="dt" sz="half" idx="10"/>
          </p:nvPr>
        </p:nvSpPr>
        <p:spPr/>
        <p:txBody>
          <a:bodyPr/>
          <a:lstStyle/>
          <a:p>
            <a:fld id="{CBE9C80D-0082-4832-9502-BE41965AAEFA}" type="datetimeFigureOut">
              <a:rPr lang="sv-SE" smtClean="0"/>
              <a:t>2019-04-02</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5310131"/>
            <a:ext cx="9144000" cy="1547871"/>
          </a:xfrm>
          <a:prstGeom prst="rect">
            <a:avLst/>
          </a:prstGeom>
        </p:spPr>
      </p:pic>
      <p:pic>
        <p:nvPicPr>
          <p:cNvPr id="8" name="Picture 7"/>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41672" y="5953259"/>
            <a:ext cx="1673678" cy="728244"/>
          </a:xfrm>
          <a:prstGeom prst="rect">
            <a:avLst/>
          </a:prstGeom>
        </p:spPr>
      </p:pic>
    </p:spTree>
    <p:extLst>
      <p:ext uri="{BB962C8B-B14F-4D97-AF65-F5344CB8AC3E}">
        <p14:creationId xmlns:p14="http://schemas.microsoft.com/office/powerpoint/2010/main" val="81401726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5_Title and Content_Logo - STWI SIW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sv-SE"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p:txBody>
      </p:sp>
      <p:sp>
        <p:nvSpPr>
          <p:cNvPr id="4" name="Date Placeholder 3"/>
          <p:cNvSpPr>
            <a:spLocks noGrp="1"/>
          </p:cNvSpPr>
          <p:nvPr>
            <p:ph type="dt" sz="half" idx="10"/>
          </p:nvPr>
        </p:nvSpPr>
        <p:spPr/>
        <p:txBody>
          <a:bodyPr/>
          <a:lstStyle/>
          <a:p>
            <a:fld id="{CBE9C80D-0082-4832-9502-BE41965AAEFA}" type="datetimeFigureOut">
              <a:rPr lang="sv-SE" smtClean="0"/>
              <a:t>2019-04-02</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5310131"/>
            <a:ext cx="9144000" cy="1547871"/>
          </a:xfrm>
          <a:prstGeom prst="rect">
            <a:avLst/>
          </a:prstGeom>
        </p:spPr>
      </p:pic>
      <p:grpSp>
        <p:nvGrpSpPr>
          <p:cNvPr id="10" name="Group 9"/>
          <p:cNvGrpSpPr/>
          <p:nvPr userDrawn="1"/>
        </p:nvGrpSpPr>
        <p:grpSpPr>
          <a:xfrm>
            <a:off x="6575131" y="5950727"/>
            <a:ext cx="1940219" cy="719815"/>
            <a:chOff x="8766842" y="5950726"/>
            <a:chExt cx="2586958" cy="719815"/>
          </a:xfrm>
        </p:grpSpPr>
        <p:pic>
          <p:nvPicPr>
            <p:cNvPr id="8" name="Picture 7"/>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365887" y="5953259"/>
              <a:ext cx="987913" cy="717282"/>
            </a:xfrm>
            <a:prstGeom prst="rect">
              <a:avLst/>
            </a:prstGeom>
          </p:spPr>
        </p:pic>
        <p:pic>
          <p:nvPicPr>
            <p:cNvPr id="9" name="Picture 8"/>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8766842" y="5950726"/>
              <a:ext cx="1305959" cy="719815"/>
            </a:xfrm>
            <a:prstGeom prst="rect">
              <a:avLst/>
            </a:prstGeom>
          </p:spPr>
        </p:pic>
      </p:grpSp>
    </p:spTree>
    <p:extLst>
      <p:ext uri="{BB962C8B-B14F-4D97-AF65-F5344CB8AC3E}">
        <p14:creationId xmlns:p14="http://schemas.microsoft.com/office/powerpoint/2010/main" val="138391406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6_Title and Content_Logo-STW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sv-SE"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a:p>
        </p:txBody>
      </p:sp>
      <p:sp>
        <p:nvSpPr>
          <p:cNvPr id="4" name="Date Placeholder 3"/>
          <p:cNvSpPr>
            <a:spLocks noGrp="1"/>
          </p:cNvSpPr>
          <p:nvPr>
            <p:ph type="dt" sz="half" idx="10"/>
          </p:nvPr>
        </p:nvSpPr>
        <p:spPr/>
        <p:txBody>
          <a:bodyPr/>
          <a:lstStyle/>
          <a:p>
            <a:fld id="{CBE9C80D-0082-4832-9502-BE41965AAEFA}" type="datetimeFigureOut">
              <a:rPr lang="sv-SE" smtClean="0"/>
              <a:t>2019-04-02</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5310131"/>
            <a:ext cx="9144000" cy="1547871"/>
          </a:xfrm>
          <a:prstGeom prst="rect">
            <a:avLst/>
          </a:prstGeom>
        </p:spPr>
      </p:pic>
      <p:pic>
        <p:nvPicPr>
          <p:cNvPr id="9" name="Picture 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7535881" y="5976194"/>
            <a:ext cx="979469" cy="719815"/>
          </a:xfrm>
          <a:prstGeom prst="rect">
            <a:avLst/>
          </a:prstGeom>
        </p:spPr>
      </p:pic>
    </p:spTree>
    <p:extLst>
      <p:ext uri="{BB962C8B-B14F-4D97-AF65-F5344CB8AC3E}">
        <p14:creationId xmlns:p14="http://schemas.microsoft.com/office/powerpoint/2010/main" val="136800948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7_Title and Content_No Log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sv-SE"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p:txBody>
      </p:sp>
      <p:sp>
        <p:nvSpPr>
          <p:cNvPr id="4" name="Date Placeholder 3"/>
          <p:cNvSpPr>
            <a:spLocks noGrp="1"/>
          </p:cNvSpPr>
          <p:nvPr>
            <p:ph type="dt" sz="half" idx="10"/>
          </p:nvPr>
        </p:nvSpPr>
        <p:spPr/>
        <p:txBody>
          <a:bodyPr/>
          <a:lstStyle/>
          <a:p>
            <a:fld id="{CBE9C80D-0082-4832-9502-BE41965AAEFA}" type="datetimeFigureOut">
              <a:rPr lang="sv-SE" smtClean="0"/>
              <a:t>2019-04-02</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5310131"/>
            <a:ext cx="9144000" cy="1547871"/>
          </a:xfrm>
          <a:prstGeom prst="rect">
            <a:avLst/>
          </a:prstGeom>
        </p:spPr>
      </p:pic>
    </p:spTree>
    <p:extLst>
      <p:ext uri="{BB962C8B-B14F-4D97-AF65-F5344CB8AC3E}">
        <p14:creationId xmlns:p14="http://schemas.microsoft.com/office/powerpoint/2010/main" val="309979502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2_Section Header_Alternate - SIWI">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sv-SE" dirty="0"/>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BE9C80D-0082-4832-9502-BE41965AAEFA}" type="datetimeFigureOut">
              <a:rPr lang="sv-SE" smtClean="0"/>
              <a:t>2019-04-02</a:t>
            </a:fld>
            <a:endParaRPr lang="sv-SE"/>
          </a:p>
        </p:txBody>
      </p:sp>
      <p:sp>
        <p:nvSpPr>
          <p:cNvPr id="5" name="Footer Placeholder 4"/>
          <p:cNvSpPr>
            <a:spLocks noGrp="1"/>
          </p:cNvSpPr>
          <p:nvPr>
            <p:ph type="ftr" sz="quarter" idx="11"/>
          </p:nvPr>
        </p:nvSpPr>
        <p:spPr/>
        <p:txBody>
          <a:bodyPr/>
          <a:lstStyle/>
          <a:p>
            <a:endParaRPr lang="sv-SE" dirty="0"/>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11" name="Picture 10"/>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5310131"/>
            <a:ext cx="9144000" cy="1547871"/>
          </a:xfrm>
          <a:prstGeom prst="rect">
            <a:avLst/>
          </a:prstGeom>
        </p:spPr>
      </p:pic>
      <p:pic>
        <p:nvPicPr>
          <p:cNvPr id="12" name="Picture 1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7774416" y="5953259"/>
            <a:ext cx="740935" cy="717282"/>
          </a:xfrm>
          <a:prstGeom prst="rect">
            <a:avLst/>
          </a:prstGeom>
        </p:spPr>
      </p:pic>
    </p:spTree>
    <p:extLst>
      <p:ext uri="{BB962C8B-B14F-4D97-AF65-F5344CB8AC3E}">
        <p14:creationId xmlns:p14="http://schemas.microsoft.com/office/powerpoint/2010/main" val="45339357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1_Section Header_Alternate - SWH">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sv-SE" dirty="0"/>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BE9C80D-0082-4832-9502-BE41965AAEFA}" type="datetimeFigureOut">
              <a:rPr lang="sv-SE" smtClean="0"/>
              <a:t>2019-04-02</a:t>
            </a:fld>
            <a:endParaRPr lang="sv-SE"/>
          </a:p>
        </p:txBody>
      </p:sp>
      <p:sp>
        <p:nvSpPr>
          <p:cNvPr id="5" name="Footer Placeholder 4"/>
          <p:cNvSpPr>
            <a:spLocks noGrp="1"/>
          </p:cNvSpPr>
          <p:nvPr>
            <p:ph type="ftr" sz="quarter" idx="11"/>
          </p:nvPr>
        </p:nvSpPr>
        <p:spPr/>
        <p:txBody>
          <a:bodyPr/>
          <a:lstStyle/>
          <a:p>
            <a:endParaRPr lang="sv-SE" dirty="0"/>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5310131"/>
            <a:ext cx="9144000" cy="1547871"/>
          </a:xfrm>
          <a:prstGeom prst="rect">
            <a:avLst/>
          </a:prstGeom>
        </p:spPr>
      </p:pic>
      <p:pic>
        <p:nvPicPr>
          <p:cNvPr id="8" name="Picture 7"/>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41672" y="5953259"/>
            <a:ext cx="1673678" cy="728244"/>
          </a:xfrm>
          <a:prstGeom prst="rect">
            <a:avLst/>
          </a:prstGeom>
        </p:spPr>
      </p:pic>
    </p:spTree>
    <p:extLst>
      <p:ext uri="{BB962C8B-B14F-4D97-AF65-F5344CB8AC3E}">
        <p14:creationId xmlns:p14="http://schemas.microsoft.com/office/powerpoint/2010/main" val="25099147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3_Section Header_Alternate - STWI">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sv-SE" dirty="0"/>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BE9C80D-0082-4832-9502-BE41965AAEFA}" type="datetimeFigureOut">
              <a:rPr lang="sv-SE" smtClean="0"/>
              <a:t>2019-04-02</a:t>
            </a:fld>
            <a:endParaRPr lang="sv-SE"/>
          </a:p>
        </p:txBody>
      </p:sp>
      <p:sp>
        <p:nvSpPr>
          <p:cNvPr id="5" name="Footer Placeholder 4"/>
          <p:cNvSpPr>
            <a:spLocks noGrp="1"/>
          </p:cNvSpPr>
          <p:nvPr>
            <p:ph type="ftr" sz="quarter" idx="11"/>
          </p:nvPr>
        </p:nvSpPr>
        <p:spPr/>
        <p:txBody>
          <a:bodyPr/>
          <a:lstStyle/>
          <a:p>
            <a:endParaRPr lang="sv-SE" dirty="0"/>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5310131"/>
            <a:ext cx="9144000" cy="1547871"/>
          </a:xfrm>
          <a:prstGeom prst="rect">
            <a:avLst/>
          </a:prstGeom>
        </p:spPr>
      </p:pic>
      <p:pic>
        <p:nvPicPr>
          <p:cNvPr id="9" name="Picture 8">
            <a:extLst>
              <a:ext uri="{FF2B5EF4-FFF2-40B4-BE49-F238E27FC236}">
                <a16:creationId xmlns:a16="http://schemas.microsoft.com/office/drawing/2014/main" id="{0916DCA3-16D3-48EF-9809-4111A11B1C3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7535881" y="5976194"/>
            <a:ext cx="979469" cy="719815"/>
          </a:xfrm>
          <a:prstGeom prst="rect">
            <a:avLst/>
          </a:prstGeom>
        </p:spPr>
      </p:pic>
    </p:spTree>
    <p:extLst>
      <p:ext uri="{BB962C8B-B14F-4D97-AF65-F5344CB8AC3E}">
        <p14:creationId xmlns:p14="http://schemas.microsoft.com/office/powerpoint/2010/main" val="238284083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4_Section Header_Alternate - STWI SIWI">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sv-SE" dirty="0"/>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BE9C80D-0082-4832-9502-BE41965AAEFA}" type="datetimeFigureOut">
              <a:rPr lang="sv-SE" smtClean="0"/>
              <a:t>2019-04-02</a:t>
            </a:fld>
            <a:endParaRPr lang="sv-SE"/>
          </a:p>
        </p:txBody>
      </p:sp>
      <p:sp>
        <p:nvSpPr>
          <p:cNvPr id="5" name="Footer Placeholder 4"/>
          <p:cNvSpPr>
            <a:spLocks noGrp="1"/>
          </p:cNvSpPr>
          <p:nvPr>
            <p:ph type="ftr" sz="quarter" idx="11"/>
          </p:nvPr>
        </p:nvSpPr>
        <p:spPr/>
        <p:txBody>
          <a:bodyPr/>
          <a:lstStyle/>
          <a:p>
            <a:endParaRPr lang="sv-SE" dirty="0"/>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5310131"/>
            <a:ext cx="9144000" cy="1547871"/>
          </a:xfrm>
          <a:prstGeom prst="rect">
            <a:avLst/>
          </a:prstGeom>
        </p:spPr>
      </p:pic>
      <p:grpSp>
        <p:nvGrpSpPr>
          <p:cNvPr id="10" name="Group 9">
            <a:extLst>
              <a:ext uri="{FF2B5EF4-FFF2-40B4-BE49-F238E27FC236}">
                <a16:creationId xmlns:a16="http://schemas.microsoft.com/office/drawing/2014/main" id="{EC6A11E8-0FB9-4895-8802-5AD85326DBDB}"/>
              </a:ext>
            </a:extLst>
          </p:cNvPr>
          <p:cNvGrpSpPr/>
          <p:nvPr userDrawn="1"/>
        </p:nvGrpSpPr>
        <p:grpSpPr>
          <a:xfrm>
            <a:off x="6575131" y="5950727"/>
            <a:ext cx="1940219" cy="719815"/>
            <a:chOff x="8766842" y="5950726"/>
            <a:chExt cx="2586958" cy="719815"/>
          </a:xfrm>
        </p:grpSpPr>
        <p:pic>
          <p:nvPicPr>
            <p:cNvPr id="11" name="Picture 10">
              <a:extLst>
                <a:ext uri="{FF2B5EF4-FFF2-40B4-BE49-F238E27FC236}">
                  <a16:creationId xmlns:a16="http://schemas.microsoft.com/office/drawing/2014/main" id="{AA622324-6671-460F-90BB-181711358711}"/>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365887" y="5953259"/>
              <a:ext cx="987913" cy="717282"/>
            </a:xfrm>
            <a:prstGeom prst="rect">
              <a:avLst/>
            </a:prstGeom>
          </p:spPr>
        </p:pic>
        <p:pic>
          <p:nvPicPr>
            <p:cNvPr id="12" name="Picture 11">
              <a:extLst>
                <a:ext uri="{FF2B5EF4-FFF2-40B4-BE49-F238E27FC236}">
                  <a16:creationId xmlns:a16="http://schemas.microsoft.com/office/drawing/2014/main" id="{C1D018C1-46D3-47D5-B13A-16E5DA7DE15A}"/>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8766842" y="5950726"/>
              <a:ext cx="1305959" cy="719815"/>
            </a:xfrm>
            <a:prstGeom prst="rect">
              <a:avLst/>
            </a:prstGeom>
          </p:spPr>
        </p:pic>
      </p:grpSp>
    </p:spTree>
    <p:extLst>
      <p:ext uri="{BB962C8B-B14F-4D97-AF65-F5344CB8AC3E}">
        <p14:creationId xmlns:p14="http://schemas.microsoft.com/office/powerpoint/2010/main" val="217511500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4_Section Header_Alternate - WWW">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sv-SE" dirty="0"/>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BE9C80D-0082-4832-9502-BE41965AAEFA}" type="datetimeFigureOut">
              <a:rPr lang="sv-SE" smtClean="0"/>
              <a:t>2019-04-02</a:t>
            </a:fld>
            <a:endParaRPr lang="sv-SE"/>
          </a:p>
        </p:txBody>
      </p:sp>
      <p:sp>
        <p:nvSpPr>
          <p:cNvPr id="5" name="Footer Placeholder 4"/>
          <p:cNvSpPr>
            <a:spLocks noGrp="1"/>
          </p:cNvSpPr>
          <p:nvPr>
            <p:ph type="ftr" sz="quarter" idx="11"/>
          </p:nvPr>
        </p:nvSpPr>
        <p:spPr/>
        <p:txBody>
          <a:bodyPr/>
          <a:lstStyle/>
          <a:p>
            <a:endParaRPr lang="sv-SE" dirty="0"/>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5310131"/>
            <a:ext cx="9144000" cy="1547871"/>
          </a:xfrm>
          <a:prstGeom prst="rect">
            <a:avLst/>
          </a:prstGeom>
        </p:spPr>
      </p:pic>
      <p:pic>
        <p:nvPicPr>
          <p:cNvPr id="9" name="Picture 8">
            <a:extLst>
              <a:ext uri="{FF2B5EF4-FFF2-40B4-BE49-F238E27FC236}">
                <a16:creationId xmlns:a16="http://schemas.microsoft.com/office/drawing/2014/main" id="{2480204C-B01B-4BFA-8777-FCDA84E3FC9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7022007" y="5941682"/>
            <a:ext cx="1493344" cy="722737"/>
          </a:xfrm>
          <a:prstGeom prst="rect">
            <a:avLst/>
          </a:prstGeom>
        </p:spPr>
      </p:pic>
    </p:spTree>
    <p:extLst>
      <p:ext uri="{BB962C8B-B14F-4D97-AF65-F5344CB8AC3E}">
        <p14:creationId xmlns:p14="http://schemas.microsoft.com/office/powerpoint/2010/main" val="389247179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5_Section Header_Alternate - SWP">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sv-SE" dirty="0"/>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BE9C80D-0082-4832-9502-BE41965AAEFA}" type="datetimeFigureOut">
              <a:rPr lang="sv-SE" smtClean="0"/>
              <a:t>2019-04-02</a:t>
            </a:fld>
            <a:endParaRPr lang="sv-SE"/>
          </a:p>
        </p:txBody>
      </p:sp>
      <p:sp>
        <p:nvSpPr>
          <p:cNvPr id="5" name="Footer Placeholder 4"/>
          <p:cNvSpPr>
            <a:spLocks noGrp="1"/>
          </p:cNvSpPr>
          <p:nvPr>
            <p:ph type="ftr" sz="quarter" idx="11"/>
          </p:nvPr>
        </p:nvSpPr>
        <p:spPr/>
        <p:txBody>
          <a:bodyPr/>
          <a:lstStyle/>
          <a:p>
            <a:endParaRPr lang="sv-SE" dirty="0"/>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5310131"/>
            <a:ext cx="9144000" cy="1547871"/>
          </a:xfrm>
          <a:prstGeom prst="rect">
            <a:avLst/>
          </a:prstGeom>
        </p:spPr>
      </p:pic>
      <p:pic>
        <p:nvPicPr>
          <p:cNvPr id="9" name="Picture 8">
            <a:extLst>
              <a:ext uri="{FF2B5EF4-FFF2-40B4-BE49-F238E27FC236}">
                <a16:creationId xmlns:a16="http://schemas.microsoft.com/office/drawing/2014/main" id="{6416E206-CBA7-4F22-9726-3D540A51459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576052" y="5953259"/>
            <a:ext cx="1939298" cy="717282"/>
          </a:xfrm>
          <a:prstGeom prst="rect">
            <a:avLst/>
          </a:prstGeom>
        </p:spPr>
      </p:pic>
    </p:spTree>
    <p:extLst>
      <p:ext uri="{BB962C8B-B14F-4D97-AF65-F5344CB8AC3E}">
        <p14:creationId xmlns:p14="http://schemas.microsoft.com/office/powerpoint/2010/main" val="320202431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6_Section Header_Alternate - SJWP">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sv-SE" dirty="0"/>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BE9C80D-0082-4832-9502-BE41965AAEFA}" type="datetimeFigureOut">
              <a:rPr lang="sv-SE" smtClean="0"/>
              <a:t>2019-04-02</a:t>
            </a:fld>
            <a:endParaRPr lang="sv-SE"/>
          </a:p>
        </p:txBody>
      </p:sp>
      <p:sp>
        <p:nvSpPr>
          <p:cNvPr id="5" name="Footer Placeholder 4"/>
          <p:cNvSpPr>
            <a:spLocks noGrp="1"/>
          </p:cNvSpPr>
          <p:nvPr>
            <p:ph type="ftr" sz="quarter" idx="11"/>
          </p:nvPr>
        </p:nvSpPr>
        <p:spPr/>
        <p:txBody>
          <a:bodyPr/>
          <a:lstStyle/>
          <a:p>
            <a:endParaRPr lang="sv-SE" dirty="0"/>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5310131"/>
            <a:ext cx="9144000" cy="1547871"/>
          </a:xfrm>
          <a:prstGeom prst="rect">
            <a:avLst/>
          </a:prstGeom>
        </p:spPr>
      </p:pic>
      <p:pic>
        <p:nvPicPr>
          <p:cNvPr id="10" name="Picture 9">
            <a:extLst>
              <a:ext uri="{FF2B5EF4-FFF2-40B4-BE49-F238E27FC236}">
                <a16:creationId xmlns:a16="http://schemas.microsoft.com/office/drawing/2014/main" id="{1EDBE294-8AAE-4FD8-9CB6-17BBD617E9CF}"/>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99843" y="5943601"/>
            <a:ext cx="2015507" cy="726941"/>
          </a:xfrm>
          <a:prstGeom prst="rect">
            <a:avLst/>
          </a:prstGeom>
        </p:spPr>
      </p:pic>
    </p:spTree>
    <p:extLst>
      <p:ext uri="{BB962C8B-B14F-4D97-AF65-F5344CB8AC3E}">
        <p14:creationId xmlns:p14="http://schemas.microsoft.com/office/powerpoint/2010/main" val="386107082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7_Section Header_Alternate - No Logo">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sv-SE" dirty="0"/>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BE9C80D-0082-4832-9502-BE41965AAEFA}" type="datetimeFigureOut">
              <a:rPr lang="sv-SE" smtClean="0"/>
              <a:t>2019-04-02</a:t>
            </a:fld>
            <a:endParaRPr lang="sv-SE"/>
          </a:p>
        </p:txBody>
      </p:sp>
      <p:sp>
        <p:nvSpPr>
          <p:cNvPr id="5" name="Footer Placeholder 4"/>
          <p:cNvSpPr>
            <a:spLocks noGrp="1"/>
          </p:cNvSpPr>
          <p:nvPr>
            <p:ph type="ftr" sz="quarter" idx="11"/>
          </p:nvPr>
        </p:nvSpPr>
        <p:spPr/>
        <p:txBody>
          <a:bodyPr/>
          <a:lstStyle/>
          <a:p>
            <a:endParaRPr lang="sv-SE" dirty="0"/>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5310131"/>
            <a:ext cx="9144000" cy="1547871"/>
          </a:xfrm>
          <a:prstGeom prst="rect">
            <a:avLst/>
          </a:prstGeom>
        </p:spPr>
      </p:pic>
    </p:spTree>
    <p:extLst>
      <p:ext uri="{BB962C8B-B14F-4D97-AF65-F5344CB8AC3E}">
        <p14:creationId xmlns:p14="http://schemas.microsoft.com/office/powerpoint/2010/main" val="40990880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_Alternate">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sv-SE" dirty="0"/>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BE9C80D-0082-4832-9502-BE41965AAEFA}" type="datetimeFigureOut">
              <a:rPr lang="sv-SE" smtClean="0"/>
              <a:t>2019-04-02</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spTree>
    <p:extLst>
      <p:ext uri="{BB962C8B-B14F-4D97-AF65-F5344CB8AC3E}">
        <p14:creationId xmlns:p14="http://schemas.microsoft.com/office/powerpoint/2010/main" val="250834266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sv-SE"/>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a:p>
        </p:txBody>
      </p:sp>
    </p:spTree>
    <p:extLst>
      <p:ext uri="{BB962C8B-B14F-4D97-AF65-F5344CB8AC3E}">
        <p14:creationId xmlns:p14="http://schemas.microsoft.com/office/powerpoint/2010/main" val="30506743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sv-SE"/>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sv-SE"/>
          </a:p>
        </p:txBody>
      </p:sp>
    </p:spTree>
    <p:extLst>
      <p:ext uri="{BB962C8B-B14F-4D97-AF65-F5344CB8AC3E}">
        <p14:creationId xmlns:p14="http://schemas.microsoft.com/office/powerpoint/2010/main" val="72837719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secHead" preserve="1">
  <p:cSld name="Section Header_">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userDrawn="1"/>
        </p:nvSpPr>
        <p:spPr>
          <a:xfrm>
            <a:off x="-9526" y="1"/>
            <a:ext cx="9144000" cy="6857999"/>
          </a:xfrm>
          <a:prstGeom prst="rect">
            <a:avLst/>
          </a:prstGeom>
          <a:solidFill>
            <a:srgbClr val="006BA3">
              <a:alpha val="8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sz="1350" dirty="0"/>
          </a:p>
        </p:txBody>
      </p:sp>
      <p:sp>
        <p:nvSpPr>
          <p:cNvPr id="2" name="Title 1"/>
          <p:cNvSpPr>
            <a:spLocks noGrp="1"/>
          </p:cNvSpPr>
          <p:nvPr>
            <p:ph type="title" hasCustomPrompt="1"/>
          </p:nvPr>
        </p:nvSpPr>
        <p:spPr>
          <a:xfrm>
            <a:off x="623888" y="1709743"/>
            <a:ext cx="7886700" cy="2575822"/>
          </a:xfrm>
        </p:spPr>
        <p:txBody>
          <a:bodyPr anchor="b">
            <a:normAutofit/>
          </a:bodyPr>
          <a:lstStyle>
            <a:lvl1pPr>
              <a:defRPr sz="3600" baseline="0">
                <a:solidFill>
                  <a:schemeClr val="bg1"/>
                </a:solidFill>
              </a:defRPr>
            </a:lvl1pPr>
          </a:lstStyle>
          <a:p>
            <a:r>
              <a:rPr lang="en-US" dirty="0"/>
              <a:t>Section header</a:t>
            </a:r>
            <a:endParaRPr lang="sv-SE" dirty="0"/>
          </a:p>
        </p:txBody>
      </p:sp>
      <p:sp>
        <p:nvSpPr>
          <p:cNvPr id="3" name="Text Placeholder 2"/>
          <p:cNvSpPr>
            <a:spLocks noGrp="1"/>
          </p:cNvSpPr>
          <p:nvPr>
            <p:ph type="body" idx="1" hasCustomPrompt="1"/>
          </p:nvPr>
        </p:nvSpPr>
        <p:spPr>
          <a:xfrm>
            <a:off x="623888" y="4589468"/>
            <a:ext cx="7886700" cy="1007104"/>
          </a:xfrm>
        </p:spPr>
        <p:txBody>
          <a:bodyPr/>
          <a:lstStyle>
            <a:lvl1pPr marL="0" indent="0">
              <a:buNone/>
              <a:defRPr sz="1800" baseline="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Details</a:t>
            </a:r>
          </a:p>
        </p:txBody>
      </p:sp>
      <p:sp>
        <p:nvSpPr>
          <p:cNvPr id="4" name="Date Placeholder 3"/>
          <p:cNvSpPr>
            <a:spLocks noGrp="1"/>
          </p:cNvSpPr>
          <p:nvPr>
            <p:ph type="dt" sz="half" idx="10"/>
          </p:nvPr>
        </p:nvSpPr>
        <p:spPr/>
        <p:txBody>
          <a:bodyPr/>
          <a:lstStyle/>
          <a:p>
            <a:r>
              <a:rPr lang="sv-SE" dirty="0"/>
              <a:t>2017-04-27</a:t>
            </a:r>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AF0DC5E6-5C16-42A8-991D-341C036B1128}" type="slidenum">
              <a:rPr lang="sv-SE" smtClean="0"/>
              <a:t>‹#›</a:t>
            </a:fld>
            <a:endParaRPr lang="sv-SE"/>
          </a:p>
        </p:txBody>
      </p:sp>
      <p:pic>
        <p:nvPicPr>
          <p:cNvPr id="12" name="Picture 11"/>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9526" y="4775246"/>
            <a:ext cx="9153526" cy="2109731"/>
          </a:xfrm>
          <a:prstGeom prst="rect">
            <a:avLst/>
          </a:prstGeom>
        </p:spPr>
      </p:pic>
    </p:spTree>
    <p:extLst>
      <p:ext uri="{BB962C8B-B14F-4D97-AF65-F5344CB8AC3E}">
        <p14:creationId xmlns:p14="http://schemas.microsoft.com/office/powerpoint/2010/main" val="128638495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SIWI 1 box">
    <p:spTree>
      <p:nvGrpSpPr>
        <p:cNvPr id="1" name=""/>
        <p:cNvGrpSpPr/>
        <p:nvPr/>
      </p:nvGrpSpPr>
      <p:grpSpPr>
        <a:xfrm>
          <a:off x="0" y="0"/>
          <a:ext cx="0" cy="0"/>
          <a:chOff x="0" y="0"/>
          <a:chExt cx="0" cy="0"/>
        </a:xfrm>
      </p:grpSpPr>
      <p:sp>
        <p:nvSpPr>
          <p:cNvPr id="7" name="textruta 6"/>
          <p:cNvSpPr txBox="1"/>
          <p:nvPr userDrawn="1"/>
        </p:nvSpPr>
        <p:spPr>
          <a:xfrm>
            <a:off x="6948264" y="6453336"/>
            <a:ext cx="2195736" cy="196208"/>
          </a:xfrm>
          <a:prstGeom prst="rect">
            <a:avLst/>
          </a:prstGeom>
          <a:noFill/>
        </p:spPr>
        <p:txBody>
          <a:bodyPr wrap="square" rtlCol="0">
            <a:spAutoFit/>
          </a:bodyPr>
          <a:lstStyle/>
          <a:p>
            <a:pPr algn="r"/>
            <a:r>
              <a:rPr lang="sv-SE" sz="675" dirty="0">
                <a:solidFill>
                  <a:srgbClr val="267399"/>
                </a:solidFill>
              </a:rPr>
              <a:t>©</a:t>
            </a:r>
            <a:r>
              <a:rPr lang="sv-SE" sz="675" baseline="0" dirty="0">
                <a:solidFill>
                  <a:srgbClr val="267399"/>
                </a:solidFill>
              </a:rPr>
              <a:t> SIWI | </a:t>
            </a:r>
            <a:r>
              <a:rPr lang="sv-SE" sz="675" baseline="0" dirty="0" err="1">
                <a:solidFill>
                  <a:srgbClr val="267399"/>
                </a:solidFill>
              </a:rPr>
              <a:t>siwi.org</a:t>
            </a:r>
            <a:endParaRPr lang="sv-SE" sz="675" dirty="0">
              <a:solidFill>
                <a:srgbClr val="267399"/>
              </a:solidFill>
            </a:endParaRPr>
          </a:p>
        </p:txBody>
      </p:sp>
      <p:sp>
        <p:nvSpPr>
          <p:cNvPr id="10" name="Platshållare för innehåll 2"/>
          <p:cNvSpPr>
            <a:spLocks noGrp="1"/>
          </p:cNvSpPr>
          <p:nvPr>
            <p:ph idx="1"/>
          </p:nvPr>
        </p:nvSpPr>
        <p:spPr>
          <a:xfrm>
            <a:off x="611560" y="1435838"/>
            <a:ext cx="8075240" cy="4525963"/>
          </a:xfrm>
        </p:spPr>
        <p:txBody>
          <a:bodyPr/>
          <a:lstStyle>
            <a:lvl1pPr>
              <a:defRPr lang="sv-SE" sz="2250" kern="1200" dirty="0" smtClean="0">
                <a:solidFill>
                  <a:schemeClr val="tx1"/>
                </a:solidFill>
                <a:latin typeface="+mj-lt"/>
                <a:ea typeface="+mj-ea"/>
                <a:cs typeface="+mj-cs"/>
              </a:defRPr>
            </a:lvl1pPr>
            <a:lvl2pPr>
              <a:defRPr/>
            </a:lvl2pPr>
            <a:lvl3pPr>
              <a:defRPr/>
            </a:lvl3pPr>
            <a:lvl4pPr>
              <a:defRPr/>
            </a:lvl4pPr>
            <a:lvl5pPr>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pic>
        <p:nvPicPr>
          <p:cNvPr id="11" name="Bildobjekt 10" descr="Våg_högerställd.eps"/>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005639" y="600344"/>
            <a:ext cx="1152128" cy="407833"/>
          </a:xfrm>
          <a:prstGeom prst="rect">
            <a:avLst/>
          </a:prstGeom>
        </p:spPr>
      </p:pic>
      <p:sp>
        <p:nvSpPr>
          <p:cNvPr id="12" name="Rubrik 1"/>
          <p:cNvSpPr>
            <a:spLocks noGrp="1"/>
          </p:cNvSpPr>
          <p:nvPr>
            <p:ph type="title"/>
          </p:nvPr>
        </p:nvSpPr>
        <p:spPr>
          <a:xfrm>
            <a:off x="611560" y="222248"/>
            <a:ext cx="7394078" cy="1143000"/>
          </a:xfrm>
        </p:spPr>
        <p:txBody>
          <a:bodyPr>
            <a:normAutofit/>
          </a:bodyPr>
          <a:lstStyle>
            <a:lvl1pPr algn="l">
              <a:defRPr sz="3000"/>
            </a:lvl1pPr>
          </a:lstStyle>
          <a:p>
            <a:r>
              <a:rPr lang="sv-SE" dirty="0"/>
              <a:t>Klicka här för att ändra format</a:t>
            </a:r>
          </a:p>
        </p:txBody>
      </p:sp>
    </p:spTree>
    <p:extLst>
      <p:ext uri="{BB962C8B-B14F-4D97-AF65-F5344CB8AC3E}">
        <p14:creationId xmlns:p14="http://schemas.microsoft.com/office/powerpoint/2010/main" val="153461901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SWH 1 box">
    <p:spTree>
      <p:nvGrpSpPr>
        <p:cNvPr id="1" name=""/>
        <p:cNvGrpSpPr/>
        <p:nvPr/>
      </p:nvGrpSpPr>
      <p:grpSpPr>
        <a:xfrm>
          <a:off x="0" y="0"/>
          <a:ext cx="0" cy="0"/>
          <a:chOff x="0" y="0"/>
          <a:chExt cx="0" cy="0"/>
        </a:xfrm>
      </p:grpSpPr>
      <p:sp>
        <p:nvSpPr>
          <p:cNvPr id="7" name="textruta 6"/>
          <p:cNvSpPr txBox="1"/>
          <p:nvPr userDrawn="1"/>
        </p:nvSpPr>
        <p:spPr>
          <a:xfrm>
            <a:off x="6948264" y="6453336"/>
            <a:ext cx="2195736" cy="196208"/>
          </a:xfrm>
          <a:prstGeom prst="rect">
            <a:avLst/>
          </a:prstGeom>
          <a:noFill/>
        </p:spPr>
        <p:txBody>
          <a:bodyPr wrap="square" rtlCol="0">
            <a:spAutoFit/>
          </a:bodyPr>
          <a:lstStyle/>
          <a:p>
            <a:pPr algn="r"/>
            <a:r>
              <a:rPr lang="sv-SE" sz="675" dirty="0">
                <a:solidFill>
                  <a:srgbClr val="267399"/>
                </a:solidFill>
              </a:rPr>
              <a:t>©</a:t>
            </a:r>
            <a:r>
              <a:rPr lang="sv-SE" sz="675" baseline="0" dirty="0">
                <a:solidFill>
                  <a:srgbClr val="267399"/>
                </a:solidFill>
              </a:rPr>
              <a:t> SIWI | </a:t>
            </a:r>
            <a:r>
              <a:rPr lang="sv-SE" sz="675" baseline="0" dirty="0" err="1">
                <a:solidFill>
                  <a:srgbClr val="267399"/>
                </a:solidFill>
              </a:rPr>
              <a:t>swedishwaterhouse.se</a:t>
            </a:r>
            <a:endParaRPr lang="sv-SE" sz="675" dirty="0">
              <a:solidFill>
                <a:srgbClr val="267399"/>
              </a:solidFill>
            </a:endParaRPr>
          </a:p>
        </p:txBody>
      </p:sp>
      <p:sp>
        <p:nvSpPr>
          <p:cNvPr id="6" name="Platshållare för innehåll 2"/>
          <p:cNvSpPr>
            <a:spLocks noGrp="1"/>
          </p:cNvSpPr>
          <p:nvPr>
            <p:ph idx="1"/>
          </p:nvPr>
        </p:nvSpPr>
        <p:spPr>
          <a:xfrm>
            <a:off x="611560" y="1435838"/>
            <a:ext cx="8075240" cy="4525963"/>
          </a:xfrm>
        </p:spPr>
        <p:txBody>
          <a:bodyPr/>
          <a:lstStyle>
            <a:lvl1pPr>
              <a:defRPr lang="sv-SE" sz="2250" kern="1200" dirty="0" smtClean="0">
                <a:solidFill>
                  <a:schemeClr val="tx1"/>
                </a:solidFill>
                <a:latin typeface="+mj-lt"/>
                <a:ea typeface="+mj-ea"/>
                <a:cs typeface="+mj-cs"/>
              </a:defRPr>
            </a:lvl1pPr>
            <a:lvl2pPr>
              <a:defRPr/>
            </a:lvl2pPr>
            <a:lvl3pPr>
              <a:defRPr/>
            </a:lvl3pPr>
            <a:lvl4pPr>
              <a:defRPr/>
            </a:lvl4pPr>
            <a:lvl5pPr>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pic>
        <p:nvPicPr>
          <p:cNvPr id="8" name="Bildobjekt 7" descr="Våg_högerställd.eps"/>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8005639" y="600344"/>
            <a:ext cx="1152128" cy="407833"/>
          </a:xfrm>
          <a:prstGeom prst="rect">
            <a:avLst/>
          </a:prstGeom>
        </p:spPr>
      </p:pic>
      <p:sp>
        <p:nvSpPr>
          <p:cNvPr id="9" name="Rubrik 1"/>
          <p:cNvSpPr>
            <a:spLocks noGrp="1"/>
          </p:cNvSpPr>
          <p:nvPr>
            <p:ph type="title"/>
          </p:nvPr>
        </p:nvSpPr>
        <p:spPr>
          <a:xfrm>
            <a:off x="611560" y="222248"/>
            <a:ext cx="7394078" cy="1143000"/>
          </a:xfrm>
        </p:spPr>
        <p:txBody>
          <a:bodyPr>
            <a:normAutofit/>
          </a:bodyPr>
          <a:lstStyle>
            <a:lvl1pPr algn="l">
              <a:defRPr sz="3000"/>
            </a:lvl1pPr>
          </a:lstStyle>
          <a:p>
            <a:r>
              <a:rPr lang="sv-SE" dirty="0"/>
              <a:t>Klicka här för att ändra format</a:t>
            </a:r>
          </a:p>
        </p:txBody>
      </p:sp>
    </p:spTree>
    <p:extLst>
      <p:ext uri="{BB962C8B-B14F-4D97-AF65-F5344CB8AC3E}">
        <p14:creationId xmlns:p14="http://schemas.microsoft.com/office/powerpoint/2010/main" val="84595770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16.xml"/><Relationship Id="rId18" Type="http://schemas.openxmlformats.org/officeDocument/2006/relationships/slideLayout" Target="../slideLayouts/slideLayout21.xml"/><Relationship Id="rId26" Type="http://schemas.openxmlformats.org/officeDocument/2006/relationships/slideLayout" Target="../slideLayouts/slideLayout29.xml"/><Relationship Id="rId39" Type="http://schemas.openxmlformats.org/officeDocument/2006/relationships/slideLayout" Target="../slideLayouts/slideLayout42.xml"/><Relationship Id="rId3" Type="http://schemas.openxmlformats.org/officeDocument/2006/relationships/slideLayout" Target="../slideLayouts/slideLayout6.xml"/><Relationship Id="rId21" Type="http://schemas.openxmlformats.org/officeDocument/2006/relationships/slideLayout" Target="../slideLayouts/slideLayout24.xml"/><Relationship Id="rId34" Type="http://schemas.openxmlformats.org/officeDocument/2006/relationships/slideLayout" Target="../slideLayouts/slideLayout37.xml"/><Relationship Id="rId42" Type="http://schemas.openxmlformats.org/officeDocument/2006/relationships/slideLayout" Target="../slideLayouts/slideLayout45.xml"/><Relationship Id="rId47" Type="http://schemas.openxmlformats.org/officeDocument/2006/relationships/slideLayout" Target="../slideLayouts/slideLayout50.xml"/><Relationship Id="rId50" Type="http://schemas.openxmlformats.org/officeDocument/2006/relationships/slideLayout" Target="../slideLayouts/slideLayout53.xml"/><Relationship Id="rId7" Type="http://schemas.openxmlformats.org/officeDocument/2006/relationships/slideLayout" Target="../slideLayouts/slideLayout10.xml"/><Relationship Id="rId12" Type="http://schemas.openxmlformats.org/officeDocument/2006/relationships/slideLayout" Target="../slideLayouts/slideLayout15.xml"/><Relationship Id="rId17" Type="http://schemas.openxmlformats.org/officeDocument/2006/relationships/slideLayout" Target="../slideLayouts/slideLayout20.xml"/><Relationship Id="rId25" Type="http://schemas.openxmlformats.org/officeDocument/2006/relationships/slideLayout" Target="../slideLayouts/slideLayout28.xml"/><Relationship Id="rId33" Type="http://schemas.openxmlformats.org/officeDocument/2006/relationships/slideLayout" Target="../slideLayouts/slideLayout36.xml"/><Relationship Id="rId38" Type="http://schemas.openxmlformats.org/officeDocument/2006/relationships/slideLayout" Target="../slideLayouts/slideLayout41.xml"/><Relationship Id="rId46" Type="http://schemas.openxmlformats.org/officeDocument/2006/relationships/slideLayout" Target="../slideLayouts/slideLayout49.xml"/><Relationship Id="rId2" Type="http://schemas.openxmlformats.org/officeDocument/2006/relationships/slideLayout" Target="../slideLayouts/slideLayout5.xml"/><Relationship Id="rId16" Type="http://schemas.openxmlformats.org/officeDocument/2006/relationships/slideLayout" Target="../slideLayouts/slideLayout19.xml"/><Relationship Id="rId20" Type="http://schemas.openxmlformats.org/officeDocument/2006/relationships/slideLayout" Target="../slideLayouts/slideLayout23.xml"/><Relationship Id="rId29" Type="http://schemas.openxmlformats.org/officeDocument/2006/relationships/slideLayout" Target="../slideLayouts/slideLayout32.xml"/><Relationship Id="rId41" Type="http://schemas.openxmlformats.org/officeDocument/2006/relationships/slideLayout" Target="../slideLayouts/slideLayout44.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24" Type="http://schemas.openxmlformats.org/officeDocument/2006/relationships/slideLayout" Target="../slideLayouts/slideLayout27.xml"/><Relationship Id="rId32" Type="http://schemas.openxmlformats.org/officeDocument/2006/relationships/slideLayout" Target="../slideLayouts/slideLayout35.xml"/><Relationship Id="rId37" Type="http://schemas.openxmlformats.org/officeDocument/2006/relationships/slideLayout" Target="../slideLayouts/slideLayout40.xml"/><Relationship Id="rId40" Type="http://schemas.openxmlformats.org/officeDocument/2006/relationships/slideLayout" Target="../slideLayouts/slideLayout43.xml"/><Relationship Id="rId45" Type="http://schemas.openxmlformats.org/officeDocument/2006/relationships/slideLayout" Target="../slideLayouts/slideLayout48.xml"/><Relationship Id="rId53" Type="http://schemas.openxmlformats.org/officeDocument/2006/relationships/image" Target="../media/image4.png"/><Relationship Id="rId5" Type="http://schemas.openxmlformats.org/officeDocument/2006/relationships/slideLayout" Target="../slideLayouts/slideLayout8.xml"/><Relationship Id="rId15" Type="http://schemas.openxmlformats.org/officeDocument/2006/relationships/slideLayout" Target="../slideLayouts/slideLayout18.xml"/><Relationship Id="rId23" Type="http://schemas.openxmlformats.org/officeDocument/2006/relationships/slideLayout" Target="../slideLayouts/slideLayout26.xml"/><Relationship Id="rId28" Type="http://schemas.openxmlformats.org/officeDocument/2006/relationships/slideLayout" Target="../slideLayouts/slideLayout31.xml"/><Relationship Id="rId36" Type="http://schemas.openxmlformats.org/officeDocument/2006/relationships/slideLayout" Target="../slideLayouts/slideLayout39.xml"/><Relationship Id="rId49" Type="http://schemas.openxmlformats.org/officeDocument/2006/relationships/slideLayout" Target="../slideLayouts/slideLayout52.xml"/><Relationship Id="rId10" Type="http://schemas.openxmlformats.org/officeDocument/2006/relationships/slideLayout" Target="../slideLayouts/slideLayout13.xml"/><Relationship Id="rId19" Type="http://schemas.openxmlformats.org/officeDocument/2006/relationships/slideLayout" Target="../slideLayouts/slideLayout22.xml"/><Relationship Id="rId31" Type="http://schemas.openxmlformats.org/officeDocument/2006/relationships/slideLayout" Target="../slideLayouts/slideLayout34.xml"/><Relationship Id="rId44" Type="http://schemas.openxmlformats.org/officeDocument/2006/relationships/slideLayout" Target="../slideLayouts/slideLayout47.xml"/><Relationship Id="rId52" Type="http://schemas.openxmlformats.org/officeDocument/2006/relationships/theme" Target="../theme/theme2.xml"/><Relationship Id="rId4" Type="http://schemas.openxmlformats.org/officeDocument/2006/relationships/slideLayout" Target="../slideLayouts/slideLayout7.xml"/><Relationship Id="rId9" Type="http://schemas.openxmlformats.org/officeDocument/2006/relationships/slideLayout" Target="../slideLayouts/slideLayout12.xml"/><Relationship Id="rId14" Type="http://schemas.openxmlformats.org/officeDocument/2006/relationships/slideLayout" Target="../slideLayouts/slideLayout17.xml"/><Relationship Id="rId22" Type="http://schemas.openxmlformats.org/officeDocument/2006/relationships/slideLayout" Target="../slideLayouts/slideLayout25.xml"/><Relationship Id="rId27" Type="http://schemas.openxmlformats.org/officeDocument/2006/relationships/slideLayout" Target="../slideLayouts/slideLayout30.xml"/><Relationship Id="rId30" Type="http://schemas.openxmlformats.org/officeDocument/2006/relationships/slideLayout" Target="../slideLayouts/slideLayout33.xml"/><Relationship Id="rId35" Type="http://schemas.openxmlformats.org/officeDocument/2006/relationships/slideLayout" Target="../slideLayouts/slideLayout38.xml"/><Relationship Id="rId43" Type="http://schemas.openxmlformats.org/officeDocument/2006/relationships/slideLayout" Target="../slideLayouts/slideLayout46.xml"/><Relationship Id="rId48" Type="http://schemas.openxmlformats.org/officeDocument/2006/relationships/slideLayout" Target="../slideLayouts/slideLayout51.xml"/><Relationship Id="rId8" Type="http://schemas.openxmlformats.org/officeDocument/2006/relationships/slideLayout" Target="../slideLayouts/slideLayout11.xml"/><Relationship Id="rId51"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0000" y="274639"/>
            <a:ext cx="8229600" cy="1143000"/>
          </a:xfrm>
          <a:prstGeom prst="rect">
            <a:avLst/>
          </a:prstGeom>
        </p:spPr>
        <p:txBody>
          <a:bodyPr vert="horz" lIns="91440" tIns="45720" rIns="91440" bIns="45720" rtlCol="0" anchor="ctr">
            <a:normAutofit/>
          </a:bodyPr>
          <a:lstStyle/>
          <a:p>
            <a:r>
              <a:rPr lang="en-US" sz="2000" spc="300" dirty="0"/>
              <a:t>CLICK TO EDIT</a:t>
            </a:r>
          </a:p>
        </p:txBody>
      </p:sp>
      <p:sp>
        <p:nvSpPr>
          <p:cNvPr id="3" name="Text Placeholder 2"/>
          <p:cNvSpPr>
            <a:spLocks noGrp="1"/>
          </p:cNvSpPr>
          <p:nvPr>
            <p:ph type="body" idx="1"/>
          </p:nvPr>
        </p:nvSpPr>
        <p:spPr>
          <a:xfrm>
            <a:off x="450000" y="1600201"/>
            <a:ext cx="8229600" cy="4525963"/>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p:txBody>
      </p:sp>
      <p:sp>
        <p:nvSpPr>
          <p:cNvPr id="4" name="Date Placeholder 3"/>
          <p:cNvSpPr>
            <a:spLocks noGrp="1"/>
          </p:cNvSpPr>
          <p:nvPr>
            <p:ph type="dt" sz="half" idx="2"/>
          </p:nvPr>
        </p:nvSpPr>
        <p:spPr>
          <a:xfrm>
            <a:off x="367761" y="6356351"/>
            <a:ext cx="714448" cy="365125"/>
          </a:xfrm>
          <a:prstGeom prst="rect">
            <a:avLst/>
          </a:prstGeom>
        </p:spPr>
        <p:txBody>
          <a:bodyPr vert="horz" lIns="91440" tIns="45720" rIns="91440" bIns="45720" rtlCol="0" anchor="ctr"/>
          <a:lstStyle>
            <a:lvl1pPr algn="l">
              <a:defRPr sz="1000" spc="300">
                <a:solidFill>
                  <a:schemeClr val="tx1">
                    <a:tint val="75000"/>
                  </a:schemeClr>
                </a:solidFill>
              </a:defRPr>
            </a:lvl1pPr>
          </a:lstStyle>
          <a:p>
            <a:endParaRPr lang="en-US" dirty="0">
              <a:solidFill>
                <a:prstClr val="black">
                  <a:tint val="75000"/>
                </a:prstClr>
              </a:solidFill>
            </a:endParaRPr>
          </a:p>
        </p:txBody>
      </p:sp>
      <p:sp>
        <p:nvSpPr>
          <p:cNvPr id="5" name="Footer Placeholder 4"/>
          <p:cNvSpPr>
            <a:spLocks noGrp="1"/>
          </p:cNvSpPr>
          <p:nvPr>
            <p:ph type="ftr" sz="quarter" idx="3"/>
          </p:nvPr>
        </p:nvSpPr>
        <p:spPr>
          <a:xfrm>
            <a:off x="1082209" y="6356351"/>
            <a:ext cx="6734742" cy="365125"/>
          </a:xfrm>
          <a:prstGeom prst="rect">
            <a:avLst/>
          </a:prstGeom>
        </p:spPr>
        <p:txBody>
          <a:bodyPr vert="horz" lIns="91440" tIns="45720" rIns="91440" bIns="45720" rtlCol="0" anchor="ctr"/>
          <a:lstStyle>
            <a:lvl1pPr algn="l">
              <a:defRPr sz="1000" spc="300">
                <a:solidFill>
                  <a:schemeClr val="tx1">
                    <a:tint val="75000"/>
                  </a:schemeClr>
                </a:solidFill>
              </a:defRPr>
            </a:lvl1pPr>
          </a:lstStyle>
          <a:p>
            <a:r>
              <a:rPr lang="en-US">
                <a:solidFill>
                  <a:prstClr val="black">
                    <a:tint val="75000"/>
                  </a:prstClr>
                </a:solidFill>
              </a:rPr>
              <a:t>PSCI</a:t>
            </a:r>
            <a:endParaRPr lang="en-US" dirty="0">
              <a:solidFill>
                <a:prstClr val="black">
                  <a:tint val="75000"/>
                </a:prstClr>
              </a:solidFill>
            </a:endParaRPr>
          </a:p>
        </p:txBody>
      </p:sp>
      <p:sp>
        <p:nvSpPr>
          <p:cNvPr id="6" name="Slide Number Placeholder 5"/>
          <p:cNvSpPr>
            <a:spLocks noGrp="1"/>
          </p:cNvSpPr>
          <p:nvPr>
            <p:ph type="sldNum" sz="quarter" idx="4"/>
          </p:nvPr>
        </p:nvSpPr>
        <p:spPr>
          <a:xfrm>
            <a:off x="8067382" y="6356351"/>
            <a:ext cx="708858"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6B78A4E6-14EE-3648-AEF8-2B252C21E463}"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4262183390"/>
      </p:ext>
    </p:extLst>
  </p:cSld>
  <p:clrMap bg1="lt1" tx1="dk1" bg2="lt2" tx2="dk2" accent1="accent1" accent2="accent2" accent3="accent3" accent4="accent4" accent5="accent5" accent6="accent6" hlink="hlink" folHlink="folHlink"/>
  <p:sldLayoutIdLst>
    <p:sldLayoutId id="2147483711" r:id="rId1"/>
    <p:sldLayoutId id="2147483713" r:id="rId2"/>
    <p:sldLayoutId id="2147483714" r:id="rId3"/>
  </p:sldLayoutIdLst>
  <p:hf sldNum="0" hdr="0"/>
  <p:txStyles>
    <p:titleStyle>
      <a:lvl1pPr algn="l" defTabSz="457200" rtl="0" eaLnBrk="1" latinLnBrk="0" hangingPunct="1">
        <a:spcBef>
          <a:spcPct val="0"/>
        </a:spcBef>
        <a:buNone/>
        <a:defRPr sz="1800" b="0" i="0" kern="1200" spc="200">
          <a:solidFill>
            <a:srgbClr val="F86524"/>
          </a:solidFill>
          <a:latin typeface="Calibri"/>
          <a:ea typeface="+mj-ea"/>
          <a:cs typeface="Calibri"/>
        </a:defRPr>
      </a:lvl1pPr>
    </p:titleStyle>
    <p:bodyStyle>
      <a:lvl1pPr marL="342900" indent="-342900" algn="l" defTabSz="457200" rtl="0" eaLnBrk="1" latinLnBrk="0" hangingPunct="1">
        <a:spcBef>
          <a:spcPct val="20000"/>
        </a:spcBef>
        <a:buClr>
          <a:srgbClr val="F86524"/>
        </a:buClr>
        <a:buSzPct val="100000"/>
        <a:buFont typeface="Wingdings" charset="2"/>
        <a:buChar char="§"/>
        <a:defRPr sz="1600" kern="1200">
          <a:solidFill>
            <a:srgbClr val="848489"/>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rgbClr val="848489"/>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rgbClr val="848489"/>
          </a:solidFill>
          <a:latin typeface="+mn-lt"/>
          <a:ea typeface="+mn-ea"/>
          <a:cs typeface="+mn-cs"/>
        </a:defRPr>
      </a:lvl3pPr>
      <a:lvl4pPr marL="1600200" indent="-228600" algn="l" defTabSz="457200" rtl="0" eaLnBrk="1" latinLnBrk="0" hangingPunct="1">
        <a:spcBef>
          <a:spcPct val="20000"/>
        </a:spcBef>
        <a:buFont typeface="Arial"/>
        <a:buChar char="–"/>
        <a:defRPr sz="18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8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rotWithShape="1">
          <a:blip r:embed="rId53" cstate="print">
            <a:extLst>
              <a:ext uri="{28A0092B-C50C-407E-A947-70E740481C1C}">
                <a14:useLocalDpi xmlns:a14="http://schemas.microsoft.com/office/drawing/2010/main"/>
              </a:ext>
            </a:extLst>
          </a:blip>
          <a:srcRect/>
          <a:stretch/>
        </p:blipFill>
        <p:spPr>
          <a:xfrm>
            <a:off x="0" y="5816907"/>
            <a:ext cx="9144000" cy="1041095"/>
          </a:xfrm>
          <a:prstGeom prst="rect">
            <a:avLst/>
          </a:prstGeom>
        </p:spPr>
      </p:pic>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sv-SE" dirty="0"/>
          </a:p>
        </p:txBody>
      </p:sp>
      <p:sp>
        <p:nvSpPr>
          <p:cNvPr id="3" name="Text Placeholder 2"/>
          <p:cNvSpPr>
            <a:spLocks noGrp="1"/>
          </p:cNvSpPr>
          <p:nvPr>
            <p:ph type="body" idx="1"/>
          </p:nvPr>
        </p:nvSpPr>
        <p:spPr>
          <a:xfrm>
            <a:off x="628650" y="1825625"/>
            <a:ext cx="7886700" cy="4351338"/>
          </a:xfrm>
          <a:prstGeom prst="rect">
            <a:avLst/>
          </a:prstGeom>
          <a:noFill/>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sv-SE"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bg1"/>
                </a:solidFill>
                <a:latin typeface="Trebuchet MS" panose="020B0603020202020204" pitchFamily="34" charset="0"/>
              </a:defRPr>
            </a:lvl1pPr>
          </a:lstStyle>
          <a:p>
            <a:fld id="{CBE9C80D-0082-4832-9502-BE41965AAEFA}" type="datetimeFigureOut">
              <a:rPr lang="sv-SE" smtClean="0"/>
              <a:pPr/>
              <a:t>2019-04-02</a:t>
            </a:fld>
            <a:endParaRPr lang="sv-SE"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bg1"/>
                </a:solidFill>
                <a:latin typeface="Trebuchet MS" panose="020B0603020202020204" pitchFamily="34" charset="0"/>
              </a:defRPr>
            </a:lvl1pPr>
          </a:lstStyle>
          <a:p>
            <a:endParaRPr lang="sv-SE"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bg1"/>
                </a:solidFill>
                <a:latin typeface="Trebuchet MS" panose="020B0603020202020204" pitchFamily="34" charset="0"/>
              </a:defRPr>
            </a:lvl1pPr>
          </a:lstStyle>
          <a:p>
            <a:fld id="{AF0DC5E6-5C16-42A8-991D-341C036B1128}" type="slidenum">
              <a:rPr lang="sv-SE" smtClean="0"/>
              <a:pPr/>
              <a:t>‹#›</a:t>
            </a:fld>
            <a:endParaRPr lang="sv-SE" dirty="0"/>
          </a:p>
        </p:txBody>
      </p:sp>
    </p:spTree>
    <p:extLst>
      <p:ext uri="{BB962C8B-B14F-4D97-AF65-F5344CB8AC3E}">
        <p14:creationId xmlns:p14="http://schemas.microsoft.com/office/powerpoint/2010/main" val="850195351"/>
      </p:ext>
    </p:extLst>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 id="2147483668" r:id="rId12"/>
    <p:sldLayoutId id="2147483669" r:id="rId13"/>
    <p:sldLayoutId id="2147483670" r:id="rId14"/>
    <p:sldLayoutId id="2147483671" r:id="rId15"/>
    <p:sldLayoutId id="2147483672" r:id="rId16"/>
    <p:sldLayoutId id="2147483673" r:id="rId17"/>
    <p:sldLayoutId id="2147483674" r:id="rId18"/>
    <p:sldLayoutId id="2147483675" r:id="rId19"/>
    <p:sldLayoutId id="2147483676" r:id="rId20"/>
    <p:sldLayoutId id="2147483677" r:id="rId21"/>
    <p:sldLayoutId id="2147483678" r:id="rId22"/>
    <p:sldLayoutId id="2147483679" r:id="rId23"/>
    <p:sldLayoutId id="2147483680" r:id="rId24"/>
    <p:sldLayoutId id="2147483681" r:id="rId25"/>
    <p:sldLayoutId id="2147483682" r:id="rId26"/>
    <p:sldLayoutId id="2147483683" r:id="rId27"/>
    <p:sldLayoutId id="2147483684" r:id="rId28"/>
    <p:sldLayoutId id="2147483685" r:id="rId29"/>
    <p:sldLayoutId id="2147483686" r:id="rId30"/>
    <p:sldLayoutId id="2147483687" r:id="rId31"/>
    <p:sldLayoutId id="2147483688" r:id="rId32"/>
    <p:sldLayoutId id="2147483689" r:id="rId33"/>
    <p:sldLayoutId id="2147483690" r:id="rId34"/>
    <p:sldLayoutId id="2147483691" r:id="rId35"/>
    <p:sldLayoutId id="2147483692" r:id="rId36"/>
    <p:sldLayoutId id="2147483693" r:id="rId37"/>
    <p:sldLayoutId id="2147483694" r:id="rId38"/>
    <p:sldLayoutId id="2147483695" r:id="rId39"/>
    <p:sldLayoutId id="2147483696" r:id="rId40"/>
    <p:sldLayoutId id="2147483697" r:id="rId41"/>
    <p:sldLayoutId id="2147483698" r:id="rId42"/>
    <p:sldLayoutId id="2147483699" r:id="rId43"/>
    <p:sldLayoutId id="2147483700" r:id="rId44"/>
    <p:sldLayoutId id="2147483701" r:id="rId45"/>
    <p:sldLayoutId id="2147483702" r:id="rId46"/>
    <p:sldLayoutId id="2147483703" r:id="rId47"/>
    <p:sldLayoutId id="2147483704" r:id="rId48"/>
    <p:sldLayoutId id="2147483705" r:id="rId49"/>
    <p:sldLayoutId id="2147483706" r:id="rId50"/>
    <p:sldLayoutId id="2147483707" r:id="rId51"/>
  </p:sldLayoutIdLst>
  <p:txStyles>
    <p:titleStyle>
      <a:lvl1pPr algn="l" defTabSz="685800" rtl="0" eaLnBrk="1" latinLnBrk="0" hangingPunct="1">
        <a:lnSpc>
          <a:spcPct val="90000"/>
        </a:lnSpc>
        <a:spcBef>
          <a:spcPct val="0"/>
        </a:spcBef>
        <a:buNone/>
        <a:defRPr sz="3300" b="1" kern="1200" baseline="0">
          <a:solidFill>
            <a:srgbClr val="006BA3"/>
          </a:solidFill>
          <a:latin typeface="Trebuchet MS" panose="020B0603020202020204" pitchFamily="34" charset="0"/>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baseline="0">
          <a:solidFill>
            <a:schemeClr val="tx1"/>
          </a:solidFill>
          <a:latin typeface="Trebuchet MS" panose="020B0603020202020204" pitchFamily="34"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baseline="0">
          <a:solidFill>
            <a:schemeClr val="tx1"/>
          </a:solidFill>
          <a:latin typeface="Trebuchet MS" panose="020B0603020202020204" pitchFamily="34"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baseline="0">
          <a:solidFill>
            <a:schemeClr val="tx1"/>
          </a:solidFill>
          <a:latin typeface="Trebuchet MS" panose="020B0603020202020204" pitchFamily="34"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baseline="0">
          <a:solidFill>
            <a:schemeClr val="tx1"/>
          </a:solidFill>
          <a:latin typeface="Trebuchet MS" panose="020B0603020202020204" pitchFamily="34"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baseline="0">
          <a:solidFill>
            <a:schemeClr val="tx1"/>
          </a:solidFill>
          <a:latin typeface="Trebuchet MS" panose="020B0603020202020204" pitchFamily="34"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sv-SE"/>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image" Target="../media/image39.png"/><Relationship Id="rId18" Type="http://schemas.openxmlformats.org/officeDocument/2006/relationships/image" Target="../media/image44.jpeg"/><Relationship Id="rId26" Type="http://schemas.openxmlformats.org/officeDocument/2006/relationships/image" Target="../media/image52.png"/><Relationship Id="rId39" Type="http://schemas.openxmlformats.org/officeDocument/2006/relationships/image" Target="../media/image65.png"/><Relationship Id="rId3" Type="http://schemas.openxmlformats.org/officeDocument/2006/relationships/image" Target="../media/image29.png"/><Relationship Id="rId21" Type="http://schemas.openxmlformats.org/officeDocument/2006/relationships/image" Target="../media/image47.jpeg"/><Relationship Id="rId34" Type="http://schemas.openxmlformats.org/officeDocument/2006/relationships/image" Target="../media/image60.png"/><Relationship Id="rId42" Type="http://schemas.openxmlformats.org/officeDocument/2006/relationships/image" Target="../media/image68.png"/><Relationship Id="rId7" Type="http://schemas.openxmlformats.org/officeDocument/2006/relationships/image" Target="../media/image33.jpeg"/><Relationship Id="rId12" Type="http://schemas.openxmlformats.org/officeDocument/2006/relationships/image" Target="../media/image38.png"/><Relationship Id="rId17" Type="http://schemas.openxmlformats.org/officeDocument/2006/relationships/image" Target="../media/image43.png"/><Relationship Id="rId25" Type="http://schemas.openxmlformats.org/officeDocument/2006/relationships/image" Target="../media/image51.jpeg"/><Relationship Id="rId33" Type="http://schemas.openxmlformats.org/officeDocument/2006/relationships/image" Target="../media/image59.png"/><Relationship Id="rId38" Type="http://schemas.openxmlformats.org/officeDocument/2006/relationships/image" Target="../media/image64.png"/><Relationship Id="rId2" Type="http://schemas.openxmlformats.org/officeDocument/2006/relationships/notesSlide" Target="../notesSlides/notesSlide1.xml"/><Relationship Id="rId16" Type="http://schemas.openxmlformats.org/officeDocument/2006/relationships/image" Target="../media/image42.png"/><Relationship Id="rId20" Type="http://schemas.openxmlformats.org/officeDocument/2006/relationships/image" Target="../media/image46.jpeg"/><Relationship Id="rId29" Type="http://schemas.openxmlformats.org/officeDocument/2006/relationships/image" Target="../media/image55.jpg"/><Relationship Id="rId41" Type="http://schemas.openxmlformats.org/officeDocument/2006/relationships/image" Target="../media/image67.png"/><Relationship Id="rId1" Type="http://schemas.openxmlformats.org/officeDocument/2006/relationships/slideLayout" Target="../slideLayouts/slideLayout2.xml"/><Relationship Id="rId6" Type="http://schemas.openxmlformats.org/officeDocument/2006/relationships/image" Target="../media/image32.png"/><Relationship Id="rId11" Type="http://schemas.openxmlformats.org/officeDocument/2006/relationships/image" Target="../media/image37.png"/><Relationship Id="rId24" Type="http://schemas.openxmlformats.org/officeDocument/2006/relationships/image" Target="../media/image50.png"/><Relationship Id="rId32" Type="http://schemas.openxmlformats.org/officeDocument/2006/relationships/image" Target="../media/image58.png"/><Relationship Id="rId37" Type="http://schemas.openxmlformats.org/officeDocument/2006/relationships/image" Target="../media/image63.png"/><Relationship Id="rId40" Type="http://schemas.openxmlformats.org/officeDocument/2006/relationships/image" Target="../media/image66.png"/><Relationship Id="rId5" Type="http://schemas.openxmlformats.org/officeDocument/2006/relationships/image" Target="../media/image31.PNG"/><Relationship Id="rId15" Type="http://schemas.openxmlformats.org/officeDocument/2006/relationships/image" Target="../media/image41.png"/><Relationship Id="rId23" Type="http://schemas.openxmlformats.org/officeDocument/2006/relationships/image" Target="../media/image49.gif"/><Relationship Id="rId28" Type="http://schemas.openxmlformats.org/officeDocument/2006/relationships/image" Target="../media/image54.png"/><Relationship Id="rId36" Type="http://schemas.openxmlformats.org/officeDocument/2006/relationships/image" Target="../media/image62.png"/><Relationship Id="rId10" Type="http://schemas.openxmlformats.org/officeDocument/2006/relationships/image" Target="../media/image36.jpeg"/><Relationship Id="rId19" Type="http://schemas.openxmlformats.org/officeDocument/2006/relationships/image" Target="../media/image45.png"/><Relationship Id="rId31" Type="http://schemas.openxmlformats.org/officeDocument/2006/relationships/image" Target="../media/image57.png"/><Relationship Id="rId4" Type="http://schemas.openxmlformats.org/officeDocument/2006/relationships/image" Target="../media/image30.png"/><Relationship Id="rId9" Type="http://schemas.openxmlformats.org/officeDocument/2006/relationships/image" Target="../media/image35.jpeg"/><Relationship Id="rId14" Type="http://schemas.openxmlformats.org/officeDocument/2006/relationships/image" Target="../media/image40.png"/><Relationship Id="rId22" Type="http://schemas.openxmlformats.org/officeDocument/2006/relationships/image" Target="../media/image48.png"/><Relationship Id="rId27" Type="http://schemas.openxmlformats.org/officeDocument/2006/relationships/image" Target="../media/image53.PNG"/><Relationship Id="rId30" Type="http://schemas.openxmlformats.org/officeDocument/2006/relationships/image" Target="../media/image56.png"/><Relationship Id="rId35" Type="http://schemas.openxmlformats.org/officeDocument/2006/relationships/image" Target="../media/image61.emf"/><Relationship Id="rId43" Type="http://schemas.openxmlformats.org/officeDocument/2006/relationships/image" Target="../media/image69.png"/></Relationships>
</file>

<file path=ppt/slides/_rels/slide3.xml.rels><?xml version="1.0" encoding="UTF-8" standalone="yes"?>
<Relationships xmlns="http://schemas.openxmlformats.org/package/2006/relationships"><Relationship Id="rId3" Type="http://schemas.openxmlformats.org/officeDocument/2006/relationships/image" Target="../media/image70.png"/><Relationship Id="rId7" Type="http://schemas.openxmlformats.org/officeDocument/2006/relationships/image" Target="../media/image74.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3.png"/><Relationship Id="rId5" Type="http://schemas.openxmlformats.org/officeDocument/2006/relationships/image" Target="../media/image72.png"/><Relationship Id="rId4" Type="http://schemas.openxmlformats.org/officeDocument/2006/relationships/image" Target="../media/image7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5.emf"/><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www.fao.org/nr/water/topics_scarcity.html" TargetMode="External"/><Relationship Id="rId2" Type="http://schemas.openxmlformats.org/officeDocument/2006/relationships/hyperlink" Target="#_ftnref1"/><Relationship Id="rId1" Type="http://schemas.openxmlformats.org/officeDocument/2006/relationships/slideLayout" Target="../slideLayouts/slideLayout2.xml"/><Relationship Id="rId4" Type="http://schemas.openxmlformats.org/officeDocument/2006/relationships/hyperlink" Target="#_ednref1"/></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8.xml"/><Relationship Id="rId1" Type="http://schemas.openxmlformats.org/officeDocument/2006/relationships/slideLayout" Target="../slideLayouts/slideLayout19.xml"/><Relationship Id="rId4" Type="http://schemas.openxmlformats.org/officeDocument/2006/relationships/image" Target="../media/image81.png"/></Relationships>
</file>

<file path=ppt/slides/_rels/slide13.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9.xml"/><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10.xml"/><Relationship Id="rId1" Type="http://schemas.openxmlformats.org/officeDocument/2006/relationships/slideLayout" Target="../slideLayouts/slideLayout19.xml"/><Relationship Id="rId4" Type="http://schemas.openxmlformats.org/officeDocument/2006/relationships/image" Target="../media/image84.png"/></Relationships>
</file>

<file path=ppt/slides/_rels/slide15.xml.rels><?xml version="1.0" encoding="UTF-8" standalone="yes"?>
<Relationships xmlns="http://schemas.openxmlformats.org/package/2006/relationships"><Relationship Id="rId3" Type="http://schemas.openxmlformats.org/officeDocument/2006/relationships/hyperlink" Target="https://events.economist.com/events-conferences/emea/amr" TargetMode="External"/><Relationship Id="rId2" Type="http://schemas.openxmlformats.org/officeDocument/2006/relationships/notesSlide" Target="../notesSlides/notesSlide11.xml"/><Relationship Id="rId1" Type="http://schemas.openxmlformats.org/officeDocument/2006/relationships/slideLayout" Target="../slideLayouts/slideLayout19.xml"/><Relationship Id="rId4" Type="http://schemas.openxmlformats.org/officeDocument/2006/relationships/image" Target="../media/image85.png"/></Relationships>
</file>

<file path=ppt/slides/_rels/slide16.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12.xml"/><Relationship Id="rId1" Type="http://schemas.openxmlformats.org/officeDocument/2006/relationships/slideLayout" Target="../slideLayouts/slideLayout19.xml"/><Relationship Id="rId5" Type="http://schemas.openxmlformats.org/officeDocument/2006/relationships/image" Target="../media/image88.png"/><Relationship Id="rId4" Type="http://schemas.openxmlformats.org/officeDocument/2006/relationships/image" Target="../media/image87.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14.xml"/><Relationship Id="rId1" Type="http://schemas.openxmlformats.org/officeDocument/2006/relationships/slideLayout" Target="../slideLayouts/slideLayout19.xml"/><Relationship Id="rId4" Type="http://schemas.openxmlformats.org/officeDocument/2006/relationships/image" Target="../media/image90.svg"/></Relationships>
</file>

<file path=ppt/slides/_rels/slide19.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15.xml"/><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16.xml"/><Relationship Id="rId1" Type="http://schemas.openxmlformats.org/officeDocument/2006/relationships/slideLayout" Target="../slideLayouts/slideLayout19.xml"/><Relationship Id="rId4" Type="http://schemas.openxmlformats.org/officeDocument/2006/relationships/image" Target="../media/image93.svg"/></Relationships>
</file>

<file path=ppt/slides/_rels/slide21.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18.xml"/><Relationship Id="rId1" Type="http://schemas.openxmlformats.org/officeDocument/2006/relationships/slideLayout" Target="../slideLayouts/slideLayout19.xml"/><Relationship Id="rId4" Type="http://schemas.openxmlformats.org/officeDocument/2006/relationships/image" Target="../media/image96.png"/></Relationships>
</file>

<file path=ppt/slides/_rels/slide23.xml.rels><?xml version="1.0" encoding="UTF-8" standalone="yes"?>
<Relationships xmlns="http://schemas.openxmlformats.org/package/2006/relationships"><Relationship Id="rId3" Type="http://schemas.openxmlformats.org/officeDocument/2006/relationships/hyperlink" Target="mailto:nicolai.schaaf@siwi.org" TargetMode="External"/><Relationship Id="rId2" Type="http://schemas.openxmlformats.org/officeDocument/2006/relationships/notesSlide" Target="../notesSlides/notesSlide19.xml"/><Relationship Id="rId1" Type="http://schemas.openxmlformats.org/officeDocument/2006/relationships/slideLayout" Target="../slideLayouts/slideLayout4.xml"/><Relationship Id="rId5" Type="http://schemas.openxmlformats.org/officeDocument/2006/relationships/hyperlink" Target="https://vimeo.com/315924021" TargetMode="External"/><Relationship Id="rId4" Type="http://schemas.openxmlformats.org/officeDocument/2006/relationships/hyperlink" Target="http://www.siwi.org/" TargetMode="External"/></Relationships>
</file>

<file path=ppt/slides/_rels/slide24.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9.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00.png"/><Relationship Id="rId7"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03.png"/><Relationship Id="rId5" Type="http://schemas.openxmlformats.org/officeDocument/2006/relationships/image" Target="../media/image102.png"/><Relationship Id="rId4" Type="http://schemas.openxmlformats.org/officeDocument/2006/relationships/image" Target="../media/image101.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06.png"/></Relationships>
</file>

<file path=ppt/slides/_rels/slide30.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08.png"/></Relationships>
</file>

<file path=ppt/slides/_rels/slide31.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image" Target="../media/image116.jpeg"/><Relationship Id="rId3" Type="http://schemas.openxmlformats.org/officeDocument/2006/relationships/image" Target="../media/image111.jpeg"/><Relationship Id="rId7" Type="http://schemas.openxmlformats.org/officeDocument/2006/relationships/image" Target="../media/image115.jpeg"/><Relationship Id="rId2" Type="http://schemas.openxmlformats.org/officeDocument/2006/relationships/image" Target="../media/image110.jpeg"/><Relationship Id="rId1" Type="http://schemas.openxmlformats.org/officeDocument/2006/relationships/slideLayout" Target="../slideLayouts/slideLayout3.xml"/><Relationship Id="rId6" Type="http://schemas.openxmlformats.org/officeDocument/2006/relationships/image" Target="../media/image114.jpeg"/><Relationship Id="rId5" Type="http://schemas.openxmlformats.org/officeDocument/2006/relationships/image" Target="../media/image113.jpeg"/><Relationship Id="rId4" Type="http://schemas.openxmlformats.org/officeDocument/2006/relationships/image" Target="../media/image112.jpeg"/><Relationship Id="rId9" Type="http://schemas.openxmlformats.org/officeDocument/2006/relationships/image" Target="../media/image117.jpeg"/></Relationships>
</file>

<file path=ppt/slides/_rels/slide36.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image" Target="../media/image11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image" Target="../media/image120.png"/><Relationship Id="rId1" Type="http://schemas.openxmlformats.org/officeDocument/2006/relationships/slideLayout" Target="../slideLayouts/slideLayout2.xml"/><Relationship Id="rId4" Type="http://schemas.openxmlformats.org/officeDocument/2006/relationships/image" Target="../media/image122.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3.png"/><Relationship Id="rId1" Type="http://schemas.openxmlformats.org/officeDocument/2006/relationships/slideLayout" Target="../slideLayouts/slideLayout2.xml"/><Relationship Id="rId4" Type="http://schemas.openxmlformats.org/officeDocument/2006/relationships/image" Target="../media/image125.png"/></Relationships>
</file>

<file path=ppt/slides/_rels/slide41.xml.rels><?xml version="1.0" encoding="UTF-8" standalone="yes"?>
<Relationships xmlns="http://schemas.openxmlformats.org/package/2006/relationships"><Relationship Id="rId2" Type="http://schemas.openxmlformats.org/officeDocument/2006/relationships/image" Target="../media/image12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27.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29.jpg"/><Relationship Id="rId2" Type="http://schemas.openxmlformats.org/officeDocument/2006/relationships/image" Target="../media/image12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image" Target="../media/image13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33.jpg"/><Relationship Id="rId2" Type="http://schemas.openxmlformats.org/officeDocument/2006/relationships/image" Target="../media/image132.png"/><Relationship Id="rId1" Type="http://schemas.openxmlformats.org/officeDocument/2006/relationships/slideLayout" Target="../slideLayouts/slideLayout2.xml"/><Relationship Id="rId4" Type="http://schemas.openxmlformats.org/officeDocument/2006/relationships/hyperlink" Target="https://www.google.com/imgres?imgurl=https://upload.wikimedia.org/wikipedia/commons/a/a5/Saltwater_Intrusion.gif&amp;imgrefurl=https://en.wikipedia.org/wiki/Saltwater_intrusion&amp;docid=n0OLJmw2h13-DM&amp;tbnid=xbFejHDYasaAIM:&amp;vet=1&amp;w=633&amp;h=260&amp;bih=1147&amp;biw=1628&amp;ved=0ahUKEwiP7LP1luvgAhUBEqwKHYCoB2YQMwhAKAIwAg&amp;iact=c&amp;ictx=1"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135.png"/><Relationship Id="rId2" Type="http://schemas.openxmlformats.org/officeDocument/2006/relationships/image" Target="../media/image134.jpeg"/><Relationship Id="rId1" Type="http://schemas.openxmlformats.org/officeDocument/2006/relationships/slideLayout" Target="../slideLayouts/slideLayout2.xml"/><Relationship Id="rId6" Type="http://schemas.openxmlformats.org/officeDocument/2006/relationships/image" Target="../media/image138.png"/><Relationship Id="rId5" Type="http://schemas.openxmlformats.org/officeDocument/2006/relationships/image" Target="../media/image137.jpeg"/><Relationship Id="rId4" Type="http://schemas.openxmlformats.org/officeDocument/2006/relationships/image" Target="../media/image136.png"/></Relationships>
</file>

<file path=ppt/slides/_rels/slide47.xml.rels><?xml version="1.0" encoding="UTF-8" standalone="yes"?>
<Relationships xmlns="http://schemas.openxmlformats.org/package/2006/relationships"><Relationship Id="rId3" Type="http://schemas.openxmlformats.org/officeDocument/2006/relationships/image" Target="../media/image140.emf"/><Relationship Id="rId2" Type="http://schemas.openxmlformats.org/officeDocument/2006/relationships/image" Target="../media/image139.jpeg"/><Relationship Id="rId1" Type="http://schemas.openxmlformats.org/officeDocument/2006/relationships/slideLayout" Target="../slideLayouts/slideLayout2.xml"/><Relationship Id="rId4" Type="http://schemas.openxmlformats.org/officeDocument/2006/relationships/image" Target="../media/image141.png"/></Relationships>
</file>

<file path=ppt/slides/_rels/slide48.xml.rels><?xml version="1.0" encoding="UTF-8" standalone="yes"?>
<Relationships xmlns="http://schemas.openxmlformats.org/package/2006/relationships"><Relationship Id="rId2" Type="http://schemas.openxmlformats.org/officeDocument/2006/relationships/image" Target="../media/image142.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https://www.youtube.com/watch?v=Aolms7OSuLQ" TargetMode="External"/><Relationship Id="rId2" Type="http://schemas.openxmlformats.org/officeDocument/2006/relationships/image" Target="../media/image14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4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45.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4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4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49.png"/><Relationship Id="rId2" Type="http://schemas.openxmlformats.org/officeDocument/2006/relationships/image" Target="../media/image148.png"/><Relationship Id="rId1" Type="http://schemas.openxmlformats.org/officeDocument/2006/relationships/slideLayout" Target="../slideLayouts/slideLayout2.xml"/><Relationship Id="rId4" Type="http://schemas.openxmlformats.org/officeDocument/2006/relationships/image" Target="../media/image150.png"/></Relationships>
</file>

<file path=ppt/slides/_rels/slide55.xml.rels><?xml version="1.0" encoding="UTF-8" standalone="yes"?>
<Relationships xmlns="http://schemas.openxmlformats.org/package/2006/relationships"><Relationship Id="rId2" Type="http://schemas.openxmlformats.org/officeDocument/2006/relationships/image" Target="../media/image151.emf"/><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5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53.emf"/><Relationship Id="rId2" Type="http://schemas.openxmlformats.org/officeDocument/2006/relationships/hyperlink" Target="mailto:holden@bren.ucsb.edu" TargetMode="External"/><Relationship Id="rId1" Type="http://schemas.openxmlformats.org/officeDocument/2006/relationships/slideLayout" Target="../slideLayouts/slideLayout2.xml"/><Relationship Id="rId4" Type="http://schemas.openxmlformats.org/officeDocument/2006/relationships/image" Target="../media/image154.png"/></Relationships>
</file>

<file path=ppt/slides/_rels/slide58.xml.rels><?xml version="1.0" encoding="UTF-8" standalone="yes"?>
<Relationships xmlns="http://schemas.openxmlformats.org/package/2006/relationships"><Relationship Id="rId2" Type="http://schemas.openxmlformats.org/officeDocument/2006/relationships/image" Target="../media/image155.jpg"/><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a:xfrm>
            <a:off x="736377" y="4147298"/>
            <a:ext cx="2103629" cy="320872"/>
          </a:xfrm>
        </p:spPr>
        <p:txBody>
          <a:bodyPr>
            <a:normAutofit/>
          </a:bodyPr>
          <a:lstStyle/>
          <a:p>
            <a:r>
              <a:rPr lang="en-US" sz="1400" dirty="0">
                <a:solidFill>
                  <a:schemeClr val="tx1">
                    <a:tint val="75000"/>
                  </a:schemeClr>
                </a:solidFill>
              </a:rPr>
              <a:t>March 28</a:t>
            </a:r>
            <a:r>
              <a:rPr lang="en-US" sz="1400" baseline="30000" dirty="0">
                <a:solidFill>
                  <a:schemeClr val="tx1">
                    <a:tint val="75000"/>
                  </a:schemeClr>
                </a:solidFill>
              </a:rPr>
              <a:t>th</a:t>
            </a:r>
            <a:r>
              <a:rPr lang="en-US" sz="1400" dirty="0">
                <a:solidFill>
                  <a:schemeClr val="tx1">
                    <a:tint val="75000"/>
                  </a:schemeClr>
                </a:solidFill>
              </a:rPr>
              <a:t> 2019</a:t>
            </a:r>
          </a:p>
        </p:txBody>
      </p:sp>
      <p:sp>
        <p:nvSpPr>
          <p:cNvPr id="10" name="Footer Placeholder 6">
            <a:extLst>
              <a:ext uri="{FF2B5EF4-FFF2-40B4-BE49-F238E27FC236}">
                <a16:creationId xmlns:a16="http://schemas.microsoft.com/office/drawing/2014/main" id="{E021B75A-D58F-4F73-AF01-4EBB2C2E332C}"/>
              </a:ext>
            </a:extLst>
          </p:cNvPr>
          <p:cNvSpPr>
            <a:spLocks noGrp="1"/>
          </p:cNvSpPr>
          <p:nvPr>
            <p:ph type="ftr" sz="quarter" idx="11"/>
          </p:nvPr>
        </p:nvSpPr>
        <p:spPr>
          <a:xfrm>
            <a:off x="630540" y="6286734"/>
            <a:ext cx="6734742" cy="365125"/>
          </a:xfrm>
        </p:spPr>
        <p:txBody>
          <a:bodyPr/>
          <a:lstStyle/>
          <a:p>
            <a:r>
              <a:rPr lang="en-US" dirty="0"/>
              <a:t>PSCI CAPABILITY PROGRAMME WEBINAR</a:t>
            </a:r>
          </a:p>
        </p:txBody>
      </p:sp>
      <p:sp>
        <p:nvSpPr>
          <p:cNvPr id="7" name="Title 1">
            <a:extLst>
              <a:ext uri="{FF2B5EF4-FFF2-40B4-BE49-F238E27FC236}">
                <a16:creationId xmlns:a16="http://schemas.microsoft.com/office/drawing/2014/main" id="{5AD24DE6-D6B1-40CE-AF07-BB0756358207}"/>
              </a:ext>
            </a:extLst>
          </p:cNvPr>
          <p:cNvSpPr txBox="1">
            <a:spLocks/>
          </p:cNvSpPr>
          <p:nvPr/>
        </p:nvSpPr>
        <p:spPr>
          <a:xfrm>
            <a:off x="736377" y="1611060"/>
            <a:ext cx="7080574" cy="1522433"/>
          </a:xfrm>
          <a:prstGeom prst="rect">
            <a:avLst/>
          </a:prstGeom>
          <a:noFill/>
        </p:spPr>
        <p:txBody>
          <a:bodyPr vert="horz" lIns="91440" tIns="45720" rIns="91440" bIns="45720" rtlCol="0" anchor="ctr">
            <a:normAutofit fontScale="92500" lnSpcReduction="10000"/>
          </a:bodyPr>
          <a:lstStyle>
            <a:lvl1pPr algn="l" defTabSz="457200" rtl="0" eaLnBrk="1" latinLnBrk="0" hangingPunct="1">
              <a:lnSpc>
                <a:spcPct val="90000"/>
              </a:lnSpc>
              <a:spcBef>
                <a:spcPct val="0"/>
              </a:spcBef>
              <a:buNone/>
              <a:defRPr sz="3200" b="0" i="0" kern="1200" spc="0">
                <a:solidFill>
                  <a:srgbClr val="F86524"/>
                </a:solidFill>
                <a:latin typeface="Calibri"/>
                <a:ea typeface="+mj-ea"/>
                <a:cs typeface="Calibri"/>
              </a:defRPr>
            </a:lvl1pPr>
          </a:lstStyle>
          <a:p>
            <a:r>
              <a:rPr lang="en-US" sz="4000" dirty="0"/>
              <a:t>The Pharmaceutical </a:t>
            </a:r>
            <a:br>
              <a:rPr lang="en-US" sz="4000" dirty="0"/>
            </a:br>
            <a:r>
              <a:rPr lang="en-US" sz="4000" dirty="0"/>
              <a:t>Supply Chain Initiative (PSCI) Webinar:</a:t>
            </a:r>
          </a:p>
        </p:txBody>
      </p:sp>
      <p:sp>
        <p:nvSpPr>
          <p:cNvPr id="8" name="Subtitle 2">
            <a:extLst>
              <a:ext uri="{FF2B5EF4-FFF2-40B4-BE49-F238E27FC236}">
                <a16:creationId xmlns:a16="http://schemas.microsoft.com/office/drawing/2014/main" id="{41F86BDC-8CBC-4D51-810D-7D41FB7D0534}"/>
              </a:ext>
            </a:extLst>
          </p:cNvPr>
          <p:cNvSpPr txBox="1">
            <a:spLocks/>
          </p:cNvSpPr>
          <p:nvPr/>
        </p:nvSpPr>
        <p:spPr>
          <a:xfrm>
            <a:off x="736377" y="3057615"/>
            <a:ext cx="6523068" cy="1124871"/>
          </a:xfrm>
          <a:prstGeom prst="rect">
            <a:avLst/>
          </a:prstGeom>
        </p:spPr>
        <p:txBody>
          <a:bodyPr vert="horz" lIns="91440" tIns="45720" rIns="91440" bIns="45720" rtlCol="0">
            <a:normAutofit/>
          </a:bodyPr>
          <a:lstStyle>
            <a:lvl1pPr marL="0" indent="0" algn="l" defTabSz="457200" rtl="0" eaLnBrk="1" latinLnBrk="0" hangingPunct="1">
              <a:spcBef>
                <a:spcPct val="20000"/>
              </a:spcBef>
              <a:buClr>
                <a:srgbClr val="F86524"/>
              </a:buClr>
              <a:buSzPct val="100000"/>
              <a:buFont typeface="Wingdings" charset="2"/>
              <a:buNone/>
              <a:defRPr sz="2000" kern="1200" spc="300" baseline="0">
                <a:solidFill>
                  <a:srgbClr val="848489"/>
                </a:solidFill>
                <a:latin typeface="+mn-lt"/>
                <a:ea typeface="+mn-ea"/>
                <a:cs typeface="+mn-cs"/>
              </a:defRPr>
            </a:lvl1pPr>
            <a:lvl2pPr marL="457200" indent="0" algn="ctr" defTabSz="457200" rtl="0" eaLnBrk="1" latinLnBrk="0" hangingPunct="1">
              <a:spcBef>
                <a:spcPct val="20000"/>
              </a:spcBef>
              <a:buFont typeface="Arial"/>
              <a:buNone/>
              <a:defRPr sz="16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16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18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18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n-GB" b="1" dirty="0"/>
              <a:t>Ways to Assess and Manage “Water Stress” inside your company and in your supply chain</a:t>
            </a:r>
            <a:endParaRPr lang="en-GB" dirty="0"/>
          </a:p>
        </p:txBody>
      </p:sp>
      <p:pic>
        <p:nvPicPr>
          <p:cNvPr id="12" name="Picture 11">
            <a:extLst>
              <a:ext uri="{FF2B5EF4-FFF2-40B4-BE49-F238E27FC236}">
                <a16:creationId xmlns:a16="http://schemas.microsoft.com/office/drawing/2014/main" id="{84033DE7-E9F9-4007-9135-44512C38F43A}"/>
              </a:ext>
            </a:extLst>
          </p:cNvPr>
          <p:cNvPicPr>
            <a:picLocks noChangeAspect="1"/>
          </p:cNvPicPr>
          <p:nvPr/>
        </p:nvPicPr>
        <p:blipFill>
          <a:blip r:embed="rId2"/>
          <a:stretch>
            <a:fillRect/>
          </a:stretch>
        </p:blipFill>
        <p:spPr>
          <a:xfrm>
            <a:off x="5631366" y="3535715"/>
            <a:ext cx="3512634" cy="3368845"/>
          </a:xfrm>
          <a:prstGeom prst="rect">
            <a:avLst/>
          </a:prstGeom>
        </p:spPr>
      </p:pic>
    </p:spTree>
    <p:extLst>
      <p:ext uri="{BB962C8B-B14F-4D97-AF65-F5344CB8AC3E}">
        <p14:creationId xmlns:p14="http://schemas.microsoft.com/office/powerpoint/2010/main" val="26641849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Content Placeholder 3"/>
          <p:cNvSpPr txBox="1">
            <a:spLocks/>
          </p:cNvSpPr>
          <p:nvPr/>
        </p:nvSpPr>
        <p:spPr>
          <a:xfrm>
            <a:off x="519546" y="1940583"/>
            <a:ext cx="7897091" cy="570149"/>
          </a:xfrm>
          <a:prstGeom prst="rect">
            <a:avLst/>
          </a:prstGeom>
        </p:spPr>
        <p:txBody>
          <a:bodyPr vert="horz" lIns="91440" tIns="45720" rIns="91440" bIns="45720" rtlCol="0">
            <a:noAutofit/>
          </a:bodyPr>
          <a:lstStyle>
            <a:lvl1pPr marL="342900" indent="-342900" algn="l" defTabSz="457200" rtl="0" eaLnBrk="1" latinLnBrk="0" hangingPunct="1">
              <a:spcBef>
                <a:spcPct val="20000"/>
              </a:spcBef>
              <a:buClr>
                <a:srgbClr val="F86524"/>
              </a:buClr>
              <a:buSzPct val="100000"/>
              <a:buFont typeface="Wingdings" charset="2"/>
              <a:buChar char="§"/>
              <a:defRPr sz="1600" kern="1200">
                <a:solidFill>
                  <a:srgbClr val="848489"/>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rgbClr val="848489"/>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rgbClr val="848489"/>
                </a:solidFill>
                <a:latin typeface="+mn-lt"/>
                <a:ea typeface="+mn-ea"/>
                <a:cs typeface="+mn-cs"/>
              </a:defRPr>
            </a:lvl3pPr>
            <a:lvl4pPr marL="1600200" indent="-228600" algn="l" defTabSz="457200" rtl="0" eaLnBrk="1" latinLnBrk="0" hangingPunct="1">
              <a:spcBef>
                <a:spcPct val="20000"/>
              </a:spcBef>
              <a:buFont typeface="Arial"/>
              <a:buChar char="–"/>
              <a:defRPr sz="18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8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lnSpc>
                <a:spcPts val="1700"/>
              </a:lnSpc>
              <a:buNone/>
            </a:pPr>
            <a:r>
              <a:rPr lang="en-US" b="1" dirty="0"/>
              <a:t>40</a:t>
            </a:r>
            <a:r>
              <a:rPr lang="en-US" dirty="0"/>
              <a:t> member* companies already share the </a:t>
            </a:r>
            <a:r>
              <a:rPr lang="en-US" b="1" dirty="0">
                <a:solidFill>
                  <a:srgbClr val="F86524"/>
                </a:solidFill>
              </a:rPr>
              <a:t>PSCI VISION </a:t>
            </a:r>
            <a:r>
              <a:rPr lang="en-US" dirty="0"/>
              <a:t>and are committed to </a:t>
            </a:r>
            <a:br>
              <a:rPr lang="en-US" dirty="0"/>
            </a:br>
            <a:r>
              <a:rPr lang="en-US" b="1" dirty="0"/>
              <a:t>continuous improvement in the supply chain</a:t>
            </a:r>
            <a:endParaRPr lang="en-US" dirty="0"/>
          </a:p>
        </p:txBody>
      </p:sp>
      <p:sp>
        <p:nvSpPr>
          <p:cNvPr id="20" name="Title 19">
            <a:extLst>
              <a:ext uri="{FF2B5EF4-FFF2-40B4-BE49-F238E27FC236}">
                <a16:creationId xmlns:a16="http://schemas.microsoft.com/office/drawing/2014/main" id="{5A26A6DC-C406-6A44-B76C-2301DAFE8F3C}"/>
              </a:ext>
            </a:extLst>
          </p:cNvPr>
          <p:cNvSpPr>
            <a:spLocks noGrp="1"/>
          </p:cNvSpPr>
          <p:nvPr>
            <p:ph type="title"/>
          </p:nvPr>
        </p:nvSpPr>
        <p:spPr/>
        <p:txBody>
          <a:bodyPr/>
          <a:lstStyle/>
          <a:p>
            <a:r>
              <a:rPr lang="en-US" dirty="0"/>
              <a:t>THE MEMBERSHIP</a:t>
            </a:r>
          </a:p>
        </p:txBody>
      </p:sp>
      <p:sp>
        <p:nvSpPr>
          <p:cNvPr id="45" name="Slide Number Placeholder 44">
            <a:extLst>
              <a:ext uri="{FF2B5EF4-FFF2-40B4-BE49-F238E27FC236}">
                <a16:creationId xmlns:a16="http://schemas.microsoft.com/office/drawing/2014/main" id="{86483C8D-CACE-2C49-B2AD-E36F462C826C}"/>
              </a:ext>
            </a:extLst>
          </p:cNvPr>
          <p:cNvSpPr>
            <a:spLocks noGrp="1"/>
          </p:cNvSpPr>
          <p:nvPr>
            <p:ph type="sldNum" sz="quarter" idx="4"/>
          </p:nvPr>
        </p:nvSpPr>
        <p:spPr/>
        <p:txBody>
          <a:bodyPr/>
          <a:lstStyle/>
          <a:p>
            <a:fld id="{B598EA83-FE4E-6743-8154-EB2AF72A0ACA}" type="slidenum">
              <a:rPr lang="en-US" smtClean="0"/>
              <a:pPr/>
              <a:t>2</a:t>
            </a:fld>
            <a:endParaRPr lang="en-US" dirty="0"/>
          </a:p>
        </p:txBody>
      </p:sp>
      <p:graphicFrame>
        <p:nvGraphicFramePr>
          <p:cNvPr id="77" name="Table 76">
            <a:extLst>
              <a:ext uri="{FF2B5EF4-FFF2-40B4-BE49-F238E27FC236}">
                <a16:creationId xmlns:a16="http://schemas.microsoft.com/office/drawing/2014/main" id="{83E45251-24DA-47A7-AB3D-B3565E2D0C92}"/>
              </a:ext>
            </a:extLst>
          </p:cNvPr>
          <p:cNvGraphicFramePr>
            <a:graphicFrameLocks noGrp="1"/>
          </p:cNvGraphicFramePr>
          <p:nvPr>
            <p:extLst>
              <p:ext uri="{D42A27DB-BD31-4B8C-83A1-F6EECF244321}">
                <p14:modId xmlns:p14="http://schemas.microsoft.com/office/powerpoint/2010/main" val="1289754190"/>
              </p:ext>
            </p:extLst>
          </p:nvPr>
        </p:nvGraphicFramePr>
        <p:xfrm>
          <a:off x="519543" y="2704374"/>
          <a:ext cx="8287176" cy="2589012"/>
        </p:xfrm>
        <a:graphic>
          <a:graphicData uri="http://schemas.openxmlformats.org/drawingml/2006/table">
            <a:tbl>
              <a:tblPr firstRow="1" bandRow="1">
                <a:tableStyleId>{5C22544A-7EE6-4342-B048-85BDC9FD1C3A}</a:tableStyleId>
              </a:tblPr>
              <a:tblGrid>
                <a:gridCol w="1035897">
                  <a:extLst>
                    <a:ext uri="{9D8B030D-6E8A-4147-A177-3AD203B41FA5}">
                      <a16:colId xmlns:a16="http://schemas.microsoft.com/office/drawing/2014/main" val="260639292"/>
                    </a:ext>
                  </a:extLst>
                </a:gridCol>
                <a:gridCol w="1035897">
                  <a:extLst>
                    <a:ext uri="{9D8B030D-6E8A-4147-A177-3AD203B41FA5}">
                      <a16:colId xmlns:a16="http://schemas.microsoft.com/office/drawing/2014/main" val="2421606456"/>
                    </a:ext>
                  </a:extLst>
                </a:gridCol>
                <a:gridCol w="1035897">
                  <a:extLst>
                    <a:ext uri="{9D8B030D-6E8A-4147-A177-3AD203B41FA5}">
                      <a16:colId xmlns:a16="http://schemas.microsoft.com/office/drawing/2014/main" val="1715970746"/>
                    </a:ext>
                  </a:extLst>
                </a:gridCol>
                <a:gridCol w="1035897">
                  <a:extLst>
                    <a:ext uri="{9D8B030D-6E8A-4147-A177-3AD203B41FA5}">
                      <a16:colId xmlns:a16="http://schemas.microsoft.com/office/drawing/2014/main" val="859448161"/>
                    </a:ext>
                  </a:extLst>
                </a:gridCol>
                <a:gridCol w="1035897">
                  <a:extLst>
                    <a:ext uri="{9D8B030D-6E8A-4147-A177-3AD203B41FA5}">
                      <a16:colId xmlns:a16="http://schemas.microsoft.com/office/drawing/2014/main" val="3470650623"/>
                    </a:ext>
                  </a:extLst>
                </a:gridCol>
                <a:gridCol w="1035897">
                  <a:extLst>
                    <a:ext uri="{9D8B030D-6E8A-4147-A177-3AD203B41FA5}">
                      <a16:colId xmlns:a16="http://schemas.microsoft.com/office/drawing/2014/main" val="3165836951"/>
                    </a:ext>
                  </a:extLst>
                </a:gridCol>
                <a:gridCol w="1035897">
                  <a:extLst>
                    <a:ext uri="{9D8B030D-6E8A-4147-A177-3AD203B41FA5}">
                      <a16:colId xmlns:a16="http://schemas.microsoft.com/office/drawing/2014/main" val="3862185202"/>
                    </a:ext>
                  </a:extLst>
                </a:gridCol>
                <a:gridCol w="1035897">
                  <a:extLst>
                    <a:ext uri="{9D8B030D-6E8A-4147-A177-3AD203B41FA5}">
                      <a16:colId xmlns:a16="http://schemas.microsoft.com/office/drawing/2014/main" val="900196520"/>
                    </a:ext>
                  </a:extLst>
                </a:gridCol>
              </a:tblGrid>
              <a:tr h="431502">
                <a:tc>
                  <a:txBody>
                    <a:bodyPr/>
                    <a:lstStyle/>
                    <a:p>
                      <a:endParaRPr lang="en-GB" dirty="0"/>
                    </a:p>
                  </a:txBody>
                  <a:tcPr>
                    <a:lnL w="12700" cap="flat" cmpd="sng" algn="ctr">
                      <a:no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no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no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no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no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no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no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no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noFill/>
                      <a:prstDash val="sysDash"/>
                      <a:round/>
                      <a:headEnd type="none" w="med" len="med"/>
                      <a:tailEnd type="none" w="med" len="med"/>
                    </a:lnR>
                    <a:lnT w="12700" cap="flat" cmpd="sng" algn="ctr">
                      <a:no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62241926"/>
                  </a:ext>
                </a:extLst>
              </a:tr>
              <a:tr h="431502">
                <a:tc>
                  <a:txBody>
                    <a:bodyPr/>
                    <a:lstStyle/>
                    <a:p>
                      <a:endParaRPr lang="en-GB" dirty="0"/>
                    </a:p>
                  </a:txBody>
                  <a:tcPr>
                    <a:lnL w="12700" cap="flat" cmpd="sng" algn="ctr">
                      <a:no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solidFill>
                        <a:schemeClr val="bg1">
                          <a:lumMod val="75000"/>
                        </a:schemeClr>
                      </a:solidFill>
                      <a:prstDash val="sysDash"/>
                      <a:round/>
                      <a:headEnd type="none" w="med" len="med"/>
                      <a:tailEnd type="none" w="med" len="med"/>
                    </a:lnL>
                    <a:lnR w="12700" cap="flat" cmpd="sng" algn="ctr">
                      <a:no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82760503"/>
                  </a:ext>
                </a:extLst>
              </a:tr>
              <a:tr h="431502">
                <a:tc>
                  <a:txBody>
                    <a:bodyPr/>
                    <a:lstStyle/>
                    <a:p>
                      <a:endParaRPr lang="en-GB" dirty="0"/>
                    </a:p>
                  </a:txBody>
                  <a:tcPr>
                    <a:lnL w="12700" cap="flat" cmpd="sng" algn="ctr">
                      <a:no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no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83789371"/>
                  </a:ext>
                </a:extLst>
              </a:tr>
              <a:tr h="431502">
                <a:tc>
                  <a:txBody>
                    <a:bodyPr/>
                    <a:lstStyle/>
                    <a:p>
                      <a:endParaRPr lang="en-GB"/>
                    </a:p>
                  </a:txBody>
                  <a:tcPr>
                    <a:lnL w="12700" cap="flat" cmpd="sng" algn="ctr">
                      <a:no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solidFill>
                        <a:schemeClr val="bg1">
                          <a:lumMod val="75000"/>
                        </a:schemeClr>
                      </a:solidFill>
                      <a:prstDash val="sysDash"/>
                      <a:round/>
                      <a:headEnd type="none" w="med" len="med"/>
                      <a:tailEnd type="none" w="med" len="med"/>
                    </a:lnL>
                    <a:lnR w="12700" cap="flat" cmpd="sng" algn="ctr">
                      <a:no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84871924"/>
                  </a:ext>
                </a:extLst>
              </a:tr>
              <a:tr h="431502">
                <a:tc>
                  <a:txBody>
                    <a:bodyPr/>
                    <a:lstStyle/>
                    <a:p>
                      <a:endParaRPr lang="en-GB"/>
                    </a:p>
                  </a:txBody>
                  <a:tcPr>
                    <a:lnL w="12700" cap="flat" cmpd="sng" algn="ctr">
                      <a:no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no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solidFill>
                        <a:schemeClr val="bg1">
                          <a:lumMod val="75000"/>
                        </a:schemeClr>
                      </a:solidFill>
                      <a:prstDash val="sysDash"/>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57014628"/>
                  </a:ext>
                </a:extLst>
              </a:tr>
              <a:tr h="431502">
                <a:tc>
                  <a:txBody>
                    <a:bodyPr/>
                    <a:lstStyle/>
                    <a:p>
                      <a:endParaRPr lang="en-GB" dirty="0"/>
                    </a:p>
                  </a:txBody>
                  <a:tcPr>
                    <a:lnL w="12700" cap="flat" cmpd="sng" algn="ctr">
                      <a:no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solidFill>
                        <a:schemeClr val="bg1">
                          <a:lumMod val="75000"/>
                        </a:schemeClr>
                      </a:solid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bg1">
                          <a:lumMod val="75000"/>
                        </a:schemeClr>
                      </a:solidFill>
                      <a:prstDash val="sysDash"/>
                      <a:round/>
                      <a:headEnd type="none" w="med" len="med"/>
                      <a:tailEnd type="none" w="med" len="med"/>
                    </a:lnL>
                    <a:lnR w="12700" cap="flat" cmpd="sng" algn="ctr">
                      <a:noFill/>
                      <a:prstDash val="sysDash"/>
                      <a:round/>
                      <a:headEnd type="none" w="med" len="med"/>
                      <a:tailEnd type="none" w="med" len="med"/>
                    </a:lnR>
                    <a:lnT w="12700" cap="flat" cmpd="sng" algn="ctr">
                      <a:solidFill>
                        <a:schemeClr val="bg1">
                          <a:lumMod val="75000"/>
                        </a:schemeClr>
                      </a:solidFill>
                      <a:prstDash val="sysDash"/>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29666752"/>
                  </a:ext>
                </a:extLst>
              </a:tr>
            </a:tbl>
          </a:graphicData>
        </a:graphic>
      </p:graphicFrame>
      <p:pic>
        <p:nvPicPr>
          <p:cNvPr id="195" name="Picture 194">
            <a:extLst>
              <a:ext uri="{FF2B5EF4-FFF2-40B4-BE49-F238E27FC236}">
                <a16:creationId xmlns:a16="http://schemas.microsoft.com/office/drawing/2014/main" id="{270C7899-F292-45DD-8999-C47C58FB37F0}"/>
              </a:ext>
            </a:extLst>
          </p:cNvPr>
          <p:cNvPicPr>
            <a:picLocks noChangeAspect="1"/>
          </p:cNvPicPr>
          <p:nvPr/>
        </p:nvPicPr>
        <p:blipFill rotWithShape="1">
          <a:blip r:embed="rId3"/>
          <a:srcRect l="6389" t="37198" r="6191" b="42469"/>
          <a:stretch/>
        </p:blipFill>
        <p:spPr>
          <a:xfrm>
            <a:off x="700001" y="2840474"/>
            <a:ext cx="657817" cy="132292"/>
          </a:xfrm>
          <a:prstGeom prst="rect">
            <a:avLst/>
          </a:prstGeom>
        </p:spPr>
      </p:pic>
      <p:pic>
        <p:nvPicPr>
          <p:cNvPr id="196" name="Picture 195">
            <a:extLst>
              <a:ext uri="{FF2B5EF4-FFF2-40B4-BE49-F238E27FC236}">
                <a16:creationId xmlns:a16="http://schemas.microsoft.com/office/drawing/2014/main" id="{FF8A6BCC-4C3F-46E4-BEBC-DEA0933661E7}"/>
              </a:ext>
            </a:extLst>
          </p:cNvPr>
          <p:cNvPicPr>
            <a:picLocks noChangeAspect="1"/>
          </p:cNvPicPr>
          <p:nvPr/>
        </p:nvPicPr>
        <p:blipFill>
          <a:blip r:embed="rId4"/>
          <a:stretch>
            <a:fillRect/>
          </a:stretch>
        </p:blipFill>
        <p:spPr>
          <a:xfrm>
            <a:off x="1709822" y="2823083"/>
            <a:ext cx="712542" cy="167074"/>
          </a:xfrm>
          <a:prstGeom prst="rect">
            <a:avLst/>
          </a:prstGeom>
        </p:spPr>
      </p:pic>
      <p:pic>
        <p:nvPicPr>
          <p:cNvPr id="197" name="Picture 196">
            <a:extLst>
              <a:ext uri="{FF2B5EF4-FFF2-40B4-BE49-F238E27FC236}">
                <a16:creationId xmlns:a16="http://schemas.microsoft.com/office/drawing/2014/main" id="{DB8D1178-2907-41D6-B14F-DA009F43C916}"/>
              </a:ext>
            </a:extLst>
          </p:cNvPr>
          <p:cNvPicPr>
            <a:picLocks noChangeAspect="1"/>
          </p:cNvPicPr>
          <p:nvPr/>
        </p:nvPicPr>
        <p:blipFill>
          <a:blip r:embed="rId5"/>
          <a:stretch>
            <a:fillRect/>
          </a:stretch>
        </p:blipFill>
        <p:spPr>
          <a:xfrm>
            <a:off x="3761030" y="2810318"/>
            <a:ext cx="755242" cy="192604"/>
          </a:xfrm>
          <a:prstGeom prst="rect">
            <a:avLst/>
          </a:prstGeom>
        </p:spPr>
      </p:pic>
      <p:pic>
        <p:nvPicPr>
          <p:cNvPr id="198" name="Picture 197">
            <a:extLst>
              <a:ext uri="{FF2B5EF4-FFF2-40B4-BE49-F238E27FC236}">
                <a16:creationId xmlns:a16="http://schemas.microsoft.com/office/drawing/2014/main" id="{ADB0D42F-9442-4FE9-A888-083CAE5E337C}"/>
              </a:ext>
            </a:extLst>
          </p:cNvPr>
          <p:cNvPicPr>
            <a:picLocks noChangeAspect="1"/>
          </p:cNvPicPr>
          <p:nvPr/>
        </p:nvPicPr>
        <p:blipFill>
          <a:blip r:embed="rId6"/>
          <a:stretch>
            <a:fillRect/>
          </a:stretch>
        </p:blipFill>
        <p:spPr>
          <a:xfrm>
            <a:off x="4893529" y="2853145"/>
            <a:ext cx="573474" cy="106953"/>
          </a:xfrm>
          <a:prstGeom prst="rect">
            <a:avLst/>
          </a:prstGeom>
        </p:spPr>
      </p:pic>
      <p:pic>
        <p:nvPicPr>
          <p:cNvPr id="199" name="Picture 2" descr="https://encrypted-tbn2.google.com/images?q=tbn:ANd9GcTY6p__P3il24hxJRBMhm_BlgyoZNdDMxXjzi21530OwpnzaEhC">
            <a:extLst>
              <a:ext uri="{FF2B5EF4-FFF2-40B4-BE49-F238E27FC236}">
                <a16:creationId xmlns:a16="http://schemas.microsoft.com/office/drawing/2014/main" id="{CBB57BEA-ADD7-4D42-8FDB-D001CF5BD7D8}"/>
              </a:ext>
            </a:extLst>
          </p:cNvPr>
          <p:cNvPicPr>
            <a:picLocks noChangeAspect="1" noChangeArrowheads="1"/>
          </p:cNvPicPr>
          <p:nvPr/>
        </p:nvPicPr>
        <p:blipFill>
          <a:blip r:embed="rId7" cstate="print"/>
          <a:srcRect/>
          <a:stretch>
            <a:fillRect/>
          </a:stretch>
        </p:blipFill>
        <p:spPr bwMode="auto">
          <a:xfrm>
            <a:off x="6082550" y="2758659"/>
            <a:ext cx="281006" cy="295922"/>
          </a:xfrm>
          <a:prstGeom prst="rect">
            <a:avLst/>
          </a:prstGeom>
          <a:noFill/>
        </p:spPr>
      </p:pic>
      <p:pic>
        <p:nvPicPr>
          <p:cNvPr id="200" name="Picture 199">
            <a:extLst>
              <a:ext uri="{FF2B5EF4-FFF2-40B4-BE49-F238E27FC236}">
                <a16:creationId xmlns:a16="http://schemas.microsoft.com/office/drawing/2014/main" id="{D2460A27-CC6D-4E89-81D8-7D51FCFD8B8B}"/>
              </a:ext>
            </a:extLst>
          </p:cNvPr>
          <p:cNvPicPr>
            <a:picLocks noChangeAspect="1"/>
          </p:cNvPicPr>
          <p:nvPr/>
        </p:nvPicPr>
        <p:blipFill>
          <a:blip r:embed="rId8"/>
          <a:stretch>
            <a:fillRect/>
          </a:stretch>
        </p:blipFill>
        <p:spPr>
          <a:xfrm>
            <a:off x="6981044" y="2804520"/>
            <a:ext cx="556119" cy="204203"/>
          </a:xfrm>
          <a:prstGeom prst="rect">
            <a:avLst/>
          </a:prstGeom>
        </p:spPr>
      </p:pic>
      <p:pic>
        <p:nvPicPr>
          <p:cNvPr id="201" name="Picture 18" descr="https://encrypted-tbn2.gstatic.com/images?q=tbn:ANd9GcTWXqrENZIZp-WCGBfq2LuQPzaLSVdqYrQCtAtsWjwdbBLYMsb_">
            <a:extLst>
              <a:ext uri="{FF2B5EF4-FFF2-40B4-BE49-F238E27FC236}">
                <a16:creationId xmlns:a16="http://schemas.microsoft.com/office/drawing/2014/main" id="{3D2173FA-5269-4DB2-8957-E883FD311444}"/>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665229" y="3287271"/>
            <a:ext cx="801731" cy="132292"/>
          </a:xfrm>
          <a:prstGeom prst="rect">
            <a:avLst/>
          </a:prstGeom>
          <a:noFill/>
          <a:extLst>
            <a:ext uri="{909E8E84-426E-40DD-AFC4-6F175D3DCCD1}">
              <a14:hiddenFill xmlns:a14="http://schemas.microsoft.com/office/drawing/2010/main">
                <a:solidFill>
                  <a:srgbClr val="FFFFFF"/>
                </a:solidFill>
              </a14:hiddenFill>
            </a:ext>
          </a:extLst>
        </p:spPr>
      </p:pic>
      <p:pic>
        <p:nvPicPr>
          <p:cNvPr id="202" name="Picture 22" descr="http://www.expertbriefings.com/wp-content/uploads/2013/05/Boehringer-Logo.jpeg">
            <a:extLst>
              <a:ext uri="{FF2B5EF4-FFF2-40B4-BE49-F238E27FC236}">
                <a16:creationId xmlns:a16="http://schemas.microsoft.com/office/drawing/2014/main" id="{E0ECEA82-E107-4F12-9EDF-9A110CEC292E}"/>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13784" y="3238421"/>
            <a:ext cx="630248" cy="229995"/>
          </a:xfrm>
          <a:prstGeom prst="rect">
            <a:avLst/>
          </a:prstGeom>
          <a:noFill/>
          <a:extLst>
            <a:ext uri="{909E8E84-426E-40DD-AFC4-6F175D3DCCD1}">
              <a14:hiddenFill xmlns:a14="http://schemas.microsoft.com/office/drawing/2010/main">
                <a:solidFill>
                  <a:srgbClr val="FFFFFF"/>
                </a:solidFill>
              </a14:hiddenFill>
            </a:ext>
          </a:extLst>
        </p:spPr>
      </p:pic>
      <p:pic>
        <p:nvPicPr>
          <p:cNvPr id="203" name="Picture 202">
            <a:extLst>
              <a:ext uri="{FF2B5EF4-FFF2-40B4-BE49-F238E27FC236}">
                <a16:creationId xmlns:a16="http://schemas.microsoft.com/office/drawing/2014/main" id="{1B97B615-147F-46AB-AA5E-574FD34880BD}"/>
              </a:ext>
            </a:extLst>
          </p:cNvPr>
          <p:cNvPicPr>
            <a:picLocks noChangeAspect="1"/>
          </p:cNvPicPr>
          <p:nvPr/>
        </p:nvPicPr>
        <p:blipFill>
          <a:blip r:embed="rId11"/>
          <a:stretch>
            <a:fillRect/>
          </a:stretch>
        </p:blipFill>
        <p:spPr>
          <a:xfrm>
            <a:off x="2745493" y="3175696"/>
            <a:ext cx="712542" cy="355442"/>
          </a:xfrm>
          <a:prstGeom prst="rect">
            <a:avLst/>
          </a:prstGeom>
        </p:spPr>
      </p:pic>
      <p:pic>
        <p:nvPicPr>
          <p:cNvPr id="205" name="Picture 204">
            <a:extLst>
              <a:ext uri="{FF2B5EF4-FFF2-40B4-BE49-F238E27FC236}">
                <a16:creationId xmlns:a16="http://schemas.microsoft.com/office/drawing/2014/main" id="{95717409-739C-48DF-8051-5671322474B7}"/>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803891" y="3650337"/>
            <a:ext cx="524407" cy="276121"/>
          </a:xfrm>
          <a:prstGeom prst="rect">
            <a:avLst/>
          </a:prstGeom>
        </p:spPr>
      </p:pic>
      <p:pic>
        <p:nvPicPr>
          <p:cNvPr id="206" name="Picture 205">
            <a:extLst>
              <a:ext uri="{FF2B5EF4-FFF2-40B4-BE49-F238E27FC236}">
                <a16:creationId xmlns:a16="http://schemas.microsoft.com/office/drawing/2014/main" id="{60B85BDA-73CF-4226-9056-9E97649B2145}"/>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819720" y="3185487"/>
            <a:ext cx="637865" cy="335860"/>
          </a:xfrm>
          <a:prstGeom prst="rect">
            <a:avLst/>
          </a:prstGeom>
        </p:spPr>
      </p:pic>
      <p:pic>
        <p:nvPicPr>
          <p:cNvPr id="207" name="Picture 206">
            <a:extLst>
              <a:ext uri="{FF2B5EF4-FFF2-40B4-BE49-F238E27FC236}">
                <a16:creationId xmlns:a16="http://schemas.microsoft.com/office/drawing/2014/main" id="{E7CDC779-0CBE-4887-9896-030A66C2F1CA}"/>
              </a:ext>
            </a:extLst>
          </p:cNvPr>
          <p:cNvPicPr>
            <a:picLocks noChangeAspect="1"/>
          </p:cNvPicPr>
          <p:nvPr/>
        </p:nvPicPr>
        <p:blipFill>
          <a:blip r:embed="rId14"/>
          <a:stretch>
            <a:fillRect/>
          </a:stretch>
        </p:blipFill>
        <p:spPr>
          <a:xfrm>
            <a:off x="2721137" y="3694084"/>
            <a:ext cx="761254" cy="188627"/>
          </a:xfrm>
          <a:prstGeom prst="rect">
            <a:avLst/>
          </a:prstGeom>
        </p:spPr>
      </p:pic>
      <p:pic>
        <p:nvPicPr>
          <p:cNvPr id="208" name="Picture 2" descr="http://pscinitiative.org/_uploads/organisation/9.png">
            <a:extLst>
              <a:ext uri="{FF2B5EF4-FFF2-40B4-BE49-F238E27FC236}">
                <a16:creationId xmlns:a16="http://schemas.microsoft.com/office/drawing/2014/main" id="{78688AA1-CF9B-44F8-92D3-ACFF3652C626}"/>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878110" y="3606769"/>
            <a:ext cx="689886" cy="363254"/>
          </a:xfrm>
          <a:prstGeom prst="rect">
            <a:avLst/>
          </a:prstGeom>
          <a:noFill/>
          <a:extLst>
            <a:ext uri="{909E8E84-426E-40DD-AFC4-6F175D3DCCD1}">
              <a14:hiddenFill xmlns:a14="http://schemas.microsoft.com/office/drawing/2010/main">
                <a:solidFill>
                  <a:srgbClr val="FFFFFF"/>
                </a:solidFill>
              </a14:hiddenFill>
            </a:ext>
          </a:extLst>
        </p:spPr>
      </p:pic>
      <p:pic>
        <p:nvPicPr>
          <p:cNvPr id="209" name="Picture 15" descr="jnj">
            <a:extLst>
              <a:ext uri="{FF2B5EF4-FFF2-40B4-BE49-F238E27FC236}">
                <a16:creationId xmlns:a16="http://schemas.microsoft.com/office/drawing/2014/main" id="{D4C0F5F1-299E-4CA1-88B7-CA3CFE55CB86}"/>
              </a:ext>
            </a:extLst>
          </p:cNvPr>
          <p:cNvPicPr>
            <a:picLocks noChangeAspect="1" noChangeArrowheads="1"/>
          </p:cNvPicPr>
          <p:nvPr/>
        </p:nvPicPr>
        <p:blipFill>
          <a:blip r:embed="rId16" cstate="print"/>
          <a:srcRect l="12112" t="25839" r="25357" b="15620"/>
          <a:stretch>
            <a:fillRect/>
          </a:stretch>
        </p:blipFill>
        <p:spPr bwMode="auto">
          <a:xfrm>
            <a:off x="6854767" y="3707222"/>
            <a:ext cx="808670" cy="162351"/>
          </a:xfrm>
          <a:prstGeom prst="rect">
            <a:avLst/>
          </a:prstGeom>
          <a:noFill/>
          <a:ln w="9525">
            <a:noFill/>
            <a:miter lim="800000"/>
            <a:headEnd/>
            <a:tailEnd/>
          </a:ln>
        </p:spPr>
      </p:pic>
      <p:pic>
        <p:nvPicPr>
          <p:cNvPr id="210" name="Picture 209" descr="http://www.mallinckrodt.com/uploadedImages/Admin/Site/logo.png">
            <a:extLst>
              <a:ext uri="{FF2B5EF4-FFF2-40B4-BE49-F238E27FC236}">
                <a16:creationId xmlns:a16="http://schemas.microsoft.com/office/drawing/2014/main" id="{ECFF1F0E-4FF0-4823-84A3-F4D2D44E04DF}"/>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762730" y="4137382"/>
            <a:ext cx="678068" cy="172359"/>
          </a:xfrm>
          <a:prstGeom prst="rect">
            <a:avLst/>
          </a:prstGeom>
          <a:noFill/>
          <a:extLst>
            <a:ext uri="{909E8E84-426E-40DD-AFC4-6F175D3DCCD1}">
              <a14:hiddenFill xmlns:a14="http://schemas.microsoft.com/office/drawing/2010/main">
                <a:solidFill>
                  <a:srgbClr val="FFFFFF"/>
                </a:solidFill>
              </a14:hiddenFill>
            </a:ext>
          </a:extLst>
        </p:spPr>
      </p:pic>
      <p:pic>
        <p:nvPicPr>
          <p:cNvPr id="211" name="Picture 3" descr="http://www.icis.com/assets/getAsset.aspx?ItemID=21133">
            <a:extLst>
              <a:ext uri="{FF2B5EF4-FFF2-40B4-BE49-F238E27FC236}">
                <a16:creationId xmlns:a16="http://schemas.microsoft.com/office/drawing/2014/main" id="{342419EE-92A7-405B-BAC3-409D86C4F050}"/>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865164" y="4109831"/>
            <a:ext cx="327491" cy="227461"/>
          </a:xfrm>
          <a:prstGeom prst="rect">
            <a:avLst/>
          </a:prstGeom>
          <a:noFill/>
          <a:extLst>
            <a:ext uri="{909E8E84-426E-40DD-AFC4-6F175D3DCCD1}">
              <a14:hiddenFill xmlns:a14="http://schemas.microsoft.com/office/drawing/2010/main">
                <a:solidFill>
                  <a:srgbClr val="FFFFFF"/>
                </a:solidFill>
              </a14:hiddenFill>
            </a:ext>
          </a:extLst>
        </p:spPr>
      </p:pic>
      <p:pic>
        <p:nvPicPr>
          <p:cNvPr id="212" name="Picture 211">
            <a:extLst>
              <a:ext uri="{FF2B5EF4-FFF2-40B4-BE49-F238E27FC236}">
                <a16:creationId xmlns:a16="http://schemas.microsoft.com/office/drawing/2014/main" id="{D948D30B-E1E2-4D4E-9779-A79A7ED3DC1F}"/>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7953087" y="3610262"/>
            <a:ext cx="676632" cy="356271"/>
          </a:xfrm>
          <a:prstGeom prst="rect">
            <a:avLst/>
          </a:prstGeom>
        </p:spPr>
      </p:pic>
      <p:pic>
        <p:nvPicPr>
          <p:cNvPr id="213" name="Picture 5">
            <a:extLst>
              <a:ext uri="{FF2B5EF4-FFF2-40B4-BE49-F238E27FC236}">
                <a16:creationId xmlns:a16="http://schemas.microsoft.com/office/drawing/2014/main" id="{B34710DB-F442-47FA-A5E2-CDC5037B3D01}"/>
              </a:ext>
            </a:extLst>
          </p:cNvPr>
          <p:cNvPicPr>
            <a:picLocks noChangeAspect="1" noChangeArrowheads="1"/>
          </p:cNvPicPr>
          <p:nvPr/>
        </p:nvPicPr>
        <p:blipFill>
          <a:blip r:embed="rId20">
            <a:extLst>
              <a:ext uri="{28A0092B-C50C-407E-A947-70E740481C1C}">
                <a14:useLocalDpi xmlns:a14="http://schemas.microsoft.com/office/drawing/2010/main" val="0"/>
              </a:ext>
            </a:extLst>
          </a:blip>
          <a:stretch>
            <a:fillRect/>
          </a:stretch>
        </p:blipFill>
        <p:spPr bwMode="auto">
          <a:xfrm>
            <a:off x="4754631" y="4137440"/>
            <a:ext cx="851273" cy="172240"/>
          </a:xfrm>
          <a:prstGeom prst="rect">
            <a:avLst/>
          </a:prstGeom>
          <a:noFill/>
          <a:ln w="9525">
            <a:noFill/>
            <a:miter lim="800000"/>
            <a:headEnd/>
            <a:tailEnd/>
          </a:ln>
        </p:spPr>
      </p:pic>
      <p:pic>
        <p:nvPicPr>
          <p:cNvPr id="214" name="Picture 16" descr="099_merck">
            <a:extLst>
              <a:ext uri="{FF2B5EF4-FFF2-40B4-BE49-F238E27FC236}">
                <a16:creationId xmlns:a16="http://schemas.microsoft.com/office/drawing/2014/main" id="{1DB9F559-85BA-4841-B5DF-821C55E2E44C}"/>
              </a:ext>
            </a:extLst>
          </p:cNvPr>
          <p:cNvPicPr>
            <a:picLocks noChangeAspect="1" noChangeArrowheads="1"/>
          </p:cNvPicPr>
          <p:nvPr/>
        </p:nvPicPr>
        <p:blipFill>
          <a:blip r:embed="rId21" cstate="print"/>
          <a:srcRect t="36296" b="35185"/>
          <a:stretch>
            <a:fillRect/>
          </a:stretch>
        </p:blipFill>
        <p:spPr bwMode="auto">
          <a:xfrm>
            <a:off x="3784973" y="4117342"/>
            <a:ext cx="707359" cy="212439"/>
          </a:xfrm>
          <a:prstGeom prst="rect">
            <a:avLst/>
          </a:prstGeom>
          <a:noFill/>
          <a:ln w="9525">
            <a:noFill/>
            <a:miter lim="800000"/>
            <a:headEnd/>
            <a:tailEnd/>
          </a:ln>
        </p:spPr>
      </p:pic>
      <p:pic>
        <p:nvPicPr>
          <p:cNvPr id="215" name="Picture 214">
            <a:extLst>
              <a:ext uri="{FF2B5EF4-FFF2-40B4-BE49-F238E27FC236}">
                <a16:creationId xmlns:a16="http://schemas.microsoft.com/office/drawing/2014/main" id="{CC4E5065-E521-4622-9D42-3F122653A08B}"/>
              </a:ext>
            </a:extLst>
          </p:cNvPr>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6023302" y="4065795"/>
            <a:ext cx="399505" cy="315533"/>
          </a:xfrm>
          <a:prstGeom prst="rect">
            <a:avLst/>
          </a:prstGeom>
        </p:spPr>
      </p:pic>
      <p:pic>
        <p:nvPicPr>
          <p:cNvPr id="216" name="Picture 4" descr="http://www.expertbriefings.com/wp-content/uploads/2013/06/Pfizer.gif">
            <a:extLst>
              <a:ext uri="{FF2B5EF4-FFF2-40B4-BE49-F238E27FC236}">
                <a16:creationId xmlns:a16="http://schemas.microsoft.com/office/drawing/2014/main" id="{CC7BD62D-F1A9-45B8-8184-12FF52313ABA}"/>
              </a:ext>
            </a:extLst>
          </p:cNvPr>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8104065" y="4100259"/>
            <a:ext cx="374676" cy="246602"/>
          </a:xfrm>
          <a:prstGeom prst="rect">
            <a:avLst/>
          </a:prstGeom>
          <a:noFill/>
          <a:extLst>
            <a:ext uri="{909E8E84-426E-40DD-AFC4-6F175D3DCCD1}">
              <a14:hiddenFill xmlns:a14="http://schemas.microsoft.com/office/drawing/2010/main">
                <a:solidFill>
                  <a:srgbClr val="FFFFFF"/>
                </a:solidFill>
              </a14:hiddenFill>
            </a:ext>
          </a:extLst>
        </p:spPr>
      </p:pic>
      <p:pic>
        <p:nvPicPr>
          <p:cNvPr id="217" name="Picture 216">
            <a:extLst>
              <a:ext uri="{FF2B5EF4-FFF2-40B4-BE49-F238E27FC236}">
                <a16:creationId xmlns:a16="http://schemas.microsoft.com/office/drawing/2014/main" id="{C89EE47C-C54E-4223-8D29-50CBB93B7FF9}"/>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6946848" y="4059146"/>
            <a:ext cx="624511" cy="328831"/>
          </a:xfrm>
          <a:prstGeom prst="rect">
            <a:avLst/>
          </a:prstGeom>
        </p:spPr>
      </p:pic>
      <p:pic>
        <p:nvPicPr>
          <p:cNvPr id="218" name="Picture 9" descr="http://www.aiche.org/sbe/events/past/ABPD2007/sponsors.aspx">
            <a:extLst>
              <a:ext uri="{FF2B5EF4-FFF2-40B4-BE49-F238E27FC236}">
                <a16:creationId xmlns:a16="http://schemas.microsoft.com/office/drawing/2014/main" id="{DB784751-E437-41A9-AC19-49D40C019728}"/>
              </a:ext>
            </a:extLst>
          </p:cNvPr>
          <p:cNvPicPr>
            <a:picLocks noChangeAspect="1" noChangeArrowheads="1"/>
          </p:cNvPicPr>
          <p:nvPr/>
        </p:nvPicPr>
        <p:blipFill>
          <a:blip r:embed="rId25" cstate="print"/>
          <a:srcRect/>
          <a:stretch>
            <a:fillRect/>
          </a:stretch>
        </p:blipFill>
        <p:spPr bwMode="auto">
          <a:xfrm>
            <a:off x="794091" y="4526788"/>
            <a:ext cx="469634" cy="263767"/>
          </a:xfrm>
          <a:prstGeom prst="rect">
            <a:avLst/>
          </a:prstGeom>
          <a:noFill/>
          <a:ln w="9525">
            <a:noFill/>
            <a:miter lim="800000"/>
            <a:headEnd/>
            <a:tailEnd/>
          </a:ln>
        </p:spPr>
      </p:pic>
      <p:pic>
        <p:nvPicPr>
          <p:cNvPr id="219" name="Picture 218">
            <a:extLst>
              <a:ext uri="{FF2B5EF4-FFF2-40B4-BE49-F238E27FC236}">
                <a16:creationId xmlns:a16="http://schemas.microsoft.com/office/drawing/2014/main" id="{C9D92929-12B2-4298-BC5F-C52847EA540B}"/>
              </a:ext>
            </a:extLst>
          </p:cNvPr>
          <p:cNvPicPr>
            <a:picLocks noChangeAspect="1"/>
          </p:cNvPicPr>
          <p:nvPr/>
        </p:nvPicPr>
        <p:blipFill>
          <a:blip r:embed="rId26"/>
          <a:stretch>
            <a:fillRect/>
          </a:stretch>
        </p:blipFill>
        <p:spPr>
          <a:xfrm>
            <a:off x="2749586" y="4457561"/>
            <a:ext cx="691213" cy="363951"/>
          </a:xfrm>
          <a:prstGeom prst="rect">
            <a:avLst/>
          </a:prstGeom>
        </p:spPr>
      </p:pic>
      <p:pic>
        <p:nvPicPr>
          <p:cNvPr id="220" name="Picture 219">
            <a:extLst>
              <a:ext uri="{FF2B5EF4-FFF2-40B4-BE49-F238E27FC236}">
                <a16:creationId xmlns:a16="http://schemas.microsoft.com/office/drawing/2014/main" id="{B6509AD6-4561-466A-8034-8745FDDA9132}"/>
              </a:ext>
            </a:extLst>
          </p:cNvPr>
          <p:cNvPicPr>
            <a:picLocks noChangeAspect="1"/>
          </p:cNvPicPr>
          <p:nvPr/>
        </p:nvPicPr>
        <p:blipFill>
          <a:blip r:embed="rId27"/>
          <a:stretch>
            <a:fillRect/>
          </a:stretch>
        </p:blipFill>
        <p:spPr>
          <a:xfrm>
            <a:off x="1915542" y="4523476"/>
            <a:ext cx="301102" cy="270388"/>
          </a:xfrm>
          <a:prstGeom prst="rect">
            <a:avLst/>
          </a:prstGeom>
        </p:spPr>
      </p:pic>
      <p:pic>
        <p:nvPicPr>
          <p:cNvPr id="221" name="Picture 220">
            <a:extLst>
              <a:ext uri="{FF2B5EF4-FFF2-40B4-BE49-F238E27FC236}">
                <a16:creationId xmlns:a16="http://schemas.microsoft.com/office/drawing/2014/main" id="{D57D850C-91ED-4243-A3DE-700D57DB4D3A}"/>
              </a:ext>
            </a:extLst>
          </p:cNvPr>
          <p:cNvPicPr>
            <a:picLocks noChangeAspect="1"/>
          </p:cNvPicPr>
          <p:nvPr/>
        </p:nvPicPr>
        <p:blipFill>
          <a:blip r:embed="rId28"/>
          <a:stretch>
            <a:fillRect/>
          </a:stretch>
        </p:blipFill>
        <p:spPr>
          <a:xfrm>
            <a:off x="3928599" y="4593485"/>
            <a:ext cx="420104" cy="130370"/>
          </a:xfrm>
          <a:prstGeom prst="rect">
            <a:avLst/>
          </a:prstGeom>
        </p:spPr>
      </p:pic>
      <p:pic>
        <p:nvPicPr>
          <p:cNvPr id="222" name="Picture 221">
            <a:extLst>
              <a:ext uri="{FF2B5EF4-FFF2-40B4-BE49-F238E27FC236}">
                <a16:creationId xmlns:a16="http://schemas.microsoft.com/office/drawing/2014/main" id="{551A6231-C4FE-4B24-9FFF-D28F22CCC136}"/>
              </a:ext>
            </a:extLst>
          </p:cNvPr>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4917657" y="4567477"/>
            <a:ext cx="525218" cy="182386"/>
          </a:xfrm>
          <a:prstGeom prst="rect">
            <a:avLst/>
          </a:prstGeom>
        </p:spPr>
      </p:pic>
      <p:pic>
        <p:nvPicPr>
          <p:cNvPr id="223" name="Picture 222">
            <a:extLst>
              <a:ext uri="{FF2B5EF4-FFF2-40B4-BE49-F238E27FC236}">
                <a16:creationId xmlns:a16="http://schemas.microsoft.com/office/drawing/2014/main" id="{D6B61B3F-C8BE-4777-88F3-B9682E415D44}"/>
              </a:ext>
            </a:extLst>
          </p:cNvPr>
          <p:cNvPicPr>
            <a:picLocks noChangeAspect="1"/>
          </p:cNvPicPr>
          <p:nvPr/>
        </p:nvPicPr>
        <p:blipFill>
          <a:blip r:embed="rId30"/>
          <a:stretch>
            <a:fillRect/>
          </a:stretch>
        </p:blipFill>
        <p:spPr>
          <a:xfrm>
            <a:off x="5960444" y="4541018"/>
            <a:ext cx="525218" cy="235304"/>
          </a:xfrm>
          <a:prstGeom prst="rect">
            <a:avLst/>
          </a:prstGeom>
        </p:spPr>
      </p:pic>
      <p:pic>
        <p:nvPicPr>
          <p:cNvPr id="224" name="Picture 223">
            <a:extLst>
              <a:ext uri="{FF2B5EF4-FFF2-40B4-BE49-F238E27FC236}">
                <a16:creationId xmlns:a16="http://schemas.microsoft.com/office/drawing/2014/main" id="{45FE2BF9-BB02-4BD3-B075-FE6F354EEEAD}"/>
              </a:ext>
            </a:extLst>
          </p:cNvPr>
          <p:cNvPicPr>
            <a:picLocks noChangeAspect="1"/>
          </p:cNvPicPr>
          <p:nvPr/>
        </p:nvPicPr>
        <p:blipFill rotWithShape="1">
          <a:blip r:embed="rId31"/>
          <a:srcRect t="29536" b="27806"/>
          <a:stretch/>
        </p:blipFill>
        <p:spPr>
          <a:xfrm>
            <a:off x="7060056" y="4569254"/>
            <a:ext cx="398092" cy="178832"/>
          </a:xfrm>
          <a:prstGeom prst="rect">
            <a:avLst/>
          </a:prstGeom>
        </p:spPr>
      </p:pic>
      <p:pic>
        <p:nvPicPr>
          <p:cNvPr id="226" name="Picture 225">
            <a:extLst>
              <a:ext uri="{FF2B5EF4-FFF2-40B4-BE49-F238E27FC236}">
                <a16:creationId xmlns:a16="http://schemas.microsoft.com/office/drawing/2014/main" id="{1B83BDAD-2548-4E6F-9905-EB607126E2E9}"/>
              </a:ext>
            </a:extLst>
          </p:cNvPr>
          <p:cNvPicPr>
            <a:picLocks noChangeAspect="1"/>
          </p:cNvPicPr>
          <p:nvPr/>
        </p:nvPicPr>
        <p:blipFill>
          <a:blip r:embed="rId32"/>
          <a:stretch>
            <a:fillRect/>
          </a:stretch>
        </p:blipFill>
        <p:spPr>
          <a:xfrm>
            <a:off x="8025685" y="4525811"/>
            <a:ext cx="531436" cy="265718"/>
          </a:xfrm>
          <a:prstGeom prst="rect">
            <a:avLst/>
          </a:prstGeom>
        </p:spPr>
      </p:pic>
      <p:pic>
        <p:nvPicPr>
          <p:cNvPr id="227" name="Picture 226">
            <a:extLst>
              <a:ext uri="{FF2B5EF4-FFF2-40B4-BE49-F238E27FC236}">
                <a16:creationId xmlns:a16="http://schemas.microsoft.com/office/drawing/2014/main" id="{2D58C4F6-E453-4818-B482-6A341175FC6A}"/>
              </a:ext>
            </a:extLst>
          </p:cNvPr>
          <p:cNvPicPr>
            <a:picLocks noChangeAspect="1"/>
          </p:cNvPicPr>
          <p:nvPr/>
        </p:nvPicPr>
        <p:blipFill>
          <a:blip r:embed="rId33"/>
          <a:stretch>
            <a:fillRect/>
          </a:stretch>
        </p:blipFill>
        <p:spPr>
          <a:xfrm>
            <a:off x="4835323" y="3691256"/>
            <a:ext cx="689886" cy="194283"/>
          </a:xfrm>
          <a:prstGeom prst="rect">
            <a:avLst/>
          </a:prstGeom>
        </p:spPr>
      </p:pic>
      <p:pic>
        <p:nvPicPr>
          <p:cNvPr id="228" name="Picture 227">
            <a:extLst>
              <a:ext uri="{FF2B5EF4-FFF2-40B4-BE49-F238E27FC236}">
                <a16:creationId xmlns:a16="http://schemas.microsoft.com/office/drawing/2014/main" id="{1B16B929-02CD-4037-9EC3-AD653882E1E3}"/>
              </a:ext>
            </a:extLst>
          </p:cNvPr>
          <p:cNvPicPr>
            <a:picLocks noChangeAspect="1"/>
          </p:cNvPicPr>
          <p:nvPr/>
        </p:nvPicPr>
        <p:blipFill rotWithShape="1">
          <a:blip r:embed="rId34"/>
          <a:srcRect t="23442" b="26398"/>
          <a:stretch/>
        </p:blipFill>
        <p:spPr>
          <a:xfrm>
            <a:off x="2683419" y="2801700"/>
            <a:ext cx="836693" cy="209840"/>
          </a:xfrm>
          <a:prstGeom prst="rect">
            <a:avLst/>
          </a:prstGeom>
        </p:spPr>
      </p:pic>
      <p:pic>
        <p:nvPicPr>
          <p:cNvPr id="229" name="Picture 228">
            <a:extLst>
              <a:ext uri="{FF2B5EF4-FFF2-40B4-BE49-F238E27FC236}">
                <a16:creationId xmlns:a16="http://schemas.microsoft.com/office/drawing/2014/main" id="{7FD3D333-8659-43ED-AC7B-71CE19A2ED88}"/>
              </a:ext>
            </a:extLst>
          </p:cNvPr>
          <p:cNvPicPr>
            <a:picLocks noChangeAspect="1"/>
          </p:cNvPicPr>
          <p:nvPr/>
        </p:nvPicPr>
        <p:blipFill>
          <a:blip r:embed="rId35"/>
          <a:stretch>
            <a:fillRect/>
          </a:stretch>
        </p:blipFill>
        <p:spPr>
          <a:xfrm>
            <a:off x="2483498" y="3134816"/>
            <a:ext cx="114086" cy="114086"/>
          </a:xfrm>
          <a:prstGeom prst="rect">
            <a:avLst/>
          </a:prstGeom>
        </p:spPr>
      </p:pic>
      <p:pic>
        <p:nvPicPr>
          <p:cNvPr id="230" name="Picture 229">
            <a:extLst>
              <a:ext uri="{FF2B5EF4-FFF2-40B4-BE49-F238E27FC236}">
                <a16:creationId xmlns:a16="http://schemas.microsoft.com/office/drawing/2014/main" id="{CBBF73FD-BC3C-4962-8B36-9889A9FEEEF0}"/>
              </a:ext>
            </a:extLst>
          </p:cNvPr>
          <p:cNvPicPr>
            <a:picLocks noChangeAspect="1"/>
          </p:cNvPicPr>
          <p:nvPr/>
        </p:nvPicPr>
        <p:blipFill>
          <a:blip r:embed="rId35"/>
          <a:stretch>
            <a:fillRect/>
          </a:stretch>
        </p:blipFill>
        <p:spPr>
          <a:xfrm>
            <a:off x="1441666" y="4427331"/>
            <a:ext cx="114086" cy="114086"/>
          </a:xfrm>
          <a:prstGeom prst="rect">
            <a:avLst/>
          </a:prstGeom>
        </p:spPr>
      </p:pic>
      <p:pic>
        <p:nvPicPr>
          <p:cNvPr id="231" name="Picture 230">
            <a:extLst>
              <a:ext uri="{FF2B5EF4-FFF2-40B4-BE49-F238E27FC236}">
                <a16:creationId xmlns:a16="http://schemas.microsoft.com/office/drawing/2014/main" id="{113171EF-F521-4ADD-87FD-ADA790560FF1}"/>
              </a:ext>
            </a:extLst>
          </p:cNvPr>
          <p:cNvPicPr>
            <a:picLocks noChangeAspect="1"/>
          </p:cNvPicPr>
          <p:nvPr/>
        </p:nvPicPr>
        <p:blipFill>
          <a:blip r:embed="rId35"/>
          <a:stretch>
            <a:fillRect/>
          </a:stretch>
        </p:blipFill>
        <p:spPr>
          <a:xfrm>
            <a:off x="1441666" y="3565600"/>
            <a:ext cx="114086" cy="114086"/>
          </a:xfrm>
          <a:prstGeom prst="rect">
            <a:avLst/>
          </a:prstGeom>
        </p:spPr>
      </p:pic>
      <p:pic>
        <p:nvPicPr>
          <p:cNvPr id="232" name="Picture 231">
            <a:extLst>
              <a:ext uri="{FF2B5EF4-FFF2-40B4-BE49-F238E27FC236}">
                <a16:creationId xmlns:a16="http://schemas.microsoft.com/office/drawing/2014/main" id="{A6550384-9FA6-47A2-BEEF-7117F46FC921}"/>
              </a:ext>
            </a:extLst>
          </p:cNvPr>
          <p:cNvPicPr>
            <a:picLocks noChangeAspect="1"/>
          </p:cNvPicPr>
          <p:nvPr/>
        </p:nvPicPr>
        <p:blipFill>
          <a:blip r:embed="rId35"/>
          <a:stretch>
            <a:fillRect/>
          </a:stretch>
        </p:blipFill>
        <p:spPr>
          <a:xfrm>
            <a:off x="2483498" y="2693648"/>
            <a:ext cx="114086" cy="114086"/>
          </a:xfrm>
          <a:prstGeom prst="rect">
            <a:avLst/>
          </a:prstGeom>
        </p:spPr>
      </p:pic>
      <p:pic>
        <p:nvPicPr>
          <p:cNvPr id="233" name="Picture 232">
            <a:extLst>
              <a:ext uri="{FF2B5EF4-FFF2-40B4-BE49-F238E27FC236}">
                <a16:creationId xmlns:a16="http://schemas.microsoft.com/office/drawing/2014/main" id="{B5F2BEB2-422A-474E-AE74-9FF3C40055EF}"/>
              </a:ext>
            </a:extLst>
          </p:cNvPr>
          <p:cNvPicPr>
            <a:picLocks noChangeAspect="1"/>
          </p:cNvPicPr>
          <p:nvPr/>
        </p:nvPicPr>
        <p:blipFill>
          <a:blip r:embed="rId35"/>
          <a:stretch>
            <a:fillRect/>
          </a:stretch>
        </p:blipFill>
        <p:spPr>
          <a:xfrm>
            <a:off x="3520111" y="3134816"/>
            <a:ext cx="114086" cy="114086"/>
          </a:xfrm>
          <a:prstGeom prst="rect">
            <a:avLst/>
          </a:prstGeom>
        </p:spPr>
      </p:pic>
      <p:pic>
        <p:nvPicPr>
          <p:cNvPr id="234" name="Picture 233">
            <a:extLst>
              <a:ext uri="{FF2B5EF4-FFF2-40B4-BE49-F238E27FC236}">
                <a16:creationId xmlns:a16="http://schemas.microsoft.com/office/drawing/2014/main" id="{7A75EC28-B3B9-4EC7-B36F-76371AC7C183}"/>
              </a:ext>
            </a:extLst>
          </p:cNvPr>
          <p:cNvPicPr>
            <a:picLocks noChangeAspect="1"/>
          </p:cNvPicPr>
          <p:nvPr/>
        </p:nvPicPr>
        <p:blipFill>
          <a:blip r:embed="rId35"/>
          <a:stretch>
            <a:fillRect/>
          </a:stretch>
        </p:blipFill>
        <p:spPr>
          <a:xfrm>
            <a:off x="1441666" y="2693648"/>
            <a:ext cx="114086" cy="114086"/>
          </a:xfrm>
          <a:prstGeom prst="rect">
            <a:avLst/>
          </a:prstGeom>
        </p:spPr>
      </p:pic>
      <p:pic>
        <p:nvPicPr>
          <p:cNvPr id="235" name="Picture 234">
            <a:extLst>
              <a:ext uri="{FF2B5EF4-FFF2-40B4-BE49-F238E27FC236}">
                <a16:creationId xmlns:a16="http://schemas.microsoft.com/office/drawing/2014/main" id="{51671578-1533-4145-9A32-370A30408A96}"/>
              </a:ext>
            </a:extLst>
          </p:cNvPr>
          <p:cNvPicPr>
            <a:picLocks noChangeAspect="1"/>
          </p:cNvPicPr>
          <p:nvPr/>
        </p:nvPicPr>
        <p:blipFill>
          <a:blip r:embed="rId35"/>
          <a:stretch>
            <a:fillRect/>
          </a:stretch>
        </p:blipFill>
        <p:spPr>
          <a:xfrm>
            <a:off x="3515544" y="3994229"/>
            <a:ext cx="114086" cy="114086"/>
          </a:xfrm>
          <a:prstGeom prst="rect">
            <a:avLst/>
          </a:prstGeom>
        </p:spPr>
      </p:pic>
      <p:pic>
        <p:nvPicPr>
          <p:cNvPr id="236" name="Picture 235">
            <a:extLst>
              <a:ext uri="{FF2B5EF4-FFF2-40B4-BE49-F238E27FC236}">
                <a16:creationId xmlns:a16="http://schemas.microsoft.com/office/drawing/2014/main" id="{8D28745A-C009-427F-872A-2DB2E0E03BB3}"/>
              </a:ext>
            </a:extLst>
          </p:cNvPr>
          <p:cNvPicPr>
            <a:picLocks noChangeAspect="1"/>
          </p:cNvPicPr>
          <p:nvPr/>
        </p:nvPicPr>
        <p:blipFill>
          <a:blip r:embed="rId35"/>
          <a:stretch>
            <a:fillRect/>
          </a:stretch>
        </p:blipFill>
        <p:spPr>
          <a:xfrm>
            <a:off x="1441666" y="3994229"/>
            <a:ext cx="114086" cy="114086"/>
          </a:xfrm>
          <a:prstGeom prst="rect">
            <a:avLst/>
          </a:prstGeom>
        </p:spPr>
      </p:pic>
      <p:pic>
        <p:nvPicPr>
          <p:cNvPr id="237" name="Picture 236">
            <a:extLst>
              <a:ext uri="{FF2B5EF4-FFF2-40B4-BE49-F238E27FC236}">
                <a16:creationId xmlns:a16="http://schemas.microsoft.com/office/drawing/2014/main" id="{FCCF979C-D1CF-4752-A822-1438ADCE1CD3}"/>
              </a:ext>
            </a:extLst>
          </p:cNvPr>
          <p:cNvPicPr>
            <a:picLocks noChangeAspect="1"/>
          </p:cNvPicPr>
          <p:nvPr/>
        </p:nvPicPr>
        <p:blipFill>
          <a:blip r:embed="rId35"/>
          <a:stretch>
            <a:fillRect/>
          </a:stretch>
        </p:blipFill>
        <p:spPr>
          <a:xfrm>
            <a:off x="6629285" y="3565600"/>
            <a:ext cx="114086" cy="114086"/>
          </a:xfrm>
          <a:prstGeom prst="rect">
            <a:avLst/>
          </a:prstGeom>
        </p:spPr>
      </p:pic>
      <p:pic>
        <p:nvPicPr>
          <p:cNvPr id="238" name="Picture 237">
            <a:extLst>
              <a:ext uri="{FF2B5EF4-FFF2-40B4-BE49-F238E27FC236}">
                <a16:creationId xmlns:a16="http://schemas.microsoft.com/office/drawing/2014/main" id="{1C5E5DEE-CD64-4E80-A1C2-84A292FE0211}"/>
              </a:ext>
            </a:extLst>
          </p:cNvPr>
          <p:cNvPicPr>
            <a:picLocks noChangeAspect="1"/>
          </p:cNvPicPr>
          <p:nvPr/>
        </p:nvPicPr>
        <p:blipFill>
          <a:blip r:embed="rId35"/>
          <a:stretch>
            <a:fillRect/>
          </a:stretch>
        </p:blipFill>
        <p:spPr>
          <a:xfrm>
            <a:off x="4553119" y="2693648"/>
            <a:ext cx="114086" cy="114086"/>
          </a:xfrm>
          <a:prstGeom prst="rect">
            <a:avLst/>
          </a:prstGeom>
        </p:spPr>
      </p:pic>
      <p:pic>
        <p:nvPicPr>
          <p:cNvPr id="239" name="Picture 238">
            <a:extLst>
              <a:ext uri="{FF2B5EF4-FFF2-40B4-BE49-F238E27FC236}">
                <a16:creationId xmlns:a16="http://schemas.microsoft.com/office/drawing/2014/main" id="{843838B3-4F16-494E-AF11-F3CB813902B0}"/>
              </a:ext>
            </a:extLst>
          </p:cNvPr>
          <p:cNvPicPr>
            <a:picLocks noChangeAspect="1"/>
          </p:cNvPicPr>
          <p:nvPr/>
        </p:nvPicPr>
        <p:blipFill>
          <a:blip r:embed="rId35"/>
          <a:stretch>
            <a:fillRect/>
          </a:stretch>
        </p:blipFill>
        <p:spPr>
          <a:xfrm>
            <a:off x="4549045" y="4427331"/>
            <a:ext cx="114086" cy="114086"/>
          </a:xfrm>
          <a:prstGeom prst="rect">
            <a:avLst/>
          </a:prstGeom>
        </p:spPr>
      </p:pic>
      <p:pic>
        <p:nvPicPr>
          <p:cNvPr id="240" name="Picture 239">
            <a:extLst>
              <a:ext uri="{FF2B5EF4-FFF2-40B4-BE49-F238E27FC236}">
                <a16:creationId xmlns:a16="http://schemas.microsoft.com/office/drawing/2014/main" id="{3E59957E-2CE3-46CE-9882-CEED30AFEFEE}"/>
              </a:ext>
            </a:extLst>
          </p:cNvPr>
          <p:cNvPicPr>
            <a:picLocks noChangeAspect="1"/>
          </p:cNvPicPr>
          <p:nvPr/>
        </p:nvPicPr>
        <p:blipFill>
          <a:blip r:embed="rId35"/>
          <a:stretch>
            <a:fillRect/>
          </a:stretch>
        </p:blipFill>
        <p:spPr>
          <a:xfrm>
            <a:off x="4548292" y="3994229"/>
            <a:ext cx="114086" cy="114086"/>
          </a:xfrm>
          <a:prstGeom prst="rect">
            <a:avLst/>
          </a:prstGeom>
        </p:spPr>
      </p:pic>
      <p:pic>
        <p:nvPicPr>
          <p:cNvPr id="241" name="Picture 240">
            <a:extLst>
              <a:ext uri="{FF2B5EF4-FFF2-40B4-BE49-F238E27FC236}">
                <a16:creationId xmlns:a16="http://schemas.microsoft.com/office/drawing/2014/main" id="{EE82672F-E8A1-49C5-A241-199C6190C53B}"/>
              </a:ext>
            </a:extLst>
          </p:cNvPr>
          <p:cNvPicPr>
            <a:picLocks noChangeAspect="1"/>
          </p:cNvPicPr>
          <p:nvPr/>
        </p:nvPicPr>
        <p:blipFill>
          <a:blip r:embed="rId35"/>
          <a:stretch>
            <a:fillRect/>
          </a:stretch>
        </p:blipFill>
        <p:spPr>
          <a:xfrm>
            <a:off x="5582451" y="4427331"/>
            <a:ext cx="114086" cy="114086"/>
          </a:xfrm>
          <a:prstGeom prst="rect">
            <a:avLst/>
          </a:prstGeom>
        </p:spPr>
      </p:pic>
      <p:pic>
        <p:nvPicPr>
          <p:cNvPr id="242" name="Picture 241">
            <a:extLst>
              <a:ext uri="{FF2B5EF4-FFF2-40B4-BE49-F238E27FC236}">
                <a16:creationId xmlns:a16="http://schemas.microsoft.com/office/drawing/2014/main" id="{19177DCA-B532-42B2-A181-549B19618D46}"/>
              </a:ext>
            </a:extLst>
          </p:cNvPr>
          <p:cNvPicPr>
            <a:picLocks noChangeAspect="1"/>
          </p:cNvPicPr>
          <p:nvPr/>
        </p:nvPicPr>
        <p:blipFill>
          <a:blip r:embed="rId35"/>
          <a:stretch>
            <a:fillRect/>
          </a:stretch>
        </p:blipFill>
        <p:spPr>
          <a:xfrm>
            <a:off x="5588920" y="2693648"/>
            <a:ext cx="114086" cy="114086"/>
          </a:xfrm>
          <a:prstGeom prst="rect">
            <a:avLst/>
          </a:prstGeom>
        </p:spPr>
      </p:pic>
      <p:pic>
        <p:nvPicPr>
          <p:cNvPr id="243" name="Picture 242">
            <a:extLst>
              <a:ext uri="{FF2B5EF4-FFF2-40B4-BE49-F238E27FC236}">
                <a16:creationId xmlns:a16="http://schemas.microsoft.com/office/drawing/2014/main" id="{87122641-34CE-48CB-A1E0-A335830680F8}"/>
              </a:ext>
            </a:extLst>
          </p:cNvPr>
          <p:cNvPicPr>
            <a:picLocks noChangeAspect="1"/>
          </p:cNvPicPr>
          <p:nvPr/>
        </p:nvPicPr>
        <p:blipFill>
          <a:blip r:embed="rId35"/>
          <a:stretch>
            <a:fillRect/>
          </a:stretch>
        </p:blipFill>
        <p:spPr>
          <a:xfrm>
            <a:off x="6629285" y="4427331"/>
            <a:ext cx="114086" cy="114086"/>
          </a:xfrm>
          <a:prstGeom prst="rect">
            <a:avLst/>
          </a:prstGeom>
        </p:spPr>
      </p:pic>
      <p:pic>
        <p:nvPicPr>
          <p:cNvPr id="244" name="Picture 243">
            <a:extLst>
              <a:ext uri="{FF2B5EF4-FFF2-40B4-BE49-F238E27FC236}">
                <a16:creationId xmlns:a16="http://schemas.microsoft.com/office/drawing/2014/main" id="{5FA859F0-B3E4-4B8E-B349-7A84307DCDA9}"/>
              </a:ext>
            </a:extLst>
          </p:cNvPr>
          <p:cNvPicPr>
            <a:picLocks noChangeAspect="1"/>
          </p:cNvPicPr>
          <p:nvPr/>
        </p:nvPicPr>
        <p:blipFill>
          <a:blip r:embed="rId35"/>
          <a:stretch>
            <a:fillRect/>
          </a:stretch>
        </p:blipFill>
        <p:spPr>
          <a:xfrm>
            <a:off x="2483498" y="4427331"/>
            <a:ext cx="114086" cy="114086"/>
          </a:xfrm>
          <a:prstGeom prst="rect">
            <a:avLst/>
          </a:prstGeom>
        </p:spPr>
      </p:pic>
      <p:pic>
        <p:nvPicPr>
          <p:cNvPr id="245" name="Picture 244">
            <a:extLst>
              <a:ext uri="{FF2B5EF4-FFF2-40B4-BE49-F238E27FC236}">
                <a16:creationId xmlns:a16="http://schemas.microsoft.com/office/drawing/2014/main" id="{F48979A5-B670-4D4E-9BE3-9782A5D83E15}"/>
              </a:ext>
            </a:extLst>
          </p:cNvPr>
          <p:cNvPicPr>
            <a:picLocks noChangeAspect="1"/>
          </p:cNvPicPr>
          <p:nvPr/>
        </p:nvPicPr>
        <p:blipFill>
          <a:blip r:embed="rId35"/>
          <a:stretch>
            <a:fillRect/>
          </a:stretch>
        </p:blipFill>
        <p:spPr>
          <a:xfrm>
            <a:off x="8637486" y="2693648"/>
            <a:ext cx="114086" cy="114086"/>
          </a:xfrm>
          <a:prstGeom prst="rect">
            <a:avLst/>
          </a:prstGeom>
        </p:spPr>
      </p:pic>
      <p:pic>
        <p:nvPicPr>
          <p:cNvPr id="246" name="Picture 245">
            <a:extLst>
              <a:ext uri="{FF2B5EF4-FFF2-40B4-BE49-F238E27FC236}">
                <a16:creationId xmlns:a16="http://schemas.microsoft.com/office/drawing/2014/main" id="{0A82CD05-8F47-44A2-8C81-C657A26632D9}"/>
              </a:ext>
            </a:extLst>
          </p:cNvPr>
          <p:cNvPicPr>
            <a:picLocks noChangeAspect="1"/>
          </p:cNvPicPr>
          <p:nvPr/>
        </p:nvPicPr>
        <p:blipFill>
          <a:blip r:embed="rId35"/>
          <a:stretch>
            <a:fillRect/>
          </a:stretch>
        </p:blipFill>
        <p:spPr>
          <a:xfrm>
            <a:off x="6629285" y="2693648"/>
            <a:ext cx="114086" cy="114086"/>
          </a:xfrm>
          <a:prstGeom prst="rect">
            <a:avLst/>
          </a:prstGeom>
        </p:spPr>
      </p:pic>
      <p:pic>
        <p:nvPicPr>
          <p:cNvPr id="247" name="Picture 246">
            <a:extLst>
              <a:ext uri="{FF2B5EF4-FFF2-40B4-BE49-F238E27FC236}">
                <a16:creationId xmlns:a16="http://schemas.microsoft.com/office/drawing/2014/main" id="{54E0E533-53B4-4DC9-A45D-A98C881DE3E0}"/>
              </a:ext>
            </a:extLst>
          </p:cNvPr>
          <p:cNvPicPr>
            <a:picLocks noChangeAspect="1"/>
          </p:cNvPicPr>
          <p:nvPr/>
        </p:nvPicPr>
        <p:blipFill>
          <a:blip r:embed="rId35"/>
          <a:stretch>
            <a:fillRect/>
          </a:stretch>
        </p:blipFill>
        <p:spPr>
          <a:xfrm>
            <a:off x="7656070" y="4427331"/>
            <a:ext cx="114086" cy="114086"/>
          </a:xfrm>
          <a:prstGeom prst="rect">
            <a:avLst/>
          </a:prstGeom>
        </p:spPr>
      </p:pic>
      <p:pic>
        <p:nvPicPr>
          <p:cNvPr id="248" name="Picture 247">
            <a:extLst>
              <a:ext uri="{FF2B5EF4-FFF2-40B4-BE49-F238E27FC236}">
                <a16:creationId xmlns:a16="http://schemas.microsoft.com/office/drawing/2014/main" id="{B547582A-3345-4F5D-85C8-38C8DE329DEB}"/>
              </a:ext>
            </a:extLst>
          </p:cNvPr>
          <p:cNvPicPr>
            <a:picLocks noChangeAspect="1"/>
          </p:cNvPicPr>
          <p:nvPr/>
        </p:nvPicPr>
        <p:blipFill>
          <a:blip r:embed="rId35"/>
          <a:stretch>
            <a:fillRect/>
          </a:stretch>
        </p:blipFill>
        <p:spPr>
          <a:xfrm>
            <a:off x="6629285" y="3994229"/>
            <a:ext cx="114086" cy="114086"/>
          </a:xfrm>
          <a:prstGeom prst="rect">
            <a:avLst/>
          </a:prstGeom>
        </p:spPr>
      </p:pic>
      <p:pic>
        <p:nvPicPr>
          <p:cNvPr id="249" name="Picture 248">
            <a:extLst>
              <a:ext uri="{FF2B5EF4-FFF2-40B4-BE49-F238E27FC236}">
                <a16:creationId xmlns:a16="http://schemas.microsoft.com/office/drawing/2014/main" id="{A6519AF9-93AF-45DC-840B-549EE1877A58}"/>
              </a:ext>
            </a:extLst>
          </p:cNvPr>
          <p:cNvPicPr>
            <a:picLocks noChangeAspect="1"/>
          </p:cNvPicPr>
          <p:nvPr/>
        </p:nvPicPr>
        <p:blipFill>
          <a:blip r:embed="rId35"/>
          <a:stretch>
            <a:fillRect/>
          </a:stretch>
        </p:blipFill>
        <p:spPr>
          <a:xfrm>
            <a:off x="7656070" y="3565600"/>
            <a:ext cx="114086" cy="114086"/>
          </a:xfrm>
          <a:prstGeom prst="rect">
            <a:avLst/>
          </a:prstGeom>
        </p:spPr>
      </p:pic>
      <p:pic>
        <p:nvPicPr>
          <p:cNvPr id="250" name="Picture 249">
            <a:extLst>
              <a:ext uri="{FF2B5EF4-FFF2-40B4-BE49-F238E27FC236}">
                <a16:creationId xmlns:a16="http://schemas.microsoft.com/office/drawing/2014/main" id="{B732675E-AD83-4448-A219-BF36E8DD176C}"/>
              </a:ext>
            </a:extLst>
          </p:cNvPr>
          <p:cNvPicPr>
            <a:picLocks noChangeAspect="1"/>
          </p:cNvPicPr>
          <p:nvPr/>
        </p:nvPicPr>
        <p:blipFill>
          <a:blip r:embed="rId35"/>
          <a:stretch>
            <a:fillRect/>
          </a:stretch>
        </p:blipFill>
        <p:spPr>
          <a:xfrm>
            <a:off x="1441666" y="3134816"/>
            <a:ext cx="114086" cy="114086"/>
          </a:xfrm>
          <a:prstGeom prst="rect">
            <a:avLst/>
          </a:prstGeom>
        </p:spPr>
      </p:pic>
      <p:pic>
        <p:nvPicPr>
          <p:cNvPr id="251" name="Picture 250">
            <a:extLst>
              <a:ext uri="{FF2B5EF4-FFF2-40B4-BE49-F238E27FC236}">
                <a16:creationId xmlns:a16="http://schemas.microsoft.com/office/drawing/2014/main" id="{0FBEDA00-4ADC-4F3A-B4A0-EDA22309C25E}"/>
              </a:ext>
            </a:extLst>
          </p:cNvPr>
          <p:cNvPicPr>
            <a:picLocks noChangeAspect="1"/>
          </p:cNvPicPr>
          <p:nvPr/>
        </p:nvPicPr>
        <p:blipFill>
          <a:blip r:embed="rId35"/>
          <a:stretch>
            <a:fillRect/>
          </a:stretch>
        </p:blipFill>
        <p:spPr>
          <a:xfrm>
            <a:off x="2483498" y="3994229"/>
            <a:ext cx="114086" cy="114086"/>
          </a:xfrm>
          <a:prstGeom prst="rect">
            <a:avLst/>
          </a:prstGeom>
        </p:spPr>
      </p:pic>
      <p:pic>
        <p:nvPicPr>
          <p:cNvPr id="252" name="Picture 251">
            <a:extLst>
              <a:ext uri="{FF2B5EF4-FFF2-40B4-BE49-F238E27FC236}">
                <a16:creationId xmlns:a16="http://schemas.microsoft.com/office/drawing/2014/main" id="{DF143713-41C9-43F9-A2F7-4215BC19A0BD}"/>
              </a:ext>
            </a:extLst>
          </p:cNvPr>
          <p:cNvPicPr>
            <a:picLocks noChangeAspect="1"/>
          </p:cNvPicPr>
          <p:nvPr/>
        </p:nvPicPr>
        <p:blipFill>
          <a:blip r:embed="rId35"/>
          <a:stretch>
            <a:fillRect/>
          </a:stretch>
        </p:blipFill>
        <p:spPr>
          <a:xfrm>
            <a:off x="8691126" y="3994229"/>
            <a:ext cx="114086" cy="114086"/>
          </a:xfrm>
          <a:prstGeom prst="rect">
            <a:avLst/>
          </a:prstGeom>
        </p:spPr>
      </p:pic>
      <p:pic>
        <p:nvPicPr>
          <p:cNvPr id="253" name="Picture 252">
            <a:extLst>
              <a:ext uri="{FF2B5EF4-FFF2-40B4-BE49-F238E27FC236}">
                <a16:creationId xmlns:a16="http://schemas.microsoft.com/office/drawing/2014/main" id="{D77928E8-3545-4885-8BDF-57A85D53979A}"/>
              </a:ext>
            </a:extLst>
          </p:cNvPr>
          <p:cNvPicPr>
            <a:picLocks noChangeAspect="1"/>
          </p:cNvPicPr>
          <p:nvPr/>
        </p:nvPicPr>
        <p:blipFill>
          <a:blip r:embed="rId35"/>
          <a:stretch>
            <a:fillRect/>
          </a:stretch>
        </p:blipFill>
        <p:spPr>
          <a:xfrm>
            <a:off x="5588920" y="3134816"/>
            <a:ext cx="114086" cy="114086"/>
          </a:xfrm>
          <a:prstGeom prst="rect">
            <a:avLst/>
          </a:prstGeom>
        </p:spPr>
      </p:pic>
      <p:pic>
        <p:nvPicPr>
          <p:cNvPr id="3" name="Picture 2">
            <a:extLst>
              <a:ext uri="{FF2B5EF4-FFF2-40B4-BE49-F238E27FC236}">
                <a16:creationId xmlns:a16="http://schemas.microsoft.com/office/drawing/2014/main" id="{66F742A4-6A90-475A-8121-2E1A3B538D15}"/>
              </a:ext>
            </a:extLst>
          </p:cNvPr>
          <p:cNvPicPr>
            <a:picLocks noChangeAspect="1"/>
          </p:cNvPicPr>
          <p:nvPr/>
        </p:nvPicPr>
        <p:blipFill>
          <a:blip r:embed="rId36"/>
          <a:stretch>
            <a:fillRect/>
          </a:stretch>
        </p:blipFill>
        <p:spPr>
          <a:xfrm>
            <a:off x="6897064" y="3170995"/>
            <a:ext cx="724076" cy="364844"/>
          </a:xfrm>
          <a:prstGeom prst="rect">
            <a:avLst/>
          </a:prstGeom>
        </p:spPr>
      </p:pic>
      <p:pic>
        <p:nvPicPr>
          <p:cNvPr id="5" name="Picture 4">
            <a:extLst>
              <a:ext uri="{FF2B5EF4-FFF2-40B4-BE49-F238E27FC236}">
                <a16:creationId xmlns:a16="http://schemas.microsoft.com/office/drawing/2014/main" id="{9E856A9C-CE65-4782-995B-5A7313DFCC32}"/>
              </a:ext>
            </a:extLst>
          </p:cNvPr>
          <p:cNvPicPr>
            <a:picLocks noChangeAspect="1"/>
          </p:cNvPicPr>
          <p:nvPr/>
        </p:nvPicPr>
        <p:blipFill>
          <a:blip r:embed="rId37"/>
          <a:stretch>
            <a:fillRect/>
          </a:stretch>
        </p:blipFill>
        <p:spPr>
          <a:xfrm>
            <a:off x="7950899" y="3181825"/>
            <a:ext cx="681011" cy="343187"/>
          </a:xfrm>
          <a:prstGeom prst="rect">
            <a:avLst/>
          </a:prstGeom>
        </p:spPr>
      </p:pic>
      <p:pic>
        <p:nvPicPr>
          <p:cNvPr id="6" name="Picture 5">
            <a:extLst>
              <a:ext uri="{FF2B5EF4-FFF2-40B4-BE49-F238E27FC236}">
                <a16:creationId xmlns:a16="http://schemas.microsoft.com/office/drawing/2014/main" id="{82EDDF37-33B6-4363-899D-F2855CBC9FD5}"/>
              </a:ext>
            </a:extLst>
          </p:cNvPr>
          <p:cNvPicPr>
            <a:picLocks noChangeAspect="1"/>
          </p:cNvPicPr>
          <p:nvPr/>
        </p:nvPicPr>
        <p:blipFill>
          <a:blip r:embed="rId38"/>
          <a:stretch>
            <a:fillRect/>
          </a:stretch>
        </p:blipFill>
        <p:spPr>
          <a:xfrm>
            <a:off x="4863248" y="3191859"/>
            <a:ext cx="634039" cy="323116"/>
          </a:xfrm>
          <a:prstGeom prst="rect">
            <a:avLst/>
          </a:prstGeom>
        </p:spPr>
      </p:pic>
      <p:pic>
        <p:nvPicPr>
          <p:cNvPr id="9" name="Picture 8">
            <a:extLst>
              <a:ext uri="{FF2B5EF4-FFF2-40B4-BE49-F238E27FC236}">
                <a16:creationId xmlns:a16="http://schemas.microsoft.com/office/drawing/2014/main" id="{78A629ED-CA97-48CC-814D-8FCBEA1E2C8C}"/>
              </a:ext>
            </a:extLst>
          </p:cNvPr>
          <p:cNvPicPr>
            <a:picLocks noChangeAspect="1"/>
          </p:cNvPicPr>
          <p:nvPr/>
        </p:nvPicPr>
        <p:blipFill>
          <a:blip r:embed="rId39"/>
          <a:stretch>
            <a:fillRect/>
          </a:stretch>
        </p:blipFill>
        <p:spPr>
          <a:xfrm>
            <a:off x="717199" y="3632543"/>
            <a:ext cx="623418" cy="311709"/>
          </a:xfrm>
          <a:prstGeom prst="rect">
            <a:avLst/>
          </a:prstGeom>
        </p:spPr>
      </p:pic>
      <p:pic>
        <p:nvPicPr>
          <p:cNvPr id="10" name="Picture 9">
            <a:extLst>
              <a:ext uri="{FF2B5EF4-FFF2-40B4-BE49-F238E27FC236}">
                <a16:creationId xmlns:a16="http://schemas.microsoft.com/office/drawing/2014/main" id="{A689B2DC-2423-42BA-A51E-D3BF022221AB}"/>
              </a:ext>
            </a:extLst>
          </p:cNvPr>
          <p:cNvPicPr>
            <a:picLocks noChangeAspect="1"/>
          </p:cNvPicPr>
          <p:nvPr/>
        </p:nvPicPr>
        <p:blipFill>
          <a:blip r:embed="rId40"/>
          <a:stretch>
            <a:fillRect/>
          </a:stretch>
        </p:blipFill>
        <p:spPr>
          <a:xfrm>
            <a:off x="3782380" y="3610262"/>
            <a:ext cx="712542" cy="356271"/>
          </a:xfrm>
          <a:prstGeom prst="rect">
            <a:avLst/>
          </a:prstGeom>
        </p:spPr>
      </p:pic>
      <p:pic>
        <p:nvPicPr>
          <p:cNvPr id="11" name="Picture 10">
            <a:extLst>
              <a:ext uri="{FF2B5EF4-FFF2-40B4-BE49-F238E27FC236}">
                <a16:creationId xmlns:a16="http://schemas.microsoft.com/office/drawing/2014/main" id="{C67035E8-0423-46B4-B40E-39847CF4066C}"/>
              </a:ext>
            </a:extLst>
          </p:cNvPr>
          <p:cNvPicPr>
            <a:picLocks noChangeAspect="1"/>
          </p:cNvPicPr>
          <p:nvPr/>
        </p:nvPicPr>
        <p:blipFill>
          <a:blip r:embed="rId41"/>
          <a:stretch>
            <a:fillRect/>
          </a:stretch>
        </p:blipFill>
        <p:spPr>
          <a:xfrm>
            <a:off x="1750969" y="4164670"/>
            <a:ext cx="630248" cy="117780"/>
          </a:xfrm>
          <a:prstGeom prst="rect">
            <a:avLst/>
          </a:prstGeom>
        </p:spPr>
      </p:pic>
      <p:pic>
        <p:nvPicPr>
          <p:cNvPr id="12" name="Picture 11">
            <a:extLst>
              <a:ext uri="{FF2B5EF4-FFF2-40B4-BE49-F238E27FC236}">
                <a16:creationId xmlns:a16="http://schemas.microsoft.com/office/drawing/2014/main" id="{E33AEBA0-250A-4418-847A-465918E91061}"/>
              </a:ext>
            </a:extLst>
          </p:cNvPr>
          <p:cNvPicPr>
            <a:picLocks noChangeAspect="1"/>
          </p:cNvPicPr>
          <p:nvPr/>
        </p:nvPicPr>
        <p:blipFill>
          <a:blip r:embed="rId42"/>
          <a:stretch>
            <a:fillRect/>
          </a:stretch>
        </p:blipFill>
        <p:spPr>
          <a:xfrm>
            <a:off x="6073916" y="3205456"/>
            <a:ext cx="298274" cy="295922"/>
          </a:xfrm>
          <a:prstGeom prst="rect">
            <a:avLst/>
          </a:prstGeom>
        </p:spPr>
      </p:pic>
      <p:pic>
        <p:nvPicPr>
          <p:cNvPr id="13" name="Picture 12">
            <a:extLst>
              <a:ext uri="{FF2B5EF4-FFF2-40B4-BE49-F238E27FC236}">
                <a16:creationId xmlns:a16="http://schemas.microsoft.com/office/drawing/2014/main" id="{43460F55-1A27-4D24-AA47-743C8CA6B518}"/>
              </a:ext>
            </a:extLst>
          </p:cNvPr>
          <p:cNvPicPr>
            <a:picLocks noChangeAspect="1"/>
          </p:cNvPicPr>
          <p:nvPr/>
        </p:nvPicPr>
        <p:blipFill>
          <a:blip r:embed="rId43"/>
          <a:stretch>
            <a:fillRect/>
          </a:stretch>
        </p:blipFill>
        <p:spPr>
          <a:xfrm>
            <a:off x="8017230" y="2769303"/>
            <a:ext cx="548346" cy="274637"/>
          </a:xfrm>
          <a:prstGeom prst="rect">
            <a:avLst/>
          </a:prstGeom>
        </p:spPr>
      </p:pic>
      <p:pic>
        <p:nvPicPr>
          <p:cNvPr id="79" name="Picture 78">
            <a:extLst>
              <a:ext uri="{FF2B5EF4-FFF2-40B4-BE49-F238E27FC236}">
                <a16:creationId xmlns:a16="http://schemas.microsoft.com/office/drawing/2014/main" id="{18B1F948-D322-4AFC-A973-71642FE2AED0}"/>
              </a:ext>
            </a:extLst>
          </p:cNvPr>
          <p:cNvPicPr>
            <a:picLocks noChangeAspect="1"/>
          </p:cNvPicPr>
          <p:nvPr/>
        </p:nvPicPr>
        <p:blipFill>
          <a:blip r:embed="rId35"/>
          <a:stretch>
            <a:fillRect/>
          </a:stretch>
        </p:blipFill>
        <p:spPr>
          <a:xfrm>
            <a:off x="7656070" y="3994229"/>
            <a:ext cx="114086" cy="114086"/>
          </a:xfrm>
          <a:prstGeom prst="rect">
            <a:avLst/>
          </a:prstGeom>
        </p:spPr>
      </p:pic>
      <p:pic>
        <p:nvPicPr>
          <p:cNvPr id="80" name="Picture 79">
            <a:extLst>
              <a:ext uri="{FF2B5EF4-FFF2-40B4-BE49-F238E27FC236}">
                <a16:creationId xmlns:a16="http://schemas.microsoft.com/office/drawing/2014/main" id="{D3554003-7FC0-41E2-BA83-4EFE245F98B1}"/>
              </a:ext>
            </a:extLst>
          </p:cNvPr>
          <p:cNvPicPr>
            <a:picLocks noChangeAspect="1"/>
          </p:cNvPicPr>
          <p:nvPr/>
        </p:nvPicPr>
        <p:blipFill>
          <a:blip r:embed="rId35"/>
          <a:stretch>
            <a:fillRect/>
          </a:stretch>
        </p:blipFill>
        <p:spPr>
          <a:xfrm>
            <a:off x="5588920" y="3994229"/>
            <a:ext cx="114086" cy="114086"/>
          </a:xfrm>
          <a:prstGeom prst="rect">
            <a:avLst/>
          </a:prstGeom>
        </p:spPr>
      </p:pic>
      <p:sp>
        <p:nvSpPr>
          <p:cNvPr id="14" name="Rectangle 13">
            <a:extLst>
              <a:ext uri="{FF2B5EF4-FFF2-40B4-BE49-F238E27FC236}">
                <a16:creationId xmlns:a16="http://schemas.microsoft.com/office/drawing/2014/main" id="{A9690D55-CB1F-49B3-A602-15AA968C9F30}"/>
              </a:ext>
            </a:extLst>
          </p:cNvPr>
          <p:cNvSpPr/>
          <p:nvPr/>
        </p:nvSpPr>
        <p:spPr>
          <a:xfrm>
            <a:off x="464400" y="5229209"/>
            <a:ext cx="8229600" cy="534342"/>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65" name="TextBox 164">
            <a:extLst>
              <a:ext uri="{FF2B5EF4-FFF2-40B4-BE49-F238E27FC236}">
                <a16:creationId xmlns:a16="http://schemas.microsoft.com/office/drawing/2014/main" id="{66E9B97A-418C-45FB-94B4-99FF1229928C}"/>
              </a:ext>
            </a:extLst>
          </p:cNvPr>
          <p:cNvSpPr txBox="1"/>
          <p:nvPr/>
        </p:nvSpPr>
        <p:spPr>
          <a:xfrm>
            <a:off x="5074153" y="5575185"/>
            <a:ext cx="3946770" cy="261610"/>
          </a:xfrm>
          <a:prstGeom prst="rect">
            <a:avLst/>
          </a:prstGeom>
          <a:noFill/>
        </p:spPr>
        <p:txBody>
          <a:bodyPr wrap="square" rtlCol="0">
            <a:spAutoFit/>
          </a:bodyPr>
          <a:lstStyle/>
          <a:p>
            <a:r>
              <a:rPr lang="en-US" sz="800" i="1" dirty="0">
                <a:solidFill>
                  <a:schemeClr val="bg1">
                    <a:lumMod val="50000"/>
                  </a:schemeClr>
                </a:solidFill>
                <a:cs typeface="Arial" panose="020B0604020202020204" pitchFamily="34" charset="0"/>
              </a:rPr>
              <a:t>*Full members have the following symbol:               The rest are associate members</a:t>
            </a:r>
            <a:r>
              <a:rPr lang="en-US" sz="1100" i="1" dirty="0">
                <a:solidFill>
                  <a:schemeClr val="bg1">
                    <a:lumMod val="50000"/>
                  </a:schemeClr>
                </a:solidFill>
                <a:cs typeface="Arial" panose="020B0604020202020204" pitchFamily="34" charset="0"/>
              </a:rPr>
              <a:t>.</a:t>
            </a:r>
            <a:endParaRPr lang="en-US" sz="1200" i="1" dirty="0">
              <a:solidFill>
                <a:schemeClr val="bg1">
                  <a:lumMod val="50000"/>
                </a:schemeClr>
              </a:solidFill>
              <a:cs typeface="Arial" panose="020B0604020202020204" pitchFamily="34" charset="0"/>
            </a:endParaRPr>
          </a:p>
        </p:txBody>
      </p:sp>
      <p:pic>
        <p:nvPicPr>
          <p:cNvPr id="145" name="Picture 144">
            <a:extLst>
              <a:ext uri="{FF2B5EF4-FFF2-40B4-BE49-F238E27FC236}">
                <a16:creationId xmlns:a16="http://schemas.microsoft.com/office/drawing/2014/main" id="{6C37B8B0-754C-FE46-BDE4-FDF017B43333}"/>
              </a:ext>
            </a:extLst>
          </p:cNvPr>
          <p:cNvPicPr>
            <a:picLocks noChangeAspect="1"/>
          </p:cNvPicPr>
          <p:nvPr/>
        </p:nvPicPr>
        <p:blipFill>
          <a:blip r:embed="rId35"/>
          <a:stretch>
            <a:fillRect/>
          </a:stretch>
        </p:blipFill>
        <p:spPr>
          <a:xfrm>
            <a:off x="6914044" y="5606509"/>
            <a:ext cx="266988" cy="266988"/>
          </a:xfrm>
          <a:prstGeom prst="rect">
            <a:avLst/>
          </a:prstGeom>
        </p:spPr>
      </p:pic>
    </p:spTree>
    <p:extLst>
      <p:ext uri="{BB962C8B-B14F-4D97-AF65-F5344CB8AC3E}">
        <p14:creationId xmlns:p14="http://schemas.microsoft.com/office/powerpoint/2010/main" val="32018645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sz="2000" b="1" dirty="0"/>
              <a:t>Our speakers </a:t>
            </a:r>
          </a:p>
        </p:txBody>
      </p:sp>
      <p:sp>
        <p:nvSpPr>
          <p:cNvPr id="5" name="Slide Number Placeholder 4"/>
          <p:cNvSpPr>
            <a:spLocks noGrp="1"/>
          </p:cNvSpPr>
          <p:nvPr>
            <p:ph type="sldNum" sz="quarter" idx="12"/>
          </p:nvPr>
        </p:nvSpPr>
        <p:spPr/>
        <p:txBody>
          <a:bodyPr/>
          <a:lstStyle/>
          <a:p>
            <a:fld id="{E09DBD89-DAF3-7144-A512-815880C1C590}" type="slidenum">
              <a:rPr lang="en-US" smtClean="0"/>
              <a:pPr/>
              <a:t>3</a:t>
            </a:fld>
            <a:endParaRPr lang="en-US" dirty="0"/>
          </a:p>
        </p:txBody>
      </p:sp>
      <p:sp>
        <p:nvSpPr>
          <p:cNvPr id="6" name="TextBox 5"/>
          <p:cNvSpPr txBox="1"/>
          <p:nvPr/>
        </p:nvSpPr>
        <p:spPr>
          <a:xfrm>
            <a:off x="1107684" y="6353674"/>
            <a:ext cx="1880605" cy="313034"/>
          </a:xfrm>
          <a:prstGeom prst="rect">
            <a:avLst/>
          </a:prstGeom>
          <a:noFill/>
        </p:spPr>
        <p:txBody>
          <a:bodyPr wrap="square" rtlCol="0">
            <a:spAutoFit/>
          </a:bodyPr>
          <a:lstStyle/>
          <a:p>
            <a:pPr>
              <a:lnSpc>
                <a:spcPct val="130000"/>
              </a:lnSpc>
            </a:pPr>
            <a:r>
              <a:rPr lang="en-US" sz="1200" dirty="0">
                <a:solidFill>
                  <a:schemeClr val="accent1"/>
                </a:solidFill>
              </a:rPr>
              <a:t>Visit:</a:t>
            </a:r>
            <a:r>
              <a:rPr lang="en-US" sz="1200" dirty="0"/>
              <a:t> </a:t>
            </a:r>
            <a:r>
              <a:rPr lang="en-US" sz="1200" dirty="0">
                <a:solidFill>
                  <a:schemeClr val="bg1">
                    <a:lumMod val="50000"/>
                  </a:schemeClr>
                </a:solidFill>
              </a:rPr>
              <a:t>www.pscinitiative.org</a:t>
            </a:r>
          </a:p>
        </p:txBody>
      </p:sp>
      <p:grpSp>
        <p:nvGrpSpPr>
          <p:cNvPr id="9" name="Group 8"/>
          <p:cNvGrpSpPr/>
          <p:nvPr/>
        </p:nvGrpSpPr>
        <p:grpSpPr>
          <a:xfrm>
            <a:off x="1045740" y="3552397"/>
            <a:ext cx="8121434" cy="1138773"/>
            <a:chOff x="900343" y="2926904"/>
            <a:chExt cx="8121434" cy="1138773"/>
          </a:xfrm>
        </p:grpSpPr>
        <p:sp>
          <p:nvSpPr>
            <p:cNvPr id="11" name="Rectangle 10"/>
            <p:cNvSpPr/>
            <p:nvPr/>
          </p:nvSpPr>
          <p:spPr>
            <a:xfrm>
              <a:off x="900343" y="2944613"/>
              <a:ext cx="3218961" cy="1015663"/>
            </a:xfrm>
            <a:prstGeom prst="rect">
              <a:avLst/>
            </a:prstGeom>
          </p:spPr>
          <p:txBody>
            <a:bodyPr wrap="square">
              <a:spAutoFit/>
            </a:bodyPr>
            <a:lstStyle/>
            <a:p>
              <a:r>
                <a:rPr lang="en-GB" sz="1000" b="1" dirty="0">
                  <a:solidFill>
                    <a:schemeClr val="bg1">
                      <a:lumMod val="50000"/>
                    </a:schemeClr>
                  </a:solidFill>
                </a:rPr>
                <a:t>Kelly Kappler, </a:t>
              </a:r>
              <a:r>
                <a:rPr lang="en-GB" sz="1000" dirty="0">
                  <a:solidFill>
                    <a:schemeClr val="bg1">
                      <a:lumMod val="50000"/>
                    </a:schemeClr>
                  </a:solidFill>
                </a:rPr>
                <a:t>Senior Manager EHS&amp;S External Supply Americas, Johnson &amp; Johnson</a:t>
              </a:r>
              <a:endParaRPr lang="en-GB" sz="1000" dirty="0">
                <a:solidFill>
                  <a:schemeClr val="bg1">
                    <a:lumMod val="50000"/>
                  </a:schemeClr>
                </a:solidFill>
                <a:cs typeface="Arial" panose="020B0604020202020204" pitchFamily="34" charset="0"/>
              </a:endParaRPr>
            </a:p>
            <a:p>
              <a:pPr lvl="0"/>
              <a:endParaRPr lang="en-US" sz="800" dirty="0">
                <a:solidFill>
                  <a:schemeClr val="bg1">
                    <a:lumMod val="50000"/>
                  </a:schemeClr>
                </a:solidFill>
                <a:cs typeface="Arial" panose="020B0604020202020204" pitchFamily="34" charset="0"/>
              </a:endParaRPr>
            </a:p>
            <a:p>
              <a:pPr lvl="0"/>
              <a:r>
                <a:rPr lang="en-US" sz="800" dirty="0">
                  <a:solidFill>
                    <a:schemeClr val="bg1">
                      <a:lumMod val="50000"/>
                    </a:schemeClr>
                  </a:solidFill>
                  <a:cs typeface="Arial" panose="020B0604020202020204" pitchFamily="34" charset="0"/>
                </a:rPr>
                <a:t>Kelly Kappler is </a:t>
              </a:r>
              <a:r>
                <a:rPr lang="en-US" sz="800" dirty="0">
                  <a:solidFill>
                    <a:schemeClr val="bg1">
                      <a:lumMod val="50000"/>
                    </a:schemeClr>
                  </a:solidFill>
                </a:rPr>
                <a:t>responsible for the environmental, health, safety and sustainability of enterprise wide Johnson &amp; Johnson suppliers in the Americas regions. Johnson &amp; Johnson has been a member since the formation of PSCI in 2006. </a:t>
              </a:r>
              <a:r>
                <a:rPr lang="en-US" sz="800" dirty="0">
                  <a:solidFill>
                    <a:schemeClr val="bg1">
                      <a:lumMod val="50000"/>
                    </a:schemeClr>
                  </a:solidFill>
                  <a:cs typeface="Arial" panose="020B0604020202020204" pitchFamily="34" charset="0"/>
                </a:rPr>
                <a:t>She is PSCI Board Secretary</a:t>
              </a:r>
              <a:r>
                <a:rPr lang="en-GB" sz="800" dirty="0">
                  <a:solidFill>
                    <a:schemeClr val="bg1">
                      <a:lumMod val="50000"/>
                    </a:schemeClr>
                  </a:solidFill>
                  <a:cs typeface="Arial" panose="020B0604020202020204" pitchFamily="34" charset="0"/>
                </a:rPr>
                <a:t>.</a:t>
              </a:r>
            </a:p>
          </p:txBody>
        </p:sp>
        <p:sp>
          <p:nvSpPr>
            <p:cNvPr id="12" name="Rectangle 11"/>
            <p:cNvSpPr/>
            <p:nvPr/>
          </p:nvSpPr>
          <p:spPr>
            <a:xfrm>
              <a:off x="5303428" y="2926904"/>
              <a:ext cx="3718349" cy="1138773"/>
            </a:xfrm>
            <a:prstGeom prst="rect">
              <a:avLst/>
            </a:prstGeom>
          </p:spPr>
          <p:txBody>
            <a:bodyPr wrap="square">
              <a:spAutoFit/>
            </a:bodyPr>
            <a:lstStyle/>
            <a:p>
              <a:r>
                <a:rPr lang="en-GB" sz="1000" b="1" dirty="0">
                  <a:solidFill>
                    <a:schemeClr val="bg1">
                      <a:lumMod val="50000"/>
                    </a:schemeClr>
                  </a:solidFill>
                </a:rPr>
                <a:t>Phil Sumner, </a:t>
              </a:r>
              <a:r>
                <a:rPr lang="en-GB" sz="1000" dirty="0">
                  <a:solidFill>
                    <a:schemeClr val="bg1">
                      <a:lumMod val="50000"/>
                    </a:schemeClr>
                  </a:solidFill>
                </a:rPr>
                <a:t>Senior Manager – Facilities and Utilities Engineering, Global Engineering, Pfizer Inc.</a:t>
              </a:r>
              <a:endParaRPr lang="en-US" sz="1000" dirty="0">
                <a:solidFill>
                  <a:schemeClr val="bg1">
                    <a:lumMod val="50000"/>
                  </a:schemeClr>
                </a:solidFill>
              </a:endParaRPr>
            </a:p>
            <a:p>
              <a:endParaRPr lang="en-US" sz="800" dirty="0">
                <a:solidFill>
                  <a:schemeClr val="bg1">
                    <a:lumMod val="50000"/>
                  </a:schemeClr>
                </a:solidFill>
                <a:cs typeface="Arial" panose="020B0604020202020204" pitchFamily="34" charset="0"/>
              </a:endParaRPr>
            </a:p>
            <a:p>
              <a:r>
                <a:rPr lang="en-US" sz="800" dirty="0">
                  <a:solidFill>
                    <a:schemeClr val="bg1">
                      <a:lumMod val="50000"/>
                    </a:schemeClr>
                  </a:solidFill>
                  <a:cs typeface="Arial" panose="020B0604020202020204" pitchFamily="34" charset="0"/>
                </a:rPr>
                <a:t>Phil Sumner has</a:t>
              </a:r>
              <a:r>
                <a:rPr lang="en-US" sz="800" dirty="0">
                  <a:solidFill>
                    <a:schemeClr val="bg1">
                      <a:lumMod val="50000"/>
                    </a:schemeClr>
                  </a:solidFill>
                </a:rPr>
                <a:t> 30+ years of pharmaceutical manufacturing, utility equipment manufacturing and commercial construction experience. He is a pharmaceutical water systems Subject Matter Expert and is responsible for the Pfizer Water Sustainability Program.  He is an active member and guidance document development team leader with ISPE and is a registered Professional Engineer.</a:t>
              </a:r>
            </a:p>
          </p:txBody>
        </p:sp>
      </p:grpSp>
      <p:grpSp>
        <p:nvGrpSpPr>
          <p:cNvPr id="14" name="Group 13"/>
          <p:cNvGrpSpPr/>
          <p:nvPr/>
        </p:nvGrpSpPr>
        <p:grpSpPr>
          <a:xfrm>
            <a:off x="1029631" y="1577167"/>
            <a:ext cx="7987641" cy="1661993"/>
            <a:chOff x="884234" y="3057682"/>
            <a:chExt cx="7987641" cy="1661993"/>
          </a:xfrm>
        </p:grpSpPr>
        <p:sp>
          <p:nvSpPr>
            <p:cNvPr id="15" name="Rectangle 14"/>
            <p:cNvSpPr/>
            <p:nvPr/>
          </p:nvSpPr>
          <p:spPr>
            <a:xfrm>
              <a:off x="884234" y="3057682"/>
              <a:ext cx="3568447" cy="1661993"/>
            </a:xfrm>
            <a:prstGeom prst="rect">
              <a:avLst/>
            </a:prstGeom>
          </p:spPr>
          <p:txBody>
            <a:bodyPr wrap="square">
              <a:spAutoFit/>
            </a:bodyPr>
            <a:lstStyle/>
            <a:p>
              <a:r>
                <a:rPr lang="en-GB" sz="1000" b="1" dirty="0">
                  <a:solidFill>
                    <a:schemeClr val="bg1">
                      <a:lumMod val="50000"/>
                    </a:schemeClr>
                  </a:solidFill>
                </a:rPr>
                <a:t>Steven Meszaros, </a:t>
              </a:r>
              <a:r>
                <a:rPr lang="en-GB" sz="1000" dirty="0">
                  <a:solidFill>
                    <a:schemeClr val="bg1">
                      <a:lumMod val="50000"/>
                    </a:schemeClr>
                  </a:solidFill>
                </a:rPr>
                <a:t>Senior Director Business Resiliency and Business Development, Global Environmental, Health and Safety &amp; Business Resiliency Group, Pfizer Inc.</a:t>
              </a:r>
            </a:p>
            <a:p>
              <a:endParaRPr lang="en-GB" sz="800" dirty="0">
                <a:solidFill>
                  <a:schemeClr val="bg1">
                    <a:lumMod val="50000"/>
                  </a:schemeClr>
                </a:solidFill>
                <a:cs typeface="Arial" panose="020B0604020202020204" pitchFamily="34" charset="0"/>
              </a:endParaRPr>
            </a:p>
            <a:p>
              <a:r>
                <a:rPr lang="en-GB" sz="800" dirty="0">
                  <a:solidFill>
                    <a:schemeClr val="bg1">
                      <a:lumMod val="50000"/>
                    </a:schemeClr>
                  </a:solidFill>
                  <a:cs typeface="Arial" panose="020B0604020202020204" pitchFamily="34" charset="0"/>
                </a:rPr>
                <a:t>Steve </a:t>
              </a:r>
              <a:r>
                <a:rPr lang="en-US" sz="800" dirty="0">
                  <a:solidFill>
                    <a:schemeClr val="bg1">
                      <a:lumMod val="50000"/>
                    </a:schemeClr>
                  </a:solidFill>
                </a:rPr>
                <a:t>is responsible for managing Pfizer’s Business Resiliency (BR) framework covering loss prevention, emergency preparedness, business continuity management, crisis management and disaster recovery across Pfizer’s global supplier network and business worldwide. He is also responsible for supporting global business development activities with EHS and BR services. Steven became the PSCI Vice Chair in 2015 and Chair in 2016. He has participated in PSCI since 2006 and worked on the original Principles, Implementation Guide, and has been instrumental in shaping the audit and capability program.</a:t>
              </a:r>
              <a:endParaRPr lang="en-GB" sz="800" dirty="0">
                <a:solidFill>
                  <a:schemeClr val="bg1">
                    <a:lumMod val="50000"/>
                  </a:schemeClr>
                </a:solidFill>
                <a:cs typeface="Arial" panose="020B0604020202020204" pitchFamily="34" charset="0"/>
              </a:endParaRPr>
            </a:p>
          </p:txBody>
        </p:sp>
        <p:sp>
          <p:nvSpPr>
            <p:cNvPr id="16" name="Rectangle 15"/>
            <p:cNvSpPr/>
            <p:nvPr/>
          </p:nvSpPr>
          <p:spPr>
            <a:xfrm>
              <a:off x="5303428" y="3100380"/>
              <a:ext cx="3568447" cy="1138773"/>
            </a:xfrm>
            <a:prstGeom prst="rect">
              <a:avLst/>
            </a:prstGeom>
          </p:spPr>
          <p:txBody>
            <a:bodyPr wrap="square">
              <a:spAutoFit/>
            </a:bodyPr>
            <a:lstStyle/>
            <a:p>
              <a:pPr lvl="0"/>
              <a:r>
                <a:rPr lang="en-US" sz="1000" b="1" dirty="0">
                  <a:solidFill>
                    <a:schemeClr val="bg1">
                      <a:lumMod val="50000"/>
                    </a:schemeClr>
                  </a:solidFill>
                  <a:cs typeface="Arial" panose="020B0604020202020204" pitchFamily="34" charset="0"/>
                </a:rPr>
                <a:t>Nicolai Schaaf, </a:t>
              </a:r>
              <a:r>
                <a:rPr lang="en-GB" sz="1000" dirty="0">
                  <a:solidFill>
                    <a:schemeClr val="bg1">
                      <a:lumMod val="50000"/>
                    </a:schemeClr>
                  </a:solidFill>
                </a:rPr>
                <a:t>Programme Manager, Swedish Water House, Stockholm International Water Institute (SIWI)</a:t>
              </a:r>
              <a:endParaRPr lang="en-US" sz="1000" b="1" dirty="0">
                <a:solidFill>
                  <a:schemeClr val="bg1">
                    <a:lumMod val="50000"/>
                  </a:schemeClr>
                </a:solidFill>
                <a:cs typeface="Arial" panose="020B0604020202020204" pitchFamily="34" charset="0"/>
              </a:endParaRPr>
            </a:p>
            <a:p>
              <a:endParaRPr lang="en-GB" sz="800" dirty="0">
                <a:solidFill>
                  <a:schemeClr val="bg1">
                    <a:lumMod val="50000"/>
                  </a:schemeClr>
                </a:solidFill>
              </a:endParaRPr>
            </a:p>
            <a:p>
              <a:r>
                <a:rPr lang="en-GB" sz="800" dirty="0">
                  <a:solidFill>
                    <a:schemeClr val="bg1">
                      <a:lumMod val="50000"/>
                    </a:schemeClr>
                  </a:solidFill>
                </a:rPr>
                <a:t>Nicolai is responsible for SIWI’s work on water and pharmaceuticals with a special focus on antibiotic resistance and reducing emissions from antibiotics production. Nicolai joined SIWI in 2013 and has more than 10 years of experience in policy advisory and facilitating stakeholder dialogue the fields of climate change, biodiversity, water and development.</a:t>
              </a:r>
              <a:endParaRPr lang="en-US" sz="800" dirty="0">
                <a:solidFill>
                  <a:schemeClr val="bg1">
                    <a:lumMod val="50000"/>
                  </a:schemeClr>
                </a:solidFill>
              </a:endParaRPr>
            </a:p>
          </p:txBody>
        </p:sp>
      </p:grpSp>
      <p:sp>
        <p:nvSpPr>
          <p:cNvPr id="17" name="Rectangle 16"/>
          <p:cNvSpPr/>
          <p:nvPr/>
        </p:nvSpPr>
        <p:spPr>
          <a:xfrm>
            <a:off x="2813855" y="5060682"/>
            <a:ext cx="4282783" cy="1138773"/>
          </a:xfrm>
          <a:prstGeom prst="rect">
            <a:avLst/>
          </a:prstGeom>
        </p:spPr>
        <p:txBody>
          <a:bodyPr wrap="square">
            <a:spAutoFit/>
          </a:bodyPr>
          <a:lstStyle/>
          <a:p>
            <a:r>
              <a:rPr lang="en-GB" sz="1000" b="1" dirty="0">
                <a:solidFill>
                  <a:schemeClr val="bg1">
                    <a:lumMod val="50000"/>
                  </a:schemeClr>
                </a:solidFill>
              </a:rPr>
              <a:t>Neil Parke, </a:t>
            </a:r>
            <a:r>
              <a:rPr lang="en-GB" sz="1000" dirty="0">
                <a:solidFill>
                  <a:schemeClr val="bg1">
                    <a:lumMod val="50000"/>
                  </a:schemeClr>
                </a:solidFill>
              </a:rPr>
              <a:t>Senior HSE Consultant – Global HSE Manufacturing, Eli Lilly and Company</a:t>
            </a:r>
            <a:endParaRPr lang="en-US" sz="1000" dirty="0">
              <a:solidFill>
                <a:schemeClr val="bg1">
                  <a:lumMod val="50000"/>
                </a:schemeClr>
              </a:solidFill>
            </a:endParaRPr>
          </a:p>
          <a:p>
            <a:pPr lvl="0"/>
            <a:endParaRPr lang="en-GB" sz="800" dirty="0">
              <a:solidFill>
                <a:schemeClr val="bg1">
                  <a:lumMod val="50000"/>
                </a:schemeClr>
              </a:solidFill>
            </a:endParaRPr>
          </a:p>
          <a:p>
            <a:pPr lvl="0"/>
            <a:r>
              <a:rPr lang="en-GB" sz="800" dirty="0">
                <a:solidFill>
                  <a:schemeClr val="bg1">
                    <a:lumMod val="50000"/>
                  </a:schemeClr>
                </a:solidFill>
              </a:rPr>
              <a:t>Mr. Parke has been with the Lilly Corporate Environmental Affairs Division since 1989 and has 36 years of experience in the environmental field. He is known as a leader inside and outside the company regarding wastewater compliance, rulemaking and permitting practices. He is the primary company representative dealing with water stress issues.  H</a:t>
            </a:r>
            <a:r>
              <a:rPr lang="en-US" sz="800" dirty="0">
                <a:solidFill>
                  <a:schemeClr val="bg1">
                    <a:lumMod val="50000"/>
                  </a:schemeClr>
                </a:solidFill>
                <a:cs typeface="Arial" panose="020B0604020202020204" pitchFamily="34" charset="0"/>
              </a:rPr>
              <a:t>e the current chair of the  PSCI Environmental Subteam</a:t>
            </a:r>
            <a:r>
              <a:rPr lang="en-GB" sz="800" dirty="0">
                <a:solidFill>
                  <a:schemeClr val="bg1">
                    <a:lumMod val="50000"/>
                  </a:schemeClr>
                </a:solidFill>
                <a:cs typeface="Arial" panose="020B0604020202020204" pitchFamily="34" charset="0"/>
              </a:rPr>
              <a:t>.</a:t>
            </a:r>
          </a:p>
        </p:txBody>
      </p:sp>
      <p:pic>
        <p:nvPicPr>
          <p:cNvPr id="18" name="Picture 17"/>
          <p:cNvPicPr>
            <a:picLocks noChangeAspect="1"/>
          </p:cNvPicPr>
          <p:nvPr/>
        </p:nvPicPr>
        <p:blipFill>
          <a:blip r:embed="rId3">
            <a:grayscl/>
          </a:blip>
          <a:stretch>
            <a:fillRect/>
          </a:stretch>
        </p:blipFill>
        <p:spPr>
          <a:xfrm>
            <a:off x="2047362" y="5114793"/>
            <a:ext cx="766493" cy="1076473"/>
          </a:xfrm>
          <a:prstGeom prst="rect">
            <a:avLst/>
          </a:prstGeom>
        </p:spPr>
      </p:pic>
      <p:pic>
        <p:nvPicPr>
          <p:cNvPr id="19" name="Picture 18"/>
          <p:cNvPicPr>
            <a:picLocks noChangeAspect="1"/>
          </p:cNvPicPr>
          <p:nvPr/>
        </p:nvPicPr>
        <p:blipFill>
          <a:blip r:embed="rId4"/>
          <a:stretch>
            <a:fillRect/>
          </a:stretch>
        </p:blipFill>
        <p:spPr>
          <a:xfrm>
            <a:off x="240632" y="3610660"/>
            <a:ext cx="839930" cy="925763"/>
          </a:xfrm>
          <a:prstGeom prst="rect">
            <a:avLst/>
          </a:prstGeom>
        </p:spPr>
      </p:pic>
      <p:pic>
        <p:nvPicPr>
          <p:cNvPr id="20" name="Picture 19"/>
          <p:cNvPicPr>
            <a:picLocks noChangeAspect="1"/>
          </p:cNvPicPr>
          <p:nvPr/>
        </p:nvPicPr>
        <p:blipFill>
          <a:blip r:embed="rId5"/>
          <a:stretch>
            <a:fillRect/>
          </a:stretch>
        </p:blipFill>
        <p:spPr>
          <a:xfrm>
            <a:off x="304906" y="1615440"/>
            <a:ext cx="730712" cy="925763"/>
          </a:xfrm>
          <a:prstGeom prst="rect">
            <a:avLst/>
          </a:prstGeom>
        </p:spPr>
      </p:pic>
      <p:pic>
        <p:nvPicPr>
          <p:cNvPr id="2" name="Picture 1"/>
          <p:cNvPicPr>
            <a:picLocks noChangeAspect="1"/>
          </p:cNvPicPr>
          <p:nvPr/>
        </p:nvPicPr>
        <p:blipFill>
          <a:blip r:embed="rId6">
            <a:grayscl/>
          </a:blip>
          <a:stretch>
            <a:fillRect/>
          </a:stretch>
        </p:blipFill>
        <p:spPr>
          <a:xfrm>
            <a:off x="4569730" y="3610660"/>
            <a:ext cx="855922" cy="926802"/>
          </a:xfrm>
          <a:prstGeom prst="rect">
            <a:avLst/>
          </a:prstGeom>
        </p:spPr>
      </p:pic>
      <p:pic>
        <p:nvPicPr>
          <p:cNvPr id="8" name="Picture 7"/>
          <p:cNvPicPr>
            <a:picLocks noChangeAspect="1"/>
          </p:cNvPicPr>
          <p:nvPr/>
        </p:nvPicPr>
        <p:blipFill>
          <a:blip r:embed="rId7">
            <a:grayscl/>
          </a:blip>
          <a:stretch>
            <a:fillRect/>
          </a:stretch>
        </p:blipFill>
        <p:spPr>
          <a:xfrm>
            <a:off x="4695146" y="1619865"/>
            <a:ext cx="727878" cy="971846"/>
          </a:xfrm>
          <a:prstGeom prst="rect">
            <a:avLst/>
          </a:prstGeom>
        </p:spPr>
      </p:pic>
      <p:sp>
        <p:nvSpPr>
          <p:cNvPr id="3" name="TextBox 2">
            <a:extLst>
              <a:ext uri="{FF2B5EF4-FFF2-40B4-BE49-F238E27FC236}">
                <a16:creationId xmlns:a16="http://schemas.microsoft.com/office/drawing/2014/main" id="{BF6C7FDA-F0F3-41A5-A614-71A2AE7D34CA}"/>
              </a:ext>
            </a:extLst>
          </p:cNvPr>
          <p:cNvSpPr txBox="1"/>
          <p:nvPr/>
        </p:nvSpPr>
        <p:spPr>
          <a:xfrm>
            <a:off x="6326693" y="6376022"/>
            <a:ext cx="1962615" cy="276999"/>
          </a:xfrm>
          <a:prstGeom prst="rect">
            <a:avLst/>
          </a:prstGeom>
          <a:noFill/>
        </p:spPr>
        <p:txBody>
          <a:bodyPr wrap="square" rtlCol="0">
            <a:spAutoFit/>
          </a:bodyPr>
          <a:lstStyle/>
          <a:p>
            <a:r>
              <a:rPr lang="en-US" sz="1200" dirty="0">
                <a:solidFill>
                  <a:srgbClr val="F86524"/>
                </a:solidFill>
              </a:rPr>
              <a:t>Email:</a:t>
            </a:r>
            <a:r>
              <a:rPr lang="en-US" sz="1200" dirty="0"/>
              <a:t> </a:t>
            </a:r>
            <a:r>
              <a:rPr lang="en-US" sz="1200" dirty="0">
                <a:solidFill>
                  <a:schemeClr val="bg1">
                    <a:lumMod val="50000"/>
                  </a:schemeClr>
                </a:solidFill>
              </a:rPr>
              <a:t>info@pscinitiative.org</a:t>
            </a:r>
            <a:endParaRPr lang="en-GB" sz="1200" dirty="0">
              <a:solidFill>
                <a:schemeClr val="bg1">
                  <a:lumMod val="50000"/>
                </a:schemeClr>
              </a:solidFill>
            </a:endParaRPr>
          </a:p>
        </p:txBody>
      </p:sp>
    </p:spTree>
    <p:extLst>
      <p:ext uri="{BB962C8B-B14F-4D97-AF65-F5344CB8AC3E}">
        <p14:creationId xmlns:p14="http://schemas.microsoft.com/office/powerpoint/2010/main" val="27370768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2019 Capability Building Plan </a:t>
            </a:r>
          </a:p>
        </p:txBody>
      </p:sp>
      <p:sp>
        <p:nvSpPr>
          <p:cNvPr id="3" name="Content Placeholder 2"/>
          <p:cNvSpPr>
            <a:spLocks noGrp="1"/>
          </p:cNvSpPr>
          <p:nvPr>
            <p:ph idx="1"/>
          </p:nvPr>
        </p:nvSpPr>
        <p:spPr/>
        <p:txBody>
          <a:bodyPr>
            <a:normAutofit/>
          </a:bodyPr>
          <a:lstStyle/>
          <a:p>
            <a:r>
              <a:rPr lang="en-US" dirty="0"/>
              <a:t>Webinars</a:t>
            </a:r>
          </a:p>
          <a:p>
            <a:pPr lvl="1"/>
            <a:r>
              <a:rPr lang="en-US" dirty="0"/>
              <a:t>Water Stress Management – Today</a:t>
            </a:r>
          </a:p>
          <a:p>
            <a:pPr lvl="1"/>
            <a:r>
              <a:rPr lang="en-US" dirty="0"/>
              <a:t>Guidance on Practice in Recruitment and Hiring for Suppliers &amp; Handbook on Forced Labor Risk –TBD</a:t>
            </a:r>
          </a:p>
          <a:p>
            <a:pPr lvl="1"/>
            <a:r>
              <a:rPr lang="en-US" dirty="0"/>
              <a:t>Emergency Response -2Q</a:t>
            </a:r>
          </a:p>
          <a:p>
            <a:pPr lvl="1"/>
            <a:r>
              <a:rPr lang="en-US" dirty="0"/>
              <a:t>Next steps PIE/AMR -2Q</a:t>
            </a:r>
          </a:p>
          <a:p>
            <a:pPr lvl="1"/>
            <a:r>
              <a:rPr lang="en-US" dirty="0"/>
              <a:t>Runaway Reactions – 3Q</a:t>
            </a:r>
          </a:p>
          <a:p>
            <a:pPr lvl="1"/>
            <a:r>
              <a:rPr lang="en-US" dirty="0"/>
              <a:t>General Safety Confined Space and Lock-Out/Tag-Out -3Q</a:t>
            </a:r>
          </a:p>
          <a:p>
            <a:pPr lvl="1"/>
            <a:r>
              <a:rPr lang="en-US" dirty="0"/>
              <a:t>Anti-Bribery and Anti-Corruption - 4Q</a:t>
            </a:r>
          </a:p>
          <a:p>
            <a:r>
              <a:rPr lang="en-US" dirty="0"/>
              <a:t>Conferences</a:t>
            </a:r>
          </a:p>
          <a:p>
            <a:pPr lvl="1"/>
            <a:r>
              <a:rPr lang="en-US" dirty="0"/>
              <a:t>India Conference September 18 &amp;19</a:t>
            </a:r>
          </a:p>
          <a:p>
            <a:pPr lvl="2"/>
            <a:r>
              <a:rPr lang="en-US" dirty="0"/>
              <a:t>India PIE/AMR Case Study Workshop (proposed before or after conference)</a:t>
            </a:r>
          </a:p>
          <a:p>
            <a:pPr lvl="2"/>
            <a:r>
              <a:rPr lang="en-US" dirty="0"/>
              <a:t>India Auditor Training Session (proposed before or after conference)</a:t>
            </a:r>
          </a:p>
          <a:p>
            <a:pPr lvl="1"/>
            <a:r>
              <a:rPr lang="en-US" dirty="0"/>
              <a:t>China Conference September 24 &amp; 25</a:t>
            </a:r>
          </a:p>
          <a:p>
            <a:pPr lvl="1"/>
            <a:endParaRPr lang="en-US" dirty="0"/>
          </a:p>
        </p:txBody>
      </p:sp>
      <p:sp>
        <p:nvSpPr>
          <p:cNvPr id="5" name="Slide Number Placeholder 4"/>
          <p:cNvSpPr>
            <a:spLocks noGrp="1"/>
          </p:cNvSpPr>
          <p:nvPr>
            <p:ph type="sldNum" sz="quarter" idx="12"/>
          </p:nvPr>
        </p:nvSpPr>
        <p:spPr/>
        <p:txBody>
          <a:bodyPr/>
          <a:lstStyle/>
          <a:p>
            <a:fld id="{E09DBD89-DAF3-7144-A512-815880C1C590}" type="slidenum">
              <a:rPr lang="en-US" smtClean="0"/>
              <a:pPr/>
              <a:t>4</a:t>
            </a:fld>
            <a:endParaRPr lang="en-US" dirty="0"/>
          </a:p>
        </p:txBody>
      </p:sp>
    </p:spTree>
    <p:extLst>
      <p:ext uri="{BB962C8B-B14F-4D97-AF65-F5344CB8AC3E}">
        <p14:creationId xmlns:p14="http://schemas.microsoft.com/office/powerpoint/2010/main" val="37650758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80000" cy="6041250"/>
          </a:xfrm>
          <a:prstGeom prst="rect">
            <a:avLst/>
          </a:prstGeom>
          <a:gradFill flip="none" rotWithShape="1">
            <a:gsLst>
              <a:gs pos="50000">
                <a:srgbClr val="F86524"/>
              </a:gs>
              <a:gs pos="100000">
                <a:srgbClr val="D13D80"/>
              </a:gs>
            </a:gsLst>
            <a:lin ang="2040000" scaled="0"/>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8" name="Picture 7"/>
          <p:cNvPicPr>
            <a:picLocks noChangeAspect="1"/>
          </p:cNvPicPr>
          <p:nvPr/>
        </p:nvPicPr>
        <p:blipFill>
          <a:blip r:embed="rId2"/>
          <a:stretch>
            <a:fillRect/>
          </a:stretch>
        </p:blipFill>
        <p:spPr>
          <a:xfrm>
            <a:off x="5220004" y="2237638"/>
            <a:ext cx="3959996" cy="3797894"/>
          </a:xfrm>
          <a:prstGeom prst="rect">
            <a:avLst/>
          </a:prstGeom>
        </p:spPr>
      </p:pic>
      <p:sp>
        <p:nvSpPr>
          <p:cNvPr id="10" name="TextBox 9"/>
          <p:cNvSpPr txBox="1"/>
          <p:nvPr/>
        </p:nvSpPr>
        <p:spPr>
          <a:xfrm>
            <a:off x="717575" y="616695"/>
            <a:ext cx="2318773" cy="400110"/>
          </a:xfrm>
          <a:prstGeom prst="rect">
            <a:avLst/>
          </a:prstGeom>
          <a:noFill/>
        </p:spPr>
        <p:txBody>
          <a:bodyPr wrap="square" rtlCol="0">
            <a:spAutoFit/>
          </a:bodyPr>
          <a:lstStyle/>
          <a:p>
            <a:r>
              <a:rPr lang="en-US" sz="2000" b="1" spc="300" dirty="0">
                <a:solidFill>
                  <a:schemeClr val="bg1"/>
                </a:solidFill>
              </a:rPr>
              <a:t>AGENDA</a:t>
            </a:r>
          </a:p>
        </p:txBody>
      </p:sp>
      <p:sp>
        <p:nvSpPr>
          <p:cNvPr id="7" name="Footer Placeholder 6">
            <a:extLst>
              <a:ext uri="{FF2B5EF4-FFF2-40B4-BE49-F238E27FC236}">
                <a16:creationId xmlns:a16="http://schemas.microsoft.com/office/drawing/2014/main" id="{BA8157BB-35E8-4ACB-BF34-DD391C47E56C}"/>
              </a:ext>
            </a:extLst>
          </p:cNvPr>
          <p:cNvSpPr>
            <a:spLocks noGrp="1"/>
          </p:cNvSpPr>
          <p:nvPr>
            <p:ph type="ftr" sz="quarter" idx="11"/>
          </p:nvPr>
        </p:nvSpPr>
        <p:spPr>
          <a:xfrm>
            <a:off x="342597" y="6259928"/>
            <a:ext cx="6734742" cy="365125"/>
          </a:xfrm>
        </p:spPr>
        <p:txBody>
          <a:bodyPr/>
          <a:lstStyle/>
          <a:p>
            <a:r>
              <a:rPr lang="en-US" dirty="0"/>
              <a:t>PSCI CAPABILITY PROGRAMME WEBINAR</a:t>
            </a:r>
          </a:p>
        </p:txBody>
      </p:sp>
      <p:sp>
        <p:nvSpPr>
          <p:cNvPr id="4" name="TextBox 3">
            <a:extLst>
              <a:ext uri="{FF2B5EF4-FFF2-40B4-BE49-F238E27FC236}">
                <a16:creationId xmlns:a16="http://schemas.microsoft.com/office/drawing/2014/main" id="{76860C3D-9FCB-4DC4-9E1C-9BA8EA730BE9}"/>
              </a:ext>
            </a:extLst>
          </p:cNvPr>
          <p:cNvSpPr txBox="1"/>
          <p:nvPr/>
        </p:nvSpPr>
        <p:spPr>
          <a:xfrm>
            <a:off x="579863" y="1353224"/>
            <a:ext cx="5419493" cy="4204356"/>
          </a:xfrm>
          <a:prstGeom prst="rect">
            <a:avLst/>
          </a:prstGeom>
          <a:noFill/>
        </p:spPr>
        <p:txBody>
          <a:bodyPr wrap="square" rtlCol="0">
            <a:spAutoFit/>
          </a:bodyPr>
          <a:lstStyle/>
          <a:p>
            <a:pPr marL="342900" indent="-342900">
              <a:lnSpc>
                <a:spcPct val="150000"/>
              </a:lnSpc>
              <a:buAutoNum type="arabicPeriod"/>
            </a:pPr>
            <a:r>
              <a:rPr lang="en-US" b="1" dirty="0">
                <a:solidFill>
                  <a:schemeClr val="bg1"/>
                </a:solidFill>
              </a:rPr>
              <a:t>Introductory comments from PSCI leadership</a:t>
            </a:r>
          </a:p>
          <a:p>
            <a:pPr marL="342900" indent="-342900">
              <a:lnSpc>
                <a:spcPct val="150000"/>
              </a:lnSpc>
              <a:buAutoNum type="arabicPeriod"/>
            </a:pPr>
            <a:r>
              <a:rPr lang="en-GB" b="1" dirty="0">
                <a:solidFill>
                  <a:schemeClr val="bg1"/>
                </a:solidFill>
              </a:rPr>
              <a:t>Why managing “water stress” is important and what should the pharmaceutical industry do to improve external stakeholder perceptions.</a:t>
            </a:r>
          </a:p>
          <a:p>
            <a:pPr marL="342900" indent="-342900">
              <a:lnSpc>
                <a:spcPct val="150000"/>
              </a:lnSpc>
              <a:buAutoNum type="arabicPeriod"/>
            </a:pPr>
            <a:r>
              <a:rPr lang="en-GB" b="1" dirty="0">
                <a:solidFill>
                  <a:schemeClr val="bg1"/>
                </a:solidFill>
              </a:rPr>
              <a:t>J&amp;J’s approach to managing “water stress.”</a:t>
            </a:r>
          </a:p>
          <a:p>
            <a:pPr marL="342900" indent="-342900">
              <a:lnSpc>
                <a:spcPct val="150000"/>
              </a:lnSpc>
              <a:buAutoNum type="arabicPeriod"/>
            </a:pPr>
            <a:r>
              <a:rPr lang="en-GB" b="1" dirty="0">
                <a:solidFill>
                  <a:schemeClr val="bg1"/>
                </a:solidFill>
              </a:rPr>
              <a:t>Pfizer’s approach to managing “water stress.”</a:t>
            </a:r>
          </a:p>
          <a:p>
            <a:pPr marL="342900" indent="-342900">
              <a:lnSpc>
                <a:spcPct val="150000"/>
              </a:lnSpc>
              <a:buAutoNum type="arabicPeriod"/>
            </a:pPr>
            <a:r>
              <a:rPr lang="en-GB" b="1" dirty="0">
                <a:solidFill>
                  <a:schemeClr val="bg1"/>
                </a:solidFill>
              </a:rPr>
              <a:t>Lilly’s approach to managing “water stress.”</a:t>
            </a:r>
          </a:p>
          <a:p>
            <a:pPr marL="342900" indent="-342900">
              <a:lnSpc>
                <a:spcPct val="150000"/>
              </a:lnSpc>
              <a:buAutoNum type="arabicPeriod"/>
            </a:pPr>
            <a:r>
              <a:rPr lang="en-US" b="1" dirty="0">
                <a:solidFill>
                  <a:schemeClr val="bg1"/>
                </a:solidFill>
              </a:rPr>
              <a:t>Questions &amp; Answers</a:t>
            </a:r>
          </a:p>
          <a:p>
            <a:pPr>
              <a:lnSpc>
                <a:spcPct val="150000"/>
              </a:lnSpc>
            </a:pPr>
            <a:endParaRPr lang="en-US" b="1" dirty="0">
              <a:solidFill>
                <a:schemeClr val="bg1"/>
              </a:solidFill>
            </a:endParaRPr>
          </a:p>
          <a:p>
            <a:pPr>
              <a:lnSpc>
                <a:spcPct val="150000"/>
              </a:lnSpc>
            </a:pPr>
            <a:endParaRPr lang="en-GB" b="1" dirty="0"/>
          </a:p>
        </p:txBody>
      </p:sp>
    </p:spTree>
    <p:extLst>
      <p:ext uri="{BB962C8B-B14F-4D97-AF65-F5344CB8AC3E}">
        <p14:creationId xmlns:p14="http://schemas.microsoft.com/office/powerpoint/2010/main" val="23381001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F6D63E6-C0AD-4529-9ECB-00D27239BB5E}"/>
              </a:ext>
            </a:extLst>
          </p:cNvPr>
          <p:cNvSpPr>
            <a:spLocks noGrp="1"/>
          </p:cNvSpPr>
          <p:nvPr>
            <p:ph type="title"/>
          </p:nvPr>
        </p:nvSpPr>
        <p:spPr>
          <a:xfrm>
            <a:off x="359709" y="418399"/>
            <a:ext cx="5099797" cy="912859"/>
          </a:xfrm>
        </p:spPr>
        <p:txBody>
          <a:bodyPr>
            <a:normAutofit/>
          </a:bodyPr>
          <a:lstStyle/>
          <a:p>
            <a:r>
              <a:rPr lang="en-US" b="1" dirty="0"/>
              <a:t>Water scarcity question in PSCI SAQ/Audit Tool V5</a:t>
            </a:r>
          </a:p>
        </p:txBody>
      </p:sp>
      <p:graphicFrame>
        <p:nvGraphicFramePr>
          <p:cNvPr id="12" name="Content Placeholder 11">
            <a:extLst>
              <a:ext uri="{FF2B5EF4-FFF2-40B4-BE49-F238E27FC236}">
                <a16:creationId xmlns:a16="http://schemas.microsoft.com/office/drawing/2014/main" id="{D7697E96-DBC4-43CB-A9A1-225BCBBC6751}"/>
              </a:ext>
            </a:extLst>
          </p:cNvPr>
          <p:cNvGraphicFramePr>
            <a:graphicFrameLocks noGrp="1"/>
          </p:cNvGraphicFramePr>
          <p:nvPr>
            <p:ph idx="1"/>
            <p:extLst/>
          </p:nvPr>
        </p:nvGraphicFramePr>
        <p:xfrm>
          <a:off x="350204" y="1705605"/>
          <a:ext cx="8204869" cy="2461260"/>
        </p:xfrm>
        <a:graphic>
          <a:graphicData uri="http://schemas.openxmlformats.org/drawingml/2006/table">
            <a:tbl>
              <a:tblPr firstRow="1" firstCol="1" bandRow="1"/>
              <a:tblGrid>
                <a:gridCol w="304937">
                  <a:extLst>
                    <a:ext uri="{9D8B030D-6E8A-4147-A177-3AD203B41FA5}">
                      <a16:colId xmlns:a16="http://schemas.microsoft.com/office/drawing/2014/main" val="3552459463"/>
                    </a:ext>
                  </a:extLst>
                </a:gridCol>
                <a:gridCol w="1876451">
                  <a:extLst>
                    <a:ext uri="{9D8B030D-6E8A-4147-A177-3AD203B41FA5}">
                      <a16:colId xmlns:a16="http://schemas.microsoft.com/office/drawing/2014/main" val="2953798559"/>
                    </a:ext>
                  </a:extLst>
                </a:gridCol>
                <a:gridCol w="4450854">
                  <a:extLst>
                    <a:ext uri="{9D8B030D-6E8A-4147-A177-3AD203B41FA5}">
                      <a16:colId xmlns:a16="http://schemas.microsoft.com/office/drawing/2014/main" val="1168991731"/>
                    </a:ext>
                  </a:extLst>
                </a:gridCol>
                <a:gridCol w="1572627">
                  <a:extLst>
                    <a:ext uri="{9D8B030D-6E8A-4147-A177-3AD203B41FA5}">
                      <a16:colId xmlns:a16="http://schemas.microsoft.com/office/drawing/2014/main" val="3626280106"/>
                    </a:ext>
                  </a:extLst>
                </a:gridCol>
              </a:tblGrid>
              <a:tr h="1571625">
                <a:tc>
                  <a:txBody>
                    <a:bodyPr/>
                    <a:lstStyle/>
                    <a:p>
                      <a:pPr marL="0" marR="0">
                        <a:spcBef>
                          <a:spcPts val="0"/>
                        </a:spcBef>
                        <a:spcAft>
                          <a:spcPts val="0"/>
                        </a:spcAft>
                      </a:pPr>
                      <a:r>
                        <a:rPr lang="en-US" sz="1100">
                          <a:effectLst/>
                          <a:latin typeface="Arial" panose="020B0604020202020204" pitchFamily="34" charset="0"/>
                          <a:ea typeface="Times New Roman" panose="02020603050405020304" pitchFamily="18" charset="0"/>
                        </a:rPr>
                        <a:t>33</a:t>
                      </a:r>
                    </a:p>
                  </a:txBody>
                  <a:tcPr marL="51435" marR="51435" marT="0" marB="0">
                    <a:lnL w="12700" cap="flat" cmpd="sng" algn="ctr">
                      <a:solidFill>
                        <a:srgbClr val="F86524"/>
                      </a:solidFill>
                      <a:prstDash val="solid"/>
                      <a:round/>
                      <a:headEnd type="none" w="med" len="med"/>
                      <a:tailEnd type="none" w="med" len="med"/>
                    </a:lnL>
                    <a:lnR w="12700" cap="flat" cmpd="sng" algn="ctr">
                      <a:solidFill>
                        <a:srgbClr val="F86524"/>
                      </a:solidFill>
                      <a:prstDash val="solid"/>
                      <a:round/>
                      <a:headEnd type="none" w="med" len="med"/>
                      <a:tailEnd type="none" w="med" len="med"/>
                    </a:lnR>
                    <a:lnT w="12700" cap="flat" cmpd="sng" algn="ctr">
                      <a:solidFill>
                        <a:srgbClr val="F86524"/>
                      </a:solidFill>
                      <a:prstDash val="solid"/>
                      <a:round/>
                      <a:headEnd type="none" w="med" len="med"/>
                      <a:tailEnd type="none" w="med" len="med"/>
                    </a:lnT>
                    <a:lnB w="12700" cap="flat" cmpd="sng" algn="ctr">
                      <a:solidFill>
                        <a:srgbClr val="F86524"/>
                      </a:solidFill>
                      <a:prstDash val="solid"/>
                      <a:round/>
                      <a:headEnd type="none" w="med" len="med"/>
                      <a:tailEnd type="none" w="med" len="med"/>
                    </a:lnB>
                  </a:tcPr>
                </a:tc>
                <a:tc>
                  <a:txBody>
                    <a:bodyPr/>
                    <a:lstStyle/>
                    <a:p>
                      <a:pPr marL="0" marR="0">
                        <a:spcBef>
                          <a:spcPts val="0"/>
                        </a:spcBef>
                        <a:spcAft>
                          <a:spcPts val="0"/>
                        </a:spcAft>
                      </a:pPr>
                      <a:r>
                        <a:rPr lang="en-US" sz="1100" dirty="0">
                          <a:effectLst/>
                          <a:latin typeface="Arial" panose="020B0604020202020204" pitchFamily="34" charset="0"/>
                          <a:ea typeface="Times New Roman" panose="02020603050405020304" pitchFamily="18" charset="0"/>
                        </a:rPr>
                        <a:t>If the site operates in a water scarce region</a:t>
                      </a:r>
                      <a:r>
                        <a:rPr lang="en-US" sz="1100" baseline="30000" dirty="0">
                          <a:effectLst/>
                          <a:latin typeface="Arial" panose="020B0604020202020204" pitchFamily="34" charset="0"/>
                          <a:ea typeface="Times New Roman" panose="02020603050405020304" pitchFamily="18" charset="0"/>
                        </a:rPr>
                        <a:t>1</a:t>
                      </a:r>
                      <a:r>
                        <a:rPr lang="en-US" sz="1100" dirty="0">
                          <a:effectLst/>
                          <a:latin typeface="Arial" panose="020B0604020202020204" pitchFamily="34" charset="0"/>
                          <a:ea typeface="Times New Roman" panose="02020603050405020304" pitchFamily="18" charset="0"/>
                        </a:rPr>
                        <a:t>, has the facility developed a long-term strategy for future water sourcing and management?</a:t>
                      </a:r>
                    </a:p>
                  </a:txBody>
                  <a:tcPr marL="51435" marR="51435" marT="0" marB="0">
                    <a:lnL w="12700" cap="flat" cmpd="sng" algn="ctr">
                      <a:solidFill>
                        <a:srgbClr val="F86524"/>
                      </a:solidFill>
                      <a:prstDash val="solid"/>
                      <a:round/>
                      <a:headEnd type="none" w="med" len="med"/>
                      <a:tailEnd type="none" w="med" len="med"/>
                    </a:lnL>
                    <a:lnR w="12700" cap="flat" cmpd="sng" algn="ctr">
                      <a:solidFill>
                        <a:srgbClr val="F86524"/>
                      </a:solidFill>
                      <a:prstDash val="solid"/>
                      <a:round/>
                      <a:headEnd type="none" w="med" len="med"/>
                      <a:tailEnd type="none" w="med" len="med"/>
                    </a:lnR>
                    <a:lnT w="12700" cap="flat" cmpd="sng" algn="ctr">
                      <a:solidFill>
                        <a:srgbClr val="F86524"/>
                      </a:solidFill>
                      <a:prstDash val="solid"/>
                      <a:round/>
                      <a:headEnd type="none" w="med" len="med"/>
                      <a:tailEnd type="none" w="med" len="med"/>
                    </a:lnT>
                    <a:lnB w="12700" cap="flat" cmpd="sng" algn="ctr">
                      <a:solidFill>
                        <a:srgbClr val="F86524"/>
                      </a:solidFill>
                      <a:prstDash val="solid"/>
                      <a:round/>
                      <a:headEnd type="none" w="med" len="med"/>
                      <a:tailEnd type="none" w="med" len="med"/>
                    </a:lnB>
                  </a:tcPr>
                </a:tc>
                <a:tc>
                  <a:txBody>
                    <a:bodyPr/>
                    <a:lstStyle/>
                    <a:p>
                      <a:pPr marL="0" marR="0">
                        <a:spcBef>
                          <a:spcPts val="200"/>
                        </a:spcBef>
                        <a:spcAft>
                          <a:spcPts val="200"/>
                        </a:spcAft>
                      </a:pPr>
                      <a:r>
                        <a:rPr lang="en-US" sz="1100" dirty="0">
                          <a:effectLst/>
                          <a:latin typeface="Arial" panose="020B0604020202020204" pitchFamily="34" charset="0"/>
                          <a:ea typeface="Times New Roman" panose="02020603050405020304" pitchFamily="18" charset="0"/>
                        </a:rPr>
                        <a:t>Yes  No  NA </a:t>
                      </a:r>
                    </a:p>
                    <a:p>
                      <a:pPr marL="0" marR="0">
                        <a:spcBef>
                          <a:spcPts val="0"/>
                        </a:spcBef>
                        <a:spcAft>
                          <a:spcPts val="0"/>
                        </a:spcAft>
                      </a:pPr>
                      <a:r>
                        <a:rPr lang="en-US" sz="1100" dirty="0">
                          <a:effectLst/>
                          <a:latin typeface="Arial" panose="020B0604020202020204" pitchFamily="34" charset="0"/>
                          <a:ea typeface="Times New Roman" panose="02020603050405020304" pitchFamily="18" charset="0"/>
                        </a:rPr>
                        <a:t>Please explain:      </a:t>
                      </a:r>
                    </a:p>
                    <a:p>
                      <a:pPr marL="0" marR="0">
                        <a:spcBef>
                          <a:spcPts val="0"/>
                        </a:spcBef>
                        <a:spcAft>
                          <a:spcPts val="0"/>
                        </a:spcAft>
                      </a:pPr>
                      <a:r>
                        <a:rPr lang="en-US" sz="1100" dirty="0">
                          <a:effectLst/>
                          <a:latin typeface="Arial" panose="020B0604020202020204" pitchFamily="34" charset="0"/>
                          <a:ea typeface="Times New Roman" panose="02020603050405020304" pitchFamily="18" charset="0"/>
                        </a:rPr>
                        <a:t> </a:t>
                      </a:r>
                    </a:p>
                    <a:p>
                      <a:pPr marL="0" marR="0">
                        <a:spcBef>
                          <a:spcPts val="0"/>
                        </a:spcBef>
                        <a:spcAft>
                          <a:spcPts val="0"/>
                        </a:spcAft>
                      </a:pPr>
                      <a:r>
                        <a:rPr lang="en-US" sz="1100" dirty="0">
                          <a:effectLst/>
                          <a:latin typeface="Arial" panose="020B0604020202020204" pitchFamily="34" charset="0"/>
                          <a:ea typeface="Times New Roman" panose="02020603050405020304" pitchFamily="18" charset="0"/>
                        </a:rPr>
                        <a:t>Is the long-term continuity for future water sourcing and management already covered in the site-based Business Continuity Management plan? Yes  No  NA </a:t>
                      </a:r>
                    </a:p>
                    <a:p>
                      <a:pPr marL="0" marR="0">
                        <a:spcBef>
                          <a:spcPts val="0"/>
                        </a:spcBef>
                        <a:spcAft>
                          <a:spcPts val="0"/>
                        </a:spcAft>
                      </a:pPr>
                      <a:r>
                        <a:rPr lang="en-US" sz="1100" dirty="0">
                          <a:effectLst/>
                          <a:latin typeface="Arial" panose="020B0604020202020204" pitchFamily="34" charset="0"/>
                          <a:ea typeface="Times New Roman" panose="02020603050405020304" pitchFamily="18" charset="0"/>
                        </a:rPr>
                        <a:t>Please explain:      </a:t>
                      </a:r>
                    </a:p>
                    <a:p>
                      <a:pPr marL="0" marR="0">
                        <a:spcBef>
                          <a:spcPts val="0"/>
                        </a:spcBef>
                        <a:spcAft>
                          <a:spcPts val="0"/>
                        </a:spcAft>
                      </a:pPr>
                      <a:r>
                        <a:rPr lang="en-US" sz="1100" dirty="0">
                          <a:effectLst/>
                          <a:latin typeface="Arial" panose="020B0604020202020204" pitchFamily="34" charset="0"/>
                          <a:ea typeface="Times New Roman" panose="02020603050405020304" pitchFamily="18" charset="0"/>
                        </a:rPr>
                        <a:t> </a:t>
                      </a:r>
                    </a:p>
                    <a:p>
                      <a:pPr marL="0" marR="0">
                        <a:spcBef>
                          <a:spcPts val="300"/>
                        </a:spcBef>
                        <a:spcAft>
                          <a:spcPts val="200"/>
                        </a:spcAft>
                        <a:tabLst>
                          <a:tab pos="3200400" algn="l"/>
                          <a:tab pos="4572000" algn="l"/>
                        </a:tabLst>
                      </a:pPr>
                      <a:r>
                        <a:rPr lang="en-US" sz="1100" dirty="0">
                          <a:effectLst/>
                          <a:latin typeface="Arial" panose="020B0604020202020204" pitchFamily="34" charset="0"/>
                          <a:ea typeface="Times New Roman" panose="02020603050405020304" pitchFamily="18" charset="0"/>
                        </a:rPr>
                        <a:t>Does the facility have an </a:t>
                      </a:r>
                      <a:r>
                        <a:rPr lang="en-US" sz="1100" dirty="0" err="1">
                          <a:effectLst/>
                          <a:latin typeface="Arial" panose="020B0604020202020204" pitchFamily="34" charset="0"/>
                          <a:ea typeface="Times New Roman" panose="02020603050405020304" pitchFamily="18" charset="0"/>
                        </a:rPr>
                        <a:t>authorisation</a:t>
                      </a:r>
                      <a:r>
                        <a:rPr lang="en-US" sz="1100" dirty="0">
                          <a:effectLst/>
                          <a:latin typeface="Arial" panose="020B0604020202020204" pitchFamily="34" charset="0"/>
                          <a:ea typeface="Times New Roman" panose="02020603050405020304" pitchFamily="18" charset="0"/>
                        </a:rPr>
                        <a:t>/permit for water intake from groundwater, river or a public system? Yes  No  NA </a:t>
                      </a:r>
                    </a:p>
                    <a:p>
                      <a:pPr marL="0" marR="0">
                        <a:spcBef>
                          <a:spcPts val="0"/>
                        </a:spcBef>
                        <a:spcAft>
                          <a:spcPts val="0"/>
                        </a:spcAft>
                      </a:pPr>
                      <a:r>
                        <a:rPr lang="en-US" sz="1100" dirty="0">
                          <a:effectLst/>
                          <a:latin typeface="Arial" panose="020B0604020202020204" pitchFamily="34" charset="0"/>
                          <a:ea typeface="Times New Roman" panose="02020603050405020304" pitchFamily="18" charset="0"/>
                        </a:rPr>
                        <a:t>Please explain:      </a:t>
                      </a:r>
                    </a:p>
                    <a:p>
                      <a:pPr marL="0" marR="0">
                        <a:spcBef>
                          <a:spcPts val="0"/>
                        </a:spcBef>
                        <a:spcAft>
                          <a:spcPts val="0"/>
                        </a:spcAft>
                      </a:pPr>
                      <a:r>
                        <a:rPr lang="en-US" sz="1100" dirty="0">
                          <a:effectLst/>
                          <a:latin typeface="Arial" panose="020B0604020202020204" pitchFamily="34" charset="0"/>
                          <a:ea typeface="Times New Roman" panose="02020603050405020304" pitchFamily="18" charset="0"/>
                        </a:rPr>
                        <a:t>Does this </a:t>
                      </a:r>
                      <a:r>
                        <a:rPr lang="en-US" sz="1100" dirty="0" err="1">
                          <a:effectLst/>
                          <a:latin typeface="Arial" panose="020B0604020202020204" pitchFamily="34" charset="0"/>
                          <a:ea typeface="Times New Roman" panose="02020603050405020304" pitchFamily="18" charset="0"/>
                        </a:rPr>
                        <a:t>authorisation</a:t>
                      </a:r>
                      <a:r>
                        <a:rPr lang="en-US" sz="1100" dirty="0">
                          <a:effectLst/>
                          <a:latin typeface="Arial" panose="020B0604020202020204" pitchFamily="34" charset="0"/>
                          <a:ea typeface="Times New Roman" panose="02020603050405020304" pitchFamily="18" charset="0"/>
                        </a:rPr>
                        <a:t>/permit have any requirements that will restrict or stop your ability to obtain water? Yes  No  NA </a:t>
                      </a:r>
                    </a:p>
                    <a:p>
                      <a:pPr marL="0" marR="0">
                        <a:spcBef>
                          <a:spcPts val="200"/>
                        </a:spcBef>
                        <a:spcAft>
                          <a:spcPts val="200"/>
                        </a:spcAft>
                      </a:pPr>
                      <a:r>
                        <a:rPr lang="en-US" sz="1100" dirty="0">
                          <a:effectLst/>
                          <a:latin typeface="Arial" panose="020B0604020202020204" pitchFamily="34" charset="0"/>
                          <a:ea typeface="Times New Roman" panose="02020603050405020304" pitchFamily="18" charset="0"/>
                        </a:rPr>
                        <a:t>Please explain:      </a:t>
                      </a:r>
                    </a:p>
                  </a:txBody>
                  <a:tcPr marL="51435" marR="51435" marT="0" marB="0">
                    <a:lnL w="12700" cap="flat" cmpd="sng" algn="ctr">
                      <a:solidFill>
                        <a:srgbClr val="F86524"/>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F86524"/>
                      </a:solidFill>
                      <a:prstDash val="solid"/>
                      <a:round/>
                      <a:headEnd type="none" w="med" len="med"/>
                      <a:tailEnd type="none" w="med" len="med"/>
                    </a:lnT>
                    <a:lnB w="12700" cap="flat" cmpd="sng" algn="ctr">
                      <a:solidFill>
                        <a:srgbClr val="F86524"/>
                      </a:solidFill>
                      <a:prstDash val="solid"/>
                      <a:round/>
                      <a:headEnd type="none" w="med" len="med"/>
                      <a:tailEnd type="none" w="med" len="med"/>
                    </a:lnB>
                  </a:tcPr>
                </a:tc>
                <a:tc>
                  <a:txBody>
                    <a:bodyPr/>
                    <a:lstStyle/>
                    <a:p>
                      <a:pPr marL="0" marR="0">
                        <a:spcBef>
                          <a:spcPts val="200"/>
                        </a:spcBef>
                        <a:spcAft>
                          <a:spcPts val="200"/>
                        </a:spcAft>
                      </a:pPr>
                      <a:r>
                        <a:rPr lang="en-US" sz="1100" dirty="0">
                          <a:effectLst/>
                          <a:latin typeface="Arial" panose="020B0604020202020204" pitchFamily="34" charset="0"/>
                          <a:ea typeface="Times New Roman" panose="02020603050405020304" pitchFamily="18" charset="0"/>
                        </a:rPr>
                        <a:t>Yes  No  NA </a:t>
                      </a:r>
                    </a:p>
                    <a:p>
                      <a:pPr marL="0" marR="0">
                        <a:spcBef>
                          <a:spcPts val="200"/>
                        </a:spcBef>
                        <a:spcAft>
                          <a:spcPts val="200"/>
                        </a:spcAft>
                      </a:pPr>
                      <a:r>
                        <a:rPr lang="en-US" sz="1100" dirty="0">
                          <a:effectLst/>
                          <a:latin typeface="Arial" panose="020B0604020202020204" pitchFamily="34" charset="0"/>
                          <a:ea typeface="Times New Roman" panose="02020603050405020304" pitchFamily="18" charset="0"/>
                        </a:rPr>
                        <a:t>Comments</a:t>
                      </a:r>
                    </a:p>
                    <a:p>
                      <a:pPr marL="0" marR="0">
                        <a:spcBef>
                          <a:spcPts val="200"/>
                        </a:spcBef>
                        <a:spcAft>
                          <a:spcPts val="200"/>
                        </a:spcAft>
                      </a:pPr>
                      <a:r>
                        <a:rPr lang="en-US" sz="1100" dirty="0">
                          <a:effectLst/>
                          <a:latin typeface="Arial" panose="020B0604020202020204" pitchFamily="34" charset="0"/>
                          <a:ea typeface="Times New Roman" panose="02020603050405020304" pitchFamily="18" charset="0"/>
                        </a:rPr>
                        <a:t>     </a:t>
                      </a:r>
                    </a:p>
                    <a:p>
                      <a:pPr marL="0" marR="0">
                        <a:spcBef>
                          <a:spcPts val="200"/>
                        </a:spcBef>
                        <a:spcAft>
                          <a:spcPts val="200"/>
                        </a:spcAft>
                      </a:pPr>
                      <a:r>
                        <a:rPr lang="en-US" sz="1100" dirty="0">
                          <a:effectLst/>
                          <a:latin typeface="Arial" panose="020B0604020202020204" pitchFamily="34" charset="0"/>
                          <a:ea typeface="Times New Roman" panose="02020603050405020304" pitchFamily="18" charset="0"/>
                        </a:rPr>
                        <a:t> </a:t>
                      </a:r>
                    </a:p>
                    <a:p>
                      <a:pPr marL="0" marR="0">
                        <a:spcBef>
                          <a:spcPts val="200"/>
                        </a:spcBef>
                        <a:spcAft>
                          <a:spcPts val="200"/>
                        </a:spcAft>
                      </a:pPr>
                      <a:r>
                        <a:rPr lang="en-US" sz="1100" b="1" dirty="0">
                          <a:effectLst/>
                          <a:latin typeface="Arial" panose="020B0604020202020204" pitchFamily="34" charset="0"/>
                          <a:ea typeface="Times New Roman" panose="02020603050405020304" pitchFamily="18" charset="0"/>
                        </a:rPr>
                        <a:t>AUDITOR GUDIANCE</a:t>
                      </a:r>
                      <a:r>
                        <a:rPr lang="en-US" sz="1100" dirty="0">
                          <a:effectLst/>
                          <a:latin typeface="Arial" panose="020B0604020202020204" pitchFamily="34" charset="0"/>
                          <a:ea typeface="Times New Roman" panose="02020603050405020304" pitchFamily="18" charset="0"/>
                        </a:rPr>
                        <a:t> </a:t>
                      </a:r>
                    </a:p>
                  </a:txBody>
                  <a:tcPr marL="51435" marR="51435" marT="0" marB="0">
                    <a:lnL w="12700" cap="flat" cmpd="sng" algn="ctr">
                      <a:solidFill>
                        <a:srgbClr val="7F7F7F"/>
                      </a:solidFill>
                      <a:prstDash val="solid"/>
                      <a:round/>
                      <a:headEnd type="none" w="med" len="med"/>
                      <a:tailEnd type="none" w="med" len="med"/>
                    </a:lnL>
                    <a:lnR w="12700" cap="flat" cmpd="sng" algn="ctr">
                      <a:solidFill>
                        <a:srgbClr val="7F7F7F"/>
                      </a:solidFill>
                      <a:prstDash val="solid"/>
                      <a:round/>
                      <a:headEnd type="none" w="med" len="med"/>
                      <a:tailEnd type="none" w="med" len="med"/>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extLst>
                  <a:ext uri="{0D108BD9-81ED-4DB2-BD59-A6C34878D82A}">
                    <a16:rowId xmlns:a16="http://schemas.microsoft.com/office/drawing/2014/main" val="1457342639"/>
                  </a:ext>
                </a:extLst>
              </a:tr>
            </a:tbl>
          </a:graphicData>
        </a:graphic>
      </p:graphicFrame>
      <p:sp>
        <p:nvSpPr>
          <p:cNvPr id="13" name="Rectangle 6">
            <a:extLst>
              <a:ext uri="{FF2B5EF4-FFF2-40B4-BE49-F238E27FC236}">
                <a16:creationId xmlns:a16="http://schemas.microsoft.com/office/drawing/2014/main" id="{A94D13F5-EC85-47BE-9C89-BC1560BD4453}"/>
              </a:ext>
            </a:extLst>
          </p:cNvPr>
          <p:cNvSpPr>
            <a:spLocks noChangeArrowheads="1"/>
          </p:cNvSpPr>
          <p:nvPr/>
        </p:nvSpPr>
        <p:spPr bwMode="auto">
          <a:xfrm>
            <a:off x="1066801" y="2830631"/>
            <a:ext cx="138564" cy="484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br>
              <a:rPr lang="en-US" altLang="en-US" sz="1350">
                <a:latin typeface="Arial" panose="020B0604020202020204" pitchFamily="34" charset="0"/>
              </a:rPr>
            </a:br>
            <a:endParaRPr lang="en-US" altLang="en-US" sz="1350">
              <a:latin typeface="Arial" panose="020B0604020202020204" pitchFamily="34" charset="0"/>
            </a:endParaRPr>
          </a:p>
        </p:txBody>
      </p:sp>
      <p:sp>
        <p:nvSpPr>
          <p:cNvPr id="15" name="Rectangle 8">
            <a:extLst>
              <a:ext uri="{FF2B5EF4-FFF2-40B4-BE49-F238E27FC236}">
                <a16:creationId xmlns:a16="http://schemas.microsoft.com/office/drawing/2014/main" id="{A90DF3BB-F086-4833-A1D0-A18893C8B99F}"/>
              </a:ext>
            </a:extLst>
          </p:cNvPr>
          <p:cNvSpPr>
            <a:spLocks noChangeArrowheads="1"/>
          </p:cNvSpPr>
          <p:nvPr/>
        </p:nvSpPr>
        <p:spPr bwMode="auto">
          <a:xfrm>
            <a:off x="259221" y="4369118"/>
            <a:ext cx="8386837" cy="10079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r>
              <a:rPr lang="en-US" altLang="en-US" sz="1100" u="sng" baseline="30000" dirty="0">
                <a:solidFill>
                  <a:srgbClr val="800080"/>
                </a:solidFill>
                <a:latin typeface="Arial" panose="020B0604020202020204" pitchFamily="34" charset="0"/>
                <a:ea typeface="Times New Roman" panose="02020603050405020304" pitchFamily="18" charset="0"/>
                <a:cs typeface="Arial" panose="020B0604020202020204" pitchFamily="34" charset="0"/>
                <a:hlinkClick r:id="rId2"/>
              </a:rPr>
              <a:t>[</a:t>
            </a:r>
            <a:r>
              <a:rPr lang="en-US" altLang="en-US" sz="1100" u="sng" baseline="30000" dirty="0" bmk="">
                <a:solidFill>
                  <a:srgbClr val="800080"/>
                </a:solidFill>
                <a:latin typeface="Arial" panose="020B0604020202020204" pitchFamily="34" charset="0"/>
                <a:ea typeface="Times New Roman" panose="02020603050405020304" pitchFamily="18" charset="0"/>
                <a:cs typeface="Arial" panose="020B0604020202020204" pitchFamily="34" charset="0"/>
                <a:hlinkClick r:id="rId2"/>
              </a:rPr>
              <a:t>1]</a:t>
            </a:r>
            <a:r>
              <a:rPr lang="en-US" altLang="en-US" sz="1100" dirty="0">
                <a:latin typeface="Arial" panose="020B0604020202020204" pitchFamily="34" charset="0"/>
                <a:ea typeface="Times New Roman" panose="02020603050405020304" pitchFamily="18" charset="0"/>
                <a:cs typeface="Arial" panose="020B0604020202020204" pitchFamily="34" charset="0"/>
              </a:rPr>
              <a:t> </a:t>
            </a:r>
            <a:r>
              <a:rPr lang="en-US" altLang="en-US" sz="1000" dirty="0">
                <a:solidFill>
                  <a:schemeClr val="bg1">
                    <a:lumMod val="50000"/>
                  </a:schemeClr>
                </a:solidFill>
                <a:latin typeface="Arial" panose="020B0604020202020204" pitchFamily="34" charset="0"/>
                <a:ea typeface="Times New Roman" panose="02020603050405020304" pitchFamily="18" charset="0"/>
                <a:cs typeface="Arial" panose="020B0604020202020204" pitchFamily="34" charset="0"/>
              </a:rPr>
              <a:t>Water scarcity is defined by the UN Food and Agriculture Organization as: (i) scarcity </a:t>
            </a:r>
            <a:r>
              <a:rPr lang="en-US" altLang="en-US" sz="1000" b="1" dirty="0">
                <a:solidFill>
                  <a:schemeClr val="bg1">
                    <a:lumMod val="50000"/>
                  </a:schemeClr>
                </a:solidFill>
                <a:latin typeface="Arial" panose="020B0604020202020204" pitchFamily="34" charset="0"/>
                <a:ea typeface="Times New Roman" panose="02020603050405020304" pitchFamily="18" charset="0"/>
                <a:cs typeface="Arial" panose="020B0604020202020204" pitchFamily="34" charset="0"/>
              </a:rPr>
              <a:t>in availability</a:t>
            </a:r>
            <a:r>
              <a:rPr lang="en-US" altLang="en-US" sz="1000" dirty="0">
                <a:solidFill>
                  <a:schemeClr val="bg1">
                    <a:lumMod val="50000"/>
                  </a:schemeClr>
                </a:solidFill>
                <a:latin typeface="Arial" panose="020B0604020202020204" pitchFamily="34" charset="0"/>
                <a:ea typeface="Times New Roman" panose="02020603050405020304" pitchFamily="18" charset="0"/>
                <a:cs typeface="Arial" panose="020B0604020202020204" pitchFamily="34" charset="0"/>
              </a:rPr>
              <a:t> of fresh water of acceptable quality with respect to aggregated demand, in the simple case of physical water shortage; (ii) scarcity</a:t>
            </a:r>
            <a:r>
              <a:rPr lang="en-US" altLang="en-US" sz="1000" b="1" dirty="0">
                <a:solidFill>
                  <a:schemeClr val="bg1">
                    <a:lumMod val="50000"/>
                  </a:schemeClr>
                </a:solidFill>
                <a:latin typeface="Arial" panose="020B0604020202020204" pitchFamily="34" charset="0"/>
                <a:ea typeface="Times New Roman" panose="02020603050405020304" pitchFamily="18" charset="0"/>
                <a:cs typeface="Arial" panose="020B0604020202020204" pitchFamily="34" charset="0"/>
              </a:rPr>
              <a:t> in access</a:t>
            </a:r>
            <a:r>
              <a:rPr lang="en-US" altLang="en-US" sz="1000" dirty="0">
                <a:solidFill>
                  <a:schemeClr val="bg1">
                    <a:lumMod val="50000"/>
                  </a:schemeClr>
                </a:solidFill>
                <a:latin typeface="Arial" panose="020B0604020202020204" pitchFamily="34" charset="0"/>
                <a:ea typeface="Times New Roman" panose="02020603050405020304" pitchFamily="18" charset="0"/>
                <a:cs typeface="Arial" panose="020B0604020202020204" pitchFamily="34" charset="0"/>
              </a:rPr>
              <a:t> to water services, because of the failure of institutions in place to ensure reliable supply of water to users; (iii) scarcity due to the </a:t>
            </a:r>
            <a:r>
              <a:rPr lang="en-US" altLang="en-US" sz="1000" b="1" dirty="0">
                <a:solidFill>
                  <a:schemeClr val="bg1">
                    <a:lumMod val="50000"/>
                  </a:schemeClr>
                </a:solidFill>
                <a:latin typeface="Arial" panose="020B0604020202020204" pitchFamily="34" charset="0"/>
                <a:ea typeface="Times New Roman" panose="02020603050405020304" pitchFamily="18" charset="0"/>
                <a:cs typeface="Arial" panose="020B0604020202020204" pitchFamily="34" charset="0"/>
              </a:rPr>
              <a:t>lack of adequate infrastructure</a:t>
            </a:r>
            <a:r>
              <a:rPr lang="en-US" altLang="en-US" sz="1000" dirty="0">
                <a:solidFill>
                  <a:schemeClr val="bg1">
                    <a:lumMod val="50000"/>
                  </a:schemeClr>
                </a:solidFill>
                <a:latin typeface="Arial" panose="020B0604020202020204" pitchFamily="34" charset="0"/>
                <a:ea typeface="Times New Roman" panose="02020603050405020304" pitchFamily="18" charset="0"/>
                <a:cs typeface="Arial" panose="020B0604020202020204" pitchFamily="34" charset="0"/>
              </a:rPr>
              <a:t>, irrespective of the level of water resources, due to financial constraints. In the last two cases, countries may have a relatively high level of water resources endowment but are unable to capture and distribute them because of limited financial resources for infrastructure development or lack of institutional capacity to maintain and manage them appropriately. (UN FAO</a:t>
            </a:r>
            <a:r>
              <a:rPr lang="en-US" altLang="en-US" sz="1000" dirty="0">
                <a:latin typeface="Arial" panose="020B0604020202020204" pitchFamily="34" charset="0"/>
                <a:ea typeface="Times New Roman" panose="02020603050405020304" pitchFamily="18" charset="0"/>
                <a:cs typeface="Arial" panose="020B0604020202020204" pitchFamily="34" charset="0"/>
              </a:rPr>
              <a:t>, </a:t>
            </a:r>
            <a:r>
              <a:rPr lang="en-US" altLang="en-US" sz="1000" u="sng" dirty="0">
                <a:solidFill>
                  <a:srgbClr val="0000FF"/>
                </a:solidFill>
                <a:latin typeface="Arial" panose="020B0604020202020204" pitchFamily="34" charset="0"/>
                <a:ea typeface="Times New Roman" panose="02020603050405020304" pitchFamily="18" charset="0"/>
                <a:cs typeface="Arial" panose="020B0604020202020204" pitchFamily="34" charset="0"/>
                <a:hlinkClick r:id="rId3"/>
              </a:rPr>
              <a:t>http://www.fao.org/nr/water/topics_scarcity.html</a:t>
            </a:r>
            <a:r>
              <a:rPr lang="en-US" altLang="en-US" sz="1000" dirty="0">
                <a:solidFill>
                  <a:srgbClr val="647CA6"/>
                </a:solidFill>
                <a:latin typeface="Arial" panose="020B0604020202020204" pitchFamily="34" charset="0"/>
                <a:ea typeface="Times New Roman" panose="02020603050405020304" pitchFamily="18" charset="0"/>
                <a:cs typeface="Arial" panose="020B0604020202020204" pitchFamily="34" charset="0"/>
              </a:rPr>
              <a:t>) </a:t>
            </a:r>
            <a:endParaRPr lang="en-US" altLang="en-US" sz="1000" dirty="0"/>
          </a:p>
        </p:txBody>
      </p:sp>
      <p:sp>
        <p:nvSpPr>
          <p:cNvPr id="17" name="Rectangle 10">
            <a:extLst>
              <a:ext uri="{FF2B5EF4-FFF2-40B4-BE49-F238E27FC236}">
                <a16:creationId xmlns:a16="http://schemas.microsoft.com/office/drawing/2014/main" id="{1F9DBDD7-4B3B-4B10-8ADA-DB7EAD597F23}"/>
              </a:ext>
            </a:extLst>
          </p:cNvPr>
          <p:cNvSpPr>
            <a:spLocks noChangeArrowheads="1"/>
          </p:cNvSpPr>
          <p:nvPr/>
        </p:nvSpPr>
        <p:spPr bwMode="auto">
          <a:xfrm>
            <a:off x="259222" y="5417903"/>
            <a:ext cx="8625555" cy="969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r>
              <a:rPr lang="en-US" altLang="en-US" sz="1050" u="sng" baseline="30000" dirty="0">
                <a:solidFill>
                  <a:srgbClr val="800080"/>
                </a:solidFill>
                <a:latin typeface="Arial" panose="020B0604020202020204" pitchFamily="34" charset="0"/>
                <a:ea typeface="Times New Roman" panose="02020603050405020304" pitchFamily="18" charset="0"/>
                <a:cs typeface="Arial" panose="020B0604020202020204" pitchFamily="34" charset="0"/>
                <a:hlinkClick r:id="rId4"/>
              </a:rPr>
              <a:t>[</a:t>
            </a:r>
            <a:r>
              <a:rPr lang="en-US" altLang="en-US" sz="1050" u="sng" baseline="30000" dirty="0" bmk="">
                <a:solidFill>
                  <a:srgbClr val="800080"/>
                </a:solidFill>
                <a:latin typeface="Arial" panose="020B0604020202020204" pitchFamily="34" charset="0"/>
                <a:ea typeface="Times New Roman" panose="02020603050405020304" pitchFamily="18" charset="0"/>
                <a:cs typeface="Arial" panose="020B0604020202020204" pitchFamily="34" charset="0"/>
                <a:hlinkClick r:id="rId4"/>
              </a:rPr>
              <a:t>i]</a:t>
            </a:r>
            <a:r>
              <a:rPr lang="en-US" altLang="en-US" sz="1050" dirty="0">
                <a:latin typeface="Arial" panose="020B0604020202020204" pitchFamily="34" charset="0"/>
                <a:ea typeface="Times New Roman" panose="02020603050405020304" pitchFamily="18" charset="0"/>
                <a:cs typeface="Arial" panose="020B0604020202020204" pitchFamily="34" charset="0"/>
              </a:rPr>
              <a:t> </a:t>
            </a:r>
            <a:r>
              <a:rPr lang="en-US" altLang="en-US" sz="1050" b="1" dirty="0">
                <a:solidFill>
                  <a:schemeClr val="bg1">
                    <a:lumMod val="50000"/>
                  </a:schemeClr>
                </a:solidFill>
                <a:latin typeface="Arial" panose="020B0604020202020204" pitchFamily="34" charset="0"/>
                <a:ea typeface="Times New Roman" panose="02020603050405020304" pitchFamily="18" charset="0"/>
                <a:cs typeface="Arial" panose="020B0604020202020204" pitchFamily="34" charset="0"/>
              </a:rPr>
              <a:t>AUDITOR GUIDANCE: </a:t>
            </a:r>
            <a:r>
              <a:rPr lang="en-US" altLang="en-US" sz="1000" dirty="0">
                <a:solidFill>
                  <a:schemeClr val="bg1">
                    <a:lumMod val="50000"/>
                  </a:schemeClr>
                </a:solidFill>
                <a:latin typeface="Arial" panose="020B0604020202020204" pitchFamily="34" charset="0"/>
                <a:ea typeface="Times New Roman" panose="02020603050405020304" pitchFamily="18" charset="0"/>
                <a:cs typeface="Arial" panose="020B0604020202020204" pitchFamily="34" charset="0"/>
              </a:rPr>
              <a:t>Describe any fresh water availability, access or infrastructure issues the site may be facing locally or regionally.</a:t>
            </a:r>
            <a:endParaRPr lang="en-US" altLang="en-US" sz="800" dirty="0">
              <a:solidFill>
                <a:schemeClr val="bg1">
                  <a:lumMod val="50000"/>
                </a:schemeClr>
              </a:solidFill>
            </a:endParaRPr>
          </a:p>
          <a:p>
            <a:pPr defTabSz="685800" eaLnBrk="0" fontAlgn="base" hangingPunct="0">
              <a:spcBef>
                <a:spcPct val="0"/>
              </a:spcBef>
              <a:spcAft>
                <a:spcPct val="0"/>
              </a:spcAft>
            </a:pPr>
            <a:r>
              <a:rPr lang="en-US" altLang="en-US" sz="1000" dirty="0">
                <a:solidFill>
                  <a:schemeClr val="bg1">
                    <a:lumMod val="50000"/>
                  </a:schemeClr>
                </a:solidFill>
                <a:latin typeface="Arial" panose="020B0604020202020204" pitchFamily="34" charset="0"/>
                <a:ea typeface="Times New Roman" panose="02020603050405020304" pitchFamily="18" charset="0"/>
                <a:cs typeface="Arial" panose="020B0604020202020204" pitchFamily="34" charset="0"/>
              </a:rPr>
              <a:t>Is the water withdrawal from groundwater from a renewable/sustainable source (not depleting the groundwater source)?</a:t>
            </a:r>
            <a:endParaRPr lang="en-US" altLang="en-US" sz="800" dirty="0">
              <a:solidFill>
                <a:schemeClr val="bg1">
                  <a:lumMod val="50000"/>
                </a:schemeClr>
              </a:solidFill>
            </a:endParaRPr>
          </a:p>
          <a:p>
            <a:pPr defTabSz="685800" eaLnBrk="0" fontAlgn="base" hangingPunct="0">
              <a:spcBef>
                <a:spcPct val="0"/>
              </a:spcBef>
              <a:spcAft>
                <a:spcPct val="0"/>
              </a:spcAft>
            </a:pPr>
            <a:r>
              <a:rPr lang="en-US" altLang="en-US" sz="1000" dirty="0">
                <a:solidFill>
                  <a:schemeClr val="bg1">
                    <a:lumMod val="50000"/>
                  </a:schemeClr>
                </a:solidFill>
                <a:latin typeface="Arial" panose="020B0604020202020204" pitchFamily="34" charset="0"/>
                <a:ea typeface="Times New Roman" panose="02020603050405020304" pitchFamily="18" charset="0"/>
                <a:cs typeface="Arial" panose="020B0604020202020204" pitchFamily="34" charset="0"/>
              </a:rPr>
              <a:t>If the site is reliant on a municipal water system, does the site know if the municipality will be unable to capture and distribute adequate supplies of water due to infrastructure development issues or lack of institutional capacity to maintain and manage them appropriately?</a:t>
            </a:r>
            <a:endParaRPr lang="en-US" altLang="en-US" sz="800" dirty="0">
              <a:solidFill>
                <a:schemeClr val="bg1">
                  <a:lumMod val="50000"/>
                </a:schemeClr>
              </a:solidFill>
            </a:endParaRPr>
          </a:p>
          <a:p>
            <a:pPr defTabSz="685800" eaLnBrk="0" fontAlgn="base" hangingPunct="0">
              <a:spcBef>
                <a:spcPct val="0"/>
              </a:spcBef>
              <a:spcAft>
                <a:spcPct val="0"/>
              </a:spcAft>
            </a:pPr>
            <a:endParaRPr lang="en-US" altLang="en-US" dirty="0">
              <a:latin typeface="Arial" panose="020B0604020202020204" pitchFamily="34" charset="0"/>
            </a:endParaRPr>
          </a:p>
        </p:txBody>
      </p:sp>
    </p:spTree>
    <p:extLst>
      <p:ext uri="{BB962C8B-B14F-4D97-AF65-F5344CB8AC3E}">
        <p14:creationId xmlns:p14="http://schemas.microsoft.com/office/powerpoint/2010/main" val="1789044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4C4E11-7C5C-4ED4-9FC4-B7A6654D9423}"/>
              </a:ext>
            </a:extLst>
          </p:cNvPr>
          <p:cNvSpPr>
            <a:spLocks noGrp="1"/>
          </p:cNvSpPr>
          <p:nvPr>
            <p:ph type="title"/>
          </p:nvPr>
        </p:nvSpPr>
        <p:spPr/>
        <p:txBody>
          <a:bodyPr>
            <a:normAutofit/>
          </a:bodyPr>
          <a:lstStyle/>
          <a:p>
            <a:r>
              <a:rPr lang="en-US" dirty="0"/>
              <a:t>Water Stress – Water Risks</a:t>
            </a:r>
            <a:br>
              <a:rPr lang="en-US" sz="1800" b="0" i="1" dirty="0"/>
            </a:br>
            <a:br>
              <a:rPr lang="en-US" sz="1800" b="0" i="1" dirty="0"/>
            </a:br>
            <a:r>
              <a:rPr lang="en-US" sz="1800" b="0" i="1" dirty="0"/>
              <a:t>Why managing “water stress” is important and what should the pharmaceutical industry do to improve external stakeholder perceptions</a:t>
            </a:r>
            <a:endParaRPr lang="en-SE" sz="1800" b="0" i="1" dirty="0"/>
          </a:p>
        </p:txBody>
      </p:sp>
      <p:sp>
        <p:nvSpPr>
          <p:cNvPr id="3" name="Text Placeholder 2">
            <a:extLst>
              <a:ext uri="{FF2B5EF4-FFF2-40B4-BE49-F238E27FC236}">
                <a16:creationId xmlns:a16="http://schemas.microsoft.com/office/drawing/2014/main" id="{926912EE-7D81-45BA-994E-7F3C24621AF4}"/>
              </a:ext>
            </a:extLst>
          </p:cNvPr>
          <p:cNvSpPr>
            <a:spLocks noGrp="1"/>
          </p:cNvSpPr>
          <p:nvPr>
            <p:ph type="body" idx="1"/>
          </p:nvPr>
        </p:nvSpPr>
        <p:spPr/>
        <p:txBody>
          <a:bodyPr>
            <a:normAutofit/>
          </a:bodyPr>
          <a:lstStyle/>
          <a:p>
            <a:endParaRPr lang="en-GB" sz="1350" dirty="0"/>
          </a:p>
          <a:p>
            <a:endParaRPr lang="en-GB" sz="1350" dirty="0"/>
          </a:p>
          <a:p>
            <a:r>
              <a:rPr lang="en-GB" sz="1350" dirty="0"/>
              <a:t>Nicolai Schaaf, Stockholm International Water Institute		      PSCI webinar 2019-03-28</a:t>
            </a:r>
            <a:endParaRPr lang="en-SE" sz="1350" dirty="0"/>
          </a:p>
        </p:txBody>
      </p:sp>
    </p:spTree>
    <p:extLst>
      <p:ext uri="{BB962C8B-B14F-4D97-AF65-F5344CB8AC3E}">
        <p14:creationId xmlns:p14="http://schemas.microsoft.com/office/powerpoint/2010/main" val="15565579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ubrik 4"/>
          <p:cNvSpPr>
            <a:spLocks noGrp="1"/>
          </p:cNvSpPr>
          <p:nvPr>
            <p:ph type="title"/>
          </p:nvPr>
        </p:nvSpPr>
        <p:spPr/>
        <p:txBody>
          <a:bodyPr/>
          <a:lstStyle/>
          <a:p>
            <a:r>
              <a:rPr lang="en-US" dirty="0">
                <a:solidFill>
                  <a:schemeClr val="bg1"/>
                </a:solidFill>
              </a:rPr>
              <a:t>The blue planet</a:t>
            </a:r>
          </a:p>
        </p:txBody>
      </p:sp>
      <p:sp>
        <p:nvSpPr>
          <p:cNvPr id="2" name="Content Placeholder 1">
            <a:extLst>
              <a:ext uri="{FF2B5EF4-FFF2-40B4-BE49-F238E27FC236}">
                <a16:creationId xmlns:a16="http://schemas.microsoft.com/office/drawing/2014/main" id="{7B4E696F-4AAF-4518-A7D5-24FE04612AED}"/>
              </a:ext>
            </a:extLst>
          </p:cNvPr>
          <p:cNvSpPr>
            <a:spLocks noGrp="1"/>
          </p:cNvSpPr>
          <p:nvPr>
            <p:ph sz="quarter" idx="10"/>
          </p:nvPr>
        </p:nvSpPr>
        <p:spPr/>
        <p:txBody>
          <a:bodyPr/>
          <a:lstStyle/>
          <a:p>
            <a:endParaRPr lang="en-SE"/>
          </a:p>
        </p:txBody>
      </p:sp>
      <p:pic>
        <p:nvPicPr>
          <p:cNvPr id="1026" name="Picture 2" descr="G:\5 CMA\12-103 CMA Production\Presentations\Jan\Jan\globe_east_2048.jpg"/>
          <p:cNvPicPr>
            <a:picLocks noChangeAspect="1" noChangeArrowheads="1"/>
          </p:cNvPicPr>
          <p:nvPr/>
        </p:nvPicPr>
        <p:blipFill>
          <a:blip r:embed="rId3" cstate="email">
            <a:clrChange>
              <a:clrFrom>
                <a:srgbClr val="000000"/>
              </a:clrFrom>
              <a:clrTo>
                <a:srgbClr val="000000">
                  <a:alpha val="0"/>
                </a:srgbClr>
              </a:clrTo>
            </a:clrChange>
            <a:extLst>
              <a:ext uri="{28A0092B-C50C-407E-A947-70E740481C1C}">
                <a14:useLocalDpi xmlns:a14="http://schemas.microsoft.com/office/drawing/2010/main"/>
              </a:ext>
            </a:extLst>
          </a:blip>
          <a:srcRect/>
          <a:stretch>
            <a:fillRect/>
          </a:stretch>
        </p:blipFill>
        <p:spPr bwMode="auto">
          <a:xfrm>
            <a:off x="2339333" y="717862"/>
            <a:ext cx="4465334" cy="446533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6" name="Oval 5">
            <a:extLst>
              <a:ext uri="{FF2B5EF4-FFF2-40B4-BE49-F238E27FC236}">
                <a16:creationId xmlns:a16="http://schemas.microsoft.com/office/drawing/2014/main" id="{9ED6458F-7498-441C-9CE7-609900DB47EC}"/>
              </a:ext>
            </a:extLst>
          </p:cNvPr>
          <p:cNvSpPr/>
          <p:nvPr/>
        </p:nvSpPr>
        <p:spPr>
          <a:xfrm>
            <a:off x="6145481" y="4861856"/>
            <a:ext cx="35100" cy="351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SE" sz="1350">
              <a:solidFill>
                <a:prstClr val="white"/>
              </a:solidFill>
              <a:latin typeface="KievitOT-Medium"/>
            </a:endParaRPr>
          </a:p>
        </p:txBody>
      </p:sp>
    </p:spTree>
    <p:extLst>
      <p:ext uri="{BB962C8B-B14F-4D97-AF65-F5344CB8AC3E}">
        <p14:creationId xmlns:p14="http://schemas.microsoft.com/office/powerpoint/2010/main" val="38153070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86CE0-4C1C-416D-BC35-31B7279106BB}"/>
              </a:ext>
            </a:extLst>
          </p:cNvPr>
          <p:cNvSpPr>
            <a:spLocks noGrp="1"/>
          </p:cNvSpPr>
          <p:nvPr>
            <p:ph type="title"/>
          </p:nvPr>
        </p:nvSpPr>
        <p:spPr/>
        <p:txBody>
          <a:bodyPr/>
          <a:lstStyle/>
          <a:p>
            <a:endParaRPr lang="en-SE"/>
          </a:p>
        </p:txBody>
      </p:sp>
      <p:sp>
        <p:nvSpPr>
          <p:cNvPr id="3" name="Text Placeholder 2">
            <a:extLst>
              <a:ext uri="{FF2B5EF4-FFF2-40B4-BE49-F238E27FC236}">
                <a16:creationId xmlns:a16="http://schemas.microsoft.com/office/drawing/2014/main" id="{DC659D5C-F9EF-46A0-9D5B-357F2FA9E378}"/>
              </a:ext>
            </a:extLst>
          </p:cNvPr>
          <p:cNvSpPr>
            <a:spLocks noGrp="1"/>
          </p:cNvSpPr>
          <p:nvPr>
            <p:ph type="body" idx="1"/>
          </p:nvPr>
        </p:nvSpPr>
        <p:spPr/>
        <p:txBody>
          <a:bodyPr/>
          <a:lstStyle/>
          <a:p>
            <a:endParaRPr lang="en-SE"/>
          </a:p>
        </p:txBody>
      </p:sp>
      <p:pic>
        <p:nvPicPr>
          <p:cNvPr id="4" name="Picture 2">
            <a:extLst>
              <a:ext uri="{FF2B5EF4-FFF2-40B4-BE49-F238E27FC236}">
                <a16:creationId xmlns:a16="http://schemas.microsoft.com/office/drawing/2014/main" id="{9122D550-4D05-45FA-841D-AF8D9601F08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976668"/>
            <a:ext cx="9144000" cy="5218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706893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upload.wikimedia.org/wikipedia/commons/3/34/Gall%E2%80%93Peters_projection_SW.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338495" y="857250"/>
            <a:ext cx="6467010" cy="4129083"/>
          </a:xfrm>
          <a:prstGeom prst="rect">
            <a:avLst/>
          </a:prstGeom>
          <a:noFill/>
          <a:extLst>
            <a:ext uri="{909E8E84-426E-40DD-AFC4-6F175D3DCCD1}">
              <a14:hiddenFill xmlns:a14="http://schemas.microsoft.com/office/drawing/2010/main">
                <a:solidFill>
                  <a:srgbClr val="FFFFFF"/>
                </a:solidFill>
              </a14:hiddenFill>
            </a:ext>
          </a:extLst>
        </p:spPr>
      </p:pic>
      <p:sp>
        <p:nvSpPr>
          <p:cNvPr id="5" name="Rubrik 4"/>
          <p:cNvSpPr>
            <a:spLocks noGrp="1"/>
          </p:cNvSpPr>
          <p:nvPr>
            <p:ph type="title"/>
          </p:nvPr>
        </p:nvSpPr>
        <p:spPr/>
        <p:txBody>
          <a:bodyPr/>
          <a:lstStyle/>
          <a:p>
            <a:r>
              <a:rPr lang="en-US" dirty="0">
                <a:solidFill>
                  <a:schemeClr val="bg1"/>
                </a:solidFill>
              </a:rPr>
              <a:t>From Water </a:t>
            </a:r>
            <a:r>
              <a:rPr lang="en-US" dirty="0"/>
              <a:t>scarcity and v</a:t>
            </a:r>
            <a:r>
              <a:rPr lang="en-US" dirty="0">
                <a:solidFill>
                  <a:schemeClr val="bg1"/>
                </a:solidFill>
              </a:rPr>
              <a:t>ariability…</a:t>
            </a:r>
          </a:p>
        </p:txBody>
      </p:sp>
    </p:spTree>
    <p:extLst>
      <p:ext uri="{BB962C8B-B14F-4D97-AF65-F5344CB8AC3E}">
        <p14:creationId xmlns:p14="http://schemas.microsoft.com/office/powerpoint/2010/main" val="40811790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ubrik 4"/>
          <p:cNvSpPr>
            <a:spLocks noGrp="1"/>
          </p:cNvSpPr>
          <p:nvPr>
            <p:ph type="title"/>
          </p:nvPr>
        </p:nvSpPr>
        <p:spPr/>
        <p:txBody>
          <a:bodyPr/>
          <a:lstStyle/>
          <a:p>
            <a:r>
              <a:rPr lang="en-US" dirty="0">
                <a:solidFill>
                  <a:schemeClr val="bg1"/>
                </a:solidFill>
              </a:rPr>
              <a:t>… to water stress … </a:t>
            </a:r>
          </a:p>
        </p:txBody>
      </p:sp>
      <p:pic>
        <p:nvPicPr>
          <p:cNvPr id="4" name="Picture 2" descr="Image result for wri.org water risk hotspots">
            <a:extLst>
              <a:ext uri="{FF2B5EF4-FFF2-40B4-BE49-F238E27FC236}">
                <a16:creationId xmlns:a16="http://schemas.microsoft.com/office/drawing/2014/main" id="{9E9D5A92-D03A-43E0-A90F-9AB3B47C74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04669"/>
            <a:ext cx="9144000" cy="4943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95055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5864" y="2087623"/>
            <a:ext cx="3520745" cy="2711431"/>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35863" y="2087624"/>
            <a:ext cx="3516173" cy="2711431"/>
          </a:xfrm>
          <a:prstGeom prst="rect">
            <a:avLst/>
          </a:prstGeom>
        </p:spPr>
      </p:pic>
      <p:sp>
        <p:nvSpPr>
          <p:cNvPr id="7" name="TextBox 6"/>
          <p:cNvSpPr txBox="1"/>
          <p:nvPr/>
        </p:nvSpPr>
        <p:spPr>
          <a:xfrm>
            <a:off x="1547664" y="1408789"/>
            <a:ext cx="2160240" cy="507831"/>
          </a:xfrm>
          <a:prstGeom prst="rect">
            <a:avLst/>
          </a:prstGeom>
          <a:noFill/>
        </p:spPr>
        <p:txBody>
          <a:bodyPr wrap="square" rtlCol="0">
            <a:spAutoFit/>
          </a:bodyPr>
          <a:lstStyle/>
          <a:p>
            <a:pPr defTabSz="685800"/>
            <a:r>
              <a:rPr lang="sv-SE" sz="1350" dirty="0">
                <a:solidFill>
                  <a:prstClr val="black"/>
                </a:solidFill>
                <a:latin typeface="KievitOT-Medium"/>
              </a:rPr>
              <a:t>Global </a:t>
            </a:r>
            <a:r>
              <a:rPr lang="sv-SE" sz="1350" dirty="0" err="1">
                <a:solidFill>
                  <a:prstClr val="black"/>
                </a:solidFill>
                <a:latin typeface="KievitOT-Medium"/>
              </a:rPr>
              <a:t>water</a:t>
            </a:r>
            <a:r>
              <a:rPr lang="sv-SE" sz="1350" dirty="0">
                <a:solidFill>
                  <a:prstClr val="black"/>
                </a:solidFill>
                <a:latin typeface="KievitOT-Medium"/>
              </a:rPr>
              <a:t> </a:t>
            </a:r>
            <a:r>
              <a:rPr lang="sv-SE" sz="1350" dirty="0" err="1">
                <a:solidFill>
                  <a:prstClr val="black"/>
                </a:solidFill>
                <a:latin typeface="KievitOT-Medium"/>
              </a:rPr>
              <a:t>demand</a:t>
            </a:r>
            <a:r>
              <a:rPr lang="sv-SE" sz="1350" dirty="0">
                <a:solidFill>
                  <a:prstClr val="black"/>
                </a:solidFill>
                <a:latin typeface="KievitOT-Medium"/>
              </a:rPr>
              <a:t> 2000</a:t>
            </a:r>
          </a:p>
        </p:txBody>
      </p:sp>
      <p:sp>
        <p:nvSpPr>
          <p:cNvPr id="8" name="TextBox 7"/>
          <p:cNvSpPr txBox="1"/>
          <p:nvPr/>
        </p:nvSpPr>
        <p:spPr>
          <a:xfrm>
            <a:off x="4842030" y="1408789"/>
            <a:ext cx="2160240" cy="507831"/>
          </a:xfrm>
          <a:prstGeom prst="rect">
            <a:avLst/>
          </a:prstGeom>
          <a:noFill/>
        </p:spPr>
        <p:txBody>
          <a:bodyPr wrap="square" rtlCol="0">
            <a:spAutoFit/>
          </a:bodyPr>
          <a:lstStyle/>
          <a:p>
            <a:pPr defTabSz="685800"/>
            <a:r>
              <a:rPr lang="sv-SE" sz="1350" dirty="0">
                <a:solidFill>
                  <a:prstClr val="black"/>
                </a:solidFill>
                <a:latin typeface="KievitOT-Medium"/>
              </a:rPr>
              <a:t>Global </a:t>
            </a:r>
            <a:r>
              <a:rPr lang="sv-SE" sz="1350" dirty="0" err="1">
                <a:solidFill>
                  <a:prstClr val="black"/>
                </a:solidFill>
                <a:latin typeface="KievitOT-Medium"/>
              </a:rPr>
              <a:t>water</a:t>
            </a:r>
            <a:r>
              <a:rPr lang="sv-SE" sz="1350" dirty="0">
                <a:solidFill>
                  <a:prstClr val="black"/>
                </a:solidFill>
                <a:latin typeface="KievitOT-Medium"/>
              </a:rPr>
              <a:t> </a:t>
            </a:r>
            <a:r>
              <a:rPr lang="sv-SE" sz="1350" dirty="0" err="1">
                <a:solidFill>
                  <a:prstClr val="black"/>
                </a:solidFill>
                <a:latin typeface="KievitOT-Medium"/>
              </a:rPr>
              <a:t>demand</a:t>
            </a:r>
            <a:r>
              <a:rPr lang="sv-SE" sz="1350" dirty="0">
                <a:solidFill>
                  <a:prstClr val="black"/>
                </a:solidFill>
                <a:latin typeface="KievitOT-Medium"/>
              </a:rPr>
              <a:t> 2050</a:t>
            </a:r>
          </a:p>
        </p:txBody>
      </p:sp>
      <p:sp>
        <p:nvSpPr>
          <p:cNvPr id="9" name="Rubrik 8">
            <a:extLst>
              <a:ext uri="{FF2B5EF4-FFF2-40B4-BE49-F238E27FC236}">
                <a16:creationId xmlns:a16="http://schemas.microsoft.com/office/drawing/2014/main" id="{29B2804E-CAEA-4B99-ADF5-607F113BC17F}"/>
              </a:ext>
            </a:extLst>
          </p:cNvPr>
          <p:cNvSpPr>
            <a:spLocks noGrp="1"/>
          </p:cNvSpPr>
          <p:nvPr>
            <p:ph type="title"/>
          </p:nvPr>
        </p:nvSpPr>
        <p:spPr>
          <a:xfrm>
            <a:off x="535864" y="5829056"/>
            <a:ext cx="8515350" cy="838660"/>
          </a:xfrm>
        </p:spPr>
        <p:txBody>
          <a:bodyPr/>
          <a:lstStyle/>
          <a:p>
            <a:r>
              <a:rPr lang="sv-SE" dirty="0"/>
              <a:t>Changing water demand      </a:t>
            </a:r>
            <a:r>
              <a:rPr lang="sv-SE" sz="1350" dirty="0"/>
              <a:t>(from OECD Environmental Outlook 2012)</a:t>
            </a:r>
          </a:p>
        </p:txBody>
      </p:sp>
    </p:spTree>
    <p:extLst>
      <p:ext uri="{BB962C8B-B14F-4D97-AF65-F5344CB8AC3E}">
        <p14:creationId xmlns:p14="http://schemas.microsoft.com/office/powerpoint/2010/main" val="378083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6" presetClass="emph" presetSubtype="0" fill="hold" nodeType="withEffect">
                                  <p:stCondLst>
                                    <p:cond delay="0"/>
                                  </p:stCondLst>
                                  <p:childTnLst>
                                    <p:animScale>
                                      <p:cBhvr>
                                        <p:cTn id="8" dur="3000" fill="hold"/>
                                        <p:tgtEl>
                                          <p:spTgt spid="6"/>
                                        </p:tgtEl>
                                      </p:cBhvr>
                                      <p:by x="155000" y="155000"/>
                                    </p:animScale>
                                  </p:childTnLst>
                                </p:cTn>
                              </p:par>
                              <p:par>
                                <p:cTn id="9" presetID="63" presetClass="path" presetSubtype="0" accel="50000" decel="50000" fill="hold" nodeType="withEffect">
                                  <p:stCondLst>
                                    <p:cond delay="0"/>
                                  </p:stCondLst>
                                  <p:childTnLst>
                                    <p:animMotion origin="layout" path="M -1.66667E-6 2.22222E-6 L 0.45209 -0.00023 " pathEditMode="relative" rAng="0" ptsTypes="AA">
                                      <p:cBhvr>
                                        <p:cTn id="10" dur="2000" fill="hold"/>
                                        <p:tgtEl>
                                          <p:spTgt spid="6"/>
                                        </p:tgtEl>
                                        <p:attrNameLst>
                                          <p:attrName>ppt_x</p:attrName>
                                          <p:attrName>ppt_y</p:attrName>
                                        </p:attrNameLst>
                                      </p:cBhvr>
                                      <p:rCtr x="22604" y="-23"/>
                                    </p:animMotion>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37939A9-3963-40FC-AEBB-9E9A76360804}"/>
              </a:ext>
            </a:extLst>
          </p:cNvPr>
          <p:cNvSpPr/>
          <p:nvPr/>
        </p:nvSpPr>
        <p:spPr>
          <a:xfrm>
            <a:off x="0" y="4436790"/>
            <a:ext cx="9144000" cy="24212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SE" sz="1350">
              <a:solidFill>
                <a:prstClr val="white"/>
              </a:solidFill>
              <a:latin typeface="KievitOT-Medium"/>
            </a:endParaRPr>
          </a:p>
        </p:txBody>
      </p:sp>
      <p:sp>
        <p:nvSpPr>
          <p:cNvPr id="2" name="Title 1">
            <a:extLst>
              <a:ext uri="{FF2B5EF4-FFF2-40B4-BE49-F238E27FC236}">
                <a16:creationId xmlns:a16="http://schemas.microsoft.com/office/drawing/2014/main" id="{330FDA41-FD6D-4B35-A037-05E4CD0E4A10}"/>
              </a:ext>
            </a:extLst>
          </p:cNvPr>
          <p:cNvSpPr>
            <a:spLocks noGrp="1"/>
          </p:cNvSpPr>
          <p:nvPr>
            <p:ph type="title"/>
          </p:nvPr>
        </p:nvSpPr>
        <p:spPr/>
        <p:txBody>
          <a:bodyPr/>
          <a:lstStyle/>
          <a:p>
            <a:r>
              <a:rPr lang="en-GB" dirty="0"/>
              <a:t>… to water risks</a:t>
            </a:r>
            <a:endParaRPr lang="en-SE" dirty="0"/>
          </a:p>
        </p:txBody>
      </p:sp>
      <p:sp>
        <p:nvSpPr>
          <p:cNvPr id="3" name="Content Placeholder 2">
            <a:extLst>
              <a:ext uri="{FF2B5EF4-FFF2-40B4-BE49-F238E27FC236}">
                <a16:creationId xmlns:a16="http://schemas.microsoft.com/office/drawing/2014/main" id="{41FA0231-A7BB-450C-AFAA-8575EF0CF9C9}"/>
              </a:ext>
            </a:extLst>
          </p:cNvPr>
          <p:cNvSpPr>
            <a:spLocks noGrp="1"/>
          </p:cNvSpPr>
          <p:nvPr>
            <p:ph sz="quarter" idx="10"/>
          </p:nvPr>
        </p:nvSpPr>
        <p:spPr/>
        <p:txBody>
          <a:bodyPr/>
          <a:lstStyle/>
          <a:p>
            <a:endParaRPr lang="en-SE" dirty="0"/>
          </a:p>
        </p:txBody>
      </p:sp>
      <p:pic>
        <p:nvPicPr>
          <p:cNvPr id="4" name="Content Placeholder 3">
            <a:extLst>
              <a:ext uri="{FF2B5EF4-FFF2-40B4-BE49-F238E27FC236}">
                <a16:creationId xmlns:a16="http://schemas.microsoft.com/office/drawing/2014/main" id="{C25185B2-DB23-4ED8-B140-D0BEA14D1DAE}"/>
              </a:ext>
            </a:extLst>
          </p:cNvPr>
          <p:cNvPicPr>
            <a:picLocks noChangeAspect="1"/>
          </p:cNvPicPr>
          <p:nvPr/>
        </p:nvPicPr>
        <p:blipFill>
          <a:blip r:embed="rId3"/>
          <a:stretch>
            <a:fillRect/>
          </a:stretch>
        </p:blipFill>
        <p:spPr>
          <a:xfrm>
            <a:off x="1782617" y="89185"/>
            <a:ext cx="6520873" cy="6443167"/>
          </a:xfrm>
          <a:prstGeom prst="rect">
            <a:avLst/>
          </a:prstGeom>
          <a:noFill/>
        </p:spPr>
      </p:pic>
      <p:sp>
        <p:nvSpPr>
          <p:cNvPr id="6" name="TextBox 5">
            <a:extLst>
              <a:ext uri="{FF2B5EF4-FFF2-40B4-BE49-F238E27FC236}">
                <a16:creationId xmlns:a16="http://schemas.microsoft.com/office/drawing/2014/main" id="{ABA91849-0218-4701-BDFD-42128806DB56}"/>
              </a:ext>
            </a:extLst>
          </p:cNvPr>
          <p:cNvSpPr txBox="1"/>
          <p:nvPr/>
        </p:nvSpPr>
        <p:spPr>
          <a:xfrm>
            <a:off x="0" y="6163015"/>
            <a:ext cx="9004660" cy="715581"/>
          </a:xfrm>
          <a:prstGeom prst="rect">
            <a:avLst/>
          </a:prstGeom>
          <a:noFill/>
        </p:spPr>
        <p:txBody>
          <a:bodyPr wrap="square" rtlCol="0">
            <a:spAutoFit/>
          </a:bodyPr>
          <a:lstStyle/>
          <a:p>
            <a:pPr algn="r" defTabSz="685800"/>
            <a:r>
              <a:rPr lang="sv-SE" sz="1350" dirty="0">
                <a:solidFill>
                  <a:prstClr val="black"/>
                </a:solidFill>
                <a:latin typeface="KievitOT-Medium"/>
              </a:rPr>
              <a:t>World Economic Forum, </a:t>
            </a:r>
          </a:p>
          <a:p>
            <a:pPr algn="r" defTabSz="685800"/>
            <a:r>
              <a:rPr lang="sv-SE" sz="1350" dirty="0">
                <a:solidFill>
                  <a:prstClr val="black"/>
                </a:solidFill>
                <a:latin typeface="KievitOT-Medium"/>
              </a:rPr>
              <a:t>Global Risks Report 2019</a:t>
            </a:r>
          </a:p>
          <a:p>
            <a:pPr algn="r" defTabSz="685800"/>
            <a:r>
              <a:rPr lang="sv-SE" sz="1350" dirty="0">
                <a:solidFill>
                  <a:prstClr val="black"/>
                </a:solidFill>
                <a:latin typeface="KievitOT-Medium"/>
              </a:rPr>
              <a:t>http://reports.weforum.org/global-risks-2019/</a:t>
            </a:r>
            <a:endParaRPr lang="en-SE" sz="1350" dirty="0">
              <a:solidFill>
                <a:prstClr val="black"/>
              </a:solidFill>
              <a:latin typeface="KievitOT-Medium"/>
            </a:endParaRPr>
          </a:p>
        </p:txBody>
      </p:sp>
      <p:sp>
        <p:nvSpPr>
          <p:cNvPr id="7" name="Rectangle 6">
            <a:extLst>
              <a:ext uri="{FF2B5EF4-FFF2-40B4-BE49-F238E27FC236}">
                <a16:creationId xmlns:a16="http://schemas.microsoft.com/office/drawing/2014/main" id="{7153697E-FED6-44AF-A5A6-9E90202B8AB0}"/>
              </a:ext>
            </a:extLst>
          </p:cNvPr>
          <p:cNvSpPr/>
          <p:nvPr/>
        </p:nvSpPr>
        <p:spPr>
          <a:xfrm>
            <a:off x="5073650" y="188703"/>
            <a:ext cx="3109767" cy="2747471"/>
          </a:xfrm>
          <a:prstGeom prst="rect">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SE" sz="1350">
              <a:solidFill>
                <a:prstClr val="white"/>
              </a:solidFill>
              <a:latin typeface="KievitOT-Medium"/>
            </a:endParaRPr>
          </a:p>
        </p:txBody>
      </p:sp>
    </p:spTree>
    <p:extLst>
      <p:ext uri="{BB962C8B-B14F-4D97-AF65-F5344CB8AC3E}">
        <p14:creationId xmlns:p14="http://schemas.microsoft.com/office/powerpoint/2010/main" val="5743880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7A1AD-2831-4DB3-9199-5362D313B87A}"/>
              </a:ext>
            </a:extLst>
          </p:cNvPr>
          <p:cNvSpPr>
            <a:spLocks noGrp="1"/>
          </p:cNvSpPr>
          <p:nvPr>
            <p:ph type="title"/>
          </p:nvPr>
        </p:nvSpPr>
        <p:spPr/>
        <p:txBody>
          <a:bodyPr>
            <a:normAutofit/>
          </a:bodyPr>
          <a:lstStyle/>
          <a:p>
            <a:r>
              <a:rPr lang="en-GB" dirty="0">
                <a:latin typeface="Trebuchet MS"/>
              </a:rPr>
              <a:t>Growing attention – water risks</a:t>
            </a:r>
            <a:endParaRPr lang="en-SE" dirty="0"/>
          </a:p>
        </p:txBody>
      </p:sp>
      <p:pic>
        <p:nvPicPr>
          <p:cNvPr id="14" name="Content Placeholder 13">
            <a:extLst>
              <a:ext uri="{FF2B5EF4-FFF2-40B4-BE49-F238E27FC236}">
                <a16:creationId xmlns:a16="http://schemas.microsoft.com/office/drawing/2014/main" id="{291D3C02-9B5A-4985-B5D3-91F8873985B8}"/>
              </a:ext>
            </a:extLst>
          </p:cNvPr>
          <p:cNvPicPr>
            <a:picLocks noGrp="1" noChangeAspect="1"/>
          </p:cNvPicPr>
          <p:nvPr>
            <p:ph sz="quarter" idx="10"/>
          </p:nvPr>
        </p:nvPicPr>
        <p:blipFill>
          <a:blip r:embed="rId3">
            <a:extLst>
              <a:ext uri="{28A0092B-C50C-407E-A947-70E740481C1C}">
                <a14:useLocalDpi xmlns:a14="http://schemas.microsoft.com/office/drawing/2010/main" val="0"/>
              </a:ext>
            </a:extLst>
          </a:blip>
          <a:stretch>
            <a:fillRect/>
          </a:stretch>
        </p:blipFill>
        <p:spPr>
          <a:xfrm>
            <a:off x="-21562" y="847706"/>
            <a:ext cx="4186542" cy="4069469"/>
          </a:xfrm>
        </p:spPr>
      </p:pic>
      <p:pic>
        <p:nvPicPr>
          <p:cNvPr id="16" name="Picture 15">
            <a:extLst>
              <a:ext uri="{FF2B5EF4-FFF2-40B4-BE49-F238E27FC236}">
                <a16:creationId xmlns:a16="http://schemas.microsoft.com/office/drawing/2014/main" id="{B63BA316-F632-4A9A-B386-3A864208BF6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0" y="847705"/>
            <a:ext cx="4186368" cy="3865079"/>
          </a:xfrm>
          <a:prstGeom prst="rect">
            <a:avLst/>
          </a:prstGeom>
        </p:spPr>
      </p:pic>
    </p:spTree>
    <p:extLst>
      <p:ext uri="{BB962C8B-B14F-4D97-AF65-F5344CB8AC3E}">
        <p14:creationId xmlns:p14="http://schemas.microsoft.com/office/powerpoint/2010/main" val="4671883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7A1AD-2831-4DB3-9199-5362D313B87A}"/>
              </a:ext>
            </a:extLst>
          </p:cNvPr>
          <p:cNvSpPr>
            <a:spLocks noGrp="1"/>
          </p:cNvSpPr>
          <p:nvPr>
            <p:ph type="title"/>
          </p:nvPr>
        </p:nvSpPr>
        <p:spPr/>
        <p:txBody>
          <a:bodyPr>
            <a:normAutofit/>
          </a:bodyPr>
          <a:lstStyle/>
          <a:p>
            <a:r>
              <a:rPr lang="en-GB" dirty="0"/>
              <a:t>Growing attention – </a:t>
            </a:r>
            <a:r>
              <a:rPr lang="en-GB" dirty="0" err="1"/>
              <a:t>PiE</a:t>
            </a:r>
            <a:r>
              <a:rPr lang="en-GB" dirty="0"/>
              <a:t> and AMR</a:t>
            </a:r>
            <a:endParaRPr lang="en-SE" dirty="0"/>
          </a:p>
        </p:txBody>
      </p:sp>
      <p:sp>
        <p:nvSpPr>
          <p:cNvPr id="4" name="Content Placeholder 3">
            <a:extLst>
              <a:ext uri="{FF2B5EF4-FFF2-40B4-BE49-F238E27FC236}">
                <a16:creationId xmlns:a16="http://schemas.microsoft.com/office/drawing/2014/main" id="{F8125E9F-1F8F-4542-B226-0E44632BC3D6}"/>
              </a:ext>
            </a:extLst>
          </p:cNvPr>
          <p:cNvSpPr>
            <a:spLocks noGrp="1"/>
          </p:cNvSpPr>
          <p:nvPr>
            <p:ph sz="quarter" idx="10"/>
          </p:nvPr>
        </p:nvSpPr>
        <p:spPr>
          <a:xfrm>
            <a:off x="628650" y="391886"/>
            <a:ext cx="7886700" cy="4963659"/>
          </a:xfrm>
        </p:spPr>
        <p:txBody>
          <a:bodyPr anchor="b">
            <a:normAutofit/>
          </a:bodyPr>
          <a:lstStyle/>
          <a:p>
            <a:r>
              <a:rPr lang="sv-SE" sz="1400" dirty="0">
                <a:hlinkClick r:id="rId3"/>
              </a:rPr>
              <a:t>https://events.economist.com/events-conferences/emea/amr</a:t>
            </a:r>
            <a:endParaRPr lang="sv-SE" sz="1400" dirty="0"/>
          </a:p>
        </p:txBody>
      </p:sp>
      <p:pic>
        <p:nvPicPr>
          <p:cNvPr id="5" name="Picture 4">
            <a:extLst>
              <a:ext uri="{FF2B5EF4-FFF2-40B4-BE49-F238E27FC236}">
                <a16:creationId xmlns:a16="http://schemas.microsoft.com/office/drawing/2014/main" id="{7DA641B9-A663-4774-B0A2-C76644F148A5}"/>
              </a:ext>
            </a:extLst>
          </p:cNvPr>
          <p:cNvPicPr>
            <a:picLocks noChangeAspect="1"/>
          </p:cNvPicPr>
          <p:nvPr/>
        </p:nvPicPr>
        <p:blipFill>
          <a:blip r:embed="rId4"/>
          <a:stretch>
            <a:fillRect/>
          </a:stretch>
        </p:blipFill>
        <p:spPr>
          <a:xfrm>
            <a:off x="0" y="759052"/>
            <a:ext cx="9144000" cy="4178749"/>
          </a:xfrm>
          <a:prstGeom prst="rect">
            <a:avLst/>
          </a:prstGeom>
        </p:spPr>
      </p:pic>
    </p:spTree>
    <p:extLst>
      <p:ext uri="{BB962C8B-B14F-4D97-AF65-F5344CB8AC3E}">
        <p14:creationId xmlns:p14="http://schemas.microsoft.com/office/powerpoint/2010/main" val="23299380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ubrik 4"/>
          <p:cNvSpPr>
            <a:spLocks noGrp="1"/>
          </p:cNvSpPr>
          <p:nvPr>
            <p:ph type="title"/>
          </p:nvPr>
        </p:nvSpPr>
        <p:spPr/>
        <p:txBody>
          <a:bodyPr/>
          <a:lstStyle/>
          <a:p>
            <a:r>
              <a:rPr lang="sv-SE" dirty="0">
                <a:solidFill>
                  <a:schemeClr val="bg1"/>
                </a:solidFill>
              </a:rPr>
              <a:t>Three </a:t>
            </a:r>
            <a:r>
              <a:rPr lang="sv-SE" dirty="0" err="1">
                <a:solidFill>
                  <a:schemeClr val="bg1"/>
                </a:solidFill>
              </a:rPr>
              <a:t>water</a:t>
            </a:r>
            <a:r>
              <a:rPr lang="sv-SE" dirty="0">
                <a:solidFill>
                  <a:schemeClr val="bg1"/>
                </a:solidFill>
              </a:rPr>
              <a:t> </a:t>
            </a:r>
            <a:r>
              <a:rPr lang="sv-SE" dirty="0" err="1">
                <a:solidFill>
                  <a:schemeClr val="bg1"/>
                </a:solidFill>
              </a:rPr>
              <a:t>challenges</a:t>
            </a:r>
            <a:endParaRPr lang="sv-SE" dirty="0">
              <a:solidFill>
                <a:schemeClr val="bg1"/>
              </a:solidFill>
            </a:endParaRPr>
          </a:p>
        </p:txBody>
      </p:sp>
      <p:pic>
        <p:nvPicPr>
          <p:cNvPr id="4" name="Content Placeholder 3">
            <a:extLst>
              <a:ext uri="{FF2B5EF4-FFF2-40B4-BE49-F238E27FC236}">
                <a16:creationId xmlns:a16="http://schemas.microsoft.com/office/drawing/2014/main" id="{12F38580-3A07-4046-B2EC-B8ADC16EC978}"/>
              </a:ext>
            </a:extLst>
          </p:cNvPr>
          <p:cNvPicPr>
            <a:picLocks noGrp="1" noChangeAspect="1"/>
          </p:cNvPicPr>
          <p:nvPr>
            <p:ph sz="quarter" idx="10"/>
          </p:nvPr>
        </p:nvPicPr>
        <p:blipFill rotWithShape="1">
          <a:blip r:embed="rId3">
            <a:extLst>
              <a:ext uri="{28A0092B-C50C-407E-A947-70E740481C1C}">
                <a14:useLocalDpi xmlns:a14="http://schemas.microsoft.com/office/drawing/2010/main" val="0"/>
              </a:ext>
            </a:extLst>
          </a:blip>
          <a:srcRect l="19469" r="35346"/>
          <a:stretch/>
        </p:blipFill>
        <p:spPr>
          <a:xfrm>
            <a:off x="6192730" y="1010720"/>
            <a:ext cx="2243003" cy="3807000"/>
          </a:xfrm>
        </p:spPr>
      </p:pic>
      <p:pic>
        <p:nvPicPr>
          <p:cNvPr id="3075" name="Picture 3"/>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3341306" y="1010720"/>
            <a:ext cx="2243001" cy="380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89881" y="1010720"/>
            <a:ext cx="2243001" cy="380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333894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D38C63EF-864C-4B0F-9772-F0F334A7A8C6}"/>
              </a:ext>
            </a:extLst>
          </p:cNvPr>
          <p:cNvSpPr/>
          <p:nvPr/>
        </p:nvSpPr>
        <p:spPr>
          <a:xfrm>
            <a:off x="2610682" y="1342701"/>
            <a:ext cx="3126620" cy="3554819"/>
          </a:xfrm>
          <a:prstGeom prst="rect">
            <a:avLst/>
          </a:prstGeom>
        </p:spPr>
        <p:txBody>
          <a:bodyPr wrap="square">
            <a:spAutoFit/>
          </a:bodyPr>
          <a:lstStyle/>
          <a:p>
            <a:pPr defTabSz="685800"/>
            <a:r>
              <a:rPr lang="en-SE" sz="22500" dirty="0">
                <a:solidFill>
                  <a:prstClr val="black"/>
                </a:solidFill>
                <a:latin typeface="Segoe UI Emoji" panose="020B0502040204020203" pitchFamily="34" charset="0"/>
                <a:ea typeface="Calibri" panose="020F0502020204030204" pitchFamily="34" charset="0"/>
                <a:cs typeface="Segoe UI Emoji" panose="020B0502040204020203" pitchFamily="34" charset="0"/>
              </a:rPr>
              <a:t>🍔</a:t>
            </a:r>
            <a:endParaRPr lang="en-SE" sz="22500" dirty="0">
              <a:solidFill>
                <a:prstClr val="black"/>
              </a:solidFill>
              <a:latin typeface="Calibri" panose="020F0502020204030204" pitchFamily="34" charset="0"/>
              <a:ea typeface="Calibri" panose="020F0502020204030204" pitchFamily="34" charset="0"/>
            </a:endParaRPr>
          </a:p>
        </p:txBody>
      </p:sp>
      <p:sp>
        <p:nvSpPr>
          <p:cNvPr id="2" name="Title 1"/>
          <p:cNvSpPr>
            <a:spLocks noGrp="1"/>
          </p:cNvSpPr>
          <p:nvPr>
            <p:ph type="title"/>
          </p:nvPr>
        </p:nvSpPr>
        <p:spPr/>
        <p:txBody>
          <a:bodyPr/>
          <a:lstStyle/>
          <a:p>
            <a:r>
              <a:rPr lang="sv-SE" dirty="0"/>
              <a:t>Water </a:t>
            </a:r>
            <a:r>
              <a:rPr lang="sv-SE" dirty="0" err="1"/>
              <a:t>Footprint</a:t>
            </a:r>
            <a:endParaRPr lang="sv-SE" dirty="0"/>
          </a:p>
        </p:txBody>
      </p:sp>
      <p:sp>
        <p:nvSpPr>
          <p:cNvPr id="4" name="TextBox 3"/>
          <p:cNvSpPr txBox="1"/>
          <p:nvPr/>
        </p:nvSpPr>
        <p:spPr>
          <a:xfrm rot="20932585">
            <a:off x="2323067" y="2393787"/>
            <a:ext cx="4428492" cy="600164"/>
          </a:xfrm>
          <a:prstGeom prst="rect">
            <a:avLst/>
          </a:prstGeom>
          <a:solidFill>
            <a:schemeClr val="bg1">
              <a:lumMod val="85000"/>
            </a:schemeClr>
          </a:solidFill>
        </p:spPr>
        <p:style>
          <a:lnRef idx="1">
            <a:schemeClr val="dk1"/>
          </a:lnRef>
          <a:fillRef idx="2">
            <a:schemeClr val="dk1"/>
          </a:fillRef>
          <a:effectRef idx="1">
            <a:schemeClr val="dk1"/>
          </a:effectRef>
          <a:fontRef idx="minor">
            <a:schemeClr val="dk1"/>
          </a:fontRef>
        </p:style>
        <p:txBody>
          <a:bodyPr wrap="square" rtlCol="0">
            <a:spAutoFit/>
          </a:bodyPr>
          <a:lstStyle/>
          <a:p>
            <a:pPr algn="ctr" defTabSz="685800"/>
            <a:r>
              <a:rPr lang="en-US" sz="3300" b="1" dirty="0">
                <a:solidFill>
                  <a:prstClr val="black"/>
                </a:solidFill>
                <a:latin typeface="KievitOT-Medium"/>
              </a:rPr>
              <a:t>2,400 </a:t>
            </a:r>
            <a:r>
              <a:rPr lang="en-US" sz="3300" b="1" dirty="0" err="1">
                <a:solidFill>
                  <a:prstClr val="black"/>
                </a:solidFill>
                <a:latin typeface="KievitOT-Medium"/>
              </a:rPr>
              <a:t>litres</a:t>
            </a:r>
            <a:r>
              <a:rPr lang="en-US" sz="3300" b="1" dirty="0">
                <a:solidFill>
                  <a:prstClr val="black"/>
                </a:solidFill>
                <a:latin typeface="KievitOT-Medium"/>
              </a:rPr>
              <a:t> of water</a:t>
            </a:r>
          </a:p>
        </p:txBody>
      </p:sp>
    </p:spTree>
    <p:extLst>
      <p:ext uri="{BB962C8B-B14F-4D97-AF65-F5344CB8AC3E}">
        <p14:creationId xmlns:p14="http://schemas.microsoft.com/office/powerpoint/2010/main" val="41639936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44B0BF-82DE-4FBD-BADC-6215C1811BAA}"/>
              </a:ext>
            </a:extLst>
          </p:cNvPr>
          <p:cNvSpPr>
            <a:spLocks noGrp="1"/>
          </p:cNvSpPr>
          <p:nvPr>
            <p:ph type="title"/>
          </p:nvPr>
        </p:nvSpPr>
        <p:spPr/>
        <p:txBody>
          <a:bodyPr/>
          <a:lstStyle/>
          <a:p>
            <a:r>
              <a:rPr lang="en-GB" dirty="0"/>
              <a:t>Water Footprint</a:t>
            </a:r>
            <a:endParaRPr lang="en-SE" dirty="0"/>
          </a:p>
        </p:txBody>
      </p:sp>
      <p:pic>
        <p:nvPicPr>
          <p:cNvPr id="5" name="Graphic 4" descr="Long sleeve shirt">
            <a:extLst>
              <a:ext uri="{FF2B5EF4-FFF2-40B4-BE49-F238E27FC236}">
                <a16:creationId xmlns:a16="http://schemas.microsoft.com/office/drawing/2014/main" id="{55B02063-99A7-43A0-BA64-E8AB4F117FD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556083" y="1130255"/>
            <a:ext cx="4031835" cy="4031835"/>
          </a:xfrm>
          <a:prstGeom prst="rect">
            <a:avLst/>
          </a:prstGeom>
        </p:spPr>
      </p:pic>
      <p:sp>
        <p:nvSpPr>
          <p:cNvPr id="4" name="TextBox 3"/>
          <p:cNvSpPr txBox="1"/>
          <p:nvPr/>
        </p:nvSpPr>
        <p:spPr>
          <a:xfrm rot="21106479">
            <a:off x="2171408" y="2207160"/>
            <a:ext cx="5380298" cy="1107996"/>
          </a:xfrm>
          <a:prstGeom prst="rect">
            <a:avLst/>
          </a:prstGeom>
          <a:solidFill>
            <a:schemeClr val="bg1">
              <a:lumMod val="85000"/>
            </a:schemeClr>
          </a:solidFill>
        </p:spPr>
        <p:style>
          <a:lnRef idx="1">
            <a:schemeClr val="dk1"/>
          </a:lnRef>
          <a:fillRef idx="2">
            <a:schemeClr val="dk1"/>
          </a:fillRef>
          <a:effectRef idx="1">
            <a:schemeClr val="dk1"/>
          </a:effectRef>
          <a:fontRef idx="minor">
            <a:schemeClr val="dk1"/>
          </a:fontRef>
        </p:style>
        <p:txBody>
          <a:bodyPr wrap="square" rtlCol="0">
            <a:spAutoFit/>
          </a:bodyPr>
          <a:lstStyle/>
          <a:p>
            <a:pPr algn="ctr" defTabSz="685800"/>
            <a:r>
              <a:rPr lang="en-US" sz="3300" b="1" dirty="0">
                <a:solidFill>
                  <a:prstClr val="black"/>
                </a:solidFill>
                <a:latin typeface="KievitOT-Medium"/>
              </a:rPr>
              <a:t>2,700 </a:t>
            </a:r>
            <a:r>
              <a:rPr lang="en-US" sz="3300" b="1" dirty="0" err="1">
                <a:solidFill>
                  <a:prstClr val="black"/>
                </a:solidFill>
                <a:latin typeface="KievitOT-Medium"/>
              </a:rPr>
              <a:t>litres</a:t>
            </a:r>
            <a:r>
              <a:rPr lang="en-US" sz="3300" b="1" dirty="0">
                <a:solidFill>
                  <a:prstClr val="black"/>
                </a:solidFill>
                <a:latin typeface="KievitOT-Medium"/>
              </a:rPr>
              <a:t> of water per shirt</a:t>
            </a:r>
          </a:p>
        </p:txBody>
      </p:sp>
      <p:sp>
        <p:nvSpPr>
          <p:cNvPr id="3" name="Content Placeholder 2">
            <a:extLst>
              <a:ext uri="{FF2B5EF4-FFF2-40B4-BE49-F238E27FC236}">
                <a16:creationId xmlns:a16="http://schemas.microsoft.com/office/drawing/2014/main" id="{E1FBAB72-30EB-4FD6-B4CD-A33413186D70}"/>
              </a:ext>
            </a:extLst>
          </p:cNvPr>
          <p:cNvSpPr>
            <a:spLocks noGrp="1"/>
          </p:cNvSpPr>
          <p:nvPr>
            <p:ph sz="quarter" idx="10"/>
          </p:nvPr>
        </p:nvSpPr>
        <p:spPr/>
        <p:txBody>
          <a:bodyPr/>
          <a:lstStyle/>
          <a:p>
            <a:endParaRPr lang="en-SE"/>
          </a:p>
        </p:txBody>
      </p:sp>
    </p:spTree>
    <p:extLst>
      <p:ext uri="{BB962C8B-B14F-4D97-AF65-F5344CB8AC3E}">
        <p14:creationId xmlns:p14="http://schemas.microsoft.com/office/powerpoint/2010/main" val="36797559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648075" y="919416"/>
            <a:ext cx="1847850" cy="3996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rot="20932585">
            <a:off x="1542850" y="2394291"/>
            <a:ext cx="6058301" cy="1107996"/>
          </a:xfrm>
          <a:prstGeom prst="rect">
            <a:avLst/>
          </a:prstGeom>
          <a:solidFill>
            <a:schemeClr val="bg1">
              <a:lumMod val="85000"/>
            </a:schemeClr>
          </a:solidFill>
        </p:spPr>
        <p:style>
          <a:lnRef idx="1">
            <a:schemeClr val="dk1"/>
          </a:lnRef>
          <a:fillRef idx="2">
            <a:schemeClr val="dk1"/>
          </a:fillRef>
          <a:effectRef idx="1">
            <a:schemeClr val="dk1"/>
          </a:effectRef>
          <a:fontRef idx="minor">
            <a:schemeClr val="dk1"/>
          </a:fontRef>
        </p:style>
        <p:txBody>
          <a:bodyPr wrap="square" rtlCol="0">
            <a:spAutoFit/>
          </a:bodyPr>
          <a:lstStyle/>
          <a:p>
            <a:pPr algn="ctr" defTabSz="685800"/>
            <a:r>
              <a:rPr lang="en-US" sz="3300" b="1" dirty="0">
                <a:solidFill>
                  <a:prstClr val="black"/>
                </a:solidFill>
                <a:latin typeface="KievitOT-Medium"/>
              </a:rPr>
              <a:t>13,000 </a:t>
            </a:r>
            <a:r>
              <a:rPr lang="en-US" sz="3300" b="1" dirty="0" err="1">
                <a:solidFill>
                  <a:prstClr val="black"/>
                </a:solidFill>
                <a:latin typeface="KievitOT-Medium"/>
              </a:rPr>
              <a:t>litres</a:t>
            </a:r>
            <a:r>
              <a:rPr lang="en-US" sz="3300" b="1" dirty="0">
                <a:solidFill>
                  <a:prstClr val="black"/>
                </a:solidFill>
                <a:latin typeface="KievitOT-Medium"/>
              </a:rPr>
              <a:t> of water per phone</a:t>
            </a:r>
          </a:p>
        </p:txBody>
      </p:sp>
      <p:sp>
        <p:nvSpPr>
          <p:cNvPr id="9" name="Title 8">
            <a:extLst>
              <a:ext uri="{FF2B5EF4-FFF2-40B4-BE49-F238E27FC236}">
                <a16:creationId xmlns:a16="http://schemas.microsoft.com/office/drawing/2014/main" id="{7391E79A-AF5D-4A10-BD11-224C42B949A0}"/>
              </a:ext>
            </a:extLst>
          </p:cNvPr>
          <p:cNvSpPr>
            <a:spLocks noGrp="1"/>
          </p:cNvSpPr>
          <p:nvPr>
            <p:ph type="title"/>
          </p:nvPr>
        </p:nvSpPr>
        <p:spPr/>
        <p:txBody>
          <a:bodyPr/>
          <a:lstStyle/>
          <a:p>
            <a:r>
              <a:rPr lang="sv-SE" dirty="0"/>
              <a:t>Water </a:t>
            </a:r>
            <a:r>
              <a:rPr lang="sv-SE" dirty="0" err="1"/>
              <a:t>Footprint</a:t>
            </a:r>
            <a:endParaRPr lang="en-SE" dirty="0"/>
          </a:p>
        </p:txBody>
      </p:sp>
    </p:spTree>
    <p:extLst>
      <p:ext uri="{BB962C8B-B14F-4D97-AF65-F5344CB8AC3E}">
        <p14:creationId xmlns:p14="http://schemas.microsoft.com/office/powerpoint/2010/main" val="12132965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descr="Medicine">
            <a:extLst>
              <a:ext uri="{FF2B5EF4-FFF2-40B4-BE49-F238E27FC236}">
                <a16:creationId xmlns:a16="http://schemas.microsoft.com/office/drawing/2014/main" id="{A07316F9-B36E-4D69-ADD4-2A6DE60710D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016405" y="1666044"/>
            <a:ext cx="3111190" cy="3111190"/>
          </a:xfrm>
          <a:prstGeom prst="rect">
            <a:avLst/>
          </a:prstGeom>
        </p:spPr>
      </p:pic>
      <p:sp>
        <p:nvSpPr>
          <p:cNvPr id="5" name="TextBox 4"/>
          <p:cNvSpPr txBox="1"/>
          <p:nvPr/>
        </p:nvSpPr>
        <p:spPr>
          <a:xfrm rot="20932585">
            <a:off x="1542850" y="2648207"/>
            <a:ext cx="6058301" cy="600164"/>
          </a:xfrm>
          <a:prstGeom prst="rect">
            <a:avLst/>
          </a:prstGeom>
          <a:solidFill>
            <a:schemeClr val="bg1">
              <a:lumMod val="85000"/>
            </a:schemeClr>
          </a:solidFill>
        </p:spPr>
        <p:style>
          <a:lnRef idx="1">
            <a:schemeClr val="dk1"/>
          </a:lnRef>
          <a:fillRef idx="2">
            <a:schemeClr val="dk1"/>
          </a:fillRef>
          <a:effectRef idx="1">
            <a:schemeClr val="dk1"/>
          </a:effectRef>
          <a:fontRef idx="minor">
            <a:schemeClr val="dk1"/>
          </a:fontRef>
        </p:style>
        <p:txBody>
          <a:bodyPr wrap="square" rtlCol="0">
            <a:spAutoFit/>
          </a:bodyPr>
          <a:lstStyle/>
          <a:p>
            <a:pPr algn="ctr" defTabSz="685800"/>
            <a:r>
              <a:rPr lang="en-US" sz="3300" b="1" dirty="0">
                <a:solidFill>
                  <a:prstClr val="black"/>
                </a:solidFill>
                <a:latin typeface="KievitOT-Medium"/>
              </a:rPr>
              <a:t>?????</a:t>
            </a:r>
          </a:p>
        </p:txBody>
      </p:sp>
      <p:sp>
        <p:nvSpPr>
          <p:cNvPr id="9" name="Title 8">
            <a:extLst>
              <a:ext uri="{FF2B5EF4-FFF2-40B4-BE49-F238E27FC236}">
                <a16:creationId xmlns:a16="http://schemas.microsoft.com/office/drawing/2014/main" id="{7391E79A-AF5D-4A10-BD11-224C42B949A0}"/>
              </a:ext>
            </a:extLst>
          </p:cNvPr>
          <p:cNvSpPr>
            <a:spLocks noGrp="1"/>
          </p:cNvSpPr>
          <p:nvPr>
            <p:ph type="title"/>
          </p:nvPr>
        </p:nvSpPr>
        <p:spPr/>
        <p:txBody>
          <a:bodyPr/>
          <a:lstStyle/>
          <a:p>
            <a:r>
              <a:rPr lang="sv-SE" dirty="0"/>
              <a:t>Water </a:t>
            </a:r>
            <a:r>
              <a:rPr lang="sv-SE" dirty="0" err="1"/>
              <a:t>Footprint</a:t>
            </a:r>
            <a:endParaRPr lang="en-SE" dirty="0"/>
          </a:p>
        </p:txBody>
      </p:sp>
    </p:spTree>
    <p:extLst>
      <p:ext uri="{BB962C8B-B14F-4D97-AF65-F5344CB8AC3E}">
        <p14:creationId xmlns:p14="http://schemas.microsoft.com/office/powerpoint/2010/main" val="14962115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636377-7C93-4382-AE09-2213FD74F2F6}"/>
              </a:ext>
            </a:extLst>
          </p:cNvPr>
          <p:cNvSpPr>
            <a:spLocks noGrp="1"/>
          </p:cNvSpPr>
          <p:nvPr>
            <p:ph type="title"/>
          </p:nvPr>
        </p:nvSpPr>
        <p:spPr/>
        <p:txBody>
          <a:bodyPr/>
          <a:lstStyle/>
          <a:p>
            <a:r>
              <a:rPr lang="en-GB" dirty="0"/>
              <a:t>Preparedness</a:t>
            </a:r>
            <a:endParaRPr lang="en-SE" dirty="0"/>
          </a:p>
        </p:txBody>
      </p:sp>
      <p:sp>
        <p:nvSpPr>
          <p:cNvPr id="3" name="Content Placeholder 2">
            <a:extLst>
              <a:ext uri="{FF2B5EF4-FFF2-40B4-BE49-F238E27FC236}">
                <a16:creationId xmlns:a16="http://schemas.microsoft.com/office/drawing/2014/main" id="{A36DDE8D-333C-42B4-A198-F85130F134C8}"/>
              </a:ext>
            </a:extLst>
          </p:cNvPr>
          <p:cNvSpPr>
            <a:spLocks noGrp="1"/>
          </p:cNvSpPr>
          <p:nvPr>
            <p:ph sz="quarter" idx="10"/>
          </p:nvPr>
        </p:nvSpPr>
        <p:spPr/>
        <p:txBody>
          <a:bodyPr anchor="b"/>
          <a:lstStyle/>
          <a:p>
            <a:endParaRPr lang="sv-SE" dirty="0"/>
          </a:p>
          <a:p>
            <a:pPr marL="342900" indent="-342900">
              <a:buFont typeface="Wingdings" panose="05000000000000000000" pitchFamily="2" charset="2"/>
              <a:buChar char="è"/>
            </a:pPr>
            <a:r>
              <a:rPr lang="sv-SE" sz="2400" b="1" dirty="0"/>
              <a:t>What is Hyderabad’s 500-year flood? </a:t>
            </a:r>
          </a:p>
          <a:p>
            <a:pPr marL="342900" indent="-342900">
              <a:buFont typeface="Wingdings" panose="05000000000000000000" pitchFamily="2" charset="2"/>
              <a:buChar char="è"/>
            </a:pPr>
            <a:r>
              <a:rPr lang="sv-SE" sz="2400" b="1" dirty="0"/>
              <a:t>Are we ready for a disrupted monsoon system? </a:t>
            </a:r>
          </a:p>
        </p:txBody>
      </p:sp>
      <p:pic>
        <p:nvPicPr>
          <p:cNvPr id="4" name="Picture 3">
            <a:extLst>
              <a:ext uri="{FF2B5EF4-FFF2-40B4-BE49-F238E27FC236}">
                <a16:creationId xmlns:a16="http://schemas.microsoft.com/office/drawing/2014/main" id="{580B0038-C478-4391-86AC-813900EC8B25}"/>
              </a:ext>
            </a:extLst>
          </p:cNvPr>
          <p:cNvPicPr>
            <a:picLocks noChangeAspect="1"/>
          </p:cNvPicPr>
          <p:nvPr/>
        </p:nvPicPr>
        <p:blipFill>
          <a:blip r:embed="rId3"/>
          <a:stretch>
            <a:fillRect/>
          </a:stretch>
        </p:blipFill>
        <p:spPr>
          <a:xfrm>
            <a:off x="1094014" y="1247192"/>
            <a:ext cx="6408965" cy="2333399"/>
          </a:xfrm>
          <a:prstGeom prst="rect">
            <a:avLst/>
          </a:prstGeom>
        </p:spPr>
      </p:pic>
      <p:sp>
        <p:nvSpPr>
          <p:cNvPr id="5" name="TextBox 4">
            <a:extLst>
              <a:ext uri="{FF2B5EF4-FFF2-40B4-BE49-F238E27FC236}">
                <a16:creationId xmlns:a16="http://schemas.microsoft.com/office/drawing/2014/main" id="{40AEFAC8-F426-48A5-AD3D-E6CAEFCAF52D}"/>
              </a:ext>
            </a:extLst>
          </p:cNvPr>
          <p:cNvSpPr txBox="1"/>
          <p:nvPr/>
        </p:nvSpPr>
        <p:spPr>
          <a:xfrm>
            <a:off x="938893" y="1039442"/>
            <a:ext cx="6980464" cy="577081"/>
          </a:xfrm>
          <a:prstGeom prst="rect">
            <a:avLst/>
          </a:prstGeom>
          <a:noFill/>
        </p:spPr>
        <p:txBody>
          <a:bodyPr wrap="square" rtlCol="0">
            <a:spAutoFit/>
          </a:bodyPr>
          <a:lstStyle/>
          <a:p>
            <a:pPr defTabSz="685800"/>
            <a:r>
              <a:rPr lang="sv-SE" sz="900" dirty="0">
                <a:solidFill>
                  <a:prstClr val="black"/>
                </a:solidFill>
                <a:latin typeface="KievitOT-Medium"/>
              </a:rPr>
              <a:t>https://www.washingtonpost.com/news/wonk/wp/2017/08/29/houston-is-experiencing-its-third-500-year-flood-in-3-years-how-is-that-possible/</a:t>
            </a:r>
            <a:endParaRPr lang="en-SE" sz="900" dirty="0">
              <a:solidFill>
                <a:prstClr val="black"/>
              </a:solidFill>
              <a:latin typeface="KievitOT-Medium"/>
            </a:endParaRPr>
          </a:p>
          <a:p>
            <a:pPr defTabSz="685800"/>
            <a:endParaRPr lang="en-SE" sz="1350" dirty="0">
              <a:solidFill>
                <a:prstClr val="black"/>
              </a:solidFill>
              <a:latin typeface="KievitOT-Medium"/>
            </a:endParaRPr>
          </a:p>
        </p:txBody>
      </p:sp>
    </p:spTree>
    <p:extLst>
      <p:ext uri="{BB962C8B-B14F-4D97-AF65-F5344CB8AC3E}">
        <p14:creationId xmlns:p14="http://schemas.microsoft.com/office/powerpoint/2010/main" val="6124874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A9109F8-40EC-48F8-B5C5-9031DB109EA0}"/>
              </a:ext>
            </a:extLst>
          </p:cNvPr>
          <p:cNvSpPr>
            <a:spLocks noGrp="1"/>
          </p:cNvSpPr>
          <p:nvPr>
            <p:ph type="title"/>
          </p:nvPr>
        </p:nvSpPr>
        <p:spPr/>
        <p:txBody>
          <a:bodyPr/>
          <a:lstStyle/>
          <a:p>
            <a:r>
              <a:rPr lang="en-GB" dirty="0"/>
              <a:t>Opportunities!</a:t>
            </a:r>
            <a:endParaRPr lang="en-SE" dirty="0"/>
          </a:p>
        </p:txBody>
      </p:sp>
      <p:sp>
        <p:nvSpPr>
          <p:cNvPr id="5" name="Content Placeholder 4">
            <a:extLst>
              <a:ext uri="{FF2B5EF4-FFF2-40B4-BE49-F238E27FC236}">
                <a16:creationId xmlns:a16="http://schemas.microsoft.com/office/drawing/2014/main" id="{CC3711F4-FE45-43AA-A6DB-AFFAC5343E60}"/>
              </a:ext>
            </a:extLst>
          </p:cNvPr>
          <p:cNvSpPr>
            <a:spLocks noGrp="1"/>
          </p:cNvSpPr>
          <p:nvPr>
            <p:ph sz="quarter" idx="10"/>
          </p:nvPr>
        </p:nvSpPr>
        <p:spPr>
          <a:xfrm>
            <a:off x="628650" y="1183822"/>
            <a:ext cx="4261757" cy="3722744"/>
          </a:xfrm>
        </p:spPr>
        <p:txBody>
          <a:bodyPr/>
          <a:lstStyle/>
          <a:p>
            <a:r>
              <a:rPr lang="en-GB" sz="2400" b="1" dirty="0"/>
              <a:t>Efficient use, </a:t>
            </a:r>
          </a:p>
          <a:p>
            <a:r>
              <a:rPr lang="en-GB" sz="2400" b="1" dirty="0"/>
              <a:t>	transparency, </a:t>
            </a:r>
          </a:p>
          <a:p>
            <a:r>
              <a:rPr lang="en-GB" sz="2400" b="1" dirty="0"/>
              <a:t>		accountability</a:t>
            </a:r>
          </a:p>
          <a:p>
            <a:endParaRPr lang="en-GB" dirty="0"/>
          </a:p>
          <a:p>
            <a:pPr marL="342900" indent="-342900">
              <a:buFont typeface="Arial" panose="020B0604020202020204" pitchFamily="34" charset="0"/>
              <a:buChar char="•"/>
            </a:pPr>
            <a:r>
              <a:rPr lang="en-GB" dirty="0"/>
              <a:t>Risk mitigation</a:t>
            </a:r>
          </a:p>
          <a:p>
            <a:pPr marL="342900" indent="-342900">
              <a:buFont typeface="Arial" panose="020B0604020202020204" pitchFamily="34" charset="0"/>
              <a:buChar char="•"/>
            </a:pPr>
            <a:r>
              <a:rPr lang="en-GB" dirty="0"/>
              <a:t>Cross sectoral learning</a:t>
            </a:r>
          </a:p>
          <a:p>
            <a:pPr marL="342900" indent="-342900">
              <a:buFont typeface="Arial" panose="020B0604020202020204" pitchFamily="34" charset="0"/>
              <a:buChar char="•"/>
            </a:pPr>
            <a:r>
              <a:rPr lang="en-GB" dirty="0"/>
              <a:t>Visibility of early movers</a:t>
            </a:r>
          </a:p>
          <a:p>
            <a:pPr marL="342900" indent="-342900">
              <a:buFont typeface="Arial" panose="020B0604020202020204" pitchFamily="34" charset="0"/>
              <a:buChar char="•"/>
            </a:pPr>
            <a:r>
              <a:rPr lang="en-GB" dirty="0"/>
              <a:t>Policy and incentive structures</a:t>
            </a:r>
          </a:p>
          <a:p>
            <a:pPr marL="342900" indent="-342900">
              <a:buFont typeface="Arial" panose="020B0604020202020204" pitchFamily="34" charset="0"/>
              <a:buChar char="•"/>
            </a:pPr>
            <a:r>
              <a:rPr lang="en-GB" dirty="0"/>
              <a:t>Proactive market advantage</a:t>
            </a:r>
          </a:p>
          <a:p>
            <a:pPr marL="342900" indent="-342900">
              <a:buFont typeface="Arial" panose="020B0604020202020204" pitchFamily="34" charset="0"/>
              <a:buChar char="•"/>
            </a:pPr>
            <a:endParaRPr lang="en-GB" dirty="0"/>
          </a:p>
          <a:p>
            <a:endParaRPr lang="en-SE" dirty="0"/>
          </a:p>
        </p:txBody>
      </p:sp>
      <p:grpSp>
        <p:nvGrpSpPr>
          <p:cNvPr id="8" name="Group 7">
            <a:extLst>
              <a:ext uri="{FF2B5EF4-FFF2-40B4-BE49-F238E27FC236}">
                <a16:creationId xmlns:a16="http://schemas.microsoft.com/office/drawing/2014/main" id="{0E976C8F-0FA9-4E6D-AEAA-8C2251D3A5A1}"/>
              </a:ext>
            </a:extLst>
          </p:cNvPr>
          <p:cNvGrpSpPr/>
          <p:nvPr/>
        </p:nvGrpSpPr>
        <p:grpSpPr>
          <a:xfrm>
            <a:off x="4878894" y="533982"/>
            <a:ext cx="4149379" cy="4900428"/>
            <a:chOff x="6283518" y="0"/>
            <a:chExt cx="5532505" cy="6533904"/>
          </a:xfrm>
        </p:grpSpPr>
        <p:pic>
          <p:nvPicPr>
            <p:cNvPr id="6" name="Picture 5">
              <a:extLst>
                <a:ext uri="{FF2B5EF4-FFF2-40B4-BE49-F238E27FC236}">
                  <a16:creationId xmlns:a16="http://schemas.microsoft.com/office/drawing/2014/main" id="{D652B3C0-69F4-4B56-9A18-5038C256A899}"/>
                </a:ext>
              </a:extLst>
            </p:cNvPr>
            <p:cNvPicPr>
              <a:picLocks noChangeAspect="1"/>
            </p:cNvPicPr>
            <p:nvPr/>
          </p:nvPicPr>
          <p:blipFill>
            <a:blip r:embed="rId3"/>
            <a:stretch>
              <a:fillRect/>
            </a:stretch>
          </p:blipFill>
          <p:spPr>
            <a:xfrm>
              <a:off x="6283518" y="0"/>
              <a:ext cx="5532505" cy="3874348"/>
            </a:xfrm>
            <a:prstGeom prst="rect">
              <a:avLst/>
            </a:prstGeom>
          </p:spPr>
        </p:pic>
        <p:pic>
          <p:nvPicPr>
            <p:cNvPr id="7" name="Picture 6">
              <a:extLst>
                <a:ext uri="{FF2B5EF4-FFF2-40B4-BE49-F238E27FC236}">
                  <a16:creationId xmlns:a16="http://schemas.microsoft.com/office/drawing/2014/main" id="{59A457AA-C4E3-4853-9F3E-4DE9DFF64F0D}"/>
                </a:ext>
              </a:extLst>
            </p:cNvPr>
            <p:cNvPicPr>
              <a:picLocks noChangeAspect="1"/>
            </p:cNvPicPr>
            <p:nvPr/>
          </p:nvPicPr>
          <p:blipFill>
            <a:blip r:embed="rId4"/>
            <a:stretch>
              <a:fillRect/>
            </a:stretch>
          </p:blipFill>
          <p:spPr>
            <a:xfrm>
              <a:off x="6283518" y="3874348"/>
              <a:ext cx="5532505" cy="2659556"/>
            </a:xfrm>
            <a:prstGeom prst="rect">
              <a:avLst/>
            </a:prstGeom>
          </p:spPr>
        </p:pic>
      </p:grpSp>
    </p:spTree>
    <p:extLst>
      <p:ext uri="{BB962C8B-B14F-4D97-AF65-F5344CB8AC3E}">
        <p14:creationId xmlns:p14="http://schemas.microsoft.com/office/powerpoint/2010/main" val="10008471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dirty="0"/>
              <a:t>Thank you!</a:t>
            </a:r>
          </a:p>
        </p:txBody>
      </p:sp>
      <p:sp>
        <p:nvSpPr>
          <p:cNvPr id="3" name="Text Placeholder 2">
            <a:extLst>
              <a:ext uri="{FF2B5EF4-FFF2-40B4-BE49-F238E27FC236}">
                <a16:creationId xmlns:a16="http://schemas.microsoft.com/office/drawing/2014/main" id="{E5182C84-3A42-4ACD-811B-717BBB7FE03E}"/>
              </a:ext>
            </a:extLst>
          </p:cNvPr>
          <p:cNvSpPr>
            <a:spLocks noGrp="1"/>
          </p:cNvSpPr>
          <p:nvPr>
            <p:ph type="body" idx="1"/>
          </p:nvPr>
        </p:nvSpPr>
        <p:spPr/>
        <p:txBody>
          <a:bodyPr vert="horz" lIns="91440" tIns="45720" rIns="91440" bIns="45720" rtlCol="0" anchor="t">
            <a:normAutofit/>
          </a:bodyPr>
          <a:lstStyle/>
          <a:p>
            <a:r>
              <a:rPr lang="sv-SE" dirty="0">
                <a:latin typeface="Trebuchet MS"/>
                <a:hlinkClick r:id="rId3">
                  <a:extLst>
                    <a:ext uri="{A12FA001-AC4F-418D-AE19-62706E023703}">
                      <ahyp:hlinkClr xmlns:ahyp="http://schemas.microsoft.com/office/drawing/2018/hyperlinkcolor" val="tx"/>
                    </a:ext>
                  </a:extLst>
                </a:hlinkClick>
              </a:rPr>
              <a:t>nicolai.schaaf@siwi.org</a:t>
            </a:r>
            <a:r>
              <a:rPr lang="sv-SE" dirty="0">
                <a:latin typeface="Trebuchet MS"/>
              </a:rPr>
              <a:t> </a:t>
            </a:r>
            <a:endParaRPr lang="sv-SE" dirty="0"/>
          </a:p>
          <a:p>
            <a:r>
              <a:rPr lang="sv-SE" dirty="0">
                <a:latin typeface="Trebuchet MS"/>
                <a:hlinkClick r:id="rId4">
                  <a:extLst>
                    <a:ext uri="{A12FA001-AC4F-418D-AE19-62706E023703}">
                      <ahyp:hlinkClr xmlns:ahyp="http://schemas.microsoft.com/office/drawing/2018/hyperlinkcolor" val="tx"/>
                    </a:ext>
                  </a:extLst>
                </a:hlinkClick>
              </a:rPr>
              <a:t>www.siwi.org</a:t>
            </a:r>
            <a:r>
              <a:rPr lang="sv-SE" dirty="0">
                <a:latin typeface="Trebuchet MS"/>
              </a:rPr>
              <a:t> | </a:t>
            </a:r>
            <a:r>
              <a:rPr lang="en-US" dirty="0">
                <a:latin typeface="Trebuchet MS"/>
                <a:hlinkClick r:id="rId5">
                  <a:extLst>
                    <a:ext uri="{A12FA001-AC4F-418D-AE19-62706E023703}">
                      <ahyp:hlinkClr xmlns:ahyp="http://schemas.microsoft.com/office/drawing/2018/hyperlinkcolor" val="tx"/>
                    </a:ext>
                  </a:extLst>
                </a:hlinkClick>
              </a:rPr>
              <a:t>https://vimeo.com/315924021</a:t>
            </a:r>
            <a:r>
              <a:rPr lang="en-US" dirty="0">
                <a:latin typeface="Trebuchet MS"/>
              </a:rPr>
              <a:t>    </a:t>
            </a:r>
            <a:endParaRPr lang="en-US" dirty="0"/>
          </a:p>
        </p:txBody>
      </p:sp>
    </p:spTree>
    <p:extLst>
      <p:ext uri="{BB962C8B-B14F-4D97-AF65-F5344CB8AC3E}">
        <p14:creationId xmlns:p14="http://schemas.microsoft.com/office/powerpoint/2010/main" val="19692259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pPr algn="ctr"/>
            <a:r>
              <a:rPr lang="en-US" sz="2800" b="1" dirty="0"/>
              <a:t>J&amp;J’s approach to managing “water stress.”</a:t>
            </a:r>
            <a:endParaRPr lang="en-US" sz="2800" b="1" dirty="0">
              <a:solidFill>
                <a:srgbClr val="F4721A"/>
              </a:solidFill>
              <a:latin typeface="Arial" pitchFamily="34" charset="0"/>
              <a:cs typeface="Arial" pitchFamily="34" charset="0"/>
            </a:endParaRPr>
          </a:p>
        </p:txBody>
      </p:sp>
      <p:sp>
        <p:nvSpPr>
          <p:cNvPr id="5" name="Subtitle 4"/>
          <p:cNvSpPr>
            <a:spLocks noGrp="1"/>
          </p:cNvSpPr>
          <p:nvPr>
            <p:ph type="subTitle" idx="1"/>
          </p:nvPr>
        </p:nvSpPr>
        <p:spPr>
          <a:xfrm>
            <a:off x="1196620" y="3128538"/>
            <a:ext cx="6400800" cy="1014713"/>
          </a:xfrm>
        </p:spPr>
        <p:txBody>
          <a:bodyPr>
            <a:normAutofit/>
          </a:bodyPr>
          <a:lstStyle/>
          <a:p>
            <a:pPr algn="ctr"/>
            <a:r>
              <a:rPr lang="en-US" sz="1800" b="1" dirty="0">
                <a:solidFill>
                  <a:srgbClr val="404040"/>
                </a:solidFill>
              </a:rPr>
              <a:t>Kelly Kappler, J&amp;J </a:t>
            </a:r>
          </a:p>
          <a:p>
            <a:pPr algn="ctr"/>
            <a:r>
              <a:rPr lang="en-US" sz="1400" b="1" dirty="0">
                <a:solidFill>
                  <a:srgbClr val="404040"/>
                </a:solidFill>
              </a:rPr>
              <a:t>March 28, 2019</a:t>
            </a:r>
          </a:p>
        </p:txBody>
      </p:sp>
      <p:pic>
        <p:nvPicPr>
          <p:cNvPr id="2" name="Picture 1"/>
          <p:cNvPicPr>
            <a:picLocks noChangeAspect="1"/>
          </p:cNvPicPr>
          <p:nvPr/>
        </p:nvPicPr>
        <p:blipFill>
          <a:blip r:embed="rId2"/>
          <a:stretch>
            <a:fillRect/>
          </a:stretch>
        </p:blipFill>
        <p:spPr>
          <a:xfrm>
            <a:off x="3114547" y="4296014"/>
            <a:ext cx="2325815" cy="861963"/>
          </a:xfrm>
          <a:prstGeom prst="rect">
            <a:avLst/>
          </a:prstGeom>
        </p:spPr>
      </p:pic>
    </p:spTree>
    <p:extLst>
      <p:ext uri="{BB962C8B-B14F-4D97-AF65-F5344CB8AC3E}">
        <p14:creationId xmlns:p14="http://schemas.microsoft.com/office/powerpoint/2010/main" val="32464565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dirty="0"/>
              <a:t>Reducing Impact on Water Resources</a:t>
            </a:r>
            <a:endParaRPr lang="en-GB" b="1" dirty="0"/>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09DBD89-DAF3-7144-A512-815880C1C590}" type="slidenum">
              <a:rPr kumimoji="0" lang="en-US" sz="700" b="0" i="0" u="none" strike="noStrike" kern="1200" cap="none" spc="0" normalizeH="0" baseline="0" noProof="0" smtClean="0">
                <a:ln>
                  <a:noFill/>
                </a:ln>
                <a:solidFill>
                  <a:srgbClr val="7F7F7F"/>
                </a:solidFill>
                <a:effectLst/>
                <a:uLnTx/>
                <a:uFillTx/>
                <a:latin typeface="Arial"/>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25</a:t>
            </a:fld>
            <a:endParaRPr kumimoji="0" lang="en-US" sz="700" b="0" i="0" u="none" strike="noStrike" kern="1200" cap="none" spc="0" normalizeH="0" baseline="0" noProof="0" dirty="0">
              <a:ln>
                <a:noFill/>
              </a:ln>
              <a:solidFill>
                <a:srgbClr val="7F7F7F"/>
              </a:solidFill>
              <a:effectLst/>
              <a:uLnTx/>
              <a:uFillTx/>
              <a:latin typeface="Arial"/>
              <a:ea typeface="+mn-ea"/>
              <a:cs typeface="+mn-cs"/>
            </a:endParaRPr>
          </a:p>
        </p:txBody>
      </p:sp>
      <p:sp>
        <p:nvSpPr>
          <p:cNvPr id="21" name="Text Placeholder 3">
            <a:extLst>
              <a:ext uri="{FF2B5EF4-FFF2-40B4-BE49-F238E27FC236}">
                <a16:creationId xmlns:a16="http://schemas.microsoft.com/office/drawing/2014/main" id="{CA42D4EF-3066-449C-BA83-4D8EAB058172}"/>
              </a:ext>
            </a:extLst>
          </p:cNvPr>
          <p:cNvSpPr txBox="1">
            <a:spLocks/>
          </p:cNvSpPr>
          <p:nvPr/>
        </p:nvSpPr>
        <p:spPr>
          <a:xfrm>
            <a:off x="269942" y="4548881"/>
            <a:ext cx="3200400" cy="1875907"/>
          </a:xfrm>
          <a:prstGeom prst="rect">
            <a:avLst/>
          </a:prstGeom>
          <a:noFill/>
        </p:spPr>
        <p:txBody>
          <a:bodyPr lIns="0" tIns="0" rIns="0" bIns="0" anchor="t"/>
          <a:lstStyle>
            <a:lvl1pPr marL="342900" indent="-342900" algn="l" defTabSz="457200" rtl="0" eaLnBrk="1" latinLnBrk="0" hangingPunct="1">
              <a:lnSpc>
                <a:spcPct val="110000"/>
              </a:lnSpc>
              <a:spcBef>
                <a:spcPct val="20000"/>
              </a:spcBef>
              <a:buClr>
                <a:schemeClr val="accent1"/>
              </a:buClr>
              <a:buFont typeface="Arial"/>
              <a:buChar char="•"/>
              <a:defRPr sz="2000" kern="1200">
                <a:solidFill>
                  <a:schemeClr val="tx1"/>
                </a:solidFill>
                <a:latin typeface="+mn-lt"/>
                <a:ea typeface="+mn-ea"/>
                <a:cs typeface="+mn-cs"/>
              </a:defRPr>
            </a:lvl1pPr>
            <a:lvl2pPr marL="742950" indent="-285750" algn="l" defTabSz="457200" rtl="0" eaLnBrk="1" latinLnBrk="0" hangingPunct="1">
              <a:lnSpc>
                <a:spcPct val="110000"/>
              </a:lnSpc>
              <a:spcBef>
                <a:spcPct val="20000"/>
              </a:spcBef>
              <a:buClr>
                <a:schemeClr val="accent1"/>
              </a:buClr>
              <a:buFont typeface="Arial"/>
              <a:buChar char="–"/>
              <a:defRPr sz="1600" kern="1200">
                <a:solidFill>
                  <a:schemeClr val="tx1"/>
                </a:solidFill>
                <a:latin typeface="+mn-lt"/>
                <a:ea typeface="+mn-ea"/>
                <a:cs typeface="+mn-cs"/>
              </a:defRPr>
            </a:lvl2pPr>
            <a:lvl3pPr marL="1143000" indent="-228600" algn="l" defTabSz="457200" rtl="0" eaLnBrk="1" latinLnBrk="0" hangingPunct="1">
              <a:lnSpc>
                <a:spcPct val="110000"/>
              </a:lnSpc>
              <a:spcBef>
                <a:spcPct val="20000"/>
              </a:spcBef>
              <a:buClr>
                <a:schemeClr val="tx1"/>
              </a:buClr>
              <a:buFont typeface="Arial"/>
              <a:buChar char="•"/>
              <a:defRPr sz="12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ctr" defTabSz="457200" rtl="0" eaLnBrk="1" fontAlgn="auto" latinLnBrk="0" hangingPunct="1">
              <a:lnSpc>
                <a:spcPct val="110000"/>
              </a:lnSpc>
              <a:spcBef>
                <a:spcPct val="20000"/>
              </a:spcBef>
              <a:spcAft>
                <a:spcPts val="0"/>
              </a:spcAft>
              <a:buClr>
                <a:srgbClr val="F86524"/>
              </a:buClr>
              <a:buSzTx/>
              <a:buFont typeface="Arial"/>
              <a:buNone/>
              <a:tabLst/>
              <a:defRPr/>
            </a:pPr>
            <a:r>
              <a:rPr kumimoji="0" lang="en-US" sz="1800" b="1" i="0" u="none" strike="noStrike" kern="1200" cap="none" spc="0" normalizeH="0" baseline="0" noProof="0" dirty="0">
                <a:ln>
                  <a:noFill/>
                </a:ln>
                <a:solidFill>
                  <a:srgbClr val="AA1D11"/>
                </a:solidFill>
                <a:effectLst/>
                <a:uLnTx/>
                <a:uFillTx/>
                <a:latin typeface="Arial"/>
                <a:ea typeface="+mn-ea"/>
                <a:cs typeface="+mn-cs"/>
              </a:rPr>
              <a:t>We believe that </a:t>
            </a:r>
            <a:br>
              <a:rPr kumimoji="0" lang="en-US" sz="1800" b="1" i="0" u="none" strike="noStrike" kern="1200" cap="none" spc="0" normalizeH="0" baseline="0" noProof="0" dirty="0">
                <a:ln>
                  <a:noFill/>
                </a:ln>
                <a:solidFill>
                  <a:srgbClr val="AA1D11"/>
                </a:solidFill>
                <a:effectLst/>
                <a:uLnTx/>
                <a:uFillTx/>
                <a:latin typeface="Arial"/>
                <a:ea typeface="+mn-ea"/>
                <a:cs typeface="+mn-cs"/>
              </a:rPr>
            </a:br>
            <a:r>
              <a:rPr kumimoji="0" lang="en-US" sz="1800" b="1" i="0" u="none" strike="noStrike" kern="1200" cap="none" spc="0" normalizeH="0" baseline="0" noProof="0" dirty="0">
                <a:ln>
                  <a:noFill/>
                </a:ln>
                <a:solidFill>
                  <a:srgbClr val="AA1D11"/>
                </a:solidFill>
                <a:effectLst/>
                <a:uLnTx/>
                <a:uFillTx/>
                <a:latin typeface="Arial"/>
                <a:ea typeface="+mn-ea"/>
                <a:cs typeface="+mn-cs"/>
              </a:rPr>
              <a:t>access to clean </a:t>
            </a:r>
            <a:br>
              <a:rPr kumimoji="0" lang="en-US" sz="1800" b="1" i="0" u="none" strike="noStrike" kern="1200" cap="none" spc="0" normalizeH="0" baseline="0" noProof="0" dirty="0">
                <a:ln>
                  <a:noFill/>
                </a:ln>
                <a:solidFill>
                  <a:srgbClr val="AA1D11"/>
                </a:solidFill>
                <a:effectLst/>
                <a:uLnTx/>
                <a:uFillTx/>
                <a:latin typeface="Arial"/>
                <a:ea typeface="+mn-ea"/>
                <a:cs typeface="+mn-cs"/>
              </a:rPr>
            </a:br>
            <a:r>
              <a:rPr kumimoji="0" lang="en-US" sz="1800" b="1" i="0" u="none" strike="noStrike" kern="1200" cap="none" spc="0" normalizeH="0" baseline="0" noProof="0" dirty="0">
                <a:ln>
                  <a:noFill/>
                </a:ln>
                <a:solidFill>
                  <a:srgbClr val="AA1D11"/>
                </a:solidFill>
                <a:effectLst/>
                <a:uLnTx/>
                <a:uFillTx/>
                <a:latin typeface="Arial"/>
                <a:ea typeface="+mn-ea"/>
                <a:cs typeface="+mn-cs"/>
              </a:rPr>
              <a:t>water is essential </a:t>
            </a:r>
            <a:br>
              <a:rPr kumimoji="0" lang="en-US" sz="1800" b="1" i="0" u="none" strike="noStrike" kern="1200" cap="none" spc="0" normalizeH="0" baseline="0" noProof="0" dirty="0">
                <a:ln>
                  <a:noFill/>
                </a:ln>
                <a:solidFill>
                  <a:srgbClr val="AA1D11"/>
                </a:solidFill>
                <a:effectLst/>
                <a:uLnTx/>
                <a:uFillTx/>
                <a:latin typeface="Arial"/>
                <a:ea typeface="+mn-ea"/>
                <a:cs typeface="+mn-cs"/>
              </a:rPr>
            </a:br>
            <a:r>
              <a:rPr kumimoji="0" lang="en-US" sz="1800" b="1" i="0" u="none" strike="noStrike" kern="1200" cap="none" spc="0" normalizeH="0" baseline="0" noProof="0" dirty="0">
                <a:ln>
                  <a:noFill/>
                </a:ln>
                <a:solidFill>
                  <a:srgbClr val="AA1D11"/>
                </a:solidFill>
                <a:effectLst/>
                <a:uLnTx/>
                <a:uFillTx/>
                <a:latin typeface="Arial"/>
                <a:ea typeface="+mn-ea"/>
                <a:cs typeface="+mn-cs"/>
              </a:rPr>
              <a:t>for improving human health and well-being.</a:t>
            </a:r>
          </a:p>
        </p:txBody>
      </p:sp>
      <p:pic>
        <p:nvPicPr>
          <p:cNvPr id="22" name="Picture 21">
            <a:extLst>
              <a:ext uri="{FF2B5EF4-FFF2-40B4-BE49-F238E27FC236}">
                <a16:creationId xmlns:a16="http://schemas.microsoft.com/office/drawing/2014/main" id="{40541E21-F9C6-4A71-AFDA-16348744FD30}"/>
              </a:ext>
            </a:extLst>
          </p:cNvPr>
          <p:cNvPicPr>
            <a:picLocks noChangeAspect="1"/>
          </p:cNvPicPr>
          <p:nvPr/>
        </p:nvPicPr>
        <p:blipFill>
          <a:blip r:embed="rId3"/>
          <a:stretch>
            <a:fillRect/>
          </a:stretch>
        </p:blipFill>
        <p:spPr>
          <a:xfrm>
            <a:off x="998108" y="2309119"/>
            <a:ext cx="1744067" cy="1744067"/>
          </a:xfrm>
          <a:prstGeom prst="rect">
            <a:avLst/>
          </a:prstGeom>
        </p:spPr>
      </p:pic>
      <p:cxnSp>
        <p:nvCxnSpPr>
          <p:cNvPr id="23" name="Straight Connector 22">
            <a:extLst>
              <a:ext uri="{FF2B5EF4-FFF2-40B4-BE49-F238E27FC236}">
                <a16:creationId xmlns:a16="http://schemas.microsoft.com/office/drawing/2014/main" id="{D8F7BD51-2A27-456B-A964-F5DA861D17A0}"/>
              </a:ext>
            </a:extLst>
          </p:cNvPr>
          <p:cNvCxnSpPr>
            <a:cxnSpLocks/>
          </p:cNvCxnSpPr>
          <p:nvPr/>
        </p:nvCxnSpPr>
        <p:spPr bwMode="auto">
          <a:xfrm>
            <a:off x="3659525" y="1674007"/>
            <a:ext cx="0" cy="4986771"/>
          </a:xfrm>
          <a:prstGeom prst="line">
            <a:avLst/>
          </a:prstGeom>
          <a:ln>
            <a:solidFill>
              <a:schemeClr val="bg2">
                <a:lumMod val="75000"/>
              </a:schemeClr>
            </a:solidFill>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24" name="Content Placeholder 24">
            <a:extLst>
              <a:ext uri="{FF2B5EF4-FFF2-40B4-BE49-F238E27FC236}">
                <a16:creationId xmlns:a16="http://schemas.microsoft.com/office/drawing/2014/main" id="{711AC7D9-5D4F-4337-B853-E8093D931B0C}"/>
              </a:ext>
            </a:extLst>
          </p:cNvPr>
          <p:cNvSpPr txBox="1">
            <a:spLocks/>
          </p:cNvSpPr>
          <p:nvPr/>
        </p:nvSpPr>
        <p:spPr>
          <a:xfrm>
            <a:off x="3848709" y="1674007"/>
            <a:ext cx="4784574" cy="4804209"/>
          </a:xfrm>
          <a:prstGeom prst="rect">
            <a:avLst/>
          </a:prstGeom>
        </p:spPr>
        <p:txBody>
          <a:bodyPr>
            <a:normAutofit/>
          </a:bodyPr>
          <a:lstStyle>
            <a:lvl1pPr marL="342900" indent="-342900" algn="l" defTabSz="457200" rtl="0" eaLnBrk="1" latinLnBrk="0" hangingPunct="1">
              <a:lnSpc>
                <a:spcPct val="110000"/>
              </a:lnSpc>
              <a:spcBef>
                <a:spcPct val="20000"/>
              </a:spcBef>
              <a:buClr>
                <a:schemeClr val="accent1"/>
              </a:buClr>
              <a:buFont typeface="Arial"/>
              <a:buChar char="•"/>
              <a:defRPr sz="2000" kern="1200">
                <a:solidFill>
                  <a:schemeClr val="tx1"/>
                </a:solidFill>
                <a:latin typeface="+mn-lt"/>
                <a:ea typeface="+mn-ea"/>
                <a:cs typeface="+mn-cs"/>
              </a:defRPr>
            </a:lvl1pPr>
            <a:lvl2pPr marL="742950" indent="-285750" algn="l" defTabSz="457200" rtl="0" eaLnBrk="1" latinLnBrk="0" hangingPunct="1">
              <a:lnSpc>
                <a:spcPct val="110000"/>
              </a:lnSpc>
              <a:spcBef>
                <a:spcPct val="20000"/>
              </a:spcBef>
              <a:buClr>
                <a:schemeClr val="accent1"/>
              </a:buClr>
              <a:buFont typeface="Arial"/>
              <a:buChar char="–"/>
              <a:defRPr sz="1600" kern="1200">
                <a:solidFill>
                  <a:schemeClr val="tx1"/>
                </a:solidFill>
                <a:latin typeface="+mn-lt"/>
                <a:ea typeface="+mn-ea"/>
                <a:cs typeface="+mn-cs"/>
              </a:defRPr>
            </a:lvl2pPr>
            <a:lvl3pPr marL="1143000" indent="-228600" algn="l" defTabSz="457200" rtl="0" eaLnBrk="1" latinLnBrk="0" hangingPunct="1">
              <a:lnSpc>
                <a:spcPct val="110000"/>
              </a:lnSpc>
              <a:spcBef>
                <a:spcPct val="20000"/>
              </a:spcBef>
              <a:buClr>
                <a:schemeClr val="tx1"/>
              </a:buClr>
              <a:buFont typeface="Arial"/>
              <a:buChar char="•"/>
              <a:defRPr sz="12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20000"/>
              </a:lnSpc>
              <a:spcBef>
                <a:spcPts val="400"/>
              </a:spcBef>
              <a:spcAft>
                <a:spcPts val="800"/>
              </a:spcAft>
              <a:buClr>
                <a:srgbClr val="F86524"/>
              </a:buClr>
              <a:buSzTx/>
              <a:buFont typeface="Arial"/>
              <a:buNone/>
              <a:tabLst/>
              <a:defRPr/>
            </a:pPr>
            <a:r>
              <a:rPr kumimoji="0" lang="en-US" sz="1800" b="1" i="0" u="none" strike="noStrike" kern="1200" cap="none" spc="0" normalizeH="0" baseline="0" noProof="0" dirty="0">
                <a:ln>
                  <a:noFill/>
                </a:ln>
                <a:solidFill>
                  <a:schemeClr val="bg1">
                    <a:lumMod val="50000"/>
                  </a:schemeClr>
                </a:solidFill>
                <a:effectLst/>
                <a:uLnTx/>
                <a:uFillTx/>
                <a:latin typeface="Arial"/>
                <a:ea typeface="+mn-ea"/>
                <a:cs typeface="+mn-cs"/>
              </a:rPr>
              <a:t>Historical Goals : Water Use Reduction</a:t>
            </a:r>
          </a:p>
          <a:p>
            <a:pPr marL="228600" marR="0" lvl="0" indent="-228600" algn="l" defTabSz="457200" rtl="0" eaLnBrk="1" fontAlgn="auto" latinLnBrk="0" hangingPunct="1">
              <a:lnSpc>
                <a:spcPct val="120000"/>
              </a:lnSpc>
              <a:spcBef>
                <a:spcPts val="400"/>
              </a:spcBef>
              <a:spcAft>
                <a:spcPts val="800"/>
              </a:spcAft>
              <a:buClr>
                <a:srgbClr val="F86524"/>
              </a:buClr>
              <a:buSzTx/>
              <a:buFont typeface="Arial" panose="020B0604020202020204" pitchFamily="34" charset="0"/>
              <a:buChar char="•"/>
              <a:tabLst/>
              <a:defRPr/>
            </a:pPr>
            <a:r>
              <a:rPr kumimoji="0" lang="en-US" sz="1400" b="0" i="0" u="none" strike="noStrike" kern="1200" cap="none" spc="0" normalizeH="0" baseline="0" noProof="0" dirty="0">
                <a:ln>
                  <a:noFill/>
                </a:ln>
                <a:solidFill>
                  <a:schemeClr val="bg1">
                    <a:lumMod val="50000"/>
                  </a:schemeClr>
                </a:solidFill>
                <a:effectLst/>
                <a:uLnTx/>
                <a:uFillTx/>
                <a:latin typeface="Arial"/>
                <a:ea typeface="+mn-ea"/>
                <a:cs typeface="+mn-cs"/>
              </a:rPr>
              <a:t>2005-2010: 9% absolute reduction in water use </a:t>
            </a:r>
          </a:p>
          <a:p>
            <a:pPr marL="228600" marR="0" lvl="0" indent="-228600" algn="l" defTabSz="457200" rtl="0" eaLnBrk="1" fontAlgn="auto" latinLnBrk="0" hangingPunct="1">
              <a:lnSpc>
                <a:spcPct val="120000"/>
              </a:lnSpc>
              <a:spcBef>
                <a:spcPts val="400"/>
              </a:spcBef>
              <a:spcAft>
                <a:spcPts val="800"/>
              </a:spcAft>
              <a:buClr>
                <a:srgbClr val="F86524"/>
              </a:buClr>
              <a:buSzTx/>
              <a:buFont typeface="Arial" panose="020B0604020202020204" pitchFamily="34" charset="0"/>
              <a:buChar char="•"/>
              <a:tabLst/>
              <a:defRPr/>
            </a:pPr>
            <a:r>
              <a:rPr kumimoji="0" lang="en-US" sz="1400" b="0" i="0" u="none" strike="noStrike" kern="1200" cap="none" spc="0" normalizeH="0" baseline="0" noProof="0" dirty="0">
                <a:ln>
                  <a:noFill/>
                </a:ln>
                <a:solidFill>
                  <a:schemeClr val="bg1">
                    <a:lumMod val="50000"/>
                  </a:schemeClr>
                </a:solidFill>
                <a:effectLst/>
                <a:uLnTx/>
                <a:uFillTx/>
                <a:latin typeface="Arial"/>
                <a:ea typeface="+mn-ea"/>
                <a:cs typeface="+mn-cs"/>
              </a:rPr>
              <a:t>2010-2016: 9.6% absolute reduction in water use</a:t>
            </a:r>
          </a:p>
          <a:p>
            <a:pPr marL="0" marR="0" lvl="0" indent="0" algn="l" defTabSz="1097225" rtl="0" eaLnBrk="1" fontAlgn="auto" latinLnBrk="0" hangingPunct="1">
              <a:lnSpc>
                <a:spcPct val="120000"/>
              </a:lnSpc>
              <a:spcBef>
                <a:spcPts val="400"/>
              </a:spcBef>
              <a:spcAft>
                <a:spcPts val="800"/>
              </a:spcAft>
              <a:buClr>
                <a:srgbClr val="F86524"/>
              </a:buClr>
              <a:buSzTx/>
              <a:buFont typeface="Arial"/>
              <a:buNone/>
              <a:tabLst/>
              <a:defRPr/>
            </a:pPr>
            <a:r>
              <a:rPr kumimoji="0" lang="en-US" sz="1800" b="1" i="0" u="none" strike="noStrike" kern="1200" cap="none" spc="0" normalizeH="0" baseline="0" noProof="0" dirty="0">
                <a:ln>
                  <a:noFill/>
                </a:ln>
                <a:solidFill>
                  <a:schemeClr val="bg1">
                    <a:lumMod val="50000"/>
                  </a:schemeClr>
                </a:solidFill>
                <a:effectLst/>
                <a:uLnTx/>
                <a:uFillTx/>
                <a:latin typeface="Arial"/>
                <a:ea typeface="+mn-ea"/>
                <a:cs typeface="+mn-cs"/>
                <a:sym typeface="Arial" pitchFamily="-110" charset="0"/>
              </a:rPr>
              <a:t>2020 Water Goal</a:t>
            </a:r>
            <a:endParaRPr kumimoji="0" lang="en-US" sz="1200" b="1" i="0" u="none" strike="noStrike" kern="1200" cap="none" spc="0" normalizeH="0" baseline="0" noProof="0" dirty="0">
              <a:ln>
                <a:noFill/>
              </a:ln>
              <a:solidFill>
                <a:schemeClr val="bg1">
                  <a:lumMod val="50000"/>
                </a:schemeClr>
              </a:solidFill>
              <a:effectLst/>
              <a:uLnTx/>
              <a:uFillTx/>
              <a:latin typeface="Arial"/>
              <a:ea typeface="+mn-ea"/>
              <a:cs typeface="+mn-cs"/>
              <a:sym typeface="Arial" pitchFamily="-110" charset="0"/>
            </a:endParaRPr>
          </a:p>
          <a:p>
            <a:pPr marL="228600" marR="0" lvl="0" indent="-228600" algn="l" defTabSz="457200" rtl="0" eaLnBrk="1" fontAlgn="auto" latinLnBrk="0" hangingPunct="1">
              <a:lnSpc>
                <a:spcPct val="120000"/>
              </a:lnSpc>
              <a:spcBef>
                <a:spcPts val="400"/>
              </a:spcBef>
              <a:spcAft>
                <a:spcPts val="800"/>
              </a:spcAft>
              <a:buClr>
                <a:srgbClr val="F86524"/>
              </a:buClr>
              <a:buSzTx/>
              <a:buFont typeface="Arial" panose="020B0604020202020204" pitchFamily="34" charset="0"/>
              <a:buChar char="•"/>
              <a:tabLst/>
              <a:defRPr/>
            </a:pPr>
            <a:r>
              <a:rPr kumimoji="0" lang="en-US" sz="1400" b="0" i="0" u="none" strike="noStrike" kern="1200" cap="none" spc="0" normalizeH="0" baseline="0" noProof="0" dirty="0">
                <a:ln>
                  <a:noFill/>
                </a:ln>
                <a:solidFill>
                  <a:schemeClr val="bg1">
                    <a:lumMod val="50000"/>
                  </a:schemeClr>
                </a:solidFill>
                <a:effectLst/>
                <a:uLnTx/>
                <a:uFillTx/>
                <a:latin typeface="Arial"/>
                <a:ea typeface="+mn-ea"/>
                <a:cs typeface="+mn-cs"/>
                <a:sym typeface="Arial" pitchFamily="34" charset="0"/>
              </a:rPr>
              <a:t>Conduct a comprehensive water-risk assessment at 100% of our manufacturing/R&amp;D locations and implement water-risk mitigation plans (WRMPs) at high-risk sites by 2020</a:t>
            </a:r>
          </a:p>
          <a:p>
            <a:pPr marL="0" marR="0" lvl="0" indent="0" algn="l" defTabSz="457200" rtl="0" eaLnBrk="1" fontAlgn="auto" latinLnBrk="0" hangingPunct="1">
              <a:lnSpc>
                <a:spcPct val="120000"/>
              </a:lnSpc>
              <a:spcBef>
                <a:spcPts val="400"/>
              </a:spcBef>
              <a:spcAft>
                <a:spcPts val="800"/>
              </a:spcAft>
              <a:buClr>
                <a:srgbClr val="F86524"/>
              </a:buClr>
              <a:buSzTx/>
              <a:buFont typeface="Arial"/>
              <a:buNone/>
              <a:tabLst/>
              <a:defRPr/>
            </a:pPr>
            <a:r>
              <a:rPr kumimoji="0" lang="en-US" sz="1800" b="1" i="0" u="none" strike="noStrike" kern="1200" cap="none" spc="0" normalizeH="0" baseline="0" noProof="0" dirty="0">
                <a:ln>
                  <a:noFill/>
                </a:ln>
                <a:solidFill>
                  <a:schemeClr val="bg1">
                    <a:lumMod val="50000"/>
                  </a:schemeClr>
                </a:solidFill>
                <a:effectLst/>
                <a:uLnTx/>
                <a:uFillTx/>
                <a:latin typeface="Arial"/>
                <a:ea typeface="+mn-ea"/>
                <a:cs typeface="+mn-cs"/>
              </a:rPr>
              <a:t>Carbon Disclosure Project (CDP) Water Program</a:t>
            </a:r>
          </a:p>
          <a:p>
            <a:pPr marL="228600" marR="0" lvl="0" indent="-228600" algn="l" defTabSz="457200" rtl="0" eaLnBrk="1" fontAlgn="auto" latinLnBrk="0" hangingPunct="1">
              <a:lnSpc>
                <a:spcPct val="120000"/>
              </a:lnSpc>
              <a:spcBef>
                <a:spcPts val="400"/>
              </a:spcBef>
              <a:spcAft>
                <a:spcPts val="800"/>
              </a:spcAft>
              <a:buClr>
                <a:srgbClr val="F86524"/>
              </a:buClr>
              <a:buSzTx/>
              <a:buFont typeface="Arial" panose="020B0604020202020204" pitchFamily="34" charset="0"/>
              <a:buChar char="•"/>
              <a:tabLst/>
              <a:defRPr/>
            </a:pPr>
            <a:r>
              <a:rPr kumimoji="0" lang="en-US" sz="1400" b="0" i="0" u="none" strike="noStrike" kern="1200" cap="none" spc="0" normalizeH="0" baseline="0" noProof="0" dirty="0">
                <a:ln>
                  <a:noFill/>
                </a:ln>
                <a:solidFill>
                  <a:schemeClr val="bg1">
                    <a:lumMod val="50000"/>
                  </a:schemeClr>
                </a:solidFill>
                <a:effectLst/>
                <a:uLnTx/>
                <a:uFillTx/>
                <a:latin typeface="Arial"/>
                <a:ea typeface="+mn-ea"/>
                <a:cs typeface="+mn-cs"/>
              </a:rPr>
              <a:t>J&amp;J CDP 2018 water score: A-</a:t>
            </a:r>
          </a:p>
          <a:p>
            <a:pPr marL="228600" marR="0" lvl="0" indent="-228600" algn="l" defTabSz="457200" rtl="0" eaLnBrk="1" fontAlgn="auto" latinLnBrk="0" hangingPunct="1">
              <a:lnSpc>
                <a:spcPct val="120000"/>
              </a:lnSpc>
              <a:spcBef>
                <a:spcPts val="400"/>
              </a:spcBef>
              <a:spcAft>
                <a:spcPts val="800"/>
              </a:spcAft>
              <a:buClr>
                <a:srgbClr val="F86524"/>
              </a:buClr>
              <a:buSzTx/>
              <a:buFont typeface="Arial" panose="020B0604020202020204" pitchFamily="34" charset="0"/>
              <a:buChar char="•"/>
              <a:tabLst/>
              <a:defRPr/>
            </a:pPr>
            <a:r>
              <a:rPr kumimoji="0" lang="en-US" sz="1400" b="0" i="0" u="none" strike="noStrike" kern="1200" cap="none" spc="0" normalizeH="0" baseline="0" noProof="0" dirty="0">
                <a:ln>
                  <a:noFill/>
                </a:ln>
                <a:solidFill>
                  <a:schemeClr val="bg1">
                    <a:lumMod val="50000"/>
                  </a:schemeClr>
                </a:solidFill>
                <a:effectLst/>
                <a:uLnTx/>
                <a:uFillTx/>
                <a:latin typeface="Arial"/>
                <a:ea typeface="+mn-ea"/>
                <a:cs typeface="+mn-cs"/>
              </a:rPr>
              <a:t>Sector average score: C</a:t>
            </a:r>
            <a:endParaRPr kumimoji="0" lang="en-US" sz="2400" b="0" i="0" u="none" strike="noStrike" kern="1200" cap="none" spc="0" normalizeH="0" baseline="0" noProof="0" dirty="0">
              <a:ln>
                <a:noFill/>
              </a:ln>
              <a:solidFill>
                <a:schemeClr val="bg1">
                  <a:lumMod val="50000"/>
                </a:schemeClr>
              </a:solidFill>
              <a:effectLst/>
              <a:uLnTx/>
              <a:uFillTx/>
              <a:latin typeface="Arial"/>
              <a:ea typeface="+mn-ea"/>
              <a:cs typeface="+mn-cs"/>
              <a:sym typeface="Arial" pitchFamily="-110" charset="0"/>
            </a:endParaRPr>
          </a:p>
        </p:txBody>
      </p:sp>
    </p:spTree>
    <p:extLst>
      <p:ext uri="{BB962C8B-B14F-4D97-AF65-F5344CB8AC3E}">
        <p14:creationId xmlns:p14="http://schemas.microsoft.com/office/powerpoint/2010/main" val="8984190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09DBD89-DAF3-7144-A512-815880C1C590}" type="slidenum">
              <a:rPr kumimoji="0" lang="en-US" sz="700" b="0" i="0" u="none" strike="noStrike" kern="1200" cap="none" spc="0" normalizeH="0" baseline="0" noProof="0" smtClean="0">
                <a:ln>
                  <a:noFill/>
                </a:ln>
                <a:solidFill>
                  <a:srgbClr val="7F7F7F"/>
                </a:solidFill>
                <a:effectLst/>
                <a:uLnTx/>
                <a:uFillTx/>
                <a:latin typeface="Arial"/>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US" sz="700" b="0" i="0" u="none" strike="noStrike" kern="1200" cap="none" spc="0" normalizeH="0" baseline="0" noProof="0" dirty="0">
              <a:ln>
                <a:noFill/>
              </a:ln>
              <a:solidFill>
                <a:srgbClr val="7F7F7F"/>
              </a:solidFill>
              <a:effectLst/>
              <a:uLnTx/>
              <a:uFillTx/>
              <a:latin typeface="Arial"/>
              <a:ea typeface="+mn-ea"/>
              <a:cs typeface="+mn-cs"/>
            </a:endParaRPr>
          </a:p>
        </p:txBody>
      </p:sp>
      <p:sp>
        <p:nvSpPr>
          <p:cNvPr id="10" name="Title 8">
            <a:extLst>
              <a:ext uri="{FF2B5EF4-FFF2-40B4-BE49-F238E27FC236}">
                <a16:creationId xmlns:a16="http://schemas.microsoft.com/office/drawing/2014/main" id="{EE6E45C1-470A-4A19-ABC9-551A956E813A}"/>
              </a:ext>
            </a:extLst>
          </p:cNvPr>
          <p:cNvSpPr txBox="1">
            <a:spLocks/>
          </p:cNvSpPr>
          <p:nvPr/>
        </p:nvSpPr>
        <p:spPr>
          <a:xfrm>
            <a:off x="740592" y="2609152"/>
            <a:ext cx="8409526" cy="1938992"/>
          </a:xfrm>
          <a:prstGeom prst="rect">
            <a:avLst/>
          </a:prstGeom>
        </p:spPr>
        <p:txBody>
          <a:bodyPr vert="horz" wrap="square" lIns="91440" tIns="45720" rIns="91440" bIns="45720" rtlCol="0" anchor="b">
            <a:spAutoFit/>
          </a:bodyPr>
          <a:lstStyle>
            <a:lvl1pPr algn="l" defTabSz="457200" rtl="0" eaLnBrk="1" latinLnBrk="0" hangingPunct="1">
              <a:spcBef>
                <a:spcPct val="0"/>
              </a:spcBef>
              <a:buNone/>
              <a:defRPr sz="2600" kern="1200">
                <a:solidFill>
                  <a:schemeClr val="accent1"/>
                </a:solidFill>
                <a:latin typeface="+mj-lt"/>
                <a:ea typeface="+mj-ea"/>
                <a:cs typeface="+mj-cs"/>
              </a:defRPr>
            </a:lvl1pPr>
          </a:lstStyle>
          <a:p>
            <a:pPr marL="0" marR="0" lvl="0" indent="0" algn="l" defTabSz="319484" rtl="0" eaLnBrk="1" fontAlgn="auto" latinLnBrk="0" hangingPunct="1">
              <a:lnSpc>
                <a:spcPct val="100000"/>
              </a:lnSpc>
              <a:spcBef>
                <a:spcPct val="0"/>
              </a:spcBef>
              <a:spcAft>
                <a:spcPts val="375"/>
              </a:spcAft>
              <a:buClrTx/>
              <a:buSzTx/>
              <a:buFontTx/>
              <a:buNone/>
              <a:tabLst/>
              <a:defRPr/>
            </a:pPr>
            <a:r>
              <a:rPr kumimoji="0" lang="en-US" altLang="en-US" sz="3750" b="0" i="0" u="none" strike="noStrike" kern="1200" cap="none" spc="0" normalizeH="0" baseline="0" noProof="0" dirty="0">
                <a:ln>
                  <a:noFill/>
                </a:ln>
                <a:solidFill>
                  <a:srgbClr val="F30617"/>
                </a:solidFill>
                <a:effectLst/>
                <a:uLnTx/>
                <a:uFillTx/>
                <a:latin typeface="Georgia" panose="02040502050405020303" pitchFamily="18" charset="0"/>
                <a:ea typeface="ヒラギノ角ゴ ProN W3" charset="-128"/>
                <a:cs typeface="+mj-cs"/>
                <a:sym typeface="Arial" panose="020B0604020202020204" pitchFamily="34" charset="0"/>
              </a:rPr>
              <a:t>J&amp;J Health for Humanity 2020 goal</a:t>
            </a:r>
            <a:br>
              <a:rPr kumimoji="0" lang="en-US" altLang="en-US" sz="3750" b="0" i="1" u="none" strike="noStrike" kern="1200" cap="none" spc="0" normalizeH="0" baseline="0" noProof="0" dirty="0">
                <a:ln>
                  <a:noFill/>
                </a:ln>
                <a:solidFill>
                  <a:srgbClr val="F30617"/>
                </a:solidFill>
                <a:effectLst/>
                <a:uLnTx/>
                <a:uFillTx/>
                <a:latin typeface="Georgia" panose="02040502050405020303" pitchFamily="18" charset="0"/>
                <a:ea typeface="ヒラギノ角ゴ ProN W3" charset="-128"/>
                <a:cs typeface="+mj-cs"/>
                <a:sym typeface="Arial" panose="020B0604020202020204" pitchFamily="34" charset="0"/>
              </a:rPr>
            </a:br>
            <a:r>
              <a:rPr kumimoji="0" lang="en-US" altLang="en-US" sz="2750" b="0" i="0" u="none" strike="noStrike" kern="1200" cap="none" spc="0" normalizeH="0" baseline="0" noProof="0" dirty="0">
                <a:ln>
                  <a:noFill/>
                </a:ln>
                <a:solidFill>
                  <a:srgbClr val="000000"/>
                </a:solidFill>
                <a:effectLst/>
                <a:uLnTx/>
                <a:uFillTx/>
                <a:latin typeface="Arial"/>
                <a:ea typeface="Arial Unicode MS" panose="020B0604020202020204" pitchFamily="34" charset="-128"/>
                <a:cs typeface="Arial Unicode MS" panose="020B0604020202020204" pitchFamily="34" charset="-128"/>
                <a:sym typeface="Arial" panose="020B0604020202020204" pitchFamily="34" charset="0"/>
              </a:rPr>
              <a:t>Conduct a comprehensive water risk assessment at all manufacturing/R&amp;D locations and implement water risk mitigation plans at the high-risk sites</a:t>
            </a:r>
            <a:endParaRPr kumimoji="0" lang="en-AU" sz="1750" b="0" i="0" u="none" strike="noStrike" kern="1200" cap="none" spc="0" normalizeH="0" baseline="0" noProof="0" dirty="0">
              <a:ln>
                <a:noFill/>
              </a:ln>
              <a:solidFill>
                <a:srgbClr val="F86524"/>
              </a:solidFill>
              <a:effectLst/>
              <a:uLnTx/>
              <a:uFillTx/>
              <a:latin typeface="Arial"/>
              <a:ea typeface="+mj-ea"/>
              <a:cs typeface="+mj-cs"/>
            </a:endParaRPr>
          </a:p>
        </p:txBody>
      </p:sp>
      <p:pic>
        <p:nvPicPr>
          <p:cNvPr id="11" name="Picture 8">
            <a:extLst>
              <a:ext uri="{FF2B5EF4-FFF2-40B4-BE49-F238E27FC236}">
                <a16:creationId xmlns:a16="http://schemas.microsoft.com/office/drawing/2014/main" id="{55BE9B3A-0355-42C3-8675-6729D9D7811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48416" y="1570062"/>
            <a:ext cx="948236" cy="9331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roup 5">
            <a:extLst>
              <a:ext uri="{FF2B5EF4-FFF2-40B4-BE49-F238E27FC236}">
                <a16:creationId xmlns:a16="http://schemas.microsoft.com/office/drawing/2014/main" id="{C54CB7E5-DD58-4CD8-B9C7-F6483CBAFD3C}"/>
              </a:ext>
            </a:extLst>
          </p:cNvPr>
          <p:cNvGrpSpPr/>
          <p:nvPr/>
        </p:nvGrpSpPr>
        <p:grpSpPr>
          <a:xfrm>
            <a:off x="957401" y="3223405"/>
            <a:ext cx="7550494" cy="2042571"/>
            <a:chOff x="957401" y="3223405"/>
            <a:chExt cx="7550494" cy="2042571"/>
          </a:xfrm>
        </p:grpSpPr>
        <p:sp>
          <p:nvSpPr>
            <p:cNvPr id="13" name="TextBox 12">
              <a:extLst>
                <a:ext uri="{FF2B5EF4-FFF2-40B4-BE49-F238E27FC236}">
                  <a16:creationId xmlns:a16="http://schemas.microsoft.com/office/drawing/2014/main" id="{7DBEC595-DB91-46DE-9326-6CE759AAE387}"/>
                </a:ext>
              </a:extLst>
            </p:cNvPr>
            <p:cNvSpPr txBox="1"/>
            <p:nvPr/>
          </p:nvSpPr>
          <p:spPr>
            <a:xfrm>
              <a:off x="957401" y="4750450"/>
              <a:ext cx="1143000" cy="51552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l-BE" sz="2750" b="0" i="0" u="none" strike="noStrike" kern="1200" cap="none" spc="0" normalizeH="0" baseline="0" noProof="0" dirty="0">
                  <a:ln>
                    <a:noFill/>
                  </a:ln>
                  <a:solidFill>
                    <a:srgbClr val="00B0F0"/>
                  </a:solidFill>
                  <a:effectLst/>
                  <a:uLnTx/>
                  <a:uFillTx/>
                  <a:latin typeface="Arial"/>
                  <a:ea typeface="Arial Unicode MS" panose="020B0604020202020204" pitchFamily="34" charset="-128"/>
                  <a:cs typeface="Arial Unicode MS" panose="020B0604020202020204" pitchFamily="34" charset="-128"/>
                  <a:sym typeface="Arial" pitchFamily="-65" charset="0"/>
                </a:rPr>
                <a:t>Part 1</a:t>
              </a:r>
              <a:endParaRPr kumimoji="0" lang="en-AU" sz="2750" b="0" i="0" u="none" strike="noStrike" kern="1200" cap="none" spc="0" normalizeH="0" baseline="0" noProof="0" dirty="0">
                <a:ln>
                  <a:noFill/>
                </a:ln>
                <a:solidFill>
                  <a:srgbClr val="00B0F0"/>
                </a:solidFill>
                <a:effectLst/>
                <a:uLnTx/>
                <a:uFillTx/>
                <a:latin typeface="Arial"/>
                <a:ea typeface="Arial Unicode MS" panose="020B0604020202020204" pitchFamily="34" charset="-128"/>
                <a:cs typeface="Arial Unicode MS" panose="020B0604020202020204" pitchFamily="34" charset="-128"/>
                <a:sym typeface="Arial" pitchFamily="-65" charset="0"/>
              </a:endParaRPr>
            </a:p>
          </p:txBody>
        </p:sp>
        <p:sp>
          <p:nvSpPr>
            <p:cNvPr id="14" name="Rectangle 13">
              <a:extLst>
                <a:ext uri="{FF2B5EF4-FFF2-40B4-BE49-F238E27FC236}">
                  <a16:creationId xmlns:a16="http://schemas.microsoft.com/office/drawing/2014/main" id="{8B0FB52A-2717-46B0-8141-E71DEFDDEA43}"/>
                </a:ext>
              </a:extLst>
            </p:cNvPr>
            <p:cNvSpPr/>
            <p:nvPr/>
          </p:nvSpPr>
          <p:spPr bwMode="auto">
            <a:xfrm>
              <a:off x="2496952" y="3223405"/>
              <a:ext cx="6010943" cy="454867"/>
            </a:xfrm>
            <a:prstGeom prst="rect">
              <a:avLst/>
            </a:prstGeom>
            <a:noFill/>
            <a:ln w="38100" cap="flat" cmpd="sng" algn="ctr">
              <a:solidFill>
                <a:srgbClr val="00B0F0"/>
              </a:solidFill>
              <a:prstDash val="solid"/>
              <a:round/>
              <a:headEnd type="none" w="med" len="med"/>
              <a:tailEnd type="none" w="med" len="med"/>
            </a:ln>
            <a:effectLst/>
          </p:spPr>
          <p:txBody>
            <a:bodyPr vert="horz" wrap="square" lIns="57150" tIns="28575" rIns="57150" bIns="28575" numCol="1" rtlCol="0" anchor="ctr" anchorCtr="0" compatLnSpc="1">
              <a:prstTxWarp prst="textNoShape">
                <a:avLst/>
              </a:prstTxWarp>
            </a:bodyPr>
            <a:lstStyle/>
            <a:p>
              <a:pPr marL="0" marR="0" lvl="0" indent="0" algn="ctr" defTabSz="571500" rtl="0" eaLnBrk="1" fontAlgn="base" latinLnBrk="0" hangingPunct="1">
                <a:lnSpc>
                  <a:spcPct val="100000"/>
                </a:lnSpc>
                <a:spcBef>
                  <a:spcPct val="0"/>
                </a:spcBef>
                <a:spcAft>
                  <a:spcPct val="0"/>
                </a:spcAft>
                <a:buClrTx/>
                <a:buSzTx/>
                <a:buFontTx/>
                <a:buNone/>
                <a:tabLst/>
                <a:defRPr/>
              </a:pPr>
              <a:endParaRPr kumimoji="0" lang="en-AU" sz="2000" b="0" i="0" u="none" strike="noStrike" kern="1200" cap="none" spc="0" normalizeH="0" baseline="0" noProof="0" dirty="0" err="1">
                <a:ln>
                  <a:noFill/>
                </a:ln>
                <a:solidFill>
                  <a:prstClr val="white"/>
                </a:solidFill>
                <a:effectLst/>
                <a:uLnTx/>
                <a:uFillTx/>
                <a:latin typeface="Arial" pitchFamily="-110" charset="0"/>
                <a:ea typeface="ヒラギノ角ゴ ProN W3" pitchFamily="-110" charset="-128"/>
                <a:cs typeface="ヒラギノ角ゴ ProN W3" pitchFamily="-110" charset="-128"/>
                <a:sym typeface="Arial" pitchFamily="-110" charset="0"/>
              </a:endParaRPr>
            </a:p>
          </p:txBody>
        </p:sp>
      </p:grpSp>
      <p:grpSp>
        <p:nvGrpSpPr>
          <p:cNvPr id="7" name="Group 6">
            <a:extLst>
              <a:ext uri="{FF2B5EF4-FFF2-40B4-BE49-F238E27FC236}">
                <a16:creationId xmlns:a16="http://schemas.microsoft.com/office/drawing/2014/main" id="{8EF3CABA-5796-4361-BB40-F49BD8D879D1}"/>
              </a:ext>
            </a:extLst>
          </p:cNvPr>
          <p:cNvGrpSpPr/>
          <p:nvPr/>
        </p:nvGrpSpPr>
        <p:grpSpPr>
          <a:xfrm>
            <a:off x="707947" y="4074713"/>
            <a:ext cx="7984144" cy="1375006"/>
            <a:chOff x="707947" y="4074713"/>
            <a:chExt cx="7984144" cy="1375006"/>
          </a:xfrm>
        </p:grpSpPr>
        <p:sp>
          <p:nvSpPr>
            <p:cNvPr id="16" name="TextBox 15">
              <a:extLst>
                <a:ext uri="{FF2B5EF4-FFF2-40B4-BE49-F238E27FC236}">
                  <a16:creationId xmlns:a16="http://schemas.microsoft.com/office/drawing/2014/main" id="{BA540DC0-FF82-47AF-AAAA-4EA7234A12E8}"/>
                </a:ext>
              </a:extLst>
            </p:cNvPr>
            <p:cNvSpPr txBox="1"/>
            <p:nvPr/>
          </p:nvSpPr>
          <p:spPr>
            <a:xfrm>
              <a:off x="7549091" y="4934193"/>
              <a:ext cx="1143000" cy="51552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l-BE" sz="2750" b="0" i="0" u="none" strike="noStrike" kern="1200" cap="none" spc="0" normalizeH="0" baseline="0" noProof="0" dirty="0">
                  <a:ln>
                    <a:noFill/>
                  </a:ln>
                  <a:solidFill>
                    <a:srgbClr val="000000">
                      <a:lumMod val="75000"/>
                    </a:srgbClr>
                  </a:solidFill>
                  <a:effectLst/>
                  <a:uLnTx/>
                  <a:uFillTx/>
                  <a:latin typeface="Arial"/>
                  <a:ea typeface="Arial Unicode MS" panose="020B0604020202020204" pitchFamily="34" charset="-128"/>
                  <a:cs typeface="Arial Unicode MS" panose="020B0604020202020204" pitchFamily="34" charset="-128"/>
                  <a:sym typeface="Arial" pitchFamily="-65" charset="0"/>
                </a:rPr>
                <a:t>Part 2</a:t>
              </a:r>
              <a:endParaRPr kumimoji="0" lang="en-AU" sz="2750" b="0" i="0" u="none" strike="noStrike" kern="1200" cap="none" spc="0" normalizeH="0" baseline="0" noProof="0" dirty="0">
                <a:ln>
                  <a:noFill/>
                </a:ln>
                <a:solidFill>
                  <a:srgbClr val="000000">
                    <a:lumMod val="75000"/>
                  </a:srgbClr>
                </a:solidFill>
                <a:effectLst/>
                <a:uLnTx/>
                <a:uFillTx/>
                <a:latin typeface="Arial"/>
                <a:ea typeface="Arial Unicode MS" panose="020B0604020202020204" pitchFamily="34" charset="-128"/>
                <a:cs typeface="Arial Unicode MS" panose="020B0604020202020204" pitchFamily="34" charset="-128"/>
                <a:sym typeface="Arial" pitchFamily="-65" charset="0"/>
              </a:endParaRPr>
            </a:p>
          </p:txBody>
        </p:sp>
        <p:sp>
          <p:nvSpPr>
            <p:cNvPr id="17" name="Rectangle 16">
              <a:extLst>
                <a:ext uri="{FF2B5EF4-FFF2-40B4-BE49-F238E27FC236}">
                  <a16:creationId xmlns:a16="http://schemas.microsoft.com/office/drawing/2014/main" id="{0995F0D2-8656-46BB-AEF4-729E9CD46941}"/>
                </a:ext>
              </a:extLst>
            </p:cNvPr>
            <p:cNvSpPr/>
            <p:nvPr/>
          </p:nvSpPr>
          <p:spPr bwMode="auto">
            <a:xfrm>
              <a:off x="707947" y="4074713"/>
              <a:ext cx="7534905" cy="454867"/>
            </a:xfrm>
            <a:prstGeom prst="rect">
              <a:avLst/>
            </a:prstGeom>
            <a:noFill/>
            <a:ln w="38100" cap="flat" cmpd="sng" algn="ctr">
              <a:solidFill>
                <a:srgbClr val="7030A0"/>
              </a:solidFill>
              <a:prstDash val="solid"/>
              <a:round/>
              <a:headEnd type="none" w="med" len="med"/>
              <a:tailEnd type="none" w="med" len="med"/>
            </a:ln>
            <a:effectLst/>
          </p:spPr>
          <p:txBody>
            <a:bodyPr vert="horz" wrap="square" lIns="57150" tIns="28575" rIns="57150" bIns="28575" numCol="1" rtlCol="0" anchor="ctr" anchorCtr="0" compatLnSpc="1">
              <a:prstTxWarp prst="textNoShape">
                <a:avLst/>
              </a:prstTxWarp>
            </a:bodyPr>
            <a:lstStyle/>
            <a:p>
              <a:pPr marL="0" marR="0" lvl="0" indent="0" algn="ctr" defTabSz="571500" rtl="0" eaLnBrk="1" fontAlgn="base" latinLnBrk="0" hangingPunct="1">
                <a:lnSpc>
                  <a:spcPct val="100000"/>
                </a:lnSpc>
                <a:spcBef>
                  <a:spcPct val="0"/>
                </a:spcBef>
                <a:spcAft>
                  <a:spcPct val="0"/>
                </a:spcAft>
                <a:buClrTx/>
                <a:buSzTx/>
                <a:buFontTx/>
                <a:buNone/>
                <a:tabLst/>
                <a:defRPr/>
              </a:pPr>
              <a:endParaRPr kumimoji="0" lang="en-AU" sz="2000" b="0" i="0" u="none" strike="noStrike" kern="1200" cap="none" spc="0" normalizeH="0" baseline="0" noProof="0" dirty="0" err="1">
                <a:ln>
                  <a:noFill/>
                </a:ln>
                <a:solidFill>
                  <a:prstClr val="white"/>
                </a:solidFill>
                <a:effectLst/>
                <a:uLnTx/>
                <a:uFillTx/>
                <a:latin typeface="Arial" pitchFamily="-110" charset="0"/>
                <a:ea typeface="ヒラギノ角ゴ ProN W3" pitchFamily="-110" charset="-128"/>
                <a:cs typeface="ヒラギノ角ゴ ProN W3" pitchFamily="-110" charset="-128"/>
                <a:sym typeface="Arial" pitchFamily="-110" charset="0"/>
              </a:endParaRPr>
            </a:p>
          </p:txBody>
        </p:sp>
      </p:grpSp>
    </p:spTree>
    <p:extLst>
      <p:ext uri="{BB962C8B-B14F-4D97-AF65-F5344CB8AC3E}">
        <p14:creationId xmlns:p14="http://schemas.microsoft.com/office/powerpoint/2010/main" val="3330080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Rectangle: Rounded Corners 52">
            <a:extLst>
              <a:ext uri="{FF2B5EF4-FFF2-40B4-BE49-F238E27FC236}">
                <a16:creationId xmlns:a16="http://schemas.microsoft.com/office/drawing/2014/main" id="{2D71DDA4-CF70-43C8-823C-E3300E934202}"/>
              </a:ext>
            </a:extLst>
          </p:cNvPr>
          <p:cNvSpPr/>
          <p:nvPr/>
        </p:nvSpPr>
        <p:spPr bwMode="auto">
          <a:xfrm>
            <a:off x="6139650" y="1721074"/>
            <a:ext cx="2828001" cy="4241880"/>
          </a:xfrm>
          <a:prstGeom prst="roundRect">
            <a:avLst/>
          </a:prstGeom>
          <a:solidFill>
            <a:schemeClr val="accent5">
              <a:lumMod val="20000"/>
              <a:lumOff val="80000"/>
            </a:schemeClr>
          </a:solidFill>
          <a:ln w="12700" cap="flat" cmpd="sng" algn="ctr">
            <a:solidFill>
              <a:schemeClr val="accent5">
                <a:lumMod val="20000"/>
                <a:lumOff val="80000"/>
              </a:schemeClr>
            </a:solidFill>
            <a:prstDash val="solid"/>
            <a:round/>
            <a:headEnd type="none" w="med" len="med"/>
            <a:tailEnd type="none" w="med" len="med"/>
          </a:ln>
          <a:effectLst/>
        </p:spPr>
        <p:txBody>
          <a:bodyPr vert="horz" wrap="square" lIns="57150" tIns="28575" rIns="57150" bIns="28575" numCol="1" rtlCol="0" anchor="ctr" anchorCtr="0" compatLnSpc="1">
            <a:prstTxWarp prst="textNoShape">
              <a:avLst/>
            </a:prstTxWarp>
          </a:bodyPr>
          <a:lstStyle/>
          <a:p>
            <a:pPr marL="0" marR="0" lvl="0" indent="0" algn="ctr" defTabSz="571500" rtl="0" eaLnBrk="1" fontAlgn="base" latinLnBrk="0" hangingPunct="1">
              <a:lnSpc>
                <a:spcPct val="100000"/>
              </a:lnSpc>
              <a:spcBef>
                <a:spcPct val="0"/>
              </a:spcBef>
              <a:spcAft>
                <a:spcPct val="0"/>
              </a:spcAft>
              <a:buClrTx/>
              <a:buSzTx/>
              <a:buFontTx/>
              <a:buNone/>
              <a:tabLst/>
              <a:defRPr/>
            </a:pPr>
            <a:endParaRPr kumimoji="0" lang="en-AU" sz="1750" b="0" i="0" u="none" strike="noStrike" kern="1200" cap="none" spc="0" normalizeH="0" baseline="0" noProof="0" dirty="0" err="1">
              <a:ln>
                <a:noFill/>
              </a:ln>
              <a:solidFill>
                <a:prstClr val="white"/>
              </a:solidFill>
              <a:effectLst/>
              <a:uLnTx/>
              <a:uFillTx/>
              <a:latin typeface="Arial" pitchFamily="-110" charset="0"/>
              <a:ea typeface="ヒラギノ角ゴ ProN W3" pitchFamily="-110" charset="-128"/>
              <a:cs typeface="ヒラギノ角ゴ ProN W3" pitchFamily="-110" charset="-128"/>
              <a:sym typeface="Arial" pitchFamily="-110" charset="0"/>
            </a:endParaRPr>
          </a:p>
        </p:txBody>
      </p:sp>
      <p:sp>
        <p:nvSpPr>
          <p:cNvPr id="52" name="Rectangle: Rounded Corners 51">
            <a:extLst>
              <a:ext uri="{FF2B5EF4-FFF2-40B4-BE49-F238E27FC236}">
                <a16:creationId xmlns:a16="http://schemas.microsoft.com/office/drawing/2014/main" id="{02BF33EF-D5A1-47A9-8A95-47B9457C1ECA}"/>
              </a:ext>
            </a:extLst>
          </p:cNvPr>
          <p:cNvSpPr/>
          <p:nvPr/>
        </p:nvSpPr>
        <p:spPr bwMode="auto">
          <a:xfrm>
            <a:off x="3292844" y="1721074"/>
            <a:ext cx="2713098" cy="4238434"/>
          </a:xfrm>
          <a:prstGeom prst="roundRect">
            <a:avLst/>
          </a:prstGeom>
          <a:solidFill>
            <a:schemeClr val="accent5">
              <a:lumMod val="20000"/>
              <a:lumOff val="80000"/>
            </a:schemeClr>
          </a:solidFill>
          <a:ln w="12700" cap="flat" cmpd="sng" algn="ctr">
            <a:solidFill>
              <a:schemeClr val="accent5">
                <a:lumMod val="20000"/>
                <a:lumOff val="80000"/>
              </a:schemeClr>
            </a:solidFill>
            <a:prstDash val="solid"/>
            <a:round/>
            <a:headEnd type="none" w="med" len="med"/>
            <a:tailEnd type="none" w="med" len="med"/>
          </a:ln>
          <a:effectLst/>
        </p:spPr>
        <p:txBody>
          <a:bodyPr vert="horz" wrap="square" lIns="57150" tIns="28575" rIns="57150" bIns="28575" numCol="1" rtlCol="0" anchor="ctr" anchorCtr="0" compatLnSpc="1">
            <a:prstTxWarp prst="textNoShape">
              <a:avLst/>
            </a:prstTxWarp>
          </a:bodyPr>
          <a:lstStyle/>
          <a:p>
            <a:pPr marL="0" marR="0" lvl="0" indent="0" algn="ctr" defTabSz="571500" rtl="0" eaLnBrk="1" fontAlgn="base" latinLnBrk="0" hangingPunct="1">
              <a:lnSpc>
                <a:spcPct val="100000"/>
              </a:lnSpc>
              <a:spcBef>
                <a:spcPct val="0"/>
              </a:spcBef>
              <a:spcAft>
                <a:spcPct val="0"/>
              </a:spcAft>
              <a:buClrTx/>
              <a:buSzTx/>
              <a:buFontTx/>
              <a:buNone/>
              <a:tabLst/>
              <a:defRPr/>
            </a:pPr>
            <a:endParaRPr kumimoji="0" lang="en-AU" sz="1750" b="0" i="0" u="none" strike="noStrike" kern="1200" cap="none" spc="0" normalizeH="0" baseline="0" noProof="0" dirty="0" err="1">
              <a:ln>
                <a:noFill/>
              </a:ln>
              <a:solidFill>
                <a:prstClr val="white"/>
              </a:solidFill>
              <a:effectLst/>
              <a:uLnTx/>
              <a:uFillTx/>
              <a:latin typeface="Arial" pitchFamily="-110" charset="0"/>
              <a:ea typeface="ヒラギノ角ゴ ProN W3" pitchFamily="-110" charset="-128"/>
              <a:cs typeface="ヒラギノ角ゴ ProN W3" pitchFamily="-110" charset="-128"/>
              <a:sym typeface="Arial" pitchFamily="-110" charset="0"/>
            </a:endParaRPr>
          </a:p>
        </p:txBody>
      </p:sp>
      <p:sp>
        <p:nvSpPr>
          <p:cNvPr id="21" name="Rectangle: Rounded Corners 20">
            <a:extLst>
              <a:ext uri="{FF2B5EF4-FFF2-40B4-BE49-F238E27FC236}">
                <a16:creationId xmlns:a16="http://schemas.microsoft.com/office/drawing/2014/main" id="{65781318-8CC1-436B-B258-8557B4AFE430}"/>
              </a:ext>
            </a:extLst>
          </p:cNvPr>
          <p:cNvSpPr/>
          <p:nvPr/>
        </p:nvSpPr>
        <p:spPr bwMode="auto">
          <a:xfrm>
            <a:off x="454025" y="1724519"/>
            <a:ext cx="2664454" cy="4234990"/>
          </a:xfrm>
          <a:prstGeom prst="roundRect">
            <a:avLst/>
          </a:prstGeom>
          <a:solidFill>
            <a:schemeClr val="accent5">
              <a:lumMod val="20000"/>
              <a:lumOff val="80000"/>
            </a:schemeClr>
          </a:solidFill>
          <a:ln w="12700" cap="flat" cmpd="sng" algn="ctr">
            <a:solidFill>
              <a:schemeClr val="accent5">
                <a:lumMod val="20000"/>
                <a:lumOff val="80000"/>
              </a:schemeClr>
            </a:solidFill>
            <a:prstDash val="solid"/>
            <a:round/>
            <a:headEnd type="none" w="med" len="med"/>
            <a:tailEnd type="none" w="med" len="med"/>
          </a:ln>
          <a:effectLst/>
        </p:spPr>
        <p:txBody>
          <a:bodyPr vert="horz" wrap="square" lIns="57150" tIns="28575" rIns="57150" bIns="28575" numCol="1" rtlCol="0" anchor="ctr" anchorCtr="0" compatLnSpc="1">
            <a:prstTxWarp prst="textNoShape">
              <a:avLst/>
            </a:prstTxWarp>
          </a:bodyPr>
          <a:lstStyle/>
          <a:p>
            <a:pPr marL="0" marR="0" lvl="0" indent="0" algn="ctr" defTabSz="571500" rtl="0" eaLnBrk="1" fontAlgn="base" latinLnBrk="0" hangingPunct="1">
              <a:lnSpc>
                <a:spcPct val="100000"/>
              </a:lnSpc>
              <a:spcBef>
                <a:spcPct val="0"/>
              </a:spcBef>
              <a:spcAft>
                <a:spcPct val="0"/>
              </a:spcAft>
              <a:buClrTx/>
              <a:buSzTx/>
              <a:buFontTx/>
              <a:buNone/>
              <a:tabLst/>
              <a:defRPr/>
            </a:pPr>
            <a:endParaRPr kumimoji="0" lang="en-AU" sz="2000" b="0" i="0" u="none" strike="noStrike" kern="1200" cap="none" spc="0" normalizeH="0" baseline="0" noProof="0" dirty="0" err="1">
              <a:ln>
                <a:noFill/>
              </a:ln>
              <a:solidFill>
                <a:prstClr val="white"/>
              </a:solidFill>
              <a:effectLst/>
              <a:uLnTx/>
              <a:uFillTx/>
              <a:latin typeface="Arial" pitchFamily="-110" charset="0"/>
              <a:ea typeface="ヒラギノ角ゴ ProN W3" pitchFamily="-110" charset="-128"/>
              <a:cs typeface="ヒラギノ角ゴ ProN W3" pitchFamily="-110" charset="-128"/>
              <a:sym typeface="Arial" pitchFamily="-110" charset="0"/>
            </a:endParaRPr>
          </a:p>
        </p:txBody>
      </p:sp>
      <p:sp>
        <p:nvSpPr>
          <p:cNvPr id="33" name="TextBox 32">
            <a:extLst>
              <a:ext uri="{FF2B5EF4-FFF2-40B4-BE49-F238E27FC236}">
                <a16:creationId xmlns:a16="http://schemas.microsoft.com/office/drawing/2014/main" id="{226A5699-01AA-4AD4-A8F4-641F0AE935AB}"/>
              </a:ext>
            </a:extLst>
          </p:cNvPr>
          <p:cNvSpPr txBox="1"/>
          <p:nvPr/>
        </p:nvSpPr>
        <p:spPr>
          <a:xfrm>
            <a:off x="1066989" y="1758081"/>
            <a:ext cx="1316621" cy="369332"/>
          </a:xfrm>
          <a:prstGeom prst="rect">
            <a:avLst/>
          </a:prstGeom>
          <a:noFill/>
        </p:spPr>
        <p:txBody>
          <a:bodyPr wrap="square" rtlCol="0">
            <a:spAutoFit/>
          </a:bodyPr>
          <a:lstStyle/>
          <a:p>
            <a:pPr marL="0" marR="0" lvl="0" indent="0" algn="ctr" defTabSz="318493" rtl="0" eaLnBrk="1" fontAlgn="auto" latinLnBrk="0" hangingPunct="1">
              <a:lnSpc>
                <a:spcPct val="90000"/>
              </a:lnSpc>
              <a:spcBef>
                <a:spcPts val="125"/>
              </a:spcBef>
              <a:spcAft>
                <a:spcPts val="250"/>
              </a:spcAft>
              <a:buClrTx/>
              <a:buSzTx/>
              <a:buFontTx/>
              <a:buNone/>
              <a:tabLst/>
              <a:defRPr/>
            </a:pPr>
            <a:r>
              <a:rPr kumimoji="0" lang="en-US" sz="2000" b="1" i="0" u="none" strike="noStrike" kern="1200" cap="none" spc="0" normalizeH="0" baseline="0" noProof="0" dirty="0">
                <a:ln>
                  <a:noFill/>
                </a:ln>
                <a:solidFill>
                  <a:srgbClr val="777777"/>
                </a:solidFill>
                <a:effectLst/>
                <a:uLnTx/>
                <a:uFillTx/>
                <a:latin typeface="Arial" pitchFamily="34" charset="0"/>
                <a:ea typeface="ＭＳ Ｐゴシック" pitchFamily="34" charset="-128"/>
                <a:cs typeface="+mn-cs"/>
              </a:rPr>
              <a:t>INPUTS</a:t>
            </a:r>
          </a:p>
        </p:txBody>
      </p:sp>
      <p:sp>
        <p:nvSpPr>
          <p:cNvPr id="34" name="TextBox 33">
            <a:extLst>
              <a:ext uri="{FF2B5EF4-FFF2-40B4-BE49-F238E27FC236}">
                <a16:creationId xmlns:a16="http://schemas.microsoft.com/office/drawing/2014/main" id="{69102E67-A02E-4E38-BA1D-5394AF7807D8}"/>
              </a:ext>
            </a:extLst>
          </p:cNvPr>
          <p:cNvSpPr txBox="1"/>
          <p:nvPr/>
        </p:nvSpPr>
        <p:spPr>
          <a:xfrm>
            <a:off x="3832620" y="1758081"/>
            <a:ext cx="1551311" cy="369332"/>
          </a:xfrm>
          <a:prstGeom prst="rect">
            <a:avLst/>
          </a:prstGeom>
          <a:noFill/>
        </p:spPr>
        <p:txBody>
          <a:bodyPr wrap="square" rtlCol="0">
            <a:spAutoFit/>
          </a:bodyPr>
          <a:lstStyle/>
          <a:p>
            <a:pPr marL="0" marR="0" lvl="0" indent="0" algn="ctr" defTabSz="318493" rtl="0" eaLnBrk="1" fontAlgn="auto" latinLnBrk="0" hangingPunct="1">
              <a:lnSpc>
                <a:spcPct val="90000"/>
              </a:lnSpc>
              <a:spcBef>
                <a:spcPts val="125"/>
              </a:spcBef>
              <a:spcAft>
                <a:spcPts val="250"/>
              </a:spcAft>
              <a:buClrTx/>
              <a:buSzTx/>
              <a:buFontTx/>
              <a:buNone/>
              <a:tabLst/>
              <a:defRPr/>
            </a:pPr>
            <a:r>
              <a:rPr kumimoji="0" lang="en-US" sz="2000" b="1" i="0" u="none" strike="noStrike" kern="1200" cap="none" spc="0" normalizeH="0" baseline="0" noProof="0" dirty="0">
                <a:ln>
                  <a:noFill/>
                </a:ln>
                <a:solidFill>
                  <a:srgbClr val="777777"/>
                </a:solidFill>
                <a:effectLst/>
                <a:uLnTx/>
                <a:uFillTx/>
                <a:latin typeface="Arial" pitchFamily="34" charset="0"/>
                <a:ea typeface="ＭＳ Ｐゴシック" pitchFamily="34" charset="-128"/>
                <a:cs typeface="+mn-cs"/>
              </a:rPr>
              <a:t>PROCESS</a:t>
            </a:r>
          </a:p>
        </p:txBody>
      </p:sp>
      <p:sp>
        <p:nvSpPr>
          <p:cNvPr id="35" name="TextBox 34">
            <a:extLst>
              <a:ext uri="{FF2B5EF4-FFF2-40B4-BE49-F238E27FC236}">
                <a16:creationId xmlns:a16="http://schemas.microsoft.com/office/drawing/2014/main" id="{E94E86D2-1110-445A-B00C-884264314EE6}"/>
              </a:ext>
            </a:extLst>
          </p:cNvPr>
          <p:cNvSpPr txBox="1"/>
          <p:nvPr/>
        </p:nvSpPr>
        <p:spPr>
          <a:xfrm>
            <a:off x="6510160" y="1761731"/>
            <a:ext cx="1927688" cy="369332"/>
          </a:xfrm>
          <a:prstGeom prst="rect">
            <a:avLst/>
          </a:prstGeom>
          <a:noFill/>
        </p:spPr>
        <p:txBody>
          <a:bodyPr wrap="square" rtlCol="0">
            <a:spAutoFit/>
          </a:bodyPr>
          <a:lstStyle/>
          <a:p>
            <a:pPr marL="0" marR="0" lvl="0" indent="0" algn="ctr" defTabSz="318493" rtl="0" eaLnBrk="1" fontAlgn="auto" latinLnBrk="0" hangingPunct="1">
              <a:lnSpc>
                <a:spcPct val="90000"/>
              </a:lnSpc>
              <a:spcBef>
                <a:spcPts val="125"/>
              </a:spcBef>
              <a:spcAft>
                <a:spcPts val="250"/>
              </a:spcAft>
              <a:buClrTx/>
              <a:buSzTx/>
              <a:buFontTx/>
              <a:buNone/>
              <a:tabLst/>
              <a:defRPr/>
            </a:pPr>
            <a:r>
              <a:rPr kumimoji="0" lang="en-US" sz="2000" b="1" i="0" u="none" strike="noStrike" kern="1200" cap="none" spc="0" normalizeH="0" baseline="0" noProof="0" dirty="0">
                <a:ln>
                  <a:noFill/>
                </a:ln>
                <a:solidFill>
                  <a:srgbClr val="777777"/>
                </a:solidFill>
                <a:effectLst/>
                <a:uLnTx/>
                <a:uFillTx/>
                <a:latin typeface="Arial" pitchFamily="34" charset="0"/>
                <a:ea typeface="ＭＳ Ｐゴシック" pitchFamily="34" charset="-128"/>
                <a:cs typeface="+mn-cs"/>
              </a:rPr>
              <a:t>OUTPUTS</a:t>
            </a:r>
          </a:p>
        </p:txBody>
      </p:sp>
      <p:sp>
        <p:nvSpPr>
          <p:cNvPr id="36" name="TextBox 35">
            <a:extLst>
              <a:ext uri="{FF2B5EF4-FFF2-40B4-BE49-F238E27FC236}">
                <a16:creationId xmlns:a16="http://schemas.microsoft.com/office/drawing/2014/main" id="{A08D6947-888C-4BF2-858A-7E2BDE6EEC81}"/>
              </a:ext>
            </a:extLst>
          </p:cNvPr>
          <p:cNvSpPr txBox="1"/>
          <p:nvPr/>
        </p:nvSpPr>
        <p:spPr>
          <a:xfrm>
            <a:off x="694090" y="2210183"/>
            <a:ext cx="2506316" cy="265457"/>
          </a:xfrm>
          <a:prstGeom prst="rect">
            <a:avLst/>
          </a:prstGeom>
          <a:noFill/>
        </p:spPr>
        <p:txBody>
          <a:bodyPr wrap="square" rtlCol="0">
            <a:spAutoFit/>
          </a:bodyPr>
          <a:lstStyle/>
          <a:p>
            <a:pPr marL="0" marR="0" lvl="0" indent="0" algn="l" defTabSz="318493" rtl="0" eaLnBrk="1" fontAlgn="auto" latinLnBrk="0" hangingPunct="1">
              <a:lnSpc>
                <a:spcPct val="90000"/>
              </a:lnSpc>
              <a:spcBef>
                <a:spcPts val="125"/>
              </a:spcBef>
              <a:spcAft>
                <a:spcPts val="250"/>
              </a:spcAft>
              <a:buClrTx/>
              <a:buSzTx/>
              <a:buFontTx/>
              <a:buNone/>
              <a:tabLst/>
              <a:defRPr/>
            </a:pPr>
            <a:r>
              <a:rPr kumimoji="0" lang="en-US" sz="1250" b="1" i="0" u="none" strike="noStrike" kern="1200" cap="none" spc="0" normalizeH="0" baseline="0" noProof="0" dirty="0">
                <a:ln>
                  <a:noFill/>
                </a:ln>
                <a:solidFill>
                  <a:srgbClr val="777777"/>
                </a:solidFill>
                <a:effectLst/>
                <a:uLnTx/>
                <a:uFillTx/>
                <a:latin typeface="Arial" pitchFamily="34" charset="0"/>
                <a:ea typeface="ＭＳ Ｐゴシック" pitchFamily="34" charset="-128"/>
                <a:cs typeface="+mn-cs"/>
              </a:rPr>
              <a:t>Site Specific Information</a:t>
            </a:r>
          </a:p>
        </p:txBody>
      </p:sp>
      <p:sp>
        <p:nvSpPr>
          <p:cNvPr id="37" name="TextBox 36">
            <a:extLst>
              <a:ext uri="{FF2B5EF4-FFF2-40B4-BE49-F238E27FC236}">
                <a16:creationId xmlns:a16="http://schemas.microsoft.com/office/drawing/2014/main" id="{4A94181E-AA99-4210-AFBC-877AD662E039}"/>
              </a:ext>
            </a:extLst>
          </p:cNvPr>
          <p:cNvSpPr txBox="1"/>
          <p:nvPr/>
        </p:nvSpPr>
        <p:spPr>
          <a:xfrm>
            <a:off x="694090" y="3506539"/>
            <a:ext cx="2674623" cy="265457"/>
          </a:xfrm>
          <a:prstGeom prst="rect">
            <a:avLst/>
          </a:prstGeom>
          <a:noFill/>
        </p:spPr>
        <p:txBody>
          <a:bodyPr wrap="square" rtlCol="0">
            <a:spAutoFit/>
          </a:bodyPr>
          <a:lstStyle/>
          <a:p>
            <a:pPr marL="0" marR="0" lvl="0" indent="0" algn="l" defTabSz="318493" rtl="0" eaLnBrk="1" fontAlgn="auto" latinLnBrk="0" hangingPunct="1">
              <a:lnSpc>
                <a:spcPct val="90000"/>
              </a:lnSpc>
              <a:spcBef>
                <a:spcPts val="125"/>
              </a:spcBef>
              <a:spcAft>
                <a:spcPts val="250"/>
              </a:spcAft>
              <a:buClrTx/>
              <a:buSzTx/>
              <a:buFontTx/>
              <a:buNone/>
              <a:tabLst/>
              <a:defRPr/>
            </a:pPr>
            <a:r>
              <a:rPr kumimoji="0" lang="en-US" sz="1250" b="1" i="0" u="none" strike="noStrike" kern="1200" cap="none" spc="0" normalizeH="0" baseline="0" noProof="0" dirty="0">
                <a:ln>
                  <a:noFill/>
                </a:ln>
                <a:solidFill>
                  <a:srgbClr val="777777"/>
                </a:solidFill>
                <a:effectLst/>
                <a:uLnTx/>
                <a:uFillTx/>
                <a:latin typeface="Arial" pitchFamily="34" charset="0"/>
                <a:ea typeface="ＭＳ Ｐゴシック" pitchFamily="34" charset="-128"/>
                <a:cs typeface="+mn-cs"/>
              </a:rPr>
              <a:t>Water Risk Models</a:t>
            </a:r>
          </a:p>
        </p:txBody>
      </p:sp>
      <p:pic>
        <p:nvPicPr>
          <p:cNvPr id="38" name="Picture 37">
            <a:extLst>
              <a:ext uri="{FF2B5EF4-FFF2-40B4-BE49-F238E27FC236}">
                <a16:creationId xmlns:a16="http://schemas.microsoft.com/office/drawing/2014/main" id="{ED99158D-37FC-4A49-9C26-F66753436DEF}"/>
              </a:ext>
            </a:extLst>
          </p:cNvPr>
          <p:cNvPicPr>
            <a:picLocks noChangeAspect="1"/>
          </p:cNvPicPr>
          <p:nvPr/>
        </p:nvPicPr>
        <p:blipFill>
          <a:blip r:embed="rId3"/>
          <a:stretch>
            <a:fillRect/>
          </a:stretch>
        </p:blipFill>
        <p:spPr>
          <a:xfrm>
            <a:off x="2365702" y="2541311"/>
            <a:ext cx="618212" cy="798696"/>
          </a:xfrm>
          <a:prstGeom prst="rect">
            <a:avLst/>
          </a:prstGeom>
        </p:spPr>
      </p:pic>
      <p:sp>
        <p:nvSpPr>
          <p:cNvPr id="39" name="TextBox 38">
            <a:extLst>
              <a:ext uri="{FF2B5EF4-FFF2-40B4-BE49-F238E27FC236}">
                <a16:creationId xmlns:a16="http://schemas.microsoft.com/office/drawing/2014/main" id="{3CD9B141-E545-490B-B0F1-829B03C1DEE6}"/>
              </a:ext>
            </a:extLst>
          </p:cNvPr>
          <p:cNvSpPr txBox="1"/>
          <p:nvPr/>
        </p:nvSpPr>
        <p:spPr>
          <a:xfrm>
            <a:off x="730262" y="2415032"/>
            <a:ext cx="1928963" cy="766877"/>
          </a:xfrm>
          <a:prstGeom prst="rect">
            <a:avLst/>
          </a:prstGeom>
          <a:noFill/>
        </p:spPr>
        <p:txBody>
          <a:bodyPr wrap="square" rtlCol="0">
            <a:spAutoFit/>
          </a:bodyPr>
          <a:lstStyle/>
          <a:p>
            <a:pPr marL="72430" marR="0" lvl="0" indent="-72430" algn="l" defTabSz="318493" rtl="0" eaLnBrk="1" fontAlgn="auto" latinLnBrk="0" hangingPunct="1">
              <a:lnSpc>
                <a:spcPct val="90000"/>
              </a:lnSpc>
              <a:spcBef>
                <a:spcPts val="125"/>
              </a:spcBef>
              <a:spcAft>
                <a:spcPts val="250"/>
              </a:spcAft>
              <a:buClrTx/>
              <a:buSzTx/>
              <a:buFont typeface="Arial" panose="020B0604020202020204" pitchFamily="34" charset="0"/>
              <a:buChar char="•"/>
              <a:tabLst/>
              <a:defRPr/>
            </a:pPr>
            <a:r>
              <a:rPr kumimoji="0" lang="en-US" sz="1125" b="0" i="0" u="none" strike="noStrike" kern="1200" cap="none" spc="0" normalizeH="0" baseline="0" noProof="0" dirty="0">
                <a:ln>
                  <a:noFill/>
                </a:ln>
                <a:solidFill>
                  <a:srgbClr val="777777"/>
                </a:solidFill>
                <a:effectLst/>
                <a:uLnTx/>
                <a:uFillTx/>
                <a:latin typeface="Arial" pitchFamily="34" charset="0"/>
                <a:ea typeface="ＭＳ Ｐゴシック" pitchFamily="34" charset="-128"/>
                <a:cs typeface="+mn-cs"/>
              </a:rPr>
              <a:t>J&amp;J database environmental metrics</a:t>
            </a:r>
          </a:p>
          <a:p>
            <a:pPr marL="72430" marR="0" lvl="0" indent="-72430" algn="l" defTabSz="318493" rtl="0" eaLnBrk="1" fontAlgn="auto" latinLnBrk="0" hangingPunct="1">
              <a:lnSpc>
                <a:spcPct val="90000"/>
              </a:lnSpc>
              <a:spcBef>
                <a:spcPts val="125"/>
              </a:spcBef>
              <a:spcAft>
                <a:spcPts val="250"/>
              </a:spcAft>
              <a:buClrTx/>
              <a:buSzTx/>
              <a:buFont typeface="Arial" panose="020B0604020202020204" pitchFamily="34" charset="0"/>
              <a:buChar char="•"/>
              <a:tabLst/>
              <a:defRPr/>
            </a:pPr>
            <a:r>
              <a:rPr kumimoji="0" lang="en-US" sz="1125" b="0" i="0" u="none" strike="noStrike" kern="1200" cap="none" spc="0" normalizeH="0" baseline="0" noProof="0" dirty="0">
                <a:ln>
                  <a:noFill/>
                </a:ln>
                <a:solidFill>
                  <a:srgbClr val="777777"/>
                </a:solidFill>
                <a:effectLst/>
                <a:uLnTx/>
                <a:uFillTx/>
                <a:latin typeface="Arial" pitchFamily="34" charset="0"/>
                <a:ea typeface="ＭＳ Ｐゴシック" pitchFamily="34" charset="-128"/>
                <a:cs typeface="+mn-cs"/>
              </a:rPr>
              <a:t>Site responses to questionnaire</a:t>
            </a:r>
          </a:p>
        </p:txBody>
      </p:sp>
      <p:sp>
        <p:nvSpPr>
          <p:cNvPr id="40" name="TextBox 39">
            <a:extLst>
              <a:ext uri="{FF2B5EF4-FFF2-40B4-BE49-F238E27FC236}">
                <a16:creationId xmlns:a16="http://schemas.microsoft.com/office/drawing/2014/main" id="{81D63A17-E04A-459A-A742-218A0392DAAC}"/>
              </a:ext>
            </a:extLst>
          </p:cNvPr>
          <p:cNvSpPr txBox="1"/>
          <p:nvPr/>
        </p:nvSpPr>
        <p:spPr>
          <a:xfrm>
            <a:off x="726650" y="3674149"/>
            <a:ext cx="2245341" cy="559769"/>
          </a:xfrm>
          <a:prstGeom prst="rect">
            <a:avLst/>
          </a:prstGeom>
          <a:noFill/>
        </p:spPr>
        <p:txBody>
          <a:bodyPr wrap="square" rtlCol="0">
            <a:spAutoFit/>
          </a:bodyPr>
          <a:lstStyle/>
          <a:p>
            <a:pPr marL="72430" marR="0" lvl="0" indent="-72430" algn="l" defTabSz="318493" rtl="0" eaLnBrk="1" fontAlgn="auto" latinLnBrk="0" hangingPunct="1">
              <a:lnSpc>
                <a:spcPct val="90000"/>
              </a:lnSpc>
              <a:spcBef>
                <a:spcPts val="125"/>
              </a:spcBef>
              <a:spcAft>
                <a:spcPts val="250"/>
              </a:spcAft>
              <a:buClrTx/>
              <a:buSzTx/>
              <a:buFont typeface="Arial" panose="020B0604020202020204" pitchFamily="34" charset="0"/>
              <a:buChar char="•"/>
              <a:tabLst/>
              <a:defRPr/>
            </a:pPr>
            <a:r>
              <a:rPr kumimoji="0" lang="en-US" sz="1125" b="0" i="0" u="none" strike="noStrike" kern="1200" cap="none" spc="0" normalizeH="0" baseline="0" noProof="0" dirty="0">
                <a:ln>
                  <a:noFill/>
                </a:ln>
                <a:solidFill>
                  <a:srgbClr val="777777"/>
                </a:solidFill>
                <a:effectLst/>
                <a:uLnTx/>
                <a:uFillTx/>
                <a:latin typeface="Arial" pitchFamily="34" charset="0"/>
                <a:ea typeface="ＭＳ Ｐゴシック" pitchFamily="34" charset="-128"/>
                <a:cs typeface="+mn-cs"/>
              </a:rPr>
              <a:t>Leverage 6 water risk models and 21 model outputs per site to quantify risk</a:t>
            </a:r>
          </a:p>
        </p:txBody>
      </p:sp>
      <p:sp>
        <p:nvSpPr>
          <p:cNvPr id="41" name="TextBox 40">
            <a:extLst>
              <a:ext uri="{FF2B5EF4-FFF2-40B4-BE49-F238E27FC236}">
                <a16:creationId xmlns:a16="http://schemas.microsoft.com/office/drawing/2014/main" id="{4B1837B2-E960-4E1B-9548-093080CBC54F}"/>
              </a:ext>
            </a:extLst>
          </p:cNvPr>
          <p:cNvSpPr txBox="1"/>
          <p:nvPr/>
        </p:nvSpPr>
        <p:spPr>
          <a:xfrm>
            <a:off x="707505" y="4820268"/>
            <a:ext cx="1251513" cy="265457"/>
          </a:xfrm>
          <a:prstGeom prst="rect">
            <a:avLst/>
          </a:prstGeom>
          <a:noFill/>
        </p:spPr>
        <p:txBody>
          <a:bodyPr wrap="square" rtlCol="0">
            <a:spAutoFit/>
          </a:bodyPr>
          <a:lstStyle/>
          <a:p>
            <a:pPr marL="0" marR="0" lvl="0" indent="0" algn="l" defTabSz="318493" rtl="0" eaLnBrk="1" fontAlgn="auto" latinLnBrk="0" hangingPunct="1">
              <a:lnSpc>
                <a:spcPct val="90000"/>
              </a:lnSpc>
              <a:spcBef>
                <a:spcPts val="125"/>
              </a:spcBef>
              <a:spcAft>
                <a:spcPts val="250"/>
              </a:spcAft>
              <a:buClrTx/>
              <a:buSzTx/>
              <a:buFontTx/>
              <a:buNone/>
              <a:tabLst/>
              <a:defRPr/>
            </a:pPr>
            <a:r>
              <a:rPr kumimoji="0" lang="en-US" sz="1250" b="1" i="0" u="none" strike="noStrike" kern="1200" cap="none" spc="0" normalizeH="0" baseline="0" noProof="0" dirty="0">
                <a:ln>
                  <a:noFill/>
                </a:ln>
                <a:solidFill>
                  <a:srgbClr val="777777"/>
                </a:solidFill>
                <a:effectLst/>
                <a:uLnTx/>
                <a:uFillTx/>
                <a:latin typeface="Arial" pitchFamily="34" charset="0"/>
                <a:ea typeface="ＭＳ Ｐゴシック" pitchFamily="34" charset="-128"/>
                <a:cs typeface="+mn-cs"/>
              </a:rPr>
              <a:t>Media</a:t>
            </a:r>
          </a:p>
        </p:txBody>
      </p:sp>
      <p:pic>
        <p:nvPicPr>
          <p:cNvPr id="42" name="Picture 41">
            <a:extLst>
              <a:ext uri="{FF2B5EF4-FFF2-40B4-BE49-F238E27FC236}">
                <a16:creationId xmlns:a16="http://schemas.microsoft.com/office/drawing/2014/main" id="{22F6AAA1-F580-4059-9A02-58157AB3ECD7}"/>
              </a:ext>
            </a:extLst>
          </p:cNvPr>
          <p:cNvPicPr>
            <a:picLocks noChangeAspect="1"/>
          </p:cNvPicPr>
          <p:nvPr/>
        </p:nvPicPr>
        <p:blipFill>
          <a:blip r:embed="rId4"/>
          <a:stretch>
            <a:fillRect/>
          </a:stretch>
        </p:blipFill>
        <p:spPr>
          <a:xfrm>
            <a:off x="1879474" y="4139460"/>
            <a:ext cx="1145058" cy="638169"/>
          </a:xfrm>
          <a:prstGeom prst="rect">
            <a:avLst/>
          </a:prstGeom>
        </p:spPr>
      </p:pic>
      <p:sp>
        <p:nvSpPr>
          <p:cNvPr id="43" name="TextBox 42">
            <a:extLst>
              <a:ext uri="{FF2B5EF4-FFF2-40B4-BE49-F238E27FC236}">
                <a16:creationId xmlns:a16="http://schemas.microsoft.com/office/drawing/2014/main" id="{DBA0D69D-4D08-44BE-B2B0-406E52E645FB}"/>
              </a:ext>
            </a:extLst>
          </p:cNvPr>
          <p:cNvSpPr txBox="1"/>
          <p:nvPr/>
        </p:nvSpPr>
        <p:spPr>
          <a:xfrm>
            <a:off x="717942" y="4976356"/>
            <a:ext cx="2159408" cy="559769"/>
          </a:xfrm>
          <a:prstGeom prst="rect">
            <a:avLst/>
          </a:prstGeom>
          <a:noFill/>
        </p:spPr>
        <p:txBody>
          <a:bodyPr wrap="square" rtlCol="0">
            <a:spAutoFit/>
          </a:bodyPr>
          <a:lstStyle/>
          <a:p>
            <a:pPr marL="72430" marR="0" lvl="0" indent="-72430" algn="l" defTabSz="318493" rtl="0" eaLnBrk="1" fontAlgn="auto" latinLnBrk="0" hangingPunct="1">
              <a:lnSpc>
                <a:spcPct val="90000"/>
              </a:lnSpc>
              <a:spcBef>
                <a:spcPts val="125"/>
              </a:spcBef>
              <a:spcAft>
                <a:spcPts val="250"/>
              </a:spcAft>
              <a:buClrTx/>
              <a:buSzTx/>
              <a:buFont typeface="Arial" panose="020B0604020202020204" pitchFamily="34" charset="0"/>
              <a:buChar char="•"/>
              <a:tabLst/>
              <a:defRPr/>
            </a:pPr>
            <a:r>
              <a:rPr kumimoji="0" lang="en-US" sz="1125" b="0" i="0" u="none" strike="noStrike" kern="1200" cap="none" spc="0" normalizeH="0" baseline="0" noProof="0" dirty="0">
                <a:ln>
                  <a:noFill/>
                </a:ln>
                <a:solidFill>
                  <a:srgbClr val="777777"/>
                </a:solidFill>
                <a:effectLst/>
                <a:uLnTx/>
                <a:uFillTx/>
                <a:latin typeface="Arial" pitchFamily="34" charset="0"/>
                <a:ea typeface="ＭＳ Ｐゴシック" pitchFamily="34" charset="-128"/>
                <a:cs typeface="+mn-cs"/>
              </a:rPr>
              <a:t>Identify extent of media coverage for water risks (regionally and site-specific)</a:t>
            </a:r>
          </a:p>
        </p:txBody>
      </p:sp>
      <p:sp>
        <p:nvSpPr>
          <p:cNvPr id="44" name="TextBox 43">
            <a:extLst>
              <a:ext uri="{FF2B5EF4-FFF2-40B4-BE49-F238E27FC236}">
                <a16:creationId xmlns:a16="http://schemas.microsoft.com/office/drawing/2014/main" id="{84DA8A82-F47B-4A6D-8879-C155C9643D6F}"/>
              </a:ext>
            </a:extLst>
          </p:cNvPr>
          <p:cNvSpPr txBox="1"/>
          <p:nvPr/>
        </p:nvSpPr>
        <p:spPr>
          <a:xfrm>
            <a:off x="3542548" y="2195418"/>
            <a:ext cx="2348521" cy="611706"/>
          </a:xfrm>
          <a:prstGeom prst="rect">
            <a:avLst/>
          </a:prstGeom>
          <a:noFill/>
        </p:spPr>
        <p:txBody>
          <a:bodyPr wrap="square" rtlCol="0">
            <a:spAutoFit/>
          </a:bodyPr>
          <a:lstStyle/>
          <a:p>
            <a:pPr marL="0" marR="0" lvl="0" indent="0" algn="l" defTabSz="318493" rtl="0" eaLnBrk="1" fontAlgn="auto" latinLnBrk="0" hangingPunct="1">
              <a:lnSpc>
                <a:spcPct val="90000"/>
              </a:lnSpc>
              <a:spcBef>
                <a:spcPts val="125"/>
              </a:spcBef>
              <a:spcAft>
                <a:spcPts val="250"/>
              </a:spcAft>
              <a:buClrTx/>
              <a:buSzTx/>
              <a:buFontTx/>
              <a:buNone/>
              <a:tabLst/>
              <a:defRPr/>
            </a:pPr>
            <a:r>
              <a:rPr kumimoji="0" lang="en-US" sz="1250" b="1" i="0" u="none" strike="noStrike" kern="1200" cap="none" spc="0" normalizeH="0" baseline="0" noProof="0" dirty="0">
                <a:ln>
                  <a:noFill/>
                </a:ln>
                <a:solidFill>
                  <a:srgbClr val="777777"/>
                </a:solidFill>
                <a:effectLst/>
                <a:uLnTx/>
                <a:uFillTx/>
                <a:latin typeface="Arial" pitchFamily="34" charset="0"/>
                <a:ea typeface="ＭＳ Ｐゴシック" pitchFamily="34" charset="-128"/>
                <a:cs typeface="+mn-cs"/>
              </a:rPr>
              <a:t>Inputs used to define water risk in 5 Groups of  Risk Categories:</a:t>
            </a:r>
          </a:p>
        </p:txBody>
      </p:sp>
      <p:sp>
        <p:nvSpPr>
          <p:cNvPr id="45" name="TextBox 44">
            <a:extLst>
              <a:ext uri="{FF2B5EF4-FFF2-40B4-BE49-F238E27FC236}">
                <a16:creationId xmlns:a16="http://schemas.microsoft.com/office/drawing/2014/main" id="{DF6FE95B-60C0-4463-B12B-F7E8CCF63FED}"/>
              </a:ext>
            </a:extLst>
          </p:cNvPr>
          <p:cNvSpPr txBox="1"/>
          <p:nvPr/>
        </p:nvSpPr>
        <p:spPr>
          <a:xfrm>
            <a:off x="3608778" y="2747087"/>
            <a:ext cx="2282291" cy="1819088"/>
          </a:xfrm>
          <a:prstGeom prst="rect">
            <a:avLst/>
          </a:prstGeom>
          <a:noFill/>
        </p:spPr>
        <p:txBody>
          <a:bodyPr wrap="square" rtlCol="0">
            <a:spAutoFit/>
          </a:bodyPr>
          <a:lstStyle/>
          <a:p>
            <a:pPr marL="108149" marR="0" lvl="0" indent="-108149" algn="l" defTabSz="318493" rtl="0" eaLnBrk="1" fontAlgn="auto" latinLnBrk="0" hangingPunct="1">
              <a:lnSpc>
                <a:spcPct val="100000"/>
              </a:lnSpc>
              <a:spcBef>
                <a:spcPct val="0"/>
              </a:spcBef>
              <a:spcAft>
                <a:spcPts val="0"/>
              </a:spcAft>
              <a:buClrTx/>
              <a:buSzTx/>
              <a:buFont typeface="+mj-lt"/>
              <a:buAutoNum type="arabicPeriod"/>
              <a:tabLst/>
              <a:defRPr/>
            </a:pPr>
            <a:r>
              <a:rPr kumimoji="0" lang="en-US" sz="1125" b="0" i="0" u="none" strike="noStrike" kern="1200" cap="none" spc="0" normalizeH="0" baseline="0" noProof="0" dirty="0">
                <a:ln>
                  <a:noFill/>
                </a:ln>
                <a:solidFill>
                  <a:srgbClr val="777777"/>
                </a:solidFill>
                <a:effectLst/>
                <a:uLnTx/>
                <a:uFillTx/>
                <a:latin typeface="Arial" pitchFamily="34" charset="0"/>
                <a:ea typeface="ＭＳ Ｐゴシック" pitchFamily="34" charset="-128"/>
                <a:cs typeface="+mn-cs"/>
              </a:rPr>
              <a:t>Current and projected future water stress</a:t>
            </a:r>
          </a:p>
          <a:p>
            <a:pPr marL="108149" marR="0" lvl="0" indent="-108149" algn="l" defTabSz="318493" rtl="0" eaLnBrk="1" fontAlgn="auto" latinLnBrk="0" hangingPunct="1">
              <a:lnSpc>
                <a:spcPct val="100000"/>
              </a:lnSpc>
              <a:spcBef>
                <a:spcPct val="0"/>
              </a:spcBef>
              <a:spcAft>
                <a:spcPts val="0"/>
              </a:spcAft>
              <a:buClrTx/>
              <a:buSzTx/>
              <a:buFont typeface="+mj-lt"/>
              <a:buAutoNum type="arabicPeriod"/>
              <a:tabLst/>
              <a:defRPr/>
            </a:pPr>
            <a:r>
              <a:rPr kumimoji="0" lang="en-US" sz="1125" b="0" i="0" u="none" strike="noStrike" kern="1200" cap="none" spc="0" normalizeH="0" baseline="0" noProof="0" dirty="0">
                <a:ln>
                  <a:noFill/>
                </a:ln>
                <a:solidFill>
                  <a:srgbClr val="777777"/>
                </a:solidFill>
                <a:effectLst/>
                <a:uLnTx/>
                <a:uFillTx/>
                <a:latin typeface="Arial" pitchFamily="34" charset="0"/>
                <a:ea typeface="ＭＳ Ｐゴシック" pitchFamily="34" charset="-128"/>
                <a:cs typeface="+mn-cs"/>
              </a:rPr>
              <a:t>Occurrence of, and resiliency to floods and droughts</a:t>
            </a:r>
          </a:p>
          <a:p>
            <a:pPr marL="108149" marR="0" lvl="0" indent="-108149" algn="l" defTabSz="318493" rtl="0" eaLnBrk="1" fontAlgn="auto" latinLnBrk="0" hangingPunct="1">
              <a:lnSpc>
                <a:spcPct val="100000"/>
              </a:lnSpc>
              <a:spcBef>
                <a:spcPct val="0"/>
              </a:spcBef>
              <a:spcAft>
                <a:spcPts val="0"/>
              </a:spcAft>
              <a:buClrTx/>
              <a:buSzTx/>
              <a:buFont typeface="+mj-lt"/>
              <a:buAutoNum type="arabicPeriod"/>
              <a:tabLst/>
              <a:defRPr/>
            </a:pPr>
            <a:r>
              <a:rPr kumimoji="0" lang="en-US" sz="1125" b="0" i="0" u="none" strike="noStrike" kern="1200" cap="none" spc="0" normalizeH="0" baseline="0" noProof="0" dirty="0">
                <a:ln>
                  <a:noFill/>
                </a:ln>
                <a:solidFill>
                  <a:srgbClr val="777777"/>
                </a:solidFill>
                <a:effectLst/>
                <a:uLnTx/>
                <a:uFillTx/>
                <a:latin typeface="Arial" pitchFamily="34" charset="0"/>
                <a:ea typeface="ＭＳ Ｐゴシック" pitchFamily="34" charset="-128"/>
                <a:cs typeface="+mn-cs"/>
              </a:rPr>
              <a:t>Site wastewater management and watershed health, community access</a:t>
            </a:r>
          </a:p>
          <a:p>
            <a:pPr marL="108149" marR="0" lvl="0" indent="-108149" algn="l" defTabSz="318493" rtl="0" eaLnBrk="1" fontAlgn="auto" latinLnBrk="0" hangingPunct="1">
              <a:lnSpc>
                <a:spcPct val="100000"/>
              </a:lnSpc>
              <a:spcBef>
                <a:spcPct val="0"/>
              </a:spcBef>
              <a:spcAft>
                <a:spcPts val="0"/>
              </a:spcAft>
              <a:buClrTx/>
              <a:buSzTx/>
              <a:buFont typeface="+mj-lt"/>
              <a:buAutoNum type="arabicPeriod"/>
              <a:tabLst/>
              <a:defRPr/>
            </a:pPr>
            <a:r>
              <a:rPr kumimoji="0" lang="en-US" sz="1125" b="0" i="0" u="none" strike="noStrike" kern="1200" cap="none" spc="0" normalizeH="0" baseline="0" noProof="0" dirty="0">
                <a:ln>
                  <a:noFill/>
                </a:ln>
                <a:solidFill>
                  <a:srgbClr val="777777"/>
                </a:solidFill>
                <a:effectLst/>
                <a:uLnTx/>
                <a:uFillTx/>
                <a:latin typeface="Arial" pitchFamily="34" charset="0"/>
                <a:ea typeface="ＭＳ Ｐゴシック" pitchFamily="34" charset="-128"/>
                <a:cs typeface="+mn-cs"/>
              </a:rPr>
              <a:t>Total water use and cost</a:t>
            </a:r>
          </a:p>
          <a:p>
            <a:pPr marL="108149" marR="0" lvl="0" indent="-108149" algn="l" defTabSz="318493" rtl="0" eaLnBrk="1" fontAlgn="auto" latinLnBrk="0" hangingPunct="1">
              <a:lnSpc>
                <a:spcPct val="100000"/>
              </a:lnSpc>
              <a:spcBef>
                <a:spcPct val="0"/>
              </a:spcBef>
              <a:spcAft>
                <a:spcPts val="0"/>
              </a:spcAft>
              <a:buClrTx/>
              <a:buSzTx/>
              <a:buFont typeface="+mj-lt"/>
              <a:buAutoNum type="arabicPeriod"/>
              <a:tabLst/>
              <a:defRPr/>
            </a:pPr>
            <a:r>
              <a:rPr kumimoji="0" lang="en-US" sz="1125" b="0" i="0" u="none" strike="noStrike" kern="1200" cap="none" spc="0" normalizeH="0" baseline="0" noProof="0" dirty="0">
                <a:ln>
                  <a:noFill/>
                </a:ln>
                <a:solidFill>
                  <a:srgbClr val="777777"/>
                </a:solidFill>
                <a:effectLst/>
                <a:uLnTx/>
                <a:uFillTx/>
                <a:latin typeface="Arial" pitchFamily="34" charset="0"/>
                <a:ea typeface="ＭＳ Ｐゴシック" pitchFamily="34" charset="-128"/>
                <a:cs typeface="+mn-cs"/>
              </a:rPr>
              <a:t>Reputation	</a:t>
            </a:r>
          </a:p>
          <a:p>
            <a:pPr marL="0" marR="0" lvl="0" indent="0" algn="l" defTabSz="318493" rtl="0" eaLnBrk="1" fontAlgn="auto" latinLnBrk="0" hangingPunct="1">
              <a:lnSpc>
                <a:spcPct val="90000"/>
              </a:lnSpc>
              <a:spcBef>
                <a:spcPts val="125"/>
              </a:spcBef>
              <a:spcAft>
                <a:spcPts val="250"/>
              </a:spcAft>
              <a:buClrTx/>
              <a:buSzTx/>
              <a:buFontTx/>
              <a:buNone/>
              <a:tabLst/>
              <a:defRPr/>
            </a:pPr>
            <a:endParaRPr kumimoji="0" lang="en-US" sz="1125" b="0" i="0" u="none" strike="noStrike" kern="1200" cap="none" spc="0" normalizeH="0" baseline="0" noProof="0" dirty="0">
              <a:ln>
                <a:noFill/>
              </a:ln>
              <a:solidFill>
                <a:srgbClr val="777777"/>
              </a:solidFill>
              <a:effectLst/>
              <a:uLnTx/>
              <a:uFillTx/>
              <a:latin typeface="Arial" pitchFamily="34" charset="0"/>
              <a:ea typeface="ＭＳ Ｐゴシック" pitchFamily="34" charset="-128"/>
              <a:cs typeface="+mn-cs"/>
            </a:endParaRPr>
          </a:p>
        </p:txBody>
      </p:sp>
      <p:sp>
        <p:nvSpPr>
          <p:cNvPr id="46" name="TextBox 45">
            <a:extLst>
              <a:ext uri="{FF2B5EF4-FFF2-40B4-BE49-F238E27FC236}">
                <a16:creationId xmlns:a16="http://schemas.microsoft.com/office/drawing/2014/main" id="{2F8252E2-2746-4970-8BFA-EC7A3C5D701C}"/>
              </a:ext>
            </a:extLst>
          </p:cNvPr>
          <p:cNvSpPr txBox="1"/>
          <p:nvPr/>
        </p:nvSpPr>
        <p:spPr>
          <a:xfrm>
            <a:off x="3573715" y="4432858"/>
            <a:ext cx="2348520" cy="611706"/>
          </a:xfrm>
          <a:prstGeom prst="rect">
            <a:avLst/>
          </a:prstGeom>
          <a:noFill/>
        </p:spPr>
        <p:txBody>
          <a:bodyPr wrap="square" rtlCol="0">
            <a:spAutoFit/>
          </a:bodyPr>
          <a:lstStyle/>
          <a:p>
            <a:pPr marL="0" marR="0" lvl="0" indent="0" algn="l" defTabSz="318493" rtl="0" eaLnBrk="1" fontAlgn="auto" latinLnBrk="0" hangingPunct="1">
              <a:lnSpc>
                <a:spcPct val="90000"/>
              </a:lnSpc>
              <a:spcBef>
                <a:spcPts val="125"/>
              </a:spcBef>
              <a:spcAft>
                <a:spcPts val="250"/>
              </a:spcAft>
              <a:buClrTx/>
              <a:buSzTx/>
              <a:buFontTx/>
              <a:buNone/>
              <a:tabLst/>
              <a:defRPr/>
            </a:pPr>
            <a:r>
              <a:rPr kumimoji="0" lang="en-US" sz="1250" b="1" i="0" u="none" strike="noStrike" kern="1200" cap="none" spc="0" normalizeH="0" baseline="0" noProof="0" dirty="0">
                <a:ln>
                  <a:noFill/>
                </a:ln>
                <a:solidFill>
                  <a:srgbClr val="777777"/>
                </a:solidFill>
                <a:effectLst/>
                <a:uLnTx/>
                <a:uFillTx/>
                <a:latin typeface="Arial" pitchFamily="34" charset="0"/>
                <a:ea typeface="ＭＳ Ｐゴシック" pitchFamily="34" charset="-128"/>
                <a:cs typeface="+mn-cs"/>
              </a:rPr>
              <a:t>Generate water risk profile and overall water risk score for each J&amp;J site</a:t>
            </a:r>
          </a:p>
        </p:txBody>
      </p:sp>
      <p:pic>
        <p:nvPicPr>
          <p:cNvPr id="47" name="Picture 46">
            <a:extLst>
              <a:ext uri="{FF2B5EF4-FFF2-40B4-BE49-F238E27FC236}">
                <a16:creationId xmlns:a16="http://schemas.microsoft.com/office/drawing/2014/main" id="{74B6CA35-873D-4A5B-890C-C8D5CE5787EA}"/>
              </a:ext>
            </a:extLst>
          </p:cNvPr>
          <p:cNvPicPr>
            <a:picLocks noChangeAspect="1"/>
          </p:cNvPicPr>
          <p:nvPr/>
        </p:nvPicPr>
        <p:blipFill>
          <a:blip r:embed="rId5"/>
          <a:stretch>
            <a:fillRect/>
          </a:stretch>
        </p:blipFill>
        <p:spPr>
          <a:xfrm>
            <a:off x="6903253" y="4722700"/>
            <a:ext cx="1663776" cy="1173273"/>
          </a:xfrm>
          <a:prstGeom prst="rect">
            <a:avLst/>
          </a:prstGeom>
        </p:spPr>
      </p:pic>
      <p:pic>
        <p:nvPicPr>
          <p:cNvPr id="48" name="Picture 47">
            <a:extLst>
              <a:ext uri="{FF2B5EF4-FFF2-40B4-BE49-F238E27FC236}">
                <a16:creationId xmlns:a16="http://schemas.microsoft.com/office/drawing/2014/main" id="{0D8DC2FC-2EAA-4EF8-8771-96C8E3A3F0D8}"/>
              </a:ext>
            </a:extLst>
          </p:cNvPr>
          <p:cNvPicPr>
            <a:picLocks noChangeAspect="1"/>
          </p:cNvPicPr>
          <p:nvPr/>
        </p:nvPicPr>
        <p:blipFill>
          <a:blip r:embed="rId6"/>
          <a:stretch>
            <a:fillRect/>
          </a:stretch>
        </p:blipFill>
        <p:spPr>
          <a:xfrm>
            <a:off x="7175637" y="2807124"/>
            <a:ext cx="1367945" cy="983135"/>
          </a:xfrm>
          <a:prstGeom prst="rect">
            <a:avLst/>
          </a:prstGeom>
        </p:spPr>
      </p:pic>
      <p:sp>
        <p:nvSpPr>
          <p:cNvPr id="49" name="TextBox 48">
            <a:extLst>
              <a:ext uri="{FF2B5EF4-FFF2-40B4-BE49-F238E27FC236}">
                <a16:creationId xmlns:a16="http://schemas.microsoft.com/office/drawing/2014/main" id="{929BF21C-51F6-461C-BD3E-2EA614184D19}"/>
              </a:ext>
            </a:extLst>
          </p:cNvPr>
          <p:cNvSpPr txBox="1"/>
          <p:nvPr/>
        </p:nvSpPr>
        <p:spPr>
          <a:xfrm>
            <a:off x="6292327" y="2191686"/>
            <a:ext cx="2251255" cy="784830"/>
          </a:xfrm>
          <a:prstGeom prst="rect">
            <a:avLst/>
          </a:prstGeom>
          <a:noFill/>
        </p:spPr>
        <p:txBody>
          <a:bodyPr wrap="square" rtlCol="0">
            <a:spAutoFit/>
          </a:bodyPr>
          <a:lstStyle/>
          <a:p>
            <a:pPr marL="0" marR="0" lvl="0" indent="0" algn="l" defTabSz="318493" rtl="0" eaLnBrk="1" fontAlgn="auto" latinLnBrk="0" hangingPunct="1">
              <a:lnSpc>
                <a:spcPct val="90000"/>
              </a:lnSpc>
              <a:spcBef>
                <a:spcPts val="125"/>
              </a:spcBef>
              <a:spcAft>
                <a:spcPts val="250"/>
              </a:spcAft>
              <a:buClrTx/>
              <a:buSzTx/>
              <a:buFontTx/>
              <a:buNone/>
              <a:tabLst/>
              <a:defRPr/>
            </a:pPr>
            <a:r>
              <a:rPr kumimoji="0" lang="en-US" sz="1250" b="1" i="0" u="none" strike="noStrike" kern="1200" cap="none" spc="0" normalizeH="0" baseline="0" noProof="0" dirty="0">
                <a:ln>
                  <a:noFill/>
                </a:ln>
                <a:solidFill>
                  <a:srgbClr val="777777"/>
                </a:solidFill>
                <a:effectLst/>
                <a:uLnTx/>
                <a:uFillTx/>
                <a:latin typeface="Arial" pitchFamily="34" charset="0"/>
                <a:ea typeface="ＭＳ Ｐゴシック" pitchFamily="34" charset="-128"/>
                <a:cs typeface="+mn-cs"/>
              </a:rPr>
              <a:t>Rank sites based on overall water risk scores, and prioritize for risk reduction</a:t>
            </a:r>
          </a:p>
        </p:txBody>
      </p:sp>
      <p:sp>
        <p:nvSpPr>
          <p:cNvPr id="50" name="TextBox 49">
            <a:extLst>
              <a:ext uri="{FF2B5EF4-FFF2-40B4-BE49-F238E27FC236}">
                <a16:creationId xmlns:a16="http://schemas.microsoft.com/office/drawing/2014/main" id="{30026255-2988-45DC-948A-40D450770A2F}"/>
              </a:ext>
            </a:extLst>
          </p:cNvPr>
          <p:cNvSpPr txBox="1"/>
          <p:nvPr/>
        </p:nvSpPr>
        <p:spPr>
          <a:xfrm>
            <a:off x="6362414" y="3784550"/>
            <a:ext cx="2327561" cy="957955"/>
          </a:xfrm>
          <a:prstGeom prst="rect">
            <a:avLst/>
          </a:prstGeom>
          <a:noFill/>
        </p:spPr>
        <p:txBody>
          <a:bodyPr wrap="square" rtlCol="0">
            <a:spAutoFit/>
          </a:bodyPr>
          <a:lstStyle/>
          <a:p>
            <a:pPr marL="0" marR="0" lvl="0" indent="0" algn="l" defTabSz="318493" rtl="0" eaLnBrk="1" fontAlgn="auto" latinLnBrk="0" hangingPunct="1">
              <a:lnSpc>
                <a:spcPct val="90000"/>
              </a:lnSpc>
              <a:spcBef>
                <a:spcPts val="125"/>
              </a:spcBef>
              <a:spcAft>
                <a:spcPts val="250"/>
              </a:spcAft>
              <a:buClrTx/>
              <a:buSzTx/>
              <a:buFontTx/>
              <a:buNone/>
              <a:tabLst/>
              <a:defRPr/>
            </a:pPr>
            <a:r>
              <a:rPr kumimoji="0" lang="en-US" sz="1250" b="1" i="0" u="none" strike="noStrike" kern="1200" cap="none" spc="0" normalizeH="0" baseline="0" noProof="0" dirty="0">
                <a:ln>
                  <a:noFill/>
                </a:ln>
                <a:solidFill>
                  <a:srgbClr val="777777"/>
                </a:solidFill>
                <a:effectLst/>
                <a:uLnTx/>
                <a:uFillTx/>
                <a:latin typeface="Arial" pitchFamily="34" charset="0"/>
                <a:ea typeface="ＭＳ Ｐゴシック" pitchFamily="34" charset="-128"/>
                <a:cs typeface="+mn-cs"/>
              </a:rPr>
              <a:t>Water risk summary developed for each site, highlighting biggest risks, recommendations  to reduce risk</a:t>
            </a:r>
          </a:p>
        </p:txBody>
      </p:sp>
      <p:pic>
        <p:nvPicPr>
          <p:cNvPr id="2" name="Picture 1">
            <a:extLst>
              <a:ext uri="{FF2B5EF4-FFF2-40B4-BE49-F238E27FC236}">
                <a16:creationId xmlns:a16="http://schemas.microsoft.com/office/drawing/2014/main" id="{B5355119-7DCB-4B6E-8265-AB018F651AD7}"/>
              </a:ext>
            </a:extLst>
          </p:cNvPr>
          <p:cNvPicPr>
            <a:picLocks noChangeAspect="1"/>
          </p:cNvPicPr>
          <p:nvPr/>
        </p:nvPicPr>
        <p:blipFill>
          <a:blip r:embed="rId7"/>
          <a:stretch>
            <a:fillRect/>
          </a:stretch>
        </p:blipFill>
        <p:spPr>
          <a:xfrm>
            <a:off x="3844751" y="5009939"/>
            <a:ext cx="1598859" cy="706968"/>
          </a:xfrm>
          <a:prstGeom prst="rect">
            <a:avLst/>
          </a:prstGeom>
        </p:spPr>
      </p:pic>
      <p:sp>
        <p:nvSpPr>
          <p:cNvPr id="26" name="Title 3">
            <a:extLst>
              <a:ext uri="{FF2B5EF4-FFF2-40B4-BE49-F238E27FC236}">
                <a16:creationId xmlns:a16="http://schemas.microsoft.com/office/drawing/2014/main" id="{80B4A10E-A42B-4B30-BC95-F2A8C7CF0A27}"/>
              </a:ext>
            </a:extLst>
          </p:cNvPr>
          <p:cNvSpPr>
            <a:spLocks noGrp="1"/>
          </p:cNvSpPr>
          <p:nvPr>
            <p:ph type="title"/>
          </p:nvPr>
        </p:nvSpPr>
        <p:spPr/>
        <p:txBody>
          <a:bodyPr/>
          <a:lstStyle/>
          <a:p>
            <a:r>
              <a:rPr lang="en-US" b="1" dirty="0"/>
              <a:t>Part 1: Comprehensive water-risk</a:t>
            </a:r>
            <a:br>
              <a:rPr lang="en-US" b="1" dirty="0"/>
            </a:br>
            <a:r>
              <a:rPr lang="en-US" b="1" dirty="0"/>
              <a:t> assessment</a:t>
            </a:r>
            <a:endParaRPr lang="en-GB" b="1" dirty="0"/>
          </a:p>
        </p:txBody>
      </p:sp>
    </p:spTree>
    <p:extLst>
      <p:ext uri="{BB962C8B-B14F-4D97-AF65-F5344CB8AC3E}">
        <p14:creationId xmlns:p14="http://schemas.microsoft.com/office/powerpoint/2010/main" val="18487060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817F73E-58F9-4780-AE4F-CD049161AD31}"/>
              </a:ext>
            </a:extLst>
          </p:cNvPr>
          <p:cNvSpPr txBox="1"/>
          <p:nvPr/>
        </p:nvSpPr>
        <p:spPr>
          <a:xfrm>
            <a:off x="6522389" y="1773832"/>
            <a:ext cx="2507019" cy="1688924"/>
          </a:xfrm>
          <a:prstGeom prst="rect">
            <a:avLst/>
          </a:prstGeom>
          <a:noFill/>
        </p:spPr>
        <p:txBody>
          <a:bodyPr wrap="square" rtlCol="0">
            <a:spAutoFit/>
          </a:bodyPr>
          <a:lstStyle/>
          <a:p>
            <a:pPr marL="0" marR="0" lvl="0" indent="0" algn="l" defTabSz="571500" rtl="0" eaLnBrk="1" fontAlgn="auto" latinLnBrk="0" hangingPunct="1">
              <a:lnSpc>
                <a:spcPct val="100000"/>
              </a:lnSpc>
              <a:spcBef>
                <a:spcPts val="0"/>
              </a:spcBef>
              <a:spcAft>
                <a:spcPts val="0"/>
              </a:spcAft>
              <a:buClrTx/>
              <a:buSzTx/>
              <a:buFontTx/>
              <a:buNone/>
              <a:tabLst/>
              <a:defRPr/>
            </a:pPr>
            <a:r>
              <a:rPr kumimoji="0" lang="en-US" sz="1750" b="0" i="0" u="none" strike="noStrike" kern="1200" cap="none" spc="0" normalizeH="0" baseline="0" noProof="0" dirty="0">
                <a:ln>
                  <a:noFill/>
                </a:ln>
                <a:solidFill>
                  <a:srgbClr val="595959"/>
                </a:solidFill>
                <a:effectLst/>
                <a:uLnTx/>
                <a:uFillTx/>
                <a:latin typeface="Arial"/>
                <a:ea typeface="+mn-ea"/>
                <a:cs typeface="+mn-cs"/>
              </a:rPr>
              <a:t>Models used </a:t>
            </a:r>
          </a:p>
          <a:p>
            <a:pPr marL="285750" marR="0" lvl="0" indent="-285750" algn="l" defTabSz="5715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500" b="0" i="0" u="none" strike="noStrike" kern="1200" cap="none" spc="0" normalizeH="0" baseline="0" noProof="0" dirty="0">
                <a:ln>
                  <a:noFill/>
                </a:ln>
                <a:solidFill>
                  <a:srgbClr val="595959"/>
                </a:solidFill>
                <a:effectLst/>
                <a:uLnTx/>
                <a:uFillTx/>
                <a:latin typeface="Arial"/>
                <a:ea typeface="+mn-ea"/>
                <a:cs typeface="+mn-cs"/>
              </a:rPr>
              <a:t>Aqueduct</a:t>
            </a:r>
          </a:p>
          <a:p>
            <a:pPr marL="285750" marR="0" lvl="0" indent="-285750" algn="l" defTabSz="5715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500" b="0" i="0" u="none" strike="noStrike" kern="1200" cap="none" spc="0" normalizeH="0" baseline="0" noProof="0" dirty="0">
                <a:ln>
                  <a:noFill/>
                </a:ln>
                <a:solidFill>
                  <a:srgbClr val="595959"/>
                </a:solidFill>
                <a:effectLst/>
                <a:uLnTx/>
                <a:uFillTx/>
                <a:latin typeface="Arial"/>
                <a:ea typeface="+mn-ea"/>
                <a:cs typeface="+mn-cs"/>
              </a:rPr>
              <a:t>SEDAC (2 versions)</a:t>
            </a:r>
          </a:p>
          <a:p>
            <a:pPr marL="285750" marR="0" lvl="0" indent="-285750" algn="l" defTabSz="5715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500" b="0" i="0" u="none" strike="noStrike" kern="1200" cap="none" spc="0" normalizeH="0" baseline="0" noProof="0" dirty="0">
                <a:ln>
                  <a:noFill/>
                </a:ln>
                <a:solidFill>
                  <a:srgbClr val="595959"/>
                </a:solidFill>
                <a:effectLst/>
                <a:uLnTx/>
                <a:uFillTx/>
                <a:latin typeface="Arial"/>
                <a:ea typeface="+mn-ea"/>
                <a:cs typeface="+mn-cs"/>
              </a:rPr>
              <a:t>Water Risk Filter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500" b="0" i="0" u="none" strike="noStrike" kern="1200" cap="none" spc="0" normalizeH="0" baseline="0" noProof="0" dirty="0" err="1">
                <a:ln>
                  <a:noFill/>
                </a:ln>
                <a:solidFill>
                  <a:srgbClr val="595959"/>
                </a:solidFill>
                <a:effectLst/>
                <a:uLnTx/>
                <a:uFillTx/>
                <a:latin typeface="Arial"/>
                <a:ea typeface="+mn-ea"/>
                <a:cs typeface="+mn-cs"/>
              </a:rPr>
              <a:t>WaSSI</a:t>
            </a:r>
            <a:r>
              <a:rPr kumimoji="0" lang="en-US" sz="1500" b="0" i="0" u="none" strike="noStrike" kern="1200" cap="none" spc="0" normalizeH="0" baseline="0" noProof="0" dirty="0">
                <a:ln>
                  <a:noFill/>
                </a:ln>
                <a:solidFill>
                  <a:srgbClr val="595959"/>
                </a:solidFill>
                <a:effectLst/>
                <a:uLnTx/>
                <a:uFillTx/>
                <a:latin typeface="Arial"/>
                <a:ea typeface="+mn-ea"/>
                <a:cs typeface="+mn-cs"/>
              </a:rPr>
              <a:t>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500" b="0" i="0" u="none" strike="noStrike" kern="1200" cap="none" spc="0" normalizeH="0" baseline="0" noProof="0" dirty="0" err="1">
                <a:ln>
                  <a:noFill/>
                </a:ln>
                <a:solidFill>
                  <a:srgbClr val="595959"/>
                </a:solidFill>
                <a:effectLst/>
                <a:uLnTx/>
                <a:uFillTx/>
                <a:latin typeface="Arial"/>
                <a:ea typeface="+mn-ea"/>
                <a:cs typeface="+mn-cs"/>
              </a:rPr>
              <a:t>EarthStat</a:t>
            </a:r>
            <a:endParaRPr kumimoji="0" lang="en-US" sz="1500" b="0" i="0" u="none" strike="noStrike" kern="1200" cap="none" spc="0" normalizeH="0" baseline="0" noProof="0" dirty="0">
              <a:ln>
                <a:noFill/>
              </a:ln>
              <a:solidFill>
                <a:srgbClr val="595959"/>
              </a:solidFill>
              <a:effectLst/>
              <a:uLnTx/>
              <a:uFillTx/>
              <a:latin typeface="Arial"/>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AU" sz="1125" b="0" i="0" u="none" strike="noStrike" kern="1200" cap="none" spc="0" normalizeH="0" baseline="0" noProof="0" dirty="0">
              <a:ln>
                <a:noFill/>
              </a:ln>
              <a:solidFill>
                <a:prstClr val="black"/>
              </a:solidFill>
              <a:effectLst/>
              <a:uLnTx/>
              <a:uFillTx/>
              <a:latin typeface="Arial"/>
              <a:ea typeface="+mn-ea"/>
              <a:cs typeface="+mn-cs"/>
            </a:endParaRPr>
          </a:p>
        </p:txBody>
      </p:sp>
      <p:sp>
        <p:nvSpPr>
          <p:cNvPr id="5" name="TextBox 4">
            <a:extLst>
              <a:ext uri="{FF2B5EF4-FFF2-40B4-BE49-F238E27FC236}">
                <a16:creationId xmlns:a16="http://schemas.microsoft.com/office/drawing/2014/main" id="{34607F2B-199C-4475-A9AC-94D8221010F3}"/>
              </a:ext>
            </a:extLst>
          </p:cNvPr>
          <p:cNvSpPr txBox="1"/>
          <p:nvPr/>
        </p:nvSpPr>
        <p:spPr>
          <a:xfrm>
            <a:off x="6522389" y="3828144"/>
            <a:ext cx="2507019" cy="1977464"/>
          </a:xfrm>
          <a:prstGeom prst="rect">
            <a:avLst/>
          </a:prstGeom>
          <a:noFill/>
        </p:spPr>
        <p:txBody>
          <a:bodyPr wrap="square" rtlCol="0">
            <a:spAutoFit/>
          </a:bodyPr>
          <a:lstStyle/>
          <a:p>
            <a:pPr marL="0" marR="0" lvl="0" indent="0" algn="l" defTabSz="571500" rtl="0" eaLnBrk="1" fontAlgn="auto" latinLnBrk="0" hangingPunct="1">
              <a:lnSpc>
                <a:spcPct val="100000"/>
              </a:lnSpc>
              <a:spcBef>
                <a:spcPts val="0"/>
              </a:spcBef>
              <a:spcAft>
                <a:spcPts val="0"/>
              </a:spcAft>
              <a:buClrTx/>
              <a:buSzTx/>
              <a:buFontTx/>
              <a:buNone/>
              <a:tabLst/>
              <a:defRPr/>
            </a:pPr>
            <a:r>
              <a:rPr kumimoji="0" lang="en-US" sz="1750" b="0" i="0" u="none" strike="noStrike" kern="1200" cap="none" spc="0" normalizeH="0" baseline="0" noProof="0" dirty="0">
                <a:ln>
                  <a:noFill/>
                </a:ln>
                <a:solidFill>
                  <a:srgbClr val="595959"/>
                </a:solidFill>
                <a:effectLst/>
                <a:uLnTx/>
                <a:uFillTx/>
                <a:latin typeface="Arial"/>
                <a:ea typeface="+mn-ea"/>
                <a:cs typeface="+mn-cs"/>
              </a:rPr>
              <a:t>Water Risk Score</a:t>
            </a:r>
          </a:p>
          <a:p>
            <a:pPr marL="285750" marR="0" lvl="0" indent="-285750" algn="l" defTabSz="5715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500" b="0" i="0" u="none" strike="noStrike" kern="1200" cap="none" spc="0" normalizeH="0" baseline="0" noProof="0" dirty="0">
                <a:ln>
                  <a:noFill/>
                </a:ln>
                <a:solidFill>
                  <a:srgbClr val="595959"/>
                </a:solidFill>
                <a:effectLst/>
                <a:uLnTx/>
                <a:uFillTx/>
                <a:latin typeface="Arial"/>
                <a:ea typeface="+mn-ea"/>
                <a:cs typeface="+mn-cs"/>
              </a:rPr>
              <a:t>Include Value Chain risk </a:t>
            </a:r>
          </a:p>
          <a:p>
            <a:pPr marL="285750" marR="0" lvl="0" indent="-285750" algn="l" defTabSz="5715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500" b="0" i="0" u="none" strike="noStrike" kern="1200" cap="none" spc="0" normalizeH="0" baseline="0" noProof="0" dirty="0">
                <a:ln>
                  <a:noFill/>
                </a:ln>
                <a:solidFill>
                  <a:srgbClr val="595959"/>
                </a:solidFill>
                <a:effectLst/>
                <a:uLnTx/>
                <a:uFillTx/>
                <a:latin typeface="Arial"/>
                <a:ea typeface="+mn-ea"/>
                <a:cs typeface="+mn-cs"/>
              </a:rPr>
              <a:t>Weighting factors for risk categories </a:t>
            </a:r>
          </a:p>
          <a:p>
            <a:pPr marL="285750" marR="0" lvl="0" indent="-285750" algn="l" defTabSz="5715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500" b="0" i="0" u="none" strike="noStrike" kern="1200" cap="none" spc="0" normalizeH="0" baseline="0" noProof="0" dirty="0">
                <a:ln>
                  <a:noFill/>
                </a:ln>
                <a:solidFill>
                  <a:srgbClr val="595959"/>
                </a:solidFill>
                <a:effectLst/>
                <a:uLnTx/>
                <a:uFillTx/>
                <a:latin typeface="Arial"/>
                <a:ea typeface="+mn-ea"/>
                <a:cs typeface="+mn-cs"/>
              </a:rPr>
              <a:t>Define cut off values for high versus low risk (statistically)</a:t>
            </a:r>
            <a:endParaRPr kumimoji="0" lang="en-AU" sz="1750" b="0" i="0" u="none" strike="noStrike" kern="1200" cap="none" spc="0" normalizeH="0" baseline="0" noProof="0" dirty="0">
              <a:ln>
                <a:noFill/>
              </a:ln>
              <a:solidFill>
                <a:srgbClr val="595959"/>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14208ED4-7C7D-4775-84AB-098BFCBE2FA8}"/>
              </a:ext>
            </a:extLst>
          </p:cNvPr>
          <p:cNvCxnSpPr>
            <a:cxnSpLocks/>
          </p:cNvCxnSpPr>
          <p:nvPr/>
        </p:nvCxnSpPr>
        <p:spPr bwMode="auto">
          <a:xfrm>
            <a:off x="6284070" y="1619237"/>
            <a:ext cx="0" cy="4137163"/>
          </a:xfrm>
          <a:prstGeom prst="line">
            <a:avLst/>
          </a:prstGeom>
          <a:ln>
            <a:solidFill>
              <a:schemeClr val="bg2">
                <a:lumMod val="75000"/>
              </a:schemeClr>
            </a:solidFill>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9" name="Title 3">
            <a:extLst>
              <a:ext uri="{FF2B5EF4-FFF2-40B4-BE49-F238E27FC236}">
                <a16:creationId xmlns:a16="http://schemas.microsoft.com/office/drawing/2014/main" id="{9FE1359F-1B89-4828-8E72-2BFA67F6ED24}"/>
              </a:ext>
            </a:extLst>
          </p:cNvPr>
          <p:cNvSpPr>
            <a:spLocks noGrp="1"/>
          </p:cNvSpPr>
          <p:nvPr>
            <p:ph type="title"/>
          </p:nvPr>
        </p:nvSpPr>
        <p:spPr/>
        <p:txBody>
          <a:bodyPr/>
          <a:lstStyle/>
          <a:p>
            <a:r>
              <a:rPr lang="en-US" b="1" dirty="0"/>
              <a:t>Evaluation of Risk Categories </a:t>
            </a:r>
            <a:endParaRPr lang="en-GB" b="1" dirty="0"/>
          </a:p>
        </p:txBody>
      </p:sp>
      <p:graphicFrame>
        <p:nvGraphicFramePr>
          <p:cNvPr id="11" name="Table 10">
            <a:extLst>
              <a:ext uri="{FF2B5EF4-FFF2-40B4-BE49-F238E27FC236}">
                <a16:creationId xmlns:a16="http://schemas.microsoft.com/office/drawing/2014/main" id="{A185FD5F-73D3-4245-96F0-D2AA91B083DC}"/>
              </a:ext>
            </a:extLst>
          </p:cNvPr>
          <p:cNvGraphicFramePr>
            <a:graphicFrameLocks noGrp="1"/>
          </p:cNvGraphicFramePr>
          <p:nvPr>
            <p:extLst>
              <p:ext uri="{D42A27DB-BD31-4B8C-83A1-F6EECF244321}">
                <p14:modId xmlns:p14="http://schemas.microsoft.com/office/powerpoint/2010/main" val="2690230528"/>
              </p:ext>
            </p:extLst>
          </p:nvPr>
        </p:nvGraphicFramePr>
        <p:xfrm>
          <a:off x="809487" y="1395958"/>
          <a:ext cx="5143500" cy="5003222"/>
        </p:xfrm>
        <a:graphic>
          <a:graphicData uri="http://schemas.openxmlformats.org/drawingml/2006/table">
            <a:tbl>
              <a:tblPr firstRow="1" bandRow="1"/>
              <a:tblGrid>
                <a:gridCol w="2064010">
                  <a:extLst>
                    <a:ext uri="{9D8B030D-6E8A-4147-A177-3AD203B41FA5}">
                      <a16:colId xmlns:a16="http://schemas.microsoft.com/office/drawing/2014/main" val="20000"/>
                    </a:ext>
                  </a:extLst>
                </a:gridCol>
                <a:gridCol w="968438">
                  <a:extLst>
                    <a:ext uri="{9D8B030D-6E8A-4147-A177-3AD203B41FA5}">
                      <a16:colId xmlns:a16="http://schemas.microsoft.com/office/drawing/2014/main" val="20001"/>
                    </a:ext>
                  </a:extLst>
                </a:gridCol>
                <a:gridCol w="1119674">
                  <a:extLst>
                    <a:ext uri="{9D8B030D-6E8A-4147-A177-3AD203B41FA5}">
                      <a16:colId xmlns:a16="http://schemas.microsoft.com/office/drawing/2014/main" val="20002"/>
                    </a:ext>
                  </a:extLst>
                </a:gridCol>
                <a:gridCol w="991378">
                  <a:extLst>
                    <a:ext uri="{9D8B030D-6E8A-4147-A177-3AD203B41FA5}">
                      <a16:colId xmlns:a16="http://schemas.microsoft.com/office/drawing/2014/main" val="20003"/>
                    </a:ext>
                  </a:extLst>
                </a:gridCol>
              </a:tblGrid>
              <a:tr h="236976">
                <a:tc rowSpan="2">
                  <a:txBody>
                    <a:bodyPr/>
                    <a:lstStyle>
                      <a:lvl1pPr marL="0" algn="l" defTabSz="914400" rtl="0" eaLnBrk="1" latinLnBrk="0" hangingPunct="1">
                        <a:defRPr sz="1800" b="1" kern="1200">
                          <a:solidFill>
                            <a:schemeClr val="lt1"/>
                          </a:solidFill>
                          <a:latin typeface="Arial"/>
                          <a:cs typeface="Arial"/>
                        </a:defRPr>
                      </a:lvl1pPr>
                      <a:lvl2pPr marL="457200" algn="l" defTabSz="914400" rtl="0" eaLnBrk="1" latinLnBrk="0" hangingPunct="1">
                        <a:defRPr sz="1800" b="1" kern="1200">
                          <a:solidFill>
                            <a:schemeClr val="lt1"/>
                          </a:solidFill>
                          <a:latin typeface="Arial"/>
                          <a:cs typeface="Arial"/>
                        </a:defRPr>
                      </a:lvl2pPr>
                      <a:lvl3pPr marL="914400" algn="l" defTabSz="914400" rtl="0" eaLnBrk="1" latinLnBrk="0" hangingPunct="1">
                        <a:defRPr sz="1800" b="1" kern="1200">
                          <a:solidFill>
                            <a:schemeClr val="lt1"/>
                          </a:solidFill>
                          <a:latin typeface="Arial"/>
                          <a:cs typeface="Arial"/>
                        </a:defRPr>
                      </a:lvl3pPr>
                      <a:lvl4pPr marL="1371600" algn="l" defTabSz="914400" rtl="0" eaLnBrk="1" latinLnBrk="0" hangingPunct="1">
                        <a:defRPr sz="1800" b="1" kern="1200">
                          <a:solidFill>
                            <a:schemeClr val="lt1"/>
                          </a:solidFill>
                          <a:latin typeface="Arial"/>
                          <a:cs typeface="Arial"/>
                        </a:defRPr>
                      </a:lvl4pPr>
                      <a:lvl5pPr marL="1828800" algn="l" defTabSz="914400" rtl="0" eaLnBrk="1" latinLnBrk="0" hangingPunct="1">
                        <a:defRPr sz="1800" b="1" kern="1200">
                          <a:solidFill>
                            <a:schemeClr val="lt1"/>
                          </a:solidFill>
                          <a:latin typeface="Arial"/>
                          <a:cs typeface="Arial"/>
                        </a:defRPr>
                      </a:lvl5pPr>
                      <a:lvl6pPr marL="2286000" algn="l" defTabSz="914400" rtl="0" eaLnBrk="1" latinLnBrk="0" hangingPunct="1">
                        <a:defRPr sz="1800" b="1" kern="1200">
                          <a:solidFill>
                            <a:schemeClr val="lt1"/>
                          </a:solidFill>
                          <a:latin typeface="Arial"/>
                          <a:cs typeface="Arial"/>
                        </a:defRPr>
                      </a:lvl6pPr>
                      <a:lvl7pPr marL="2743200" algn="l" defTabSz="914400" rtl="0" eaLnBrk="1" latinLnBrk="0" hangingPunct="1">
                        <a:defRPr sz="1800" b="1" kern="1200">
                          <a:solidFill>
                            <a:schemeClr val="lt1"/>
                          </a:solidFill>
                          <a:latin typeface="Arial"/>
                          <a:cs typeface="Arial"/>
                        </a:defRPr>
                      </a:lvl7pPr>
                      <a:lvl8pPr marL="3200400" algn="l" defTabSz="914400" rtl="0" eaLnBrk="1" latinLnBrk="0" hangingPunct="1">
                        <a:defRPr sz="1800" b="1" kern="1200">
                          <a:solidFill>
                            <a:schemeClr val="lt1"/>
                          </a:solidFill>
                          <a:latin typeface="Arial"/>
                          <a:cs typeface="Arial"/>
                        </a:defRPr>
                      </a:lvl8pPr>
                      <a:lvl9pPr marL="3657600" algn="l" defTabSz="914400" rtl="0" eaLnBrk="1" latinLnBrk="0" hangingPunct="1">
                        <a:defRPr sz="1800" b="1" kern="1200">
                          <a:solidFill>
                            <a:schemeClr val="lt1"/>
                          </a:solidFill>
                          <a:latin typeface="Arial"/>
                          <a:cs typeface="Arial"/>
                        </a:defRPr>
                      </a:lvl9pPr>
                    </a:lstStyle>
                    <a:p>
                      <a:r>
                        <a:rPr lang="en-US" sz="1100" dirty="0">
                          <a:ln>
                            <a:noFill/>
                          </a:ln>
                        </a:rPr>
                        <a:t>Risk Categories</a:t>
                      </a:r>
                    </a:p>
                  </a:txBody>
                  <a:tcPr marL="68580" marR="68580" marT="34290" marB="34290">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7FBDCF"/>
                    </a:solidFill>
                  </a:tcPr>
                </a:tc>
                <a:tc gridSpan="3">
                  <a:txBody>
                    <a:bodyPr/>
                    <a:lstStyle>
                      <a:lvl1pPr marL="0" algn="l" defTabSz="914400" rtl="0" eaLnBrk="1" latinLnBrk="0" hangingPunct="1">
                        <a:defRPr sz="1800" b="1" kern="1200">
                          <a:solidFill>
                            <a:schemeClr val="lt1"/>
                          </a:solidFill>
                          <a:latin typeface="Arial"/>
                          <a:cs typeface="Arial"/>
                        </a:defRPr>
                      </a:lvl1pPr>
                      <a:lvl2pPr marL="457200" algn="l" defTabSz="914400" rtl="0" eaLnBrk="1" latinLnBrk="0" hangingPunct="1">
                        <a:defRPr sz="1800" b="1" kern="1200">
                          <a:solidFill>
                            <a:schemeClr val="lt1"/>
                          </a:solidFill>
                          <a:latin typeface="Arial"/>
                          <a:cs typeface="Arial"/>
                        </a:defRPr>
                      </a:lvl2pPr>
                      <a:lvl3pPr marL="914400" algn="l" defTabSz="914400" rtl="0" eaLnBrk="1" latinLnBrk="0" hangingPunct="1">
                        <a:defRPr sz="1800" b="1" kern="1200">
                          <a:solidFill>
                            <a:schemeClr val="lt1"/>
                          </a:solidFill>
                          <a:latin typeface="Arial"/>
                          <a:cs typeface="Arial"/>
                        </a:defRPr>
                      </a:lvl3pPr>
                      <a:lvl4pPr marL="1371600" algn="l" defTabSz="914400" rtl="0" eaLnBrk="1" latinLnBrk="0" hangingPunct="1">
                        <a:defRPr sz="1800" b="1" kern="1200">
                          <a:solidFill>
                            <a:schemeClr val="lt1"/>
                          </a:solidFill>
                          <a:latin typeface="Arial"/>
                          <a:cs typeface="Arial"/>
                        </a:defRPr>
                      </a:lvl4pPr>
                      <a:lvl5pPr marL="1828800" algn="l" defTabSz="914400" rtl="0" eaLnBrk="1" latinLnBrk="0" hangingPunct="1">
                        <a:defRPr sz="1800" b="1" kern="1200">
                          <a:solidFill>
                            <a:schemeClr val="lt1"/>
                          </a:solidFill>
                          <a:latin typeface="Arial"/>
                          <a:cs typeface="Arial"/>
                        </a:defRPr>
                      </a:lvl5pPr>
                      <a:lvl6pPr marL="2286000" algn="l" defTabSz="914400" rtl="0" eaLnBrk="1" latinLnBrk="0" hangingPunct="1">
                        <a:defRPr sz="1800" b="1" kern="1200">
                          <a:solidFill>
                            <a:schemeClr val="lt1"/>
                          </a:solidFill>
                          <a:latin typeface="Arial"/>
                          <a:cs typeface="Arial"/>
                        </a:defRPr>
                      </a:lvl6pPr>
                      <a:lvl7pPr marL="2743200" algn="l" defTabSz="914400" rtl="0" eaLnBrk="1" latinLnBrk="0" hangingPunct="1">
                        <a:defRPr sz="1800" b="1" kern="1200">
                          <a:solidFill>
                            <a:schemeClr val="lt1"/>
                          </a:solidFill>
                          <a:latin typeface="Arial"/>
                          <a:cs typeface="Arial"/>
                        </a:defRPr>
                      </a:lvl7pPr>
                      <a:lvl8pPr marL="3200400" algn="l" defTabSz="914400" rtl="0" eaLnBrk="1" latinLnBrk="0" hangingPunct="1">
                        <a:defRPr sz="1800" b="1" kern="1200">
                          <a:solidFill>
                            <a:schemeClr val="lt1"/>
                          </a:solidFill>
                          <a:latin typeface="Arial"/>
                          <a:cs typeface="Arial"/>
                        </a:defRPr>
                      </a:lvl8pPr>
                      <a:lvl9pPr marL="3657600" algn="l" defTabSz="914400" rtl="0" eaLnBrk="1" latinLnBrk="0" hangingPunct="1">
                        <a:defRPr sz="1800" b="1" kern="1200">
                          <a:solidFill>
                            <a:schemeClr val="lt1"/>
                          </a:solidFill>
                          <a:latin typeface="Arial"/>
                          <a:cs typeface="Arial"/>
                        </a:defRPr>
                      </a:lvl9pPr>
                    </a:lstStyle>
                    <a:p>
                      <a:pPr algn="ctr"/>
                      <a:r>
                        <a:rPr lang="en-US" sz="1100" dirty="0">
                          <a:ln>
                            <a:noFill/>
                          </a:ln>
                        </a:rPr>
                        <a:t>Source for</a:t>
                      </a:r>
                      <a:r>
                        <a:rPr lang="en-US" sz="1100" baseline="0" dirty="0">
                          <a:ln>
                            <a:noFill/>
                          </a:ln>
                        </a:rPr>
                        <a:t> Assessing Risk</a:t>
                      </a:r>
                      <a:endParaRPr lang="en-US" sz="1100" dirty="0">
                        <a:ln>
                          <a:noFill/>
                        </a:ln>
                      </a:endParaRPr>
                    </a:p>
                  </a:txBody>
                  <a:tcPr marL="68580" marR="68580" marT="34290" marB="34290">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7FBDCF"/>
                    </a:solidFill>
                  </a:tcPr>
                </a:tc>
                <a:tc hMerge="1">
                  <a:txBody>
                    <a:bodyPr/>
                    <a:lstStyle/>
                    <a:p>
                      <a:pPr algn="ctr"/>
                      <a:endParaRPr lang="en-US" sz="1600" dirty="0"/>
                    </a:p>
                  </a:txBody>
                  <a:tcPr/>
                </a:tc>
                <a:tc hMerge="1">
                  <a:txBody>
                    <a:bodyPr/>
                    <a:lstStyle/>
                    <a:p>
                      <a:pPr algn="ctr"/>
                      <a:endParaRPr lang="en-US" sz="1600" dirty="0"/>
                    </a:p>
                  </a:txBody>
                  <a:tcPr>
                    <a:lnL w="12700" cap="flat" cmpd="sng" algn="ctr">
                      <a:solidFill>
                        <a:sysClr val="window" lastClr="FFFFFF"/>
                      </a:solidFill>
                      <a:prstDash val="solid"/>
                      <a:round/>
                      <a:headEnd type="none" w="med" len="med"/>
                      <a:tailEnd type="none" w="med" len="med"/>
                    </a:lnL>
                  </a:tcPr>
                </a:tc>
                <a:extLst>
                  <a:ext uri="{0D108BD9-81ED-4DB2-BD59-A6C34878D82A}">
                    <a16:rowId xmlns:a16="http://schemas.microsoft.com/office/drawing/2014/main" val="10000"/>
                  </a:ext>
                </a:extLst>
              </a:tr>
              <a:tr h="392430">
                <a:tc vMerge="1">
                  <a:txBody>
                    <a:bodyPr/>
                    <a:lstStyle/>
                    <a:p>
                      <a:endParaRPr lang="en-US"/>
                    </a:p>
                  </a:txBody>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ctr"/>
                      <a:r>
                        <a:rPr lang="en-US" sz="1100" b="1" dirty="0">
                          <a:ln>
                            <a:noFill/>
                          </a:ln>
                          <a:solidFill>
                            <a:schemeClr val="bg1"/>
                          </a:solidFill>
                        </a:rPr>
                        <a:t>Models</a:t>
                      </a:r>
                    </a:p>
                  </a:txBody>
                  <a:tcPr marL="68580" marR="68580" marT="34290" marB="34290">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7FBDCF"/>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ctr"/>
                      <a:r>
                        <a:rPr lang="en-US" sz="1100" b="1" dirty="0">
                          <a:ln>
                            <a:noFill/>
                          </a:ln>
                          <a:solidFill>
                            <a:schemeClr val="bg1"/>
                          </a:solidFill>
                        </a:rPr>
                        <a:t>Site specifics  (questionnaire) </a:t>
                      </a:r>
                    </a:p>
                  </a:txBody>
                  <a:tcPr marL="68580" marR="68580" marT="34290" marB="34290">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7FBDCF"/>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ctr"/>
                      <a:r>
                        <a:rPr lang="en-US" sz="1100" b="1" dirty="0">
                          <a:ln>
                            <a:noFill/>
                          </a:ln>
                          <a:solidFill>
                            <a:schemeClr val="bg1"/>
                          </a:solidFill>
                        </a:rPr>
                        <a:t>Media</a:t>
                      </a:r>
                    </a:p>
                  </a:txBody>
                  <a:tcPr marL="68580" marR="68580" marT="34290" marB="34290">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7FBDCF"/>
                    </a:solidFill>
                  </a:tcPr>
                </a:tc>
                <a:extLst>
                  <a:ext uri="{0D108BD9-81ED-4DB2-BD59-A6C34878D82A}">
                    <a16:rowId xmlns:a16="http://schemas.microsoft.com/office/drawing/2014/main" val="10001"/>
                  </a:ext>
                </a:extLst>
              </a:tr>
              <a:tr h="378371">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r>
                        <a:rPr lang="en-US" sz="1100" dirty="0"/>
                        <a:t>Water </a:t>
                      </a:r>
                      <a:r>
                        <a:rPr lang="en-US" sz="1100" i="0" dirty="0"/>
                        <a:t>Stress/Scarcity</a:t>
                      </a:r>
                      <a:endParaRPr lang="en-US" sz="1100" i="1" dirty="0"/>
                    </a:p>
                  </a:txBody>
                  <a:tcPr marL="68580" marR="68580" marT="34290" marB="3429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marL="0" indent="0" algn="ctr">
                        <a:buFont typeface="Arial" panose="020B0604020202020204" pitchFamily="34" charset="0"/>
                        <a:buNone/>
                      </a:pPr>
                      <a:endParaRPr lang="en-US" sz="800" strike="noStrike" dirty="0">
                        <a:highlight>
                          <a:srgbClr val="6AC14C"/>
                        </a:highlight>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6AC14C"/>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marL="0" indent="0" algn="ctr">
                        <a:buFont typeface="Arial" panose="020B0604020202020204" pitchFamily="34" charset="0"/>
                        <a:buNone/>
                      </a:pPr>
                      <a:endParaRPr lang="en-US" sz="800" dirty="0"/>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marL="0" indent="0" algn="ctr">
                        <a:buFont typeface="Arial" panose="020B0604020202020204" pitchFamily="34" charset="0"/>
                        <a:buNone/>
                      </a:pPr>
                      <a:endParaRPr lang="en-US" sz="800" dirty="0"/>
                    </a:p>
                  </a:txBody>
                  <a:tcPr marL="68580" marR="68580" marT="34290" marB="34290"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FFFF00"/>
                    </a:solidFill>
                  </a:tcPr>
                </a:tc>
                <a:extLst>
                  <a:ext uri="{0D108BD9-81ED-4DB2-BD59-A6C34878D82A}">
                    <a16:rowId xmlns:a16="http://schemas.microsoft.com/office/drawing/2014/main" val="10002"/>
                  </a:ext>
                </a:extLst>
              </a:tr>
              <a:tr h="392430">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r>
                        <a:rPr lang="en-US" sz="1100" dirty="0"/>
                        <a:t>Projected Future Increase in Site and Watershed Demand</a:t>
                      </a: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marL="0" marR="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dirty="0">
                        <a:highlight>
                          <a:srgbClr val="6AC14C"/>
                        </a:highlight>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6AC14C"/>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marL="0" indent="0" algn="ctr">
                        <a:buFont typeface="Arial" panose="020B0604020202020204" pitchFamily="34" charset="0"/>
                        <a:buNone/>
                      </a:pPr>
                      <a:endParaRPr lang="en-US" sz="800" dirty="0"/>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6AC14C"/>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marL="0" indent="0" algn="ctr">
                        <a:buFont typeface="Arial" panose="020B0604020202020204" pitchFamily="34" charset="0"/>
                        <a:buNone/>
                      </a:pPr>
                      <a:endParaRPr lang="en-US" sz="800" dirty="0">
                        <a:highlight>
                          <a:srgbClr val="CA001B"/>
                        </a:highlight>
                      </a:endParaRPr>
                    </a:p>
                  </a:txBody>
                  <a:tcPr marL="68580" marR="68580" marT="34290" marB="34290"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10003"/>
                  </a:ext>
                </a:extLst>
              </a:tr>
              <a:tr h="307366">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r>
                        <a:rPr lang="en-US" sz="1100" dirty="0"/>
                        <a:t>Upstream Storage</a:t>
                      </a: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marL="0" marR="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dirty="0">
                        <a:highlight>
                          <a:srgbClr val="6AC14C"/>
                        </a:highlight>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6AC14C"/>
                    </a:solidFill>
                  </a:tcPr>
                </a:tc>
                <a:tc>
                  <a:txBody>
                    <a:bodyPr/>
                    <a:lstStyle>
                      <a:lvl1pPr marL="0" algn="l" defTabSz="457200" rtl="0" eaLnBrk="1" latinLnBrk="0" hangingPunct="1">
                        <a:defRPr sz="1800" kern="1200">
                          <a:solidFill>
                            <a:schemeClr val="tx1"/>
                          </a:solidFill>
                          <a:latin typeface="Arial"/>
                        </a:defRPr>
                      </a:lvl1pPr>
                      <a:lvl2pPr marL="457200" algn="l" defTabSz="457200" rtl="0" eaLnBrk="1" latinLnBrk="0" hangingPunct="1">
                        <a:defRPr sz="1800" kern="1200">
                          <a:solidFill>
                            <a:schemeClr val="tx1"/>
                          </a:solidFill>
                          <a:latin typeface="Arial"/>
                        </a:defRPr>
                      </a:lvl2pPr>
                      <a:lvl3pPr marL="914400" algn="l" defTabSz="457200" rtl="0" eaLnBrk="1" latinLnBrk="0" hangingPunct="1">
                        <a:defRPr sz="1800" kern="1200">
                          <a:solidFill>
                            <a:schemeClr val="tx1"/>
                          </a:solidFill>
                          <a:latin typeface="Arial"/>
                        </a:defRPr>
                      </a:lvl3pPr>
                      <a:lvl4pPr marL="1371600" algn="l" defTabSz="457200" rtl="0" eaLnBrk="1" latinLnBrk="0" hangingPunct="1">
                        <a:defRPr sz="1800" kern="1200">
                          <a:solidFill>
                            <a:schemeClr val="tx1"/>
                          </a:solidFill>
                          <a:latin typeface="Arial"/>
                        </a:defRPr>
                      </a:lvl4pPr>
                      <a:lvl5pPr marL="1828800" algn="l" defTabSz="457200" rtl="0" eaLnBrk="1" latinLnBrk="0" hangingPunct="1">
                        <a:defRPr sz="1800" kern="1200">
                          <a:solidFill>
                            <a:schemeClr val="tx1"/>
                          </a:solidFill>
                          <a:latin typeface="Arial"/>
                        </a:defRPr>
                      </a:lvl5pPr>
                      <a:lvl6pPr marL="2286000" algn="l" defTabSz="457200" rtl="0" eaLnBrk="1" latinLnBrk="0" hangingPunct="1">
                        <a:defRPr sz="1800" kern="1200">
                          <a:solidFill>
                            <a:schemeClr val="tx1"/>
                          </a:solidFill>
                          <a:latin typeface="Arial"/>
                        </a:defRPr>
                      </a:lvl6pPr>
                      <a:lvl7pPr marL="2743200" algn="l" defTabSz="457200" rtl="0" eaLnBrk="1" latinLnBrk="0" hangingPunct="1">
                        <a:defRPr sz="1800" kern="1200">
                          <a:solidFill>
                            <a:schemeClr val="tx1"/>
                          </a:solidFill>
                          <a:latin typeface="Arial"/>
                        </a:defRPr>
                      </a:lvl7pPr>
                      <a:lvl8pPr marL="3200400" algn="l" defTabSz="457200" rtl="0" eaLnBrk="1" latinLnBrk="0" hangingPunct="1">
                        <a:defRPr sz="1800" kern="1200">
                          <a:solidFill>
                            <a:schemeClr val="tx1"/>
                          </a:solidFill>
                          <a:latin typeface="Arial"/>
                        </a:defRPr>
                      </a:lvl8pPr>
                      <a:lvl9pPr marL="3657600" algn="l" defTabSz="457200" rtl="0" eaLnBrk="1" latinLnBrk="0" hangingPunct="1">
                        <a:defRPr sz="1800" kern="1200">
                          <a:solidFill>
                            <a:schemeClr val="tx1"/>
                          </a:solidFill>
                          <a:latin typeface="Arial"/>
                        </a:defRPr>
                      </a:lvl9pPr>
                    </a:lstStyle>
                    <a:p>
                      <a:endParaRPr lang="en-AU" sz="1100" dirty="0"/>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marL="0" indent="0" algn="ctr">
                        <a:buFont typeface="Arial" panose="020B0604020202020204" pitchFamily="34" charset="0"/>
                        <a:buNone/>
                      </a:pPr>
                      <a:endParaRPr lang="en-US" sz="800" dirty="0">
                        <a:highlight>
                          <a:srgbClr val="CA001B"/>
                        </a:highlight>
                      </a:endParaRPr>
                    </a:p>
                  </a:txBody>
                  <a:tcPr marL="68580" marR="68580" marT="34290" marB="34290"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10004"/>
                  </a:ext>
                </a:extLst>
              </a:tr>
              <a:tr h="341044">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r>
                        <a:rPr lang="en-US" sz="1100" dirty="0"/>
                        <a:t>Flood</a:t>
                      </a: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marL="0" marR="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dirty="0">
                        <a:highlight>
                          <a:srgbClr val="6AC14C"/>
                        </a:highlight>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6AC14C"/>
                    </a:solidFill>
                  </a:tcPr>
                </a:tc>
                <a:tc>
                  <a:txBody>
                    <a:bodyPr/>
                    <a:lstStyle>
                      <a:lvl1pPr marL="0" algn="l" defTabSz="457200" rtl="0" eaLnBrk="1" latinLnBrk="0" hangingPunct="1">
                        <a:defRPr sz="1800" kern="1200">
                          <a:solidFill>
                            <a:schemeClr val="tx1"/>
                          </a:solidFill>
                          <a:latin typeface="Arial"/>
                        </a:defRPr>
                      </a:lvl1pPr>
                      <a:lvl2pPr marL="457200" algn="l" defTabSz="457200" rtl="0" eaLnBrk="1" latinLnBrk="0" hangingPunct="1">
                        <a:defRPr sz="1800" kern="1200">
                          <a:solidFill>
                            <a:schemeClr val="tx1"/>
                          </a:solidFill>
                          <a:latin typeface="Arial"/>
                        </a:defRPr>
                      </a:lvl2pPr>
                      <a:lvl3pPr marL="914400" algn="l" defTabSz="457200" rtl="0" eaLnBrk="1" latinLnBrk="0" hangingPunct="1">
                        <a:defRPr sz="1800" kern="1200">
                          <a:solidFill>
                            <a:schemeClr val="tx1"/>
                          </a:solidFill>
                          <a:latin typeface="Arial"/>
                        </a:defRPr>
                      </a:lvl3pPr>
                      <a:lvl4pPr marL="1371600" algn="l" defTabSz="457200" rtl="0" eaLnBrk="1" latinLnBrk="0" hangingPunct="1">
                        <a:defRPr sz="1800" kern="1200">
                          <a:solidFill>
                            <a:schemeClr val="tx1"/>
                          </a:solidFill>
                          <a:latin typeface="Arial"/>
                        </a:defRPr>
                      </a:lvl4pPr>
                      <a:lvl5pPr marL="1828800" algn="l" defTabSz="457200" rtl="0" eaLnBrk="1" latinLnBrk="0" hangingPunct="1">
                        <a:defRPr sz="1800" kern="1200">
                          <a:solidFill>
                            <a:schemeClr val="tx1"/>
                          </a:solidFill>
                          <a:latin typeface="Arial"/>
                        </a:defRPr>
                      </a:lvl5pPr>
                      <a:lvl6pPr marL="2286000" algn="l" defTabSz="457200" rtl="0" eaLnBrk="1" latinLnBrk="0" hangingPunct="1">
                        <a:defRPr sz="1800" kern="1200">
                          <a:solidFill>
                            <a:schemeClr val="tx1"/>
                          </a:solidFill>
                          <a:latin typeface="Arial"/>
                        </a:defRPr>
                      </a:lvl6pPr>
                      <a:lvl7pPr marL="2743200" algn="l" defTabSz="457200" rtl="0" eaLnBrk="1" latinLnBrk="0" hangingPunct="1">
                        <a:defRPr sz="1800" kern="1200">
                          <a:solidFill>
                            <a:schemeClr val="tx1"/>
                          </a:solidFill>
                          <a:latin typeface="Arial"/>
                        </a:defRPr>
                      </a:lvl7pPr>
                      <a:lvl8pPr marL="3200400" algn="l" defTabSz="457200" rtl="0" eaLnBrk="1" latinLnBrk="0" hangingPunct="1">
                        <a:defRPr sz="1800" kern="1200">
                          <a:solidFill>
                            <a:schemeClr val="tx1"/>
                          </a:solidFill>
                          <a:latin typeface="Arial"/>
                        </a:defRPr>
                      </a:lvl8pPr>
                      <a:lvl9pPr marL="3657600" algn="l" defTabSz="457200" rtl="0" eaLnBrk="1" latinLnBrk="0" hangingPunct="1">
                        <a:defRPr sz="1800" kern="1200">
                          <a:solidFill>
                            <a:schemeClr val="tx1"/>
                          </a:solidFill>
                          <a:latin typeface="Arial"/>
                        </a:defRPr>
                      </a:lvl9pPr>
                    </a:lstStyle>
                    <a:p>
                      <a:endParaRPr lang="en-AU" sz="1100" dirty="0"/>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marL="0" indent="0" algn="ctr">
                        <a:buFont typeface="Arial" panose="020B0604020202020204" pitchFamily="34" charset="0"/>
                        <a:buNone/>
                      </a:pPr>
                      <a:endParaRPr lang="en-US" sz="800" dirty="0">
                        <a:highlight>
                          <a:srgbClr val="CA001B"/>
                        </a:highlight>
                      </a:endParaRPr>
                    </a:p>
                  </a:txBody>
                  <a:tcPr marL="68580" marR="68580" marT="34290" marB="34290"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10005"/>
                  </a:ext>
                </a:extLst>
              </a:tr>
              <a:tr h="300435">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r>
                        <a:rPr lang="en-US" sz="1100" dirty="0"/>
                        <a:t>Drought</a:t>
                      </a: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marL="0" marR="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dirty="0">
                        <a:highlight>
                          <a:srgbClr val="6AC14C"/>
                        </a:highlight>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6AC14C"/>
                    </a:solidFill>
                  </a:tcPr>
                </a:tc>
                <a:tc>
                  <a:txBody>
                    <a:bodyPr/>
                    <a:lstStyle>
                      <a:lvl1pPr marL="0" algn="l" defTabSz="457200" rtl="0" eaLnBrk="1" latinLnBrk="0" hangingPunct="1">
                        <a:defRPr sz="1800" kern="1200">
                          <a:solidFill>
                            <a:schemeClr val="tx1"/>
                          </a:solidFill>
                          <a:latin typeface="Arial"/>
                        </a:defRPr>
                      </a:lvl1pPr>
                      <a:lvl2pPr marL="457200" algn="l" defTabSz="457200" rtl="0" eaLnBrk="1" latinLnBrk="0" hangingPunct="1">
                        <a:defRPr sz="1800" kern="1200">
                          <a:solidFill>
                            <a:schemeClr val="tx1"/>
                          </a:solidFill>
                          <a:latin typeface="Arial"/>
                        </a:defRPr>
                      </a:lvl2pPr>
                      <a:lvl3pPr marL="914400" algn="l" defTabSz="457200" rtl="0" eaLnBrk="1" latinLnBrk="0" hangingPunct="1">
                        <a:defRPr sz="1800" kern="1200">
                          <a:solidFill>
                            <a:schemeClr val="tx1"/>
                          </a:solidFill>
                          <a:latin typeface="Arial"/>
                        </a:defRPr>
                      </a:lvl3pPr>
                      <a:lvl4pPr marL="1371600" algn="l" defTabSz="457200" rtl="0" eaLnBrk="1" latinLnBrk="0" hangingPunct="1">
                        <a:defRPr sz="1800" kern="1200">
                          <a:solidFill>
                            <a:schemeClr val="tx1"/>
                          </a:solidFill>
                          <a:latin typeface="Arial"/>
                        </a:defRPr>
                      </a:lvl4pPr>
                      <a:lvl5pPr marL="1828800" algn="l" defTabSz="457200" rtl="0" eaLnBrk="1" latinLnBrk="0" hangingPunct="1">
                        <a:defRPr sz="1800" kern="1200">
                          <a:solidFill>
                            <a:schemeClr val="tx1"/>
                          </a:solidFill>
                          <a:latin typeface="Arial"/>
                        </a:defRPr>
                      </a:lvl5pPr>
                      <a:lvl6pPr marL="2286000" algn="l" defTabSz="457200" rtl="0" eaLnBrk="1" latinLnBrk="0" hangingPunct="1">
                        <a:defRPr sz="1800" kern="1200">
                          <a:solidFill>
                            <a:schemeClr val="tx1"/>
                          </a:solidFill>
                          <a:latin typeface="Arial"/>
                        </a:defRPr>
                      </a:lvl6pPr>
                      <a:lvl7pPr marL="2743200" algn="l" defTabSz="457200" rtl="0" eaLnBrk="1" latinLnBrk="0" hangingPunct="1">
                        <a:defRPr sz="1800" kern="1200">
                          <a:solidFill>
                            <a:schemeClr val="tx1"/>
                          </a:solidFill>
                          <a:latin typeface="Arial"/>
                        </a:defRPr>
                      </a:lvl7pPr>
                      <a:lvl8pPr marL="3200400" algn="l" defTabSz="457200" rtl="0" eaLnBrk="1" latinLnBrk="0" hangingPunct="1">
                        <a:defRPr sz="1800" kern="1200">
                          <a:solidFill>
                            <a:schemeClr val="tx1"/>
                          </a:solidFill>
                          <a:latin typeface="Arial"/>
                        </a:defRPr>
                      </a:lvl8pPr>
                      <a:lvl9pPr marL="3657600" algn="l" defTabSz="457200" rtl="0" eaLnBrk="1" latinLnBrk="0" hangingPunct="1">
                        <a:defRPr sz="1800" kern="1200">
                          <a:solidFill>
                            <a:schemeClr val="tx1"/>
                          </a:solidFill>
                          <a:latin typeface="Arial"/>
                        </a:defRPr>
                      </a:lvl9pPr>
                    </a:lstStyle>
                    <a:p>
                      <a:endParaRPr lang="en-AU" sz="1100" dirty="0"/>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marL="0" indent="0" algn="ctr">
                        <a:buFont typeface="Arial" panose="020B0604020202020204" pitchFamily="34" charset="0"/>
                        <a:buNone/>
                      </a:pPr>
                      <a:endParaRPr lang="en-US" sz="800" dirty="0">
                        <a:highlight>
                          <a:srgbClr val="CA001B"/>
                        </a:highlight>
                      </a:endParaRPr>
                    </a:p>
                  </a:txBody>
                  <a:tcPr marL="68580" marR="68580" marT="34290" marB="34290"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10006"/>
                  </a:ext>
                </a:extLst>
              </a:tr>
              <a:tr h="326571">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dirty="0"/>
                        <a:t>Watershed Health</a:t>
                      </a:r>
                      <a:endParaRPr lang="en-US" sz="1100" i="1" dirty="0"/>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marL="0" marR="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dirty="0">
                        <a:highlight>
                          <a:srgbClr val="6AC14C"/>
                        </a:highlight>
                      </a:endParaRPr>
                    </a:p>
                  </a:txBody>
                  <a:tcPr marL="68580" marR="68580" marT="34290" marB="3429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6AC14C"/>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marL="0" indent="0" algn="ctr">
                        <a:buFont typeface="Arial" panose="020B0604020202020204" pitchFamily="34" charset="0"/>
                        <a:buNone/>
                      </a:pPr>
                      <a:endParaRPr lang="en-US" sz="800" dirty="0"/>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marL="0" indent="0" algn="ctr">
                        <a:buFont typeface="Arial" panose="020B0604020202020204" pitchFamily="34" charset="0"/>
                        <a:buNone/>
                      </a:pPr>
                      <a:endParaRPr lang="en-US" sz="800" dirty="0"/>
                    </a:p>
                  </a:txBody>
                  <a:tcPr marL="68580" marR="68580" marT="34290" marB="34290"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FFFF00"/>
                    </a:solidFill>
                  </a:tcPr>
                </a:tc>
                <a:extLst>
                  <a:ext uri="{0D108BD9-81ED-4DB2-BD59-A6C34878D82A}">
                    <a16:rowId xmlns:a16="http://schemas.microsoft.com/office/drawing/2014/main" val="10007"/>
                  </a:ext>
                </a:extLst>
              </a:tr>
              <a:tr h="392430">
                <a:tc>
                  <a:txBody>
                    <a:bodyPr/>
                    <a:lstStyle>
                      <a:lvl1pPr marL="0" algn="l" defTabSz="457200" rtl="0" eaLnBrk="1" latinLnBrk="0" hangingPunct="1">
                        <a:defRPr sz="1800" kern="1200">
                          <a:solidFill>
                            <a:schemeClr val="tx1"/>
                          </a:solidFill>
                          <a:latin typeface="Arial"/>
                        </a:defRPr>
                      </a:lvl1pPr>
                      <a:lvl2pPr marL="457200" algn="l" defTabSz="457200" rtl="0" eaLnBrk="1" latinLnBrk="0" hangingPunct="1">
                        <a:defRPr sz="1800" kern="1200">
                          <a:solidFill>
                            <a:schemeClr val="tx1"/>
                          </a:solidFill>
                          <a:latin typeface="Arial"/>
                        </a:defRPr>
                      </a:lvl2pPr>
                      <a:lvl3pPr marL="914400" algn="l" defTabSz="457200" rtl="0" eaLnBrk="1" latinLnBrk="0" hangingPunct="1">
                        <a:defRPr sz="1800" kern="1200">
                          <a:solidFill>
                            <a:schemeClr val="tx1"/>
                          </a:solidFill>
                          <a:latin typeface="Arial"/>
                        </a:defRPr>
                      </a:lvl3pPr>
                      <a:lvl4pPr marL="1371600" algn="l" defTabSz="457200" rtl="0" eaLnBrk="1" latinLnBrk="0" hangingPunct="1">
                        <a:defRPr sz="1800" kern="1200">
                          <a:solidFill>
                            <a:schemeClr val="tx1"/>
                          </a:solidFill>
                          <a:latin typeface="Arial"/>
                        </a:defRPr>
                      </a:lvl4pPr>
                      <a:lvl5pPr marL="1828800" algn="l" defTabSz="457200" rtl="0" eaLnBrk="1" latinLnBrk="0" hangingPunct="1">
                        <a:defRPr sz="1800" kern="1200">
                          <a:solidFill>
                            <a:schemeClr val="tx1"/>
                          </a:solidFill>
                          <a:latin typeface="Arial"/>
                        </a:defRPr>
                      </a:lvl5pPr>
                      <a:lvl6pPr marL="2286000" algn="l" defTabSz="457200" rtl="0" eaLnBrk="1" latinLnBrk="0" hangingPunct="1">
                        <a:defRPr sz="1800" kern="1200">
                          <a:solidFill>
                            <a:schemeClr val="tx1"/>
                          </a:solidFill>
                          <a:latin typeface="Arial"/>
                        </a:defRPr>
                      </a:lvl6pPr>
                      <a:lvl7pPr marL="2743200" algn="l" defTabSz="457200" rtl="0" eaLnBrk="1" latinLnBrk="0" hangingPunct="1">
                        <a:defRPr sz="1800" kern="1200">
                          <a:solidFill>
                            <a:schemeClr val="tx1"/>
                          </a:solidFill>
                          <a:latin typeface="Arial"/>
                        </a:defRPr>
                      </a:lvl7pPr>
                      <a:lvl8pPr marL="3200400" algn="l" defTabSz="457200" rtl="0" eaLnBrk="1" latinLnBrk="0" hangingPunct="1">
                        <a:defRPr sz="1800" kern="1200">
                          <a:solidFill>
                            <a:schemeClr val="tx1"/>
                          </a:solidFill>
                          <a:latin typeface="Arial"/>
                        </a:defRPr>
                      </a:lvl8pPr>
                      <a:lvl9pPr marL="3657600" algn="l" defTabSz="457200" rtl="0" eaLnBrk="1" latinLnBrk="0" hangingPunct="1">
                        <a:defRPr sz="1800" kern="1200">
                          <a:solidFill>
                            <a:schemeClr val="tx1"/>
                          </a:solidFill>
                          <a:latin typeface="Arial"/>
                        </a:defRPr>
                      </a:lvl9p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dirty="0"/>
                        <a:t>Community Safe Water &amp; Sewer Access</a:t>
                      </a:r>
                      <a:endParaRPr lang="en-US" sz="1100" i="1" dirty="0"/>
                    </a:p>
                  </a:txBody>
                  <a:tcPr marL="68580" marR="68580" marT="34290" marB="3429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lvl1pPr marL="0" algn="l" defTabSz="457200" rtl="0" eaLnBrk="1" latinLnBrk="0" hangingPunct="1">
                        <a:defRPr sz="1800" kern="1200">
                          <a:solidFill>
                            <a:schemeClr val="tx1"/>
                          </a:solidFill>
                          <a:latin typeface="Arial"/>
                        </a:defRPr>
                      </a:lvl1pPr>
                      <a:lvl2pPr marL="457200" algn="l" defTabSz="457200" rtl="0" eaLnBrk="1" latinLnBrk="0" hangingPunct="1">
                        <a:defRPr sz="1800" kern="1200">
                          <a:solidFill>
                            <a:schemeClr val="tx1"/>
                          </a:solidFill>
                          <a:latin typeface="Arial"/>
                        </a:defRPr>
                      </a:lvl2pPr>
                      <a:lvl3pPr marL="914400" algn="l" defTabSz="457200" rtl="0" eaLnBrk="1" latinLnBrk="0" hangingPunct="1">
                        <a:defRPr sz="1800" kern="1200">
                          <a:solidFill>
                            <a:schemeClr val="tx1"/>
                          </a:solidFill>
                          <a:latin typeface="Arial"/>
                        </a:defRPr>
                      </a:lvl3pPr>
                      <a:lvl4pPr marL="1371600" algn="l" defTabSz="457200" rtl="0" eaLnBrk="1" latinLnBrk="0" hangingPunct="1">
                        <a:defRPr sz="1800" kern="1200">
                          <a:solidFill>
                            <a:schemeClr val="tx1"/>
                          </a:solidFill>
                          <a:latin typeface="Arial"/>
                        </a:defRPr>
                      </a:lvl4pPr>
                      <a:lvl5pPr marL="1828800" algn="l" defTabSz="457200" rtl="0" eaLnBrk="1" latinLnBrk="0" hangingPunct="1">
                        <a:defRPr sz="1800" kern="1200">
                          <a:solidFill>
                            <a:schemeClr val="tx1"/>
                          </a:solidFill>
                          <a:latin typeface="Arial"/>
                        </a:defRPr>
                      </a:lvl5pPr>
                      <a:lvl6pPr marL="2286000" algn="l" defTabSz="457200" rtl="0" eaLnBrk="1" latinLnBrk="0" hangingPunct="1">
                        <a:defRPr sz="1800" kern="1200">
                          <a:solidFill>
                            <a:schemeClr val="tx1"/>
                          </a:solidFill>
                          <a:latin typeface="Arial"/>
                        </a:defRPr>
                      </a:lvl6pPr>
                      <a:lvl7pPr marL="2743200" algn="l" defTabSz="457200" rtl="0" eaLnBrk="1" latinLnBrk="0" hangingPunct="1">
                        <a:defRPr sz="1800" kern="1200">
                          <a:solidFill>
                            <a:schemeClr val="tx1"/>
                          </a:solidFill>
                          <a:latin typeface="Arial"/>
                        </a:defRPr>
                      </a:lvl7pPr>
                      <a:lvl8pPr marL="3200400" algn="l" defTabSz="457200" rtl="0" eaLnBrk="1" latinLnBrk="0" hangingPunct="1">
                        <a:defRPr sz="1800" kern="1200">
                          <a:solidFill>
                            <a:schemeClr val="tx1"/>
                          </a:solidFill>
                          <a:latin typeface="Arial"/>
                        </a:defRPr>
                      </a:lvl8pPr>
                      <a:lvl9pPr marL="3657600" algn="l" defTabSz="457200" rtl="0" eaLnBrk="1" latinLnBrk="0" hangingPunct="1">
                        <a:defRPr sz="1800" kern="1200">
                          <a:solidFill>
                            <a:schemeClr val="tx1"/>
                          </a:solidFill>
                          <a:latin typeface="Arial"/>
                        </a:defRPr>
                      </a:lvl9pPr>
                    </a:lstStyle>
                    <a:p>
                      <a:pPr marL="0" marR="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dirty="0">
                        <a:highlight>
                          <a:srgbClr val="6AC14C"/>
                        </a:highlight>
                      </a:endParaRPr>
                    </a:p>
                  </a:txBody>
                  <a:tcPr marL="68580" marR="68580" marT="34290" marB="3429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6AC14C"/>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marL="0" indent="0" algn="ctr">
                        <a:buFont typeface="Arial" panose="020B0604020202020204" pitchFamily="34" charset="0"/>
                        <a:buNone/>
                      </a:pPr>
                      <a:endParaRPr lang="en-US" sz="800" dirty="0"/>
                    </a:p>
                  </a:txBody>
                  <a:tcPr marL="68580" marR="68580" marT="34290" marB="3429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6AC14C"/>
                    </a:solidFill>
                  </a:tcPr>
                </a:tc>
                <a:tc>
                  <a:txBody>
                    <a:bodyPr/>
                    <a:lstStyle>
                      <a:lvl1pPr marL="0" algn="l" defTabSz="457200" rtl="0" eaLnBrk="1" latinLnBrk="0" hangingPunct="1">
                        <a:defRPr sz="1800" kern="1200">
                          <a:solidFill>
                            <a:schemeClr val="tx1"/>
                          </a:solidFill>
                          <a:latin typeface="Arial"/>
                        </a:defRPr>
                      </a:lvl1pPr>
                      <a:lvl2pPr marL="457200" algn="l" defTabSz="457200" rtl="0" eaLnBrk="1" latinLnBrk="0" hangingPunct="1">
                        <a:defRPr sz="1800" kern="1200">
                          <a:solidFill>
                            <a:schemeClr val="tx1"/>
                          </a:solidFill>
                          <a:latin typeface="Arial"/>
                        </a:defRPr>
                      </a:lvl2pPr>
                      <a:lvl3pPr marL="914400" algn="l" defTabSz="457200" rtl="0" eaLnBrk="1" latinLnBrk="0" hangingPunct="1">
                        <a:defRPr sz="1800" kern="1200">
                          <a:solidFill>
                            <a:schemeClr val="tx1"/>
                          </a:solidFill>
                          <a:latin typeface="Arial"/>
                        </a:defRPr>
                      </a:lvl3pPr>
                      <a:lvl4pPr marL="1371600" algn="l" defTabSz="457200" rtl="0" eaLnBrk="1" latinLnBrk="0" hangingPunct="1">
                        <a:defRPr sz="1800" kern="1200">
                          <a:solidFill>
                            <a:schemeClr val="tx1"/>
                          </a:solidFill>
                          <a:latin typeface="Arial"/>
                        </a:defRPr>
                      </a:lvl4pPr>
                      <a:lvl5pPr marL="1828800" algn="l" defTabSz="457200" rtl="0" eaLnBrk="1" latinLnBrk="0" hangingPunct="1">
                        <a:defRPr sz="1800" kern="1200">
                          <a:solidFill>
                            <a:schemeClr val="tx1"/>
                          </a:solidFill>
                          <a:latin typeface="Arial"/>
                        </a:defRPr>
                      </a:lvl5pPr>
                      <a:lvl6pPr marL="2286000" algn="l" defTabSz="457200" rtl="0" eaLnBrk="1" latinLnBrk="0" hangingPunct="1">
                        <a:defRPr sz="1800" kern="1200">
                          <a:solidFill>
                            <a:schemeClr val="tx1"/>
                          </a:solidFill>
                          <a:latin typeface="Arial"/>
                        </a:defRPr>
                      </a:lvl6pPr>
                      <a:lvl7pPr marL="2743200" algn="l" defTabSz="457200" rtl="0" eaLnBrk="1" latinLnBrk="0" hangingPunct="1">
                        <a:defRPr sz="1800" kern="1200">
                          <a:solidFill>
                            <a:schemeClr val="tx1"/>
                          </a:solidFill>
                          <a:latin typeface="Arial"/>
                        </a:defRPr>
                      </a:lvl7pPr>
                      <a:lvl8pPr marL="3200400" algn="l" defTabSz="457200" rtl="0" eaLnBrk="1" latinLnBrk="0" hangingPunct="1">
                        <a:defRPr sz="1800" kern="1200">
                          <a:solidFill>
                            <a:schemeClr val="tx1"/>
                          </a:solidFill>
                          <a:latin typeface="Arial"/>
                        </a:defRPr>
                      </a:lvl8pPr>
                      <a:lvl9pPr marL="3657600" algn="l" defTabSz="457200" rtl="0" eaLnBrk="1" latinLnBrk="0" hangingPunct="1">
                        <a:defRPr sz="1800" kern="1200">
                          <a:solidFill>
                            <a:schemeClr val="tx1"/>
                          </a:solidFill>
                          <a:latin typeface="Arial"/>
                        </a:defRPr>
                      </a:lvl9pPr>
                    </a:lstStyle>
                    <a:p>
                      <a:pPr marL="0" indent="0" algn="ctr">
                        <a:buFont typeface="Arial" panose="020B0604020202020204" pitchFamily="34" charset="0"/>
                        <a:buNone/>
                      </a:pPr>
                      <a:endParaRPr lang="en-US" sz="800" dirty="0"/>
                    </a:p>
                  </a:txBody>
                  <a:tcPr marL="68580" marR="68580" marT="34290" marB="34290"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FFFF00"/>
                    </a:solidFill>
                  </a:tcPr>
                </a:tc>
                <a:extLst>
                  <a:ext uri="{0D108BD9-81ED-4DB2-BD59-A6C34878D82A}">
                    <a16:rowId xmlns:a16="http://schemas.microsoft.com/office/drawing/2014/main" val="10008"/>
                  </a:ext>
                </a:extLst>
              </a:tr>
              <a:tr h="284039">
                <a:tc>
                  <a:txBody>
                    <a:bodyPr/>
                    <a:lstStyle>
                      <a:lvl1pPr marL="0" algn="l" defTabSz="457200" rtl="0" eaLnBrk="1" latinLnBrk="0" hangingPunct="1">
                        <a:defRPr sz="1800" kern="1200">
                          <a:solidFill>
                            <a:schemeClr val="tx1"/>
                          </a:solidFill>
                          <a:latin typeface="Arial"/>
                        </a:defRPr>
                      </a:lvl1pPr>
                      <a:lvl2pPr marL="457200" algn="l" defTabSz="457200" rtl="0" eaLnBrk="1" latinLnBrk="0" hangingPunct="1">
                        <a:defRPr sz="1800" kern="1200">
                          <a:solidFill>
                            <a:schemeClr val="tx1"/>
                          </a:solidFill>
                          <a:latin typeface="Arial"/>
                        </a:defRPr>
                      </a:lvl2pPr>
                      <a:lvl3pPr marL="914400" algn="l" defTabSz="457200" rtl="0" eaLnBrk="1" latinLnBrk="0" hangingPunct="1">
                        <a:defRPr sz="1800" kern="1200">
                          <a:solidFill>
                            <a:schemeClr val="tx1"/>
                          </a:solidFill>
                          <a:latin typeface="Arial"/>
                        </a:defRPr>
                      </a:lvl3pPr>
                      <a:lvl4pPr marL="1371600" algn="l" defTabSz="457200" rtl="0" eaLnBrk="1" latinLnBrk="0" hangingPunct="1">
                        <a:defRPr sz="1800" kern="1200">
                          <a:solidFill>
                            <a:schemeClr val="tx1"/>
                          </a:solidFill>
                          <a:latin typeface="Arial"/>
                        </a:defRPr>
                      </a:lvl4pPr>
                      <a:lvl5pPr marL="1828800" algn="l" defTabSz="457200" rtl="0" eaLnBrk="1" latinLnBrk="0" hangingPunct="1">
                        <a:defRPr sz="1800" kern="1200">
                          <a:solidFill>
                            <a:schemeClr val="tx1"/>
                          </a:solidFill>
                          <a:latin typeface="Arial"/>
                        </a:defRPr>
                      </a:lvl5pPr>
                      <a:lvl6pPr marL="2286000" algn="l" defTabSz="457200" rtl="0" eaLnBrk="1" latinLnBrk="0" hangingPunct="1">
                        <a:defRPr sz="1800" kern="1200">
                          <a:solidFill>
                            <a:schemeClr val="tx1"/>
                          </a:solidFill>
                          <a:latin typeface="Arial"/>
                        </a:defRPr>
                      </a:lvl6pPr>
                      <a:lvl7pPr marL="2743200" algn="l" defTabSz="457200" rtl="0" eaLnBrk="1" latinLnBrk="0" hangingPunct="1">
                        <a:defRPr sz="1800" kern="1200">
                          <a:solidFill>
                            <a:schemeClr val="tx1"/>
                          </a:solidFill>
                          <a:latin typeface="Arial"/>
                        </a:defRPr>
                      </a:lvl7pPr>
                      <a:lvl8pPr marL="3200400" algn="l" defTabSz="457200" rtl="0" eaLnBrk="1" latinLnBrk="0" hangingPunct="1">
                        <a:defRPr sz="1800" kern="1200">
                          <a:solidFill>
                            <a:schemeClr val="tx1"/>
                          </a:solidFill>
                          <a:latin typeface="Arial"/>
                        </a:defRPr>
                      </a:lvl8pPr>
                      <a:lvl9pPr marL="3657600" algn="l" defTabSz="457200" rtl="0" eaLnBrk="1" latinLnBrk="0" hangingPunct="1">
                        <a:defRPr sz="1800" kern="1200">
                          <a:solidFill>
                            <a:schemeClr val="tx1"/>
                          </a:solidFill>
                          <a:latin typeface="Arial"/>
                        </a:defRPr>
                      </a:lvl9pPr>
                    </a:lstStyle>
                    <a:p>
                      <a:r>
                        <a:rPr lang="en-US" sz="1100" dirty="0"/>
                        <a:t>Waste water management &amp; regulatory</a:t>
                      </a:r>
                    </a:p>
                  </a:txBody>
                  <a:tcPr marL="68580" marR="68580" marT="34290" marB="3429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lvl1pPr marL="0" algn="l" defTabSz="457200" rtl="0" eaLnBrk="1" latinLnBrk="0" hangingPunct="1">
                        <a:defRPr sz="1800" kern="1200">
                          <a:solidFill>
                            <a:schemeClr val="tx1"/>
                          </a:solidFill>
                          <a:latin typeface="Arial"/>
                        </a:defRPr>
                      </a:lvl1pPr>
                      <a:lvl2pPr marL="457200" algn="l" defTabSz="457200" rtl="0" eaLnBrk="1" latinLnBrk="0" hangingPunct="1">
                        <a:defRPr sz="1800" kern="1200">
                          <a:solidFill>
                            <a:schemeClr val="tx1"/>
                          </a:solidFill>
                          <a:latin typeface="Arial"/>
                        </a:defRPr>
                      </a:lvl2pPr>
                      <a:lvl3pPr marL="914400" algn="l" defTabSz="457200" rtl="0" eaLnBrk="1" latinLnBrk="0" hangingPunct="1">
                        <a:defRPr sz="1800" kern="1200">
                          <a:solidFill>
                            <a:schemeClr val="tx1"/>
                          </a:solidFill>
                          <a:latin typeface="Arial"/>
                        </a:defRPr>
                      </a:lvl3pPr>
                      <a:lvl4pPr marL="1371600" algn="l" defTabSz="457200" rtl="0" eaLnBrk="1" latinLnBrk="0" hangingPunct="1">
                        <a:defRPr sz="1800" kern="1200">
                          <a:solidFill>
                            <a:schemeClr val="tx1"/>
                          </a:solidFill>
                          <a:latin typeface="Arial"/>
                        </a:defRPr>
                      </a:lvl4pPr>
                      <a:lvl5pPr marL="1828800" algn="l" defTabSz="457200" rtl="0" eaLnBrk="1" latinLnBrk="0" hangingPunct="1">
                        <a:defRPr sz="1800" kern="1200">
                          <a:solidFill>
                            <a:schemeClr val="tx1"/>
                          </a:solidFill>
                          <a:latin typeface="Arial"/>
                        </a:defRPr>
                      </a:lvl5pPr>
                      <a:lvl6pPr marL="2286000" algn="l" defTabSz="457200" rtl="0" eaLnBrk="1" latinLnBrk="0" hangingPunct="1">
                        <a:defRPr sz="1800" kern="1200">
                          <a:solidFill>
                            <a:schemeClr val="tx1"/>
                          </a:solidFill>
                          <a:latin typeface="Arial"/>
                        </a:defRPr>
                      </a:lvl6pPr>
                      <a:lvl7pPr marL="2743200" algn="l" defTabSz="457200" rtl="0" eaLnBrk="1" latinLnBrk="0" hangingPunct="1">
                        <a:defRPr sz="1800" kern="1200">
                          <a:solidFill>
                            <a:schemeClr val="tx1"/>
                          </a:solidFill>
                          <a:latin typeface="Arial"/>
                        </a:defRPr>
                      </a:lvl7pPr>
                      <a:lvl8pPr marL="3200400" algn="l" defTabSz="457200" rtl="0" eaLnBrk="1" latinLnBrk="0" hangingPunct="1">
                        <a:defRPr sz="1800" kern="1200">
                          <a:solidFill>
                            <a:schemeClr val="tx1"/>
                          </a:solidFill>
                          <a:latin typeface="Arial"/>
                        </a:defRPr>
                      </a:lvl8pPr>
                      <a:lvl9pPr marL="3657600" algn="l" defTabSz="457200" rtl="0" eaLnBrk="1" latinLnBrk="0" hangingPunct="1">
                        <a:defRPr sz="1800" kern="1200">
                          <a:solidFill>
                            <a:schemeClr val="tx1"/>
                          </a:solidFill>
                          <a:latin typeface="Arial"/>
                        </a:defRPr>
                      </a:lvl9pPr>
                    </a:lstStyle>
                    <a:p>
                      <a:endParaRPr lang="en-US" sz="800" dirty="0"/>
                    </a:p>
                  </a:txBody>
                  <a:tcPr marL="68580" marR="68580" marT="34290" marB="3429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457200" rtl="0" eaLnBrk="1" latinLnBrk="0" hangingPunct="1">
                        <a:defRPr sz="1800" kern="1200">
                          <a:solidFill>
                            <a:schemeClr val="tx1"/>
                          </a:solidFill>
                          <a:latin typeface="Arial"/>
                        </a:defRPr>
                      </a:lvl1pPr>
                      <a:lvl2pPr marL="457200" algn="l" defTabSz="457200" rtl="0" eaLnBrk="1" latinLnBrk="0" hangingPunct="1">
                        <a:defRPr sz="1800" kern="1200">
                          <a:solidFill>
                            <a:schemeClr val="tx1"/>
                          </a:solidFill>
                          <a:latin typeface="Arial"/>
                        </a:defRPr>
                      </a:lvl2pPr>
                      <a:lvl3pPr marL="914400" algn="l" defTabSz="457200" rtl="0" eaLnBrk="1" latinLnBrk="0" hangingPunct="1">
                        <a:defRPr sz="1800" kern="1200">
                          <a:solidFill>
                            <a:schemeClr val="tx1"/>
                          </a:solidFill>
                          <a:latin typeface="Arial"/>
                        </a:defRPr>
                      </a:lvl3pPr>
                      <a:lvl4pPr marL="1371600" algn="l" defTabSz="457200" rtl="0" eaLnBrk="1" latinLnBrk="0" hangingPunct="1">
                        <a:defRPr sz="1800" kern="1200">
                          <a:solidFill>
                            <a:schemeClr val="tx1"/>
                          </a:solidFill>
                          <a:latin typeface="Arial"/>
                        </a:defRPr>
                      </a:lvl4pPr>
                      <a:lvl5pPr marL="1828800" algn="l" defTabSz="457200" rtl="0" eaLnBrk="1" latinLnBrk="0" hangingPunct="1">
                        <a:defRPr sz="1800" kern="1200">
                          <a:solidFill>
                            <a:schemeClr val="tx1"/>
                          </a:solidFill>
                          <a:latin typeface="Arial"/>
                        </a:defRPr>
                      </a:lvl5pPr>
                      <a:lvl6pPr marL="2286000" algn="l" defTabSz="457200" rtl="0" eaLnBrk="1" latinLnBrk="0" hangingPunct="1">
                        <a:defRPr sz="1800" kern="1200">
                          <a:solidFill>
                            <a:schemeClr val="tx1"/>
                          </a:solidFill>
                          <a:latin typeface="Arial"/>
                        </a:defRPr>
                      </a:lvl6pPr>
                      <a:lvl7pPr marL="2743200" algn="l" defTabSz="457200" rtl="0" eaLnBrk="1" latinLnBrk="0" hangingPunct="1">
                        <a:defRPr sz="1800" kern="1200">
                          <a:solidFill>
                            <a:schemeClr val="tx1"/>
                          </a:solidFill>
                          <a:latin typeface="Arial"/>
                        </a:defRPr>
                      </a:lvl7pPr>
                      <a:lvl8pPr marL="3200400" algn="l" defTabSz="457200" rtl="0" eaLnBrk="1" latinLnBrk="0" hangingPunct="1">
                        <a:defRPr sz="1800" kern="1200">
                          <a:solidFill>
                            <a:schemeClr val="tx1"/>
                          </a:solidFill>
                          <a:latin typeface="Arial"/>
                        </a:defRPr>
                      </a:lvl8pPr>
                      <a:lvl9pPr marL="3657600" algn="l" defTabSz="457200" rtl="0" eaLnBrk="1" latinLnBrk="0" hangingPunct="1">
                        <a:defRPr sz="1800" kern="1200">
                          <a:solidFill>
                            <a:schemeClr val="tx1"/>
                          </a:solidFill>
                          <a:latin typeface="Arial"/>
                        </a:defRPr>
                      </a:lvl9pPr>
                    </a:lstStyle>
                    <a:p>
                      <a:pPr marL="0" indent="0">
                        <a:buFont typeface="Arial" panose="020B0604020202020204" pitchFamily="34" charset="0"/>
                        <a:buNone/>
                      </a:pPr>
                      <a:endParaRPr lang="en-US" sz="800" dirty="0"/>
                    </a:p>
                  </a:txBody>
                  <a:tcPr marL="68580" marR="68580" marT="34290" marB="3429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6AC14C"/>
                    </a:solidFill>
                  </a:tcPr>
                </a:tc>
                <a:tc>
                  <a:txBody>
                    <a:bodyPr/>
                    <a:lstStyle>
                      <a:lvl1pPr marL="0" algn="l" defTabSz="457200" rtl="0" eaLnBrk="1" latinLnBrk="0" hangingPunct="1">
                        <a:defRPr sz="1800" kern="1200">
                          <a:solidFill>
                            <a:schemeClr val="tx1"/>
                          </a:solidFill>
                          <a:latin typeface="Arial"/>
                        </a:defRPr>
                      </a:lvl1pPr>
                      <a:lvl2pPr marL="457200" algn="l" defTabSz="457200" rtl="0" eaLnBrk="1" latinLnBrk="0" hangingPunct="1">
                        <a:defRPr sz="1800" kern="1200">
                          <a:solidFill>
                            <a:schemeClr val="tx1"/>
                          </a:solidFill>
                          <a:latin typeface="Arial"/>
                        </a:defRPr>
                      </a:lvl2pPr>
                      <a:lvl3pPr marL="914400" algn="l" defTabSz="457200" rtl="0" eaLnBrk="1" latinLnBrk="0" hangingPunct="1">
                        <a:defRPr sz="1800" kern="1200">
                          <a:solidFill>
                            <a:schemeClr val="tx1"/>
                          </a:solidFill>
                          <a:latin typeface="Arial"/>
                        </a:defRPr>
                      </a:lvl3pPr>
                      <a:lvl4pPr marL="1371600" algn="l" defTabSz="457200" rtl="0" eaLnBrk="1" latinLnBrk="0" hangingPunct="1">
                        <a:defRPr sz="1800" kern="1200">
                          <a:solidFill>
                            <a:schemeClr val="tx1"/>
                          </a:solidFill>
                          <a:latin typeface="Arial"/>
                        </a:defRPr>
                      </a:lvl4pPr>
                      <a:lvl5pPr marL="1828800" algn="l" defTabSz="457200" rtl="0" eaLnBrk="1" latinLnBrk="0" hangingPunct="1">
                        <a:defRPr sz="1800" kern="1200">
                          <a:solidFill>
                            <a:schemeClr val="tx1"/>
                          </a:solidFill>
                          <a:latin typeface="Arial"/>
                        </a:defRPr>
                      </a:lvl5pPr>
                      <a:lvl6pPr marL="2286000" algn="l" defTabSz="457200" rtl="0" eaLnBrk="1" latinLnBrk="0" hangingPunct="1">
                        <a:defRPr sz="1800" kern="1200">
                          <a:solidFill>
                            <a:schemeClr val="tx1"/>
                          </a:solidFill>
                          <a:latin typeface="Arial"/>
                        </a:defRPr>
                      </a:lvl6pPr>
                      <a:lvl7pPr marL="2743200" algn="l" defTabSz="457200" rtl="0" eaLnBrk="1" latinLnBrk="0" hangingPunct="1">
                        <a:defRPr sz="1800" kern="1200">
                          <a:solidFill>
                            <a:schemeClr val="tx1"/>
                          </a:solidFill>
                          <a:latin typeface="Arial"/>
                        </a:defRPr>
                      </a:lvl7pPr>
                      <a:lvl8pPr marL="3200400" algn="l" defTabSz="457200" rtl="0" eaLnBrk="1" latinLnBrk="0" hangingPunct="1">
                        <a:defRPr sz="1800" kern="1200">
                          <a:solidFill>
                            <a:schemeClr val="tx1"/>
                          </a:solidFill>
                          <a:latin typeface="Arial"/>
                        </a:defRPr>
                      </a:lvl8pPr>
                      <a:lvl9pPr marL="3657600" algn="l" defTabSz="457200" rtl="0" eaLnBrk="1" latinLnBrk="0" hangingPunct="1">
                        <a:defRPr sz="1800" kern="1200">
                          <a:solidFill>
                            <a:schemeClr val="tx1"/>
                          </a:solidFill>
                          <a:latin typeface="Arial"/>
                        </a:defRPr>
                      </a:lvl9pPr>
                    </a:lstStyle>
                    <a:p>
                      <a:endParaRPr lang="en-US" sz="800" dirty="0"/>
                    </a:p>
                  </a:txBody>
                  <a:tcPr marL="68580" marR="68580" marT="34290" marB="34290"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4159394562"/>
                  </a:ext>
                </a:extLst>
              </a:tr>
              <a:tr h="284039">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r>
                        <a:rPr lang="en-US" sz="1100" dirty="0"/>
                        <a:t>Total water use</a:t>
                      </a:r>
                    </a:p>
                  </a:txBody>
                  <a:tcPr marL="68580" marR="68580" marT="34290" marB="3429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endParaRPr lang="en-US" sz="800" dirty="0"/>
                    </a:p>
                  </a:txBody>
                  <a:tcPr marL="68580" marR="68580" marT="34290" marB="3429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457200" rtl="0" eaLnBrk="1" latinLnBrk="0" hangingPunct="1">
                        <a:defRPr sz="1800" kern="1200">
                          <a:solidFill>
                            <a:schemeClr val="tx1"/>
                          </a:solidFill>
                          <a:latin typeface="Arial"/>
                        </a:defRPr>
                      </a:lvl1pPr>
                      <a:lvl2pPr marL="457200" algn="l" defTabSz="457200" rtl="0" eaLnBrk="1" latinLnBrk="0" hangingPunct="1">
                        <a:defRPr sz="1800" kern="1200">
                          <a:solidFill>
                            <a:schemeClr val="tx1"/>
                          </a:solidFill>
                          <a:latin typeface="Arial"/>
                        </a:defRPr>
                      </a:lvl2pPr>
                      <a:lvl3pPr marL="914400" algn="l" defTabSz="457200" rtl="0" eaLnBrk="1" latinLnBrk="0" hangingPunct="1">
                        <a:defRPr sz="1800" kern="1200">
                          <a:solidFill>
                            <a:schemeClr val="tx1"/>
                          </a:solidFill>
                          <a:latin typeface="Arial"/>
                        </a:defRPr>
                      </a:lvl3pPr>
                      <a:lvl4pPr marL="1371600" algn="l" defTabSz="457200" rtl="0" eaLnBrk="1" latinLnBrk="0" hangingPunct="1">
                        <a:defRPr sz="1800" kern="1200">
                          <a:solidFill>
                            <a:schemeClr val="tx1"/>
                          </a:solidFill>
                          <a:latin typeface="Arial"/>
                        </a:defRPr>
                      </a:lvl4pPr>
                      <a:lvl5pPr marL="1828800" algn="l" defTabSz="457200" rtl="0" eaLnBrk="1" latinLnBrk="0" hangingPunct="1">
                        <a:defRPr sz="1800" kern="1200">
                          <a:solidFill>
                            <a:schemeClr val="tx1"/>
                          </a:solidFill>
                          <a:latin typeface="Arial"/>
                        </a:defRPr>
                      </a:lvl5pPr>
                      <a:lvl6pPr marL="2286000" algn="l" defTabSz="457200" rtl="0" eaLnBrk="1" latinLnBrk="0" hangingPunct="1">
                        <a:defRPr sz="1800" kern="1200">
                          <a:solidFill>
                            <a:schemeClr val="tx1"/>
                          </a:solidFill>
                          <a:latin typeface="Arial"/>
                        </a:defRPr>
                      </a:lvl6pPr>
                      <a:lvl7pPr marL="2743200" algn="l" defTabSz="457200" rtl="0" eaLnBrk="1" latinLnBrk="0" hangingPunct="1">
                        <a:defRPr sz="1800" kern="1200">
                          <a:solidFill>
                            <a:schemeClr val="tx1"/>
                          </a:solidFill>
                          <a:latin typeface="Arial"/>
                        </a:defRPr>
                      </a:lvl7pPr>
                      <a:lvl8pPr marL="3200400" algn="l" defTabSz="457200" rtl="0" eaLnBrk="1" latinLnBrk="0" hangingPunct="1">
                        <a:defRPr sz="1800" kern="1200">
                          <a:solidFill>
                            <a:schemeClr val="tx1"/>
                          </a:solidFill>
                          <a:latin typeface="Arial"/>
                        </a:defRPr>
                      </a:lvl8pPr>
                      <a:lvl9pPr marL="3657600" algn="l" defTabSz="457200" rtl="0" eaLnBrk="1" latinLnBrk="0" hangingPunct="1">
                        <a:defRPr sz="1800" kern="1200">
                          <a:solidFill>
                            <a:schemeClr val="tx1"/>
                          </a:solidFill>
                          <a:latin typeface="Arial"/>
                        </a:defRPr>
                      </a:lvl9pPr>
                    </a:lstStyle>
                    <a:p>
                      <a:pPr marL="0" indent="0">
                        <a:buFont typeface="Arial" panose="020B0604020202020204" pitchFamily="34" charset="0"/>
                        <a:buNone/>
                      </a:pPr>
                      <a:endParaRPr lang="en-US" sz="800" dirty="0"/>
                    </a:p>
                  </a:txBody>
                  <a:tcPr marL="68580" marR="68580" marT="34290" marB="3429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6AC14C"/>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endParaRPr lang="en-US" sz="800" dirty="0"/>
                    </a:p>
                  </a:txBody>
                  <a:tcPr marL="68580" marR="68580" marT="34290" marB="34290"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10009"/>
                  </a:ext>
                </a:extLst>
              </a:tr>
              <a:tr h="349898">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dirty="0"/>
                        <a:t>Economic:</a:t>
                      </a:r>
                      <a:r>
                        <a:rPr lang="en-US" sz="1100" baseline="0" dirty="0"/>
                        <a:t> Water </a:t>
                      </a:r>
                      <a:r>
                        <a:rPr lang="en-US" sz="1100" dirty="0"/>
                        <a:t>Spend</a:t>
                      </a:r>
                    </a:p>
                  </a:txBody>
                  <a:tcPr marL="68580" marR="68580" marT="34290" marB="3429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marL="171450" indent="-171450">
                        <a:buFont typeface="Arial" panose="020B0604020202020204" pitchFamily="34" charset="0"/>
                        <a:buChar char="•"/>
                      </a:pPr>
                      <a:endParaRPr lang="en-US" sz="800" dirty="0"/>
                    </a:p>
                  </a:txBody>
                  <a:tcPr marL="68580" marR="68580" marT="34290" marB="3429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457200" rtl="0" eaLnBrk="1" latinLnBrk="0" hangingPunct="1">
                        <a:defRPr sz="1800" kern="1200">
                          <a:solidFill>
                            <a:schemeClr val="tx1"/>
                          </a:solidFill>
                          <a:latin typeface="Arial"/>
                        </a:defRPr>
                      </a:lvl1pPr>
                      <a:lvl2pPr marL="457200" algn="l" defTabSz="457200" rtl="0" eaLnBrk="1" latinLnBrk="0" hangingPunct="1">
                        <a:defRPr sz="1800" kern="1200">
                          <a:solidFill>
                            <a:schemeClr val="tx1"/>
                          </a:solidFill>
                          <a:latin typeface="Arial"/>
                        </a:defRPr>
                      </a:lvl2pPr>
                      <a:lvl3pPr marL="914400" algn="l" defTabSz="457200" rtl="0" eaLnBrk="1" latinLnBrk="0" hangingPunct="1">
                        <a:defRPr sz="1800" kern="1200">
                          <a:solidFill>
                            <a:schemeClr val="tx1"/>
                          </a:solidFill>
                          <a:latin typeface="Arial"/>
                        </a:defRPr>
                      </a:lvl3pPr>
                      <a:lvl4pPr marL="1371600" algn="l" defTabSz="457200" rtl="0" eaLnBrk="1" latinLnBrk="0" hangingPunct="1">
                        <a:defRPr sz="1800" kern="1200">
                          <a:solidFill>
                            <a:schemeClr val="tx1"/>
                          </a:solidFill>
                          <a:latin typeface="Arial"/>
                        </a:defRPr>
                      </a:lvl4pPr>
                      <a:lvl5pPr marL="1828800" algn="l" defTabSz="457200" rtl="0" eaLnBrk="1" latinLnBrk="0" hangingPunct="1">
                        <a:defRPr sz="1800" kern="1200">
                          <a:solidFill>
                            <a:schemeClr val="tx1"/>
                          </a:solidFill>
                          <a:latin typeface="Arial"/>
                        </a:defRPr>
                      </a:lvl5pPr>
                      <a:lvl6pPr marL="2286000" algn="l" defTabSz="457200" rtl="0" eaLnBrk="1" latinLnBrk="0" hangingPunct="1">
                        <a:defRPr sz="1800" kern="1200">
                          <a:solidFill>
                            <a:schemeClr val="tx1"/>
                          </a:solidFill>
                          <a:latin typeface="Arial"/>
                        </a:defRPr>
                      </a:lvl6pPr>
                      <a:lvl7pPr marL="2743200" algn="l" defTabSz="457200" rtl="0" eaLnBrk="1" latinLnBrk="0" hangingPunct="1">
                        <a:defRPr sz="1800" kern="1200">
                          <a:solidFill>
                            <a:schemeClr val="tx1"/>
                          </a:solidFill>
                          <a:latin typeface="Arial"/>
                        </a:defRPr>
                      </a:lvl7pPr>
                      <a:lvl8pPr marL="3200400" algn="l" defTabSz="457200" rtl="0" eaLnBrk="1" latinLnBrk="0" hangingPunct="1">
                        <a:defRPr sz="1800" kern="1200">
                          <a:solidFill>
                            <a:schemeClr val="tx1"/>
                          </a:solidFill>
                          <a:latin typeface="Arial"/>
                        </a:defRPr>
                      </a:lvl8pPr>
                      <a:lvl9pPr marL="3657600" algn="l" defTabSz="457200" rtl="0" eaLnBrk="1" latinLnBrk="0" hangingPunct="1">
                        <a:defRPr sz="1800" kern="1200">
                          <a:solidFill>
                            <a:schemeClr val="tx1"/>
                          </a:solidFill>
                          <a:latin typeface="Arial"/>
                        </a:defRPr>
                      </a:lvl9pPr>
                    </a:lstStyle>
                    <a:p>
                      <a:pPr marL="171450" indent="-171450">
                        <a:buFont typeface="Arial" panose="020B0604020202020204" pitchFamily="34" charset="0"/>
                        <a:buChar char="•"/>
                      </a:pPr>
                      <a:endParaRPr lang="en-US" sz="800" dirty="0"/>
                    </a:p>
                  </a:txBody>
                  <a:tcPr marL="68580" marR="68580" marT="34290" marB="3429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6AC14C"/>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endParaRPr lang="en-US" sz="800" dirty="0"/>
                    </a:p>
                  </a:txBody>
                  <a:tcPr marL="68580" marR="68580" marT="34290" marB="34290"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3114815500"/>
                  </a:ext>
                </a:extLst>
              </a:tr>
              <a:tr h="291582">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r>
                        <a:rPr lang="en-US" sz="1100" dirty="0"/>
                        <a:t>Reputation</a:t>
                      </a:r>
                    </a:p>
                  </a:txBody>
                  <a:tcPr marL="68580" marR="68580" marT="34290" marB="3429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marL="0" marR="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strike="noStrike" dirty="0"/>
                    </a:p>
                  </a:txBody>
                  <a:tcPr marL="68580" marR="68580" marT="34290" marB="3429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6AC14C"/>
                    </a:solidFill>
                  </a:tcPr>
                </a:tc>
                <a:tc>
                  <a:txBody>
                    <a:bodyPr/>
                    <a:lstStyle>
                      <a:lvl1pPr marL="0" algn="l" defTabSz="457200" rtl="0" eaLnBrk="1" latinLnBrk="0" hangingPunct="1">
                        <a:defRPr sz="1800" kern="1200">
                          <a:solidFill>
                            <a:schemeClr val="tx1"/>
                          </a:solidFill>
                          <a:latin typeface="Arial"/>
                        </a:defRPr>
                      </a:lvl1pPr>
                      <a:lvl2pPr marL="457200" algn="l" defTabSz="457200" rtl="0" eaLnBrk="1" latinLnBrk="0" hangingPunct="1">
                        <a:defRPr sz="1800" kern="1200">
                          <a:solidFill>
                            <a:schemeClr val="tx1"/>
                          </a:solidFill>
                          <a:latin typeface="Arial"/>
                        </a:defRPr>
                      </a:lvl2pPr>
                      <a:lvl3pPr marL="914400" algn="l" defTabSz="457200" rtl="0" eaLnBrk="1" latinLnBrk="0" hangingPunct="1">
                        <a:defRPr sz="1800" kern="1200">
                          <a:solidFill>
                            <a:schemeClr val="tx1"/>
                          </a:solidFill>
                          <a:latin typeface="Arial"/>
                        </a:defRPr>
                      </a:lvl3pPr>
                      <a:lvl4pPr marL="1371600" algn="l" defTabSz="457200" rtl="0" eaLnBrk="1" latinLnBrk="0" hangingPunct="1">
                        <a:defRPr sz="1800" kern="1200">
                          <a:solidFill>
                            <a:schemeClr val="tx1"/>
                          </a:solidFill>
                          <a:latin typeface="Arial"/>
                        </a:defRPr>
                      </a:lvl4pPr>
                      <a:lvl5pPr marL="1828800" algn="l" defTabSz="457200" rtl="0" eaLnBrk="1" latinLnBrk="0" hangingPunct="1">
                        <a:defRPr sz="1800" kern="1200">
                          <a:solidFill>
                            <a:schemeClr val="tx1"/>
                          </a:solidFill>
                          <a:latin typeface="Arial"/>
                        </a:defRPr>
                      </a:lvl5pPr>
                      <a:lvl6pPr marL="2286000" algn="l" defTabSz="457200" rtl="0" eaLnBrk="1" latinLnBrk="0" hangingPunct="1">
                        <a:defRPr sz="1800" kern="1200">
                          <a:solidFill>
                            <a:schemeClr val="tx1"/>
                          </a:solidFill>
                          <a:latin typeface="Arial"/>
                        </a:defRPr>
                      </a:lvl6pPr>
                      <a:lvl7pPr marL="2743200" algn="l" defTabSz="457200" rtl="0" eaLnBrk="1" latinLnBrk="0" hangingPunct="1">
                        <a:defRPr sz="1800" kern="1200">
                          <a:solidFill>
                            <a:schemeClr val="tx1"/>
                          </a:solidFill>
                          <a:latin typeface="Arial"/>
                        </a:defRPr>
                      </a:lvl7pPr>
                      <a:lvl8pPr marL="3200400" algn="l" defTabSz="457200" rtl="0" eaLnBrk="1" latinLnBrk="0" hangingPunct="1">
                        <a:defRPr sz="1800" kern="1200">
                          <a:solidFill>
                            <a:schemeClr val="tx1"/>
                          </a:solidFill>
                          <a:latin typeface="Arial"/>
                        </a:defRPr>
                      </a:lvl8pPr>
                      <a:lvl9pPr marL="3657600" algn="l" defTabSz="457200" rtl="0" eaLnBrk="1" latinLnBrk="0" hangingPunct="1">
                        <a:defRPr sz="1800" kern="1200">
                          <a:solidFill>
                            <a:schemeClr val="tx1"/>
                          </a:solidFill>
                          <a:latin typeface="Arial"/>
                        </a:defRPr>
                      </a:lvl9pPr>
                    </a:lstStyle>
                    <a:p>
                      <a:endParaRPr lang="en-US" sz="1100" dirty="0"/>
                    </a:p>
                  </a:txBody>
                  <a:tcPr marL="68580" marR="68580" marT="34290" marB="3429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6AC14C"/>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endParaRPr lang="en-US" sz="800" dirty="0"/>
                    </a:p>
                  </a:txBody>
                  <a:tcPr marL="68580" marR="68580" marT="34290" marB="34290"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6AC14C"/>
                    </a:solidFill>
                  </a:tcPr>
                </a:tc>
                <a:extLst>
                  <a:ext uri="{0D108BD9-81ED-4DB2-BD59-A6C34878D82A}">
                    <a16:rowId xmlns:a16="http://schemas.microsoft.com/office/drawing/2014/main" val="1878358943"/>
                  </a:ext>
                </a:extLst>
              </a:tr>
              <a:tr h="392430">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l" fontAlgn="base">
                        <a:spcBef>
                          <a:spcPct val="0"/>
                        </a:spcBef>
                        <a:spcAft>
                          <a:spcPct val="0"/>
                        </a:spcAft>
                      </a:pPr>
                      <a:r>
                        <a:rPr lang="en-US" sz="1100" b="0" dirty="0">
                          <a:solidFill>
                            <a:prstClr val="black"/>
                          </a:solidFill>
                          <a:ea typeface="ＭＳ Ｐゴシック" charset="0"/>
                        </a:rPr>
                        <a:t>API/PCP* Management &amp; Emission</a:t>
                      </a:r>
                    </a:p>
                  </a:txBody>
                  <a:tcPr marL="68580" marR="68580" marT="34290" marB="3429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endParaRPr lang="en-US" sz="800" dirty="0"/>
                    </a:p>
                  </a:txBody>
                  <a:tcPr marL="68580" marR="68580" marT="34290" marB="3429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FF0000"/>
                    </a:solidFill>
                  </a:tcPr>
                </a:tc>
                <a:tc>
                  <a:txBody>
                    <a:bodyPr/>
                    <a:lstStyle>
                      <a:lvl1pPr marL="0" algn="l" defTabSz="457200" rtl="0" eaLnBrk="1" latinLnBrk="0" hangingPunct="1">
                        <a:defRPr sz="1800" kern="1200">
                          <a:solidFill>
                            <a:schemeClr val="tx1"/>
                          </a:solidFill>
                          <a:latin typeface="Arial"/>
                        </a:defRPr>
                      </a:lvl1pPr>
                      <a:lvl2pPr marL="457200" algn="l" defTabSz="457200" rtl="0" eaLnBrk="1" latinLnBrk="0" hangingPunct="1">
                        <a:defRPr sz="1800" kern="1200">
                          <a:solidFill>
                            <a:schemeClr val="tx1"/>
                          </a:solidFill>
                          <a:latin typeface="Arial"/>
                        </a:defRPr>
                      </a:lvl2pPr>
                      <a:lvl3pPr marL="914400" algn="l" defTabSz="457200" rtl="0" eaLnBrk="1" latinLnBrk="0" hangingPunct="1">
                        <a:defRPr sz="1800" kern="1200">
                          <a:solidFill>
                            <a:schemeClr val="tx1"/>
                          </a:solidFill>
                          <a:latin typeface="Arial"/>
                        </a:defRPr>
                      </a:lvl3pPr>
                      <a:lvl4pPr marL="1371600" algn="l" defTabSz="457200" rtl="0" eaLnBrk="1" latinLnBrk="0" hangingPunct="1">
                        <a:defRPr sz="1800" kern="1200">
                          <a:solidFill>
                            <a:schemeClr val="tx1"/>
                          </a:solidFill>
                          <a:latin typeface="Arial"/>
                        </a:defRPr>
                      </a:lvl4pPr>
                      <a:lvl5pPr marL="1828800" algn="l" defTabSz="457200" rtl="0" eaLnBrk="1" latinLnBrk="0" hangingPunct="1">
                        <a:defRPr sz="1800" kern="1200">
                          <a:solidFill>
                            <a:schemeClr val="tx1"/>
                          </a:solidFill>
                          <a:latin typeface="Arial"/>
                        </a:defRPr>
                      </a:lvl5pPr>
                      <a:lvl6pPr marL="2286000" algn="l" defTabSz="457200" rtl="0" eaLnBrk="1" latinLnBrk="0" hangingPunct="1">
                        <a:defRPr sz="1800" kern="1200">
                          <a:solidFill>
                            <a:schemeClr val="tx1"/>
                          </a:solidFill>
                          <a:latin typeface="Arial"/>
                        </a:defRPr>
                      </a:lvl6pPr>
                      <a:lvl7pPr marL="2743200" algn="l" defTabSz="457200" rtl="0" eaLnBrk="1" latinLnBrk="0" hangingPunct="1">
                        <a:defRPr sz="1800" kern="1200">
                          <a:solidFill>
                            <a:schemeClr val="tx1"/>
                          </a:solidFill>
                          <a:latin typeface="Arial"/>
                        </a:defRPr>
                      </a:lvl7pPr>
                      <a:lvl8pPr marL="3200400" algn="l" defTabSz="457200" rtl="0" eaLnBrk="1" latinLnBrk="0" hangingPunct="1">
                        <a:defRPr sz="1800" kern="1200">
                          <a:solidFill>
                            <a:schemeClr val="tx1"/>
                          </a:solidFill>
                          <a:latin typeface="Arial"/>
                        </a:defRPr>
                      </a:lvl8pPr>
                      <a:lvl9pPr marL="3657600" algn="l" defTabSz="457200" rtl="0" eaLnBrk="1" latinLnBrk="0" hangingPunct="1">
                        <a:defRPr sz="1800" kern="1200">
                          <a:solidFill>
                            <a:schemeClr val="tx1"/>
                          </a:solidFill>
                          <a:latin typeface="Arial"/>
                        </a:defRPr>
                      </a:lvl9pPr>
                    </a:lstStyle>
                    <a:p>
                      <a:pPr marL="171450" indent="-171450">
                        <a:buFont typeface="Arial" panose="020B0604020202020204" pitchFamily="34" charset="0"/>
                        <a:buChar char="•"/>
                      </a:pPr>
                      <a:endParaRPr lang="en-US" sz="800" dirty="0"/>
                    </a:p>
                  </a:txBody>
                  <a:tcPr marL="68580" marR="68580" marT="34290" marB="3429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6AC14C"/>
                    </a:solidFill>
                  </a:tcPr>
                </a:tc>
                <a:tc>
                  <a:txBody>
                    <a:bodyPr/>
                    <a:lstStyle>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endParaRPr lang="en-US" sz="800" dirty="0"/>
                    </a:p>
                  </a:txBody>
                  <a:tcPr marL="68580" marR="68580" marT="34290" marB="34290"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FFFF00"/>
                    </a:solidFill>
                  </a:tcPr>
                </a:tc>
                <a:extLst>
                  <a:ext uri="{0D108BD9-81ED-4DB2-BD59-A6C34878D82A}">
                    <a16:rowId xmlns:a16="http://schemas.microsoft.com/office/drawing/2014/main" val="8092929"/>
                  </a:ext>
                </a:extLst>
              </a:tr>
            </a:tbl>
          </a:graphicData>
        </a:graphic>
      </p:graphicFrame>
    </p:spTree>
    <p:extLst>
      <p:ext uri="{BB962C8B-B14F-4D97-AF65-F5344CB8AC3E}">
        <p14:creationId xmlns:p14="http://schemas.microsoft.com/office/powerpoint/2010/main" val="40532702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D7878151-3310-4930-A6FE-075DACBD0DDC}"/>
              </a:ext>
            </a:extLst>
          </p:cNvPr>
          <p:cNvSpPr txBox="1"/>
          <p:nvPr/>
        </p:nvSpPr>
        <p:spPr>
          <a:xfrm>
            <a:off x="4596750" y="4441588"/>
            <a:ext cx="4283386" cy="1872307"/>
          </a:xfrm>
          <a:prstGeom prst="rect">
            <a:avLst/>
          </a:prstGeom>
          <a:solidFill>
            <a:schemeClr val="bg1"/>
          </a:solidFill>
        </p:spPr>
        <p:txBody>
          <a:bodyPr wrap="square" rtlCol="0">
            <a:spAutoFit/>
          </a:bodyPr>
          <a:lstStyle/>
          <a:p>
            <a:pPr marL="0" marR="0" lvl="0" indent="0" algn="l" defTabSz="457200" rtl="0" eaLnBrk="1" fontAlgn="auto" latinLnBrk="0" hangingPunct="1">
              <a:lnSpc>
                <a:spcPct val="90000"/>
              </a:lnSpc>
              <a:spcBef>
                <a:spcPts val="150"/>
              </a:spcBef>
              <a:spcAft>
                <a:spcPts val="300"/>
              </a:spcAft>
              <a:buClrTx/>
              <a:buSzTx/>
              <a:buFontTx/>
              <a:buNone/>
              <a:tabLst/>
              <a:defRPr/>
            </a:pPr>
            <a:r>
              <a:rPr kumimoji="0" lang="en-US" sz="1000" b="1" i="0" u="none" strike="noStrike" kern="1200" cap="none" spc="0" normalizeH="0" baseline="0" noProof="0" dirty="0">
                <a:ln>
                  <a:noFill/>
                </a:ln>
                <a:solidFill>
                  <a:schemeClr val="bg1">
                    <a:lumMod val="50000"/>
                  </a:schemeClr>
                </a:solidFill>
                <a:effectLst/>
                <a:uLnTx/>
                <a:uFillTx/>
                <a:latin typeface="Arial"/>
                <a:ea typeface="+mn-ea"/>
                <a:cs typeface="+mn-cs"/>
              </a:rPr>
              <a:t>Reduce Risk for Future Exceedances </a:t>
            </a:r>
          </a:p>
          <a:p>
            <a:pPr marL="130969" marR="0" lvl="0" indent="-130969" algn="l" defTabSz="457200" rtl="0" eaLnBrk="1" fontAlgn="auto" latinLnBrk="0" hangingPunct="1">
              <a:lnSpc>
                <a:spcPct val="90000"/>
              </a:lnSpc>
              <a:spcBef>
                <a:spcPts val="150"/>
              </a:spcBef>
              <a:spcAft>
                <a:spcPts val="300"/>
              </a:spcAft>
              <a:buClrTx/>
              <a:buSzTx/>
              <a:buFont typeface="Arial" panose="020B0604020202020204" pitchFamily="34" charset="0"/>
              <a:buChar char="•"/>
              <a:tabLst/>
              <a:defRPr/>
            </a:pPr>
            <a:r>
              <a:rPr kumimoji="0" lang="en-US" sz="1000" b="0" i="0" u="none" strike="noStrike" kern="1200" cap="none" spc="0" normalizeH="0" baseline="0" noProof="0" dirty="0">
                <a:ln>
                  <a:noFill/>
                </a:ln>
                <a:solidFill>
                  <a:schemeClr val="bg1">
                    <a:lumMod val="50000"/>
                  </a:schemeClr>
                </a:solidFill>
                <a:effectLst/>
                <a:uLnTx/>
                <a:uFillTx/>
                <a:latin typeface="Arial"/>
                <a:ea typeface="+mn-ea"/>
                <a:cs typeface="+mn-cs"/>
              </a:rPr>
              <a:t>Site has employed corrective actions for the 3 recent exceedances. However, these exceedances were unrelated, and do not appear to be due to WWTP operation, suggesting site could benefit from pollution prevention (P2). Water quality stress within watershed adds extra value to P2  </a:t>
            </a:r>
          </a:p>
          <a:p>
            <a:pPr marL="130969" marR="0" lvl="0" indent="-130969" algn="l" defTabSz="457200" rtl="0" eaLnBrk="1" fontAlgn="auto" latinLnBrk="0" hangingPunct="1">
              <a:lnSpc>
                <a:spcPct val="90000"/>
              </a:lnSpc>
              <a:spcBef>
                <a:spcPts val="150"/>
              </a:spcBef>
              <a:spcAft>
                <a:spcPts val="300"/>
              </a:spcAft>
              <a:buClrTx/>
              <a:buSzTx/>
              <a:buFont typeface="Arial" panose="020B0604020202020204" pitchFamily="34" charset="0"/>
              <a:buChar char="•"/>
              <a:tabLst/>
              <a:defRPr/>
            </a:pPr>
            <a:r>
              <a:rPr kumimoji="0" lang="en-US" sz="1000" b="0" i="0" u="none" strike="noStrike" kern="1200" cap="none" spc="0" normalizeH="0" baseline="0" noProof="0" dirty="0">
                <a:ln>
                  <a:noFill/>
                </a:ln>
                <a:solidFill>
                  <a:schemeClr val="bg1">
                    <a:lumMod val="50000"/>
                  </a:schemeClr>
                </a:solidFill>
                <a:effectLst/>
                <a:uLnTx/>
                <a:uFillTx/>
                <a:latin typeface="Arial"/>
                <a:ea typeface="+mn-ea"/>
                <a:cs typeface="+mn-cs"/>
              </a:rPr>
              <a:t>Site should plan for a detailed P2 evaluation to:</a:t>
            </a:r>
          </a:p>
          <a:p>
            <a:pPr marL="600075" marR="0" lvl="1" indent="-257175" algn="l" defTabSz="457200" rtl="0" eaLnBrk="1" fontAlgn="auto" latinLnBrk="0" hangingPunct="1">
              <a:lnSpc>
                <a:spcPct val="90000"/>
              </a:lnSpc>
              <a:spcBef>
                <a:spcPts val="150"/>
              </a:spcBef>
              <a:spcAft>
                <a:spcPts val="300"/>
              </a:spcAft>
              <a:buClrTx/>
              <a:buSzTx/>
              <a:buFont typeface="+mj-lt"/>
              <a:buAutoNum type="arabicPeriod"/>
              <a:tabLst/>
              <a:defRPr/>
            </a:pPr>
            <a:r>
              <a:rPr kumimoji="0" lang="en-US" sz="1000" b="0" i="0" u="none" strike="noStrike" kern="1200" cap="none" spc="0" normalizeH="0" baseline="0" noProof="0" dirty="0">
                <a:ln>
                  <a:noFill/>
                </a:ln>
                <a:solidFill>
                  <a:schemeClr val="bg1">
                    <a:lumMod val="50000"/>
                  </a:schemeClr>
                </a:solidFill>
                <a:effectLst/>
                <a:uLnTx/>
                <a:uFillTx/>
                <a:latin typeface="Arial"/>
                <a:ea typeface="+mn-ea"/>
                <a:cs typeface="+mn-cs"/>
              </a:rPr>
              <a:t>Assess potential compliance risks posed by upstream operations</a:t>
            </a:r>
          </a:p>
          <a:p>
            <a:pPr marL="600075" marR="0" lvl="1" indent="-257175" algn="l" defTabSz="457200" rtl="0" eaLnBrk="1" fontAlgn="auto" latinLnBrk="0" hangingPunct="1">
              <a:lnSpc>
                <a:spcPct val="90000"/>
              </a:lnSpc>
              <a:spcBef>
                <a:spcPts val="150"/>
              </a:spcBef>
              <a:spcAft>
                <a:spcPts val="300"/>
              </a:spcAft>
              <a:buClrTx/>
              <a:buSzTx/>
              <a:buFont typeface="+mj-lt"/>
              <a:buAutoNum type="arabicPeriod"/>
              <a:tabLst/>
              <a:defRPr/>
            </a:pPr>
            <a:r>
              <a:rPr kumimoji="0" lang="en-US" sz="1000" b="0" i="0" u="none" strike="noStrike" kern="1200" cap="none" spc="0" normalizeH="0" baseline="0" noProof="0" dirty="0">
                <a:ln>
                  <a:noFill/>
                </a:ln>
                <a:solidFill>
                  <a:schemeClr val="bg1">
                    <a:lumMod val="50000"/>
                  </a:schemeClr>
                </a:solidFill>
                <a:effectLst/>
                <a:uLnTx/>
                <a:uFillTx/>
                <a:latin typeface="Arial"/>
                <a:ea typeface="+mn-ea"/>
                <a:cs typeface="+mn-cs"/>
              </a:rPr>
              <a:t>Determine whether an EQ tank or WWTP should be considered at site</a:t>
            </a:r>
          </a:p>
        </p:txBody>
      </p:sp>
      <p:pic>
        <p:nvPicPr>
          <p:cNvPr id="30" name="Picture 29">
            <a:extLst>
              <a:ext uri="{FF2B5EF4-FFF2-40B4-BE49-F238E27FC236}">
                <a16:creationId xmlns:a16="http://schemas.microsoft.com/office/drawing/2014/main" id="{C45C71C9-FA20-4147-8D11-4D7C9D1AA6D3}"/>
              </a:ext>
            </a:extLst>
          </p:cNvPr>
          <p:cNvPicPr>
            <a:picLocks noChangeAspect="1"/>
          </p:cNvPicPr>
          <p:nvPr/>
        </p:nvPicPr>
        <p:blipFill>
          <a:blip r:embed="rId3"/>
          <a:stretch>
            <a:fillRect/>
          </a:stretch>
        </p:blipFill>
        <p:spPr>
          <a:xfrm>
            <a:off x="0" y="1376949"/>
            <a:ext cx="4596750" cy="2850758"/>
          </a:xfrm>
          <a:prstGeom prst="rect">
            <a:avLst/>
          </a:prstGeom>
        </p:spPr>
      </p:pic>
      <p:pic>
        <p:nvPicPr>
          <p:cNvPr id="3" name="Picture 2">
            <a:extLst>
              <a:ext uri="{FF2B5EF4-FFF2-40B4-BE49-F238E27FC236}">
                <a16:creationId xmlns:a16="http://schemas.microsoft.com/office/drawing/2014/main" id="{99A5CD5E-0AAA-4C5D-9355-1AF4C38CE2F7}"/>
              </a:ext>
            </a:extLst>
          </p:cNvPr>
          <p:cNvPicPr>
            <a:picLocks noChangeAspect="1"/>
          </p:cNvPicPr>
          <p:nvPr/>
        </p:nvPicPr>
        <p:blipFill>
          <a:blip r:embed="rId4"/>
          <a:stretch>
            <a:fillRect/>
          </a:stretch>
        </p:blipFill>
        <p:spPr>
          <a:xfrm>
            <a:off x="4702510" y="1403902"/>
            <a:ext cx="4331799" cy="2796852"/>
          </a:xfrm>
          <a:prstGeom prst="rect">
            <a:avLst/>
          </a:prstGeom>
        </p:spPr>
      </p:pic>
      <p:sp>
        <p:nvSpPr>
          <p:cNvPr id="33" name="TextBox 32">
            <a:extLst>
              <a:ext uri="{FF2B5EF4-FFF2-40B4-BE49-F238E27FC236}">
                <a16:creationId xmlns:a16="http://schemas.microsoft.com/office/drawing/2014/main" id="{E00666B8-91A2-499A-9C0F-0872205B753F}"/>
              </a:ext>
            </a:extLst>
          </p:cNvPr>
          <p:cNvSpPr txBox="1"/>
          <p:nvPr/>
        </p:nvSpPr>
        <p:spPr>
          <a:xfrm>
            <a:off x="298186" y="4465972"/>
            <a:ext cx="4214743" cy="1673279"/>
          </a:xfrm>
          <a:prstGeom prst="rect">
            <a:avLst/>
          </a:prstGeom>
          <a:solidFill>
            <a:schemeClr val="bg1"/>
          </a:solidFill>
        </p:spPr>
        <p:txBody>
          <a:bodyPr wrap="square" rtlCol="0">
            <a:spAutoFit/>
          </a:bodyPr>
          <a:lstStyle/>
          <a:p>
            <a:pPr marL="0" marR="0" lvl="0" indent="0" algn="l" defTabSz="457200" rtl="0" eaLnBrk="1" fontAlgn="auto" latinLnBrk="0" hangingPunct="1">
              <a:lnSpc>
                <a:spcPct val="90000"/>
              </a:lnSpc>
              <a:spcBef>
                <a:spcPts val="150"/>
              </a:spcBef>
              <a:spcAft>
                <a:spcPts val="300"/>
              </a:spcAft>
              <a:buClrTx/>
              <a:buSzTx/>
              <a:buFontTx/>
              <a:buNone/>
              <a:tabLst/>
              <a:defRPr/>
            </a:pPr>
            <a:r>
              <a:rPr kumimoji="0" lang="en-US" sz="1000" b="1" i="0" u="none" strike="noStrike" kern="1200" cap="none" spc="0" normalizeH="0" baseline="0" noProof="0" dirty="0">
                <a:ln>
                  <a:noFill/>
                </a:ln>
                <a:solidFill>
                  <a:schemeClr val="bg1">
                    <a:lumMod val="50000"/>
                  </a:schemeClr>
                </a:solidFill>
                <a:effectLst/>
                <a:uLnTx/>
                <a:uFillTx/>
                <a:latin typeface="Arial"/>
                <a:ea typeface="+mn-ea"/>
                <a:cs typeface="+mn-cs"/>
              </a:rPr>
              <a:t>Keep Water Usage Flat (or Decrease) through Production Increase </a:t>
            </a:r>
          </a:p>
          <a:p>
            <a:pPr marL="130969" marR="0" lvl="0" indent="-130969" algn="l" defTabSz="457200" rtl="0" eaLnBrk="1" fontAlgn="auto" latinLnBrk="0" hangingPunct="1">
              <a:lnSpc>
                <a:spcPct val="90000"/>
              </a:lnSpc>
              <a:spcBef>
                <a:spcPts val="150"/>
              </a:spcBef>
              <a:spcAft>
                <a:spcPts val="300"/>
              </a:spcAft>
              <a:buClrTx/>
              <a:buSzTx/>
              <a:buFont typeface="Arial" panose="020B0604020202020204" pitchFamily="34" charset="0"/>
              <a:buChar char="•"/>
              <a:tabLst/>
              <a:defRPr/>
            </a:pPr>
            <a:r>
              <a:rPr kumimoji="0" lang="en-US" sz="1000" b="0" i="0" u="none" strike="noStrike" kern="1200" cap="none" spc="0" normalizeH="0" baseline="0" noProof="0" dirty="0">
                <a:ln>
                  <a:noFill/>
                </a:ln>
                <a:solidFill>
                  <a:schemeClr val="bg1">
                    <a:lumMod val="50000"/>
                  </a:schemeClr>
                </a:solidFill>
                <a:effectLst/>
                <a:uLnTx/>
                <a:uFillTx/>
                <a:latin typeface="Arial"/>
                <a:ea typeface="+mn-ea"/>
                <a:cs typeface="+mn-cs"/>
              </a:rPr>
              <a:t>Production increase suggests site may be trending towards increased water consumption. Worsening of already stressed water supply is likely to cause increased focus on water users in the region. </a:t>
            </a:r>
          </a:p>
          <a:p>
            <a:pPr marL="130969" marR="0" lvl="0" indent="-130969" algn="l" defTabSz="457200" rtl="0" eaLnBrk="1" fontAlgn="auto" latinLnBrk="0" hangingPunct="1">
              <a:lnSpc>
                <a:spcPct val="90000"/>
              </a:lnSpc>
              <a:spcBef>
                <a:spcPts val="150"/>
              </a:spcBef>
              <a:spcAft>
                <a:spcPts val="300"/>
              </a:spcAft>
              <a:buClrTx/>
              <a:buSzTx/>
              <a:buFont typeface="Arial" panose="020B0604020202020204" pitchFamily="34" charset="0"/>
              <a:buChar char="•"/>
              <a:tabLst/>
              <a:defRPr/>
            </a:pPr>
            <a:r>
              <a:rPr kumimoji="0" lang="en-US" sz="1000" b="0" i="0" u="none" strike="noStrike" kern="1200" cap="none" spc="0" normalizeH="0" baseline="0" noProof="0" dirty="0">
                <a:ln>
                  <a:noFill/>
                </a:ln>
                <a:solidFill>
                  <a:schemeClr val="bg1">
                    <a:lumMod val="50000"/>
                  </a:schemeClr>
                </a:solidFill>
                <a:effectLst/>
                <a:uLnTx/>
                <a:uFillTx/>
                <a:latin typeface="Arial"/>
                <a:ea typeface="+mn-ea"/>
                <a:cs typeface="+mn-cs"/>
              </a:rPr>
              <a:t>Develop a plan to keep water usage flat or declining through production increase. </a:t>
            </a:r>
          </a:p>
          <a:p>
            <a:pPr marL="473869" marR="0" lvl="1" indent="-130969" algn="l" defTabSz="457200" rtl="0" eaLnBrk="1" fontAlgn="auto" latinLnBrk="0" hangingPunct="1">
              <a:lnSpc>
                <a:spcPct val="90000"/>
              </a:lnSpc>
              <a:spcBef>
                <a:spcPts val="150"/>
              </a:spcBef>
              <a:spcAft>
                <a:spcPts val="300"/>
              </a:spcAft>
              <a:buClrTx/>
              <a:buSzTx/>
              <a:buFont typeface="Arial" panose="020B0604020202020204" pitchFamily="34" charset="0"/>
              <a:buChar char="•"/>
              <a:tabLst/>
              <a:defRPr/>
            </a:pPr>
            <a:r>
              <a:rPr kumimoji="0" lang="en-US" sz="1000" b="0" i="0" u="none" strike="noStrike" kern="1200" cap="none" spc="0" normalizeH="0" baseline="0" noProof="0" dirty="0">
                <a:ln>
                  <a:noFill/>
                </a:ln>
                <a:solidFill>
                  <a:schemeClr val="bg1">
                    <a:lumMod val="50000"/>
                  </a:schemeClr>
                </a:solidFill>
                <a:effectLst/>
                <a:uLnTx/>
                <a:uFillTx/>
                <a:latin typeface="Arial"/>
                <a:ea typeface="+mn-ea"/>
                <a:cs typeface="+mn-cs"/>
              </a:rPr>
              <a:t>Water audit focused on upstream users</a:t>
            </a:r>
          </a:p>
          <a:p>
            <a:pPr marL="473869" marR="0" lvl="1" indent="-130969" algn="l" defTabSz="457200" rtl="0" eaLnBrk="1" fontAlgn="auto" latinLnBrk="0" hangingPunct="1">
              <a:lnSpc>
                <a:spcPct val="90000"/>
              </a:lnSpc>
              <a:spcBef>
                <a:spcPts val="150"/>
              </a:spcBef>
              <a:spcAft>
                <a:spcPts val="300"/>
              </a:spcAft>
              <a:buClrTx/>
              <a:buSzTx/>
              <a:buFont typeface="Arial" panose="020B0604020202020204" pitchFamily="34" charset="0"/>
              <a:buChar char="•"/>
              <a:tabLst/>
              <a:defRPr/>
            </a:pPr>
            <a:r>
              <a:rPr kumimoji="0" lang="en-US" sz="1000" b="0" i="0" u="none" strike="noStrike" kern="1200" cap="none" spc="0" normalizeH="0" baseline="0" noProof="0" dirty="0">
                <a:ln>
                  <a:noFill/>
                </a:ln>
                <a:solidFill>
                  <a:schemeClr val="bg1">
                    <a:lumMod val="50000"/>
                  </a:schemeClr>
                </a:solidFill>
                <a:effectLst/>
                <a:uLnTx/>
                <a:uFillTx/>
                <a:latin typeface="Arial"/>
                <a:ea typeface="+mn-ea"/>
                <a:cs typeface="+mn-cs"/>
              </a:rPr>
              <a:t>Onsite wastewater treatment and recycle to cooling towers or other operations that can lower quality water </a:t>
            </a:r>
          </a:p>
          <a:p>
            <a:pPr marL="473869" marR="0" lvl="1" indent="-130969" algn="l" defTabSz="457200" rtl="0" eaLnBrk="1" fontAlgn="auto" latinLnBrk="0" hangingPunct="1">
              <a:lnSpc>
                <a:spcPct val="90000"/>
              </a:lnSpc>
              <a:spcBef>
                <a:spcPts val="150"/>
              </a:spcBef>
              <a:spcAft>
                <a:spcPts val="300"/>
              </a:spcAft>
              <a:buClrTx/>
              <a:buSzTx/>
              <a:buFont typeface="Arial" panose="020B0604020202020204" pitchFamily="34" charset="0"/>
              <a:buChar char="•"/>
              <a:tabLst/>
              <a:defRPr/>
            </a:pPr>
            <a:endParaRPr kumimoji="0" lang="en-US" sz="100" b="0" i="0" u="none" strike="noStrike" kern="1200" cap="none" spc="0" normalizeH="0" baseline="0" noProof="0" dirty="0">
              <a:ln>
                <a:noFill/>
              </a:ln>
              <a:solidFill>
                <a:schemeClr val="bg1">
                  <a:lumMod val="50000"/>
                </a:schemeClr>
              </a:solidFill>
              <a:effectLst/>
              <a:uLnTx/>
              <a:uFillTx/>
              <a:latin typeface="Arial"/>
              <a:ea typeface="+mn-ea"/>
              <a:cs typeface="+mn-cs"/>
            </a:endParaRPr>
          </a:p>
        </p:txBody>
      </p:sp>
      <p:sp>
        <p:nvSpPr>
          <p:cNvPr id="4" name="TextBox 3">
            <a:extLst>
              <a:ext uri="{FF2B5EF4-FFF2-40B4-BE49-F238E27FC236}">
                <a16:creationId xmlns:a16="http://schemas.microsoft.com/office/drawing/2014/main" id="{EEA5F4C2-B3ED-41E2-AFD1-2794F3F71B03}"/>
              </a:ext>
            </a:extLst>
          </p:cNvPr>
          <p:cNvSpPr txBox="1"/>
          <p:nvPr/>
        </p:nvSpPr>
        <p:spPr>
          <a:xfrm>
            <a:off x="336082" y="4205950"/>
            <a:ext cx="8498129" cy="261610"/>
          </a:xfrm>
          <a:prstGeom prst="rect">
            <a:avLst/>
          </a:prstGeom>
          <a:solidFill>
            <a:schemeClr val="bg1"/>
          </a:solid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nl-BE" sz="1100" b="1" i="0" u="none" strike="noStrike" kern="1200" cap="none" spc="0" normalizeH="0" baseline="0" noProof="0" dirty="0">
                <a:ln>
                  <a:noFill/>
                </a:ln>
                <a:solidFill>
                  <a:schemeClr val="bg1">
                    <a:lumMod val="50000"/>
                  </a:schemeClr>
                </a:solidFill>
                <a:effectLst/>
                <a:uLnTx/>
                <a:uFillTx/>
                <a:latin typeface="Arial"/>
                <a:ea typeface="+mn-ea"/>
                <a:cs typeface="+mn-cs"/>
              </a:rPr>
              <a:t>Example Recommendations</a:t>
            </a:r>
            <a:endParaRPr kumimoji="0" lang="en-AU" sz="1100" b="1" i="0" u="none" strike="noStrike" kern="1200" cap="none" spc="0" normalizeH="0" baseline="0" noProof="0" dirty="0">
              <a:ln>
                <a:noFill/>
              </a:ln>
              <a:solidFill>
                <a:schemeClr val="bg1">
                  <a:lumMod val="50000"/>
                </a:schemeClr>
              </a:solidFill>
              <a:effectLst/>
              <a:uLnTx/>
              <a:uFillTx/>
              <a:latin typeface="Arial"/>
              <a:ea typeface="+mn-ea"/>
              <a:cs typeface="+mn-cs"/>
            </a:endParaRPr>
          </a:p>
        </p:txBody>
      </p:sp>
      <p:sp>
        <p:nvSpPr>
          <p:cNvPr id="2" name="Title 1">
            <a:extLst>
              <a:ext uri="{FF2B5EF4-FFF2-40B4-BE49-F238E27FC236}">
                <a16:creationId xmlns:a16="http://schemas.microsoft.com/office/drawing/2014/main" id="{AE2EE2B3-CA3B-43DF-905D-23D8F6EFF77E}"/>
              </a:ext>
            </a:extLst>
          </p:cNvPr>
          <p:cNvSpPr>
            <a:spLocks noGrp="1"/>
          </p:cNvSpPr>
          <p:nvPr>
            <p:ph type="title"/>
          </p:nvPr>
        </p:nvSpPr>
        <p:spPr>
          <a:xfrm>
            <a:off x="450000" y="274639"/>
            <a:ext cx="8229600" cy="1143000"/>
          </a:xfrm>
        </p:spPr>
        <p:txBody>
          <a:bodyPr/>
          <a:lstStyle/>
          <a:p>
            <a:r>
              <a:rPr lang="en-GB" b="1" dirty="0"/>
              <a:t>Example Water Risk Summary output</a:t>
            </a:r>
          </a:p>
        </p:txBody>
      </p:sp>
    </p:spTree>
    <p:extLst>
      <p:ext uri="{BB962C8B-B14F-4D97-AF65-F5344CB8AC3E}">
        <p14:creationId xmlns:p14="http://schemas.microsoft.com/office/powerpoint/2010/main" val="20900228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3">
            <a:extLst>
              <a:ext uri="{FF2B5EF4-FFF2-40B4-BE49-F238E27FC236}">
                <a16:creationId xmlns:a16="http://schemas.microsoft.com/office/drawing/2014/main" id="{323B82AA-6E4B-4026-AA09-BC48C590E541}"/>
              </a:ext>
            </a:extLst>
          </p:cNvPr>
          <p:cNvSpPr>
            <a:spLocks noGrp="1"/>
          </p:cNvSpPr>
          <p:nvPr>
            <p:ph type="title"/>
          </p:nvPr>
        </p:nvSpPr>
        <p:spPr>
          <a:xfrm>
            <a:off x="615601" y="336251"/>
            <a:ext cx="5172803" cy="892552"/>
          </a:xfrm>
        </p:spPr>
        <p:txBody>
          <a:bodyPr/>
          <a:lstStyle/>
          <a:p>
            <a:r>
              <a:rPr lang="en-US" b="1" dirty="0"/>
              <a:t>Part 2: Implement water risk mitigation plans at high risk sites </a:t>
            </a:r>
            <a:endParaRPr lang="en-GB" b="1" dirty="0"/>
          </a:p>
        </p:txBody>
      </p:sp>
      <p:sp>
        <p:nvSpPr>
          <p:cNvPr id="4" name="Slide Number Placeholder 3"/>
          <p:cNvSpPr>
            <a:spLocks noGrp="1"/>
          </p:cNvSpPr>
          <p:nvPr>
            <p:ph type="sldNum" sz="quarter" idx="12"/>
          </p:nvPr>
        </p:nvSpPr>
        <p:spPr>
          <a:xfrm>
            <a:off x="7658102" y="5968604"/>
            <a:ext cx="260748" cy="260746"/>
          </a:xfrm>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F515B971-CCD3-4D6F-BC55-8DD098ADF739}" type="slidenum">
              <a:rPr kumimoji="0" lang="en-US" sz="1350" b="0" i="0" u="none" strike="noStrike" kern="1200" cap="none" spc="0" normalizeH="0" baseline="0" noProof="0">
                <a:ln>
                  <a:noFill/>
                </a:ln>
                <a:solidFill>
                  <a:srgbClr val="FFFFFF"/>
                </a:solidFill>
                <a:effectLst/>
                <a:uLnTx/>
                <a:uFillTx/>
                <a:latin typeface="Calibri"/>
                <a:ea typeface="+mn-ea"/>
                <a:cs typeface="+mn-cs"/>
              </a:rPr>
              <a:pPr marL="0" marR="0" lvl="0" indent="0" algn="l" defTabSz="685800" rtl="0" eaLnBrk="1" fontAlgn="auto" latinLnBrk="0" hangingPunct="1">
                <a:lnSpc>
                  <a:spcPct val="100000"/>
                </a:lnSpc>
                <a:spcBef>
                  <a:spcPts val="0"/>
                </a:spcBef>
                <a:spcAft>
                  <a:spcPts val="0"/>
                </a:spcAft>
                <a:buClrTx/>
                <a:buSzTx/>
                <a:buFontTx/>
                <a:buNone/>
                <a:tabLst/>
                <a:defRPr/>
              </a:pPr>
              <a:t>30</a:t>
            </a:fld>
            <a:endParaRPr kumimoji="0" lang="en-US" sz="1350" b="0" i="0" u="none" strike="noStrike" kern="1200" cap="none" spc="0" normalizeH="0" baseline="0" noProof="0">
              <a:ln>
                <a:noFill/>
              </a:ln>
              <a:solidFill>
                <a:srgbClr val="FFFFFF"/>
              </a:solidFill>
              <a:effectLst/>
              <a:uLnTx/>
              <a:uFillTx/>
              <a:latin typeface="Calibri"/>
              <a:ea typeface="+mn-ea"/>
              <a:cs typeface="+mn-cs"/>
            </a:endParaRPr>
          </a:p>
        </p:txBody>
      </p:sp>
      <p:pic>
        <p:nvPicPr>
          <p:cNvPr id="15" name="Picture 14">
            <a:extLst>
              <a:ext uri="{FF2B5EF4-FFF2-40B4-BE49-F238E27FC236}">
                <a16:creationId xmlns:a16="http://schemas.microsoft.com/office/drawing/2014/main" id="{6045533F-670E-44F9-9F84-6D14DDE3E793}"/>
              </a:ext>
            </a:extLst>
          </p:cNvPr>
          <p:cNvPicPr>
            <a:picLocks noChangeAspect="1"/>
          </p:cNvPicPr>
          <p:nvPr/>
        </p:nvPicPr>
        <p:blipFill>
          <a:blip r:embed="rId3"/>
          <a:stretch>
            <a:fillRect/>
          </a:stretch>
        </p:blipFill>
        <p:spPr>
          <a:xfrm>
            <a:off x="372993" y="2283903"/>
            <a:ext cx="4199007" cy="2561728"/>
          </a:xfrm>
          <a:prstGeom prst="rect">
            <a:avLst/>
          </a:prstGeom>
        </p:spPr>
      </p:pic>
      <p:pic>
        <p:nvPicPr>
          <p:cNvPr id="18" name="Picture 17">
            <a:extLst>
              <a:ext uri="{FF2B5EF4-FFF2-40B4-BE49-F238E27FC236}">
                <a16:creationId xmlns:a16="http://schemas.microsoft.com/office/drawing/2014/main" id="{279E3424-53C7-469A-8FC3-0F43AF0A7F6A}"/>
              </a:ext>
            </a:extLst>
          </p:cNvPr>
          <p:cNvPicPr>
            <a:picLocks noChangeAspect="1"/>
          </p:cNvPicPr>
          <p:nvPr/>
        </p:nvPicPr>
        <p:blipFill rotWithShape="1">
          <a:blip r:embed="rId4"/>
          <a:srcRect l="9573"/>
          <a:stretch/>
        </p:blipFill>
        <p:spPr>
          <a:xfrm>
            <a:off x="4738254" y="2023576"/>
            <a:ext cx="4156779" cy="3082382"/>
          </a:xfrm>
          <a:prstGeom prst="rect">
            <a:avLst/>
          </a:prstGeom>
        </p:spPr>
      </p:pic>
      <p:sp>
        <p:nvSpPr>
          <p:cNvPr id="19" name="TextBox 18">
            <a:extLst>
              <a:ext uri="{FF2B5EF4-FFF2-40B4-BE49-F238E27FC236}">
                <a16:creationId xmlns:a16="http://schemas.microsoft.com/office/drawing/2014/main" id="{836468CE-9D48-4C0E-9AAE-25B1E74B196C}"/>
              </a:ext>
            </a:extLst>
          </p:cNvPr>
          <p:cNvSpPr txBox="1"/>
          <p:nvPr/>
        </p:nvSpPr>
        <p:spPr>
          <a:xfrm>
            <a:off x="1214346" y="5468035"/>
            <a:ext cx="7185511" cy="630942"/>
          </a:xfrm>
          <a:prstGeom prst="rect">
            <a:avLst/>
          </a:prstGeom>
          <a:noFill/>
          <a:ln>
            <a:solidFill>
              <a:srgbClr val="595959"/>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nl-BE" sz="1750" b="0" i="0" u="none" strike="noStrike" kern="1200" cap="none" spc="0" normalizeH="0" baseline="0" noProof="0" dirty="0">
                <a:ln>
                  <a:noFill/>
                </a:ln>
                <a:solidFill>
                  <a:srgbClr val="595959"/>
                </a:solidFill>
                <a:effectLst/>
                <a:uLnTx/>
                <a:uFillTx/>
                <a:latin typeface="Arial"/>
                <a:ea typeface="+mn-ea"/>
                <a:cs typeface="+mn-cs"/>
              </a:rPr>
              <a:t>YE </a:t>
            </a:r>
            <a:r>
              <a:rPr kumimoji="0" lang="en-US" sz="1750" b="0" i="0" u="none" strike="noStrike" kern="1200" cap="none" spc="0" normalizeH="0" baseline="0" noProof="0" dirty="0">
                <a:ln>
                  <a:noFill/>
                </a:ln>
                <a:solidFill>
                  <a:srgbClr val="595959"/>
                </a:solidFill>
                <a:effectLst/>
                <a:uLnTx/>
                <a:uFillTx/>
                <a:latin typeface="Arial"/>
                <a:ea typeface="+mn-ea"/>
                <a:cs typeface="+mn-cs"/>
              </a:rPr>
              <a:t>2016 : completion of Water Risk Assessments for 100% of sites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750" b="0" i="0" u="none" strike="noStrike" kern="1200" cap="none" spc="0" normalizeH="0" baseline="0" noProof="0" dirty="0">
                <a:ln>
                  <a:noFill/>
                </a:ln>
                <a:solidFill>
                  <a:srgbClr val="595959"/>
                </a:solidFill>
                <a:effectLst/>
                <a:uLnTx/>
                <a:uFillTx/>
                <a:latin typeface="Arial"/>
                <a:ea typeface="+mn-ea"/>
                <a:cs typeface="+mn-cs"/>
              </a:rPr>
              <a:t>YE 2017 : 38% of high-risk sites developed/budgeted mitigation plans</a:t>
            </a:r>
            <a:endParaRPr kumimoji="0" lang="en-AU" sz="1750" b="0" i="0" u="none" strike="noStrike" kern="1200" cap="none" spc="0" normalizeH="0" baseline="0" noProof="0" dirty="0">
              <a:ln>
                <a:noFill/>
              </a:ln>
              <a:solidFill>
                <a:srgbClr val="595959"/>
              </a:solidFill>
              <a:effectLst/>
              <a:uLnTx/>
              <a:uFillTx/>
              <a:latin typeface="Arial"/>
              <a:ea typeface="+mn-ea"/>
              <a:cs typeface="+mn-cs"/>
            </a:endParaRPr>
          </a:p>
        </p:txBody>
      </p:sp>
      <p:sp>
        <p:nvSpPr>
          <p:cNvPr id="7" name="TextBox 6">
            <a:extLst>
              <a:ext uri="{FF2B5EF4-FFF2-40B4-BE49-F238E27FC236}">
                <a16:creationId xmlns:a16="http://schemas.microsoft.com/office/drawing/2014/main" id="{C6A17F16-CB6E-4B62-8C56-63F6897CBEF6}"/>
              </a:ext>
            </a:extLst>
          </p:cNvPr>
          <p:cNvSpPr txBox="1"/>
          <p:nvPr/>
        </p:nvSpPr>
        <p:spPr>
          <a:xfrm>
            <a:off x="372993" y="1665257"/>
            <a:ext cx="4087931" cy="361637"/>
          </a:xfrm>
          <a:prstGeom prst="rect">
            <a:avLst/>
          </a:prstGeom>
          <a:noFill/>
        </p:spPr>
        <p:txBody>
          <a:bodyPr wrap="square" rtlCol="0">
            <a:spAutoFit/>
          </a:bodyPr>
          <a:lstStyle/>
          <a:p>
            <a:pPr marL="0" marR="0" lvl="0" indent="0" algn="ctr" defTabSz="571500" rtl="0" eaLnBrk="1" fontAlgn="auto" latinLnBrk="0" hangingPunct="1">
              <a:lnSpc>
                <a:spcPct val="100000"/>
              </a:lnSpc>
              <a:spcBef>
                <a:spcPts val="0"/>
              </a:spcBef>
              <a:spcAft>
                <a:spcPts val="0"/>
              </a:spcAft>
              <a:buClrTx/>
              <a:buSzTx/>
              <a:buFontTx/>
              <a:buNone/>
              <a:tabLst/>
              <a:defRPr/>
            </a:pPr>
            <a:r>
              <a:rPr kumimoji="0" lang="en-US" sz="1750" b="0" i="0" u="none" strike="noStrike" kern="1200" cap="none" spc="0" normalizeH="0" baseline="0" noProof="0" dirty="0">
                <a:ln>
                  <a:noFill/>
                </a:ln>
                <a:solidFill>
                  <a:srgbClr val="595959"/>
                </a:solidFill>
                <a:effectLst/>
                <a:uLnTx/>
                <a:uFillTx/>
                <a:latin typeface="Arial"/>
                <a:ea typeface="+mn-ea"/>
                <a:cs typeface="+mn-cs"/>
              </a:rPr>
              <a:t>Site water risk mitigation plan </a:t>
            </a:r>
            <a:endParaRPr kumimoji="0" lang="en-AU" sz="1125" b="0" i="0" u="none" strike="noStrike" kern="1200" cap="none" spc="0" normalizeH="0" baseline="0" noProof="0" dirty="0">
              <a:ln>
                <a:noFill/>
              </a:ln>
              <a:solidFill>
                <a:prstClr val="black"/>
              </a:solidFill>
              <a:effectLst/>
              <a:uLnTx/>
              <a:uFillTx/>
              <a:latin typeface="Arial"/>
              <a:ea typeface="+mn-ea"/>
              <a:cs typeface="+mn-cs"/>
            </a:endParaRPr>
          </a:p>
        </p:txBody>
      </p:sp>
      <p:sp>
        <p:nvSpPr>
          <p:cNvPr id="8" name="TextBox 7">
            <a:extLst>
              <a:ext uri="{FF2B5EF4-FFF2-40B4-BE49-F238E27FC236}">
                <a16:creationId xmlns:a16="http://schemas.microsoft.com/office/drawing/2014/main" id="{829AB359-D2B5-46A8-93F3-986558490B33}"/>
              </a:ext>
            </a:extLst>
          </p:cNvPr>
          <p:cNvSpPr txBox="1"/>
          <p:nvPr/>
        </p:nvSpPr>
        <p:spPr>
          <a:xfrm>
            <a:off x="4807102" y="1665257"/>
            <a:ext cx="4087931" cy="361637"/>
          </a:xfrm>
          <a:prstGeom prst="rect">
            <a:avLst/>
          </a:prstGeom>
          <a:noFill/>
        </p:spPr>
        <p:txBody>
          <a:bodyPr wrap="square" rtlCol="0">
            <a:spAutoFit/>
          </a:bodyPr>
          <a:lstStyle/>
          <a:p>
            <a:pPr marL="0" marR="0" lvl="0" indent="0" algn="ctr" defTabSz="571500" rtl="0" eaLnBrk="1" fontAlgn="auto" latinLnBrk="0" hangingPunct="1">
              <a:lnSpc>
                <a:spcPct val="100000"/>
              </a:lnSpc>
              <a:spcBef>
                <a:spcPts val="0"/>
              </a:spcBef>
              <a:spcAft>
                <a:spcPts val="0"/>
              </a:spcAft>
              <a:buClrTx/>
              <a:buSzTx/>
              <a:buFontTx/>
              <a:buNone/>
              <a:tabLst/>
              <a:defRPr/>
            </a:pPr>
            <a:r>
              <a:rPr kumimoji="0" lang="en-US" sz="1750" b="0" i="0" u="none" strike="noStrike" kern="1200" cap="none" spc="0" normalizeH="0" baseline="0" noProof="0" dirty="0">
                <a:ln>
                  <a:noFill/>
                </a:ln>
                <a:solidFill>
                  <a:srgbClr val="595959"/>
                </a:solidFill>
                <a:effectLst/>
                <a:uLnTx/>
                <a:uFillTx/>
                <a:latin typeface="Arial"/>
                <a:ea typeface="+mn-ea"/>
                <a:cs typeface="+mn-cs"/>
              </a:rPr>
              <a:t>Implementation schedule </a:t>
            </a:r>
            <a:endParaRPr kumimoji="0" lang="en-AU" sz="1125" b="0" i="0" u="none" strike="noStrike" kern="1200" cap="none" spc="0" normalizeH="0" baseline="0" noProof="0" dirty="0">
              <a:ln>
                <a:noFill/>
              </a:ln>
              <a:solidFill>
                <a:prstClr val="black"/>
              </a:solidFill>
              <a:effectLst/>
              <a:uLnTx/>
              <a:uFillTx/>
              <a:latin typeface="Arial"/>
              <a:ea typeface="+mn-ea"/>
              <a:cs typeface="+mn-cs"/>
            </a:endParaRPr>
          </a:p>
        </p:txBody>
      </p:sp>
    </p:spTree>
    <p:extLst>
      <p:ext uri="{BB962C8B-B14F-4D97-AF65-F5344CB8AC3E}">
        <p14:creationId xmlns:p14="http://schemas.microsoft.com/office/powerpoint/2010/main" val="39664300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852609" y="2156707"/>
            <a:ext cx="8066945" cy="954107"/>
          </a:xfrm>
        </p:spPr>
        <p:txBody>
          <a:bodyPr/>
          <a:lstStyle/>
          <a:p>
            <a:r>
              <a:rPr lang="en-US" sz="2800" b="1" dirty="0"/>
              <a:t>Pfizer’s approach to managing “water stress.”</a:t>
            </a:r>
            <a:endParaRPr lang="en-US" sz="2800" b="1" dirty="0">
              <a:solidFill>
                <a:srgbClr val="F4721A"/>
              </a:solidFill>
              <a:latin typeface="Arial" pitchFamily="34" charset="0"/>
              <a:cs typeface="Arial" pitchFamily="34" charset="0"/>
            </a:endParaRPr>
          </a:p>
        </p:txBody>
      </p:sp>
      <p:sp>
        <p:nvSpPr>
          <p:cNvPr id="5" name="Subtitle 4"/>
          <p:cNvSpPr>
            <a:spLocks noGrp="1"/>
          </p:cNvSpPr>
          <p:nvPr>
            <p:ph type="subTitle" idx="1"/>
          </p:nvPr>
        </p:nvSpPr>
        <p:spPr>
          <a:xfrm>
            <a:off x="1077055" y="3534122"/>
            <a:ext cx="6400800" cy="1752600"/>
          </a:xfrm>
        </p:spPr>
        <p:txBody>
          <a:bodyPr>
            <a:normAutofit/>
          </a:bodyPr>
          <a:lstStyle/>
          <a:p>
            <a:pPr algn="ctr"/>
            <a:r>
              <a:rPr lang="en-US" sz="1800" b="1" dirty="0">
                <a:solidFill>
                  <a:srgbClr val="404040"/>
                </a:solidFill>
              </a:rPr>
              <a:t>Philip Sumner, Pfizer </a:t>
            </a:r>
          </a:p>
          <a:p>
            <a:pPr algn="ctr"/>
            <a:r>
              <a:rPr lang="en-US" sz="1400" b="1" dirty="0">
                <a:solidFill>
                  <a:srgbClr val="404040"/>
                </a:solidFill>
              </a:rPr>
              <a:t>March 28, 2019</a:t>
            </a:r>
          </a:p>
        </p:txBody>
      </p:sp>
      <p:pic>
        <p:nvPicPr>
          <p:cNvPr id="2" name="Picture 1"/>
          <p:cNvPicPr>
            <a:picLocks noChangeAspect="1"/>
          </p:cNvPicPr>
          <p:nvPr/>
        </p:nvPicPr>
        <p:blipFill>
          <a:blip r:embed="rId2"/>
          <a:stretch>
            <a:fillRect/>
          </a:stretch>
        </p:blipFill>
        <p:spPr>
          <a:xfrm>
            <a:off x="3586892" y="4220337"/>
            <a:ext cx="1381125" cy="819150"/>
          </a:xfrm>
          <a:prstGeom prst="rect">
            <a:avLst/>
          </a:prstGeom>
        </p:spPr>
      </p:pic>
    </p:spTree>
    <p:extLst>
      <p:ext uri="{BB962C8B-B14F-4D97-AF65-F5344CB8AC3E}">
        <p14:creationId xmlns:p14="http://schemas.microsoft.com/office/powerpoint/2010/main" val="1576601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111306CE-DA29-444F-BFD2-4183F80940D2}"/>
              </a:ext>
            </a:extLst>
          </p:cNvPr>
          <p:cNvSpPr>
            <a:spLocks noGrp="1"/>
          </p:cNvSpPr>
          <p:nvPr>
            <p:ph type="title"/>
          </p:nvPr>
        </p:nvSpPr>
        <p:spPr/>
        <p:txBody>
          <a:bodyPr/>
          <a:lstStyle/>
          <a:p>
            <a:r>
              <a:rPr lang="en-GB" b="1" dirty="0"/>
              <a:t>Public Goals</a:t>
            </a:r>
          </a:p>
        </p:txBody>
      </p:sp>
      <p:sp>
        <p:nvSpPr>
          <p:cNvPr id="3" name="Date Placeholder 2"/>
          <p:cNvSpPr>
            <a:spLocks noGrp="1"/>
          </p:cNvSpPr>
          <p:nvPr>
            <p:ph type="dt" sz="half" idx="10"/>
          </p:nvPr>
        </p:nvSpPr>
        <p:spPr/>
        <p:txBody>
          <a:bodyPr/>
          <a:lstStyle/>
          <a:p>
            <a:pPr>
              <a:defRPr/>
            </a:pPr>
            <a:r>
              <a:rPr lang="en-US" dirty="0"/>
              <a:t> </a:t>
            </a:r>
          </a:p>
        </p:txBody>
      </p:sp>
      <p:sp>
        <p:nvSpPr>
          <p:cNvPr id="4" name="Slide Number Placeholder 3"/>
          <p:cNvSpPr>
            <a:spLocks noGrp="1"/>
          </p:cNvSpPr>
          <p:nvPr>
            <p:ph type="sldNum" sz="quarter" idx="12"/>
          </p:nvPr>
        </p:nvSpPr>
        <p:spPr/>
        <p:txBody>
          <a:bodyPr/>
          <a:lstStyle/>
          <a:p>
            <a:pPr>
              <a:defRPr/>
            </a:pPr>
            <a:fld id="{32ADC85E-F934-4468-8923-91F44F5C7A81}" type="slidenum">
              <a:rPr lang="en-US" smtClean="0"/>
              <a:pPr>
                <a:defRPr/>
              </a:pPr>
              <a:t>32</a:t>
            </a:fld>
            <a:endParaRPr lang="en-US" dirty="0"/>
          </a:p>
        </p:txBody>
      </p:sp>
      <p:graphicFrame>
        <p:nvGraphicFramePr>
          <p:cNvPr id="9" name="Table 8">
            <a:extLst>
              <a:ext uri="{FF2B5EF4-FFF2-40B4-BE49-F238E27FC236}">
                <a16:creationId xmlns:a16="http://schemas.microsoft.com/office/drawing/2014/main" id="{D7AF98E0-C51B-4ED3-BA00-3E51F0B5571E}"/>
              </a:ext>
            </a:extLst>
          </p:cNvPr>
          <p:cNvGraphicFramePr>
            <a:graphicFrameLocks noGrp="1"/>
          </p:cNvGraphicFramePr>
          <p:nvPr>
            <p:extLst/>
          </p:nvPr>
        </p:nvGraphicFramePr>
        <p:xfrm>
          <a:off x="1850898" y="1894787"/>
          <a:ext cx="5140547" cy="1927454"/>
        </p:xfrm>
        <a:graphic>
          <a:graphicData uri="http://schemas.openxmlformats.org/drawingml/2006/table">
            <a:tbl>
              <a:tblPr firstRow="1" bandRow="1">
                <a:effectLst/>
              </a:tblPr>
              <a:tblGrid>
                <a:gridCol w="1759187">
                  <a:extLst>
                    <a:ext uri="{9D8B030D-6E8A-4147-A177-3AD203B41FA5}">
                      <a16:colId xmlns:a16="http://schemas.microsoft.com/office/drawing/2014/main" val="1770950933"/>
                    </a:ext>
                  </a:extLst>
                </a:gridCol>
                <a:gridCol w="1690680">
                  <a:extLst>
                    <a:ext uri="{9D8B030D-6E8A-4147-A177-3AD203B41FA5}">
                      <a16:colId xmlns:a16="http://schemas.microsoft.com/office/drawing/2014/main" val="20002"/>
                    </a:ext>
                  </a:extLst>
                </a:gridCol>
                <a:gridCol w="1690680">
                  <a:extLst>
                    <a:ext uri="{9D8B030D-6E8A-4147-A177-3AD203B41FA5}">
                      <a16:colId xmlns:a16="http://schemas.microsoft.com/office/drawing/2014/main" val="20003"/>
                    </a:ext>
                  </a:extLst>
                </a:gridCol>
              </a:tblGrid>
              <a:tr h="7473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dirty="0">
                        <a:solidFill>
                          <a:schemeClr val="bg1"/>
                        </a:solidFill>
                        <a:latin typeface="Arial" pitchFamily="34" charset="0"/>
                        <a:cs typeface="Arial" pitchFamily="34" charset="0"/>
                      </a:endParaRPr>
                    </a:p>
                  </a:txBody>
                  <a:tcPr marL="87086" marR="87086" anchor="b">
                    <a:lnL w="9525" cap="flat" cmpd="sng" algn="ctr">
                      <a:solidFill>
                        <a:sysClr val="window" lastClr="FFFFFF"/>
                      </a:solidFill>
                      <a:prstDash val="solid"/>
                      <a:round/>
                      <a:headEnd type="none" w="med" len="med"/>
                      <a:tailEnd type="none" w="med" len="med"/>
                    </a:lnL>
                    <a:lnR w="9525" cap="flat" cmpd="sng" algn="ctr">
                      <a:solidFill>
                        <a:sysClr val="window" lastClr="FFFFFF"/>
                      </a:solidFill>
                      <a:prstDash val="solid"/>
                      <a:round/>
                      <a:headEnd type="none" w="med" len="med"/>
                      <a:tailEnd type="none" w="med" len="med"/>
                    </a:lnR>
                    <a:lnT w="9525" cap="flat" cmpd="sng" algn="ctr">
                      <a:solidFill>
                        <a:sysClr val="window" lastClr="FFFFFF"/>
                      </a:solidFill>
                      <a:prstDash val="solid"/>
                      <a:round/>
                      <a:headEnd type="none" w="med" len="med"/>
                      <a:tailEnd type="none" w="med" len="med"/>
                    </a:lnT>
                    <a:lnB w="952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gradFill flip="none" rotWithShape="1">
                      <a:gsLst>
                        <a:gs pos="0">
                          <a:srgbClr val="0093CF">
                            <a:shade val="30000"/>
                            <a:satMod val="115000"/>
                          </a:srgbClr>
                        </a:gs>
                        <a:gs pos="50000">
                          <a:srgbClr val="0093CF">
                            <a:shade val="67500"/>
                            <a:satMod val="115000"/>
                          </a:srgbClr>
                        </a:gs>
                        <a:gs pos="100000">
                          <a:srgbClr val="0093CF">
                            <a:shade val="100000"/>
                            <a:satMod val="115000"/>
                          </a:srgbClr>
                        </a:gs>
                      </a:gsLst>
                      <a:lin ang="13500000" scaled="1"/>
                      <a:tileRect/>
                    </a:gra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a:solidFill>
                            <a:schemeClr val="bg1"/>
                          </a:solidFill>
                          <a:latin typeface="Arial" pitchFamily="34" charset="0"/>
                          <a:cs typeface="Arial" pitchFamily="34" charset="0"/>
                        </a:rPr>
                        <a:t>2018</a:t>
                      </a:r>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a:solidFill>
                            <a:schemeClr val="bg1"/>
                          </a:solidFill>
                          <a:latin typeface="Arial" pitchFamily="34" charset="0"/>
                          <a:cs typeface="Arial" pitchFamily="34" charset="0"/>
                        </a:rPr>
                        <a:t>Progress</a:t>
                      </a:r>
                    </a:p>
                  </a:txBody>
                  <a:tcPr marL="87086" marR="87086" anchor="b">
                    <a:lnL w="9525" cap="flat" cmpd="sng" algn="ctr">
                      <a:solidFill>
                        <a:sysClr val="window" lastClr="FFFFFF"/>
                      </a:solidFill>
                      <a:prstDash val="solid"/>
                      <a:round/>
                      <a:headEnd type="none" w="med" len="med"/>
                      <a:tailEnd type="none" w="med" len="med"/>
                    </a:lnL>
                    <a:lnR w="9525" cap="flat" cmpd="sng" algn="ctr">
                      <a:solidFill>
                        <a:sysClr val="window" lastClr="FFFFFF"/>
                      </a:solidFill>
                      <a:prstDash val="solid"/>
                      <a:round/>
                      <a:headEnd type="none" w="med" len="med"/>
                      <a:tailEnd type="none" w="med" len="med"/>
                    </a:lnR>
                    <a:lnT w="9525" cap="flat" cmpd="sng" algn="ctr">
                      <a:solidFill>
                        <a:sysClr val="window" lastClr="FFFFFF"/>
                      </a:solidFill>
                      <a:prstDash val="solid"/>
                      <a:round/>
                      <a:headEnd type="none" w="med" len="med"/>
                      <a:tailEnd type="none" w="med" len="med"/>
                    </a:lnT>
                    <a:lnB w="9525"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gradFill flip="none" rotWithShape="1">
                      <a:gsLst>
                        <a:gs pos="0">
                          <a:srgbClr val="0093CF">
                            <a:shade val="30000"/>
                            <a:satMod val="115000"/>
                          </a:srgbClr>
                        </a:gs>
                        <a:gs pos="50000">
                          <a:srgbClr val="0093CF">
                            <a:shade val="67500"/>
                            <a:satMod val="115000"/>
                          </a:srgbClr>
                        </a:gs>
                        <a:gs pos="100000">
                          <a:srgbClr val="0093CF">
                            <a:shade val="100000"/>
                            <a:satMod val="115000"/>
                          </a:srgbClr>
                        </a:gs>
                      </a:gsLst>
                      <a:lin ang="13500000" scaled="1"/>
                      <a:tileRect/>
                    </a:gra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a:solidFill>
                            <a:schemeClr val="bg1"/>
                          </a:solidFill>
                          <a:latin typeface="Arial" pitchFamily="34" charset="0"/>
                          <a:cs typeface="Arial" pitchFamily="34" charset="0"/>
                        </a:rPr>
                        <a:t>2020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a:solidFill>
                            <a:schemeClr val="bg1"/>
                          </a:solidFill>
                          <a:latin typeface="Arial" pitchFamily="34" charset="0"/>
                          <a:cs typeface="Arial" pitchFamily="34" charset="0"/>
                        </a:rPr>
                        <a:t>Public Goals</a:t>
                      </a:r>
                    </a:p>
                  </a:txBody>
                  <a:tcPr marL="87086" marR="87086" anchor="b">
                    <a:lnL w="9525" cap="flat" cmpd="sng" algn="ctr">
                      <a:solidFill>
                        <a:sysClr val="window" lastClr="FFFFFF"/>
                      </a:solidFill>
                      <a:prstDash val="solid"/>
                      <a:round/>
                      <a:headEnd type="none" w="med" len="med"/>
                      <a:tailEnd type="none" w="med" len="med"/>
                    </a:lnL>
                    <a:lnR w="9525" cap="flat" cmpd="sng" algn="ctr">
                      <a:solidFill>
                        <a:sysClr val="window" lastClr="FFFFFF"/>
                      </a:solidFill>
                      <a:prstDash val="solid"/>
                      <a:round/>
                      <a:headEnd type="none" w="med" len="med"/>
                      <a:tailEnd type="none" w="med" len="med"/>
                    </a:lnR>
                    <a:lnT w="9525" cap="flat" cmpd="sng" algn="ctr">
                      <a:solidFill>
                        <a:sysClr val="window" lastClr="FFFFFF"/>
                      </a:solidFill>
                      <a:prstDash val="solid"/>
                      <a:round/>
                      <a:headEnd type="none" w="med" len="med"/>
                      <a:tailEnd type="none" w="med" len="med"/>
                    </a:lnT>
                    <a:lnB w="9525"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gradFill flip="none" rotWithShape="1">
                      <a:gsLst>
                        <a:gs pos="0">
                          <a:srgbClr val="0093CF">
                            <a:shade val="30000"/>
                            <a:satMod val="115000"/>
                          </a:srgbClr>
                        </a:gs>
                        <a:gs pos="50000">
                          <a:srgbClr val="0093CF">
                            <a:shade val="67500"/>
                            <a:satMod val="115000"/>
                          </a:srgbClr>
                        </a:gs>
                        <a:gs pos="100000">
                          <a:srgbClr val="0093CF">
                            <a:shade val="100000"/>
                            <a:satMod val="115000"/>
                          </a:srgbClr>
                        </a:gs>
                      </a:gsLst>
                      <a:lin ang="13500000" scaled="1"/>
                      <a:tileRect/>
                    </a:gradFill>
                  </a:tcPr>
                </a:tc>
                <a:extLst>
                  <a:ext uri="{0D108BD9-81ED-4DB2-BD59-A6C34878D82A}">
                    <a16:rowId xmlns:a16="http://schemas.microsoft.com/office/drawing/2014/main" val="10000"/>
                  </a:ext>
                </a:extLst>
              </a:tr>
              <a:tr h="393358">
                <a:tc>
                  <a:txBody>
                    <a:bodyPr/>
                    <a:lstStyle/>
                    <a:p>
                      <a:r>
                        <a:rPr lang="en-US" sz="1400" dirty="0">
                          <a:solidFill>
                            <a:schemeClr val="tx1"/>
                          </a:solidFill>
                          <a:latin typeface="Arial" pitchFamily="34" charset="0"/>
                          <a:cs typeface="Arial" pitchFamily="34" charset="0"/>
                        </a:rPr>
                        <a:t>GHG</a:t>
                      </a:r>
                      <a:endParaRPr lang="en-US" dirty="0"/>
                    </a:p>
                  </a:txBody>
                  <a:tcPr marL="87086" marR="87086">
                    <a:lnL w="9525" cap="flat" cmpd="sng" algn="ctr">
                      <a:solidFill>
                        <a:sysClr val="window" lastClr="FFFFFF"/>
                      </a:solidFill>
                      <a:prstDash val="solid"/>
                      <a:round/>
                      <a:headEnd type="none" w="med" len="med"/>
                      <a:tailEnd type="none" w="med" len="med"/>
                    </a:lnL>
                    <a:lnR w="9525" cap="flat" cmpd="sng" algn="ctr">
                      <a:solidFill>
                        <a:sysClr val="window" lastClr="FFFFFF"/>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indent="0" algn="r" defTabSz="914400" rtl="0" eaLnBrk="1" fontAlgn="auto" latinLnBrk="0" hangingPunct="1">
                        <a:lnSpc>
                          <a:spcPct val="100000"/>
                        </a:lnSpc>
                        <a:spcBef>
                          <a:spcPts val="0"/>
                        </a:spcBef>
                        <a:spcAft>
                          <a:spcPts val="500"/>
                        </a:spcAft>
                        <a:buClrTx/>
                        <a:buSzTx/>
                        <a:buFontTx/>
                        <a:buNone/>
                        <a:tabLst/>
                        <a:defRPr/>
                      </a:pPr>
                      <a:r>
                        <a:rPr lang="en-US" sz="1400" b="1" dirty="0">
                          <a:solidFill>
                            <a:srgbClr val="00B050"/>
                          </a:solidFill>
                          <a:latin typeface="Arial" pitchFamily="34" charset="0"/>
                          <a:cs typeface="Arial" pitchFamily="34" charset="0"/>
                        </a:rPr>
                        <a:t>-20% </a:t>
                      </a:r>
                    </a:p>
                  </a:txBody>
                  <a:tcPr marL="87086" marR="522514">
                    <a:lnL w="9525" cap="flat" cmpd="sng" algn="ctr">
                      <a:solidFill>
                        <a:sysClr val="window" lastClr="FFFFFF"/>
                      </a:solidFill>
                      <a:prstDash val="solid"/>
                      <a:round/>
                      <a:headEnd type="none" w="med" len="med"/>
                      <a:tailEnd type="none" w="med" len="med"/>
                    </a:lnL>
                    <a:lnR w="9525" cap="flat" cmpd="sng" algn="ctr">
                      <a:solidFill>
                        <a:sysClr val="window" lastClr="FFFFFF"/>
                      </a:solidFill>
                      <a:prstDash val="solid"/>
                      <a:round/>
                      <a:headEnd type="none" w="med" len="med"/>
                      <a:tailEnd type="none" w="med" len="med"/>
                    </a:lnR>
                    <a:lnT w="9525" cap="flat" cmpd="sng" algn="ctr">
                      <a:solidFill>
                        <a:sysClr val="window" lastClr="FFFFFF"/>
                      </a:solidFill>
                      <a:prstDash val="solid"/>
                      <a:round/>
                      <a:headEnd type="none" w="med" len="med"/>
                      <a:tailEnd type="none" w="med" len="med"/>
                    </a:lnT>
                    <a:lnB w="9525"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indent="0" algn="r" defTabSz="914400" rtl="0" eaLnBrk="1" fontAlgn="auto" latinLnBrk="0" hangingPunct="1">
                        <a:lnSpc>
                          <a:spcPct val="100000"/>
                        </a:lnSpc>
                        <a:spcBef>
                          <a:spcPts val="0"/>
                        </a:spcBef>
                        <a:spcAft>
                          <a:spcPts val="500"/>
                        </a:spcAft>
                        <a:buClrTx/>
                        <a:buSzTx/>
                        <a:buFontTx/>
                        <a:buNone/>
                        <a:tabLst/>
                        <a:defRPr/>
                      </a:pPr>
                      <a:r>
                        <a:rPr lang="en-US" sz="1400" dirty="0">
                          <a:solidFill>
                            <a:schemeClr val="tx1"/>
                          </a:solidFill>
                          <a:latin typeface="Arial" pitchFamily="34" charset="0"/>
                          <a:cs typeface="Arial" pitchFamily="34" charset="0"/>
                        </a:rPr>
                        <a:t>-20%</a:t>
                      </a:r>
                    </a:p>
                  </a:txBody>
                  <a:tcPr marL="87086" marR="522514">
                    <a:lnL w="9525" cap="flat" cmpd="sng" algn="ctr">
                      <a:solidFill>
                        <a:sysClr val="window" lastClr="FFFFFF"/>
                      </a:solidFill>
                      <a:prstDash val="solid"/>
                      <a:round/>
                      <a:headEnd type="none" w="med" len="med"/>
                      <a:tailEnd type="none" w="med" len="med"/>
                    </a:lnL>
                    <a:lnR w="9525" cap="flat" cmpd="sng" algn="ctr">
                      <a:solidFill>
                        <a:sysClr val="window" lastClr="FFFFFF"/>
                      </a:solidFill>
                      <a:prstDash val="solid"/>
                      <a:round/>
                      <a:headEnd type="none" w="med" len="med"/>
                      <a:tailEnd type="none" w="med" len="med"/>
                    </a:lnR>
                    <a:lnT w="9525" cap="flat" cmpd="sng" algn="ctr">
                      <a:solidFill>
                        <a:sysClr val="window" lastClr="FFFFFF"/>
                      </a:solidFill>
                      <a:prstDash val="solid"/>
                      <a:round/>
                      <a:headEnd type="none" w="med" len="med"/>
                      <a:tailEnd type="none" w="med" len="med"/>
                    </a:lnT>
                    <a:lnB w="9525"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0001"/>
                  </a:ext>
                </a:extLst>
              </a:tr>
              <a:tr h="393358">
                <a:tc>
                  <a:txBody>
                    <a:bodyPr/>
                    <a:lstStyle/>
                    <a:p>
                      <a:r>
                        <a:rPr lang="en-US" sz="1400">
                          <a:solidFill>
                            <a:schemeClr val="tx1"/>
                          </a:solidFill>
                          <a:latin typeface="Arial" pitchFamily="34" charset="0"/>
                          <a:cs typeface="Arial" pitchFamily="34" charset="0"/>
                        </a:rPr>
                        <a:t>Waste</a:t>
                      </a:r>
                      <a:endParaRPr lang="en-US"/>
                    </a:p>
                  </a:txBody>
                  <a:tcPr marL="87086" marR="87086">
                    <a:lnL w="9525" cap="flat" cmpd="sng" algn="ctr">
                      <a:solidFill>
                        <a:sysClr val="window" lastClr="FFFFFF"/>
                      </a:solidFill>
                      <a:prstDash val="solid"/>
                      <a:round/>
                      <a:headEnd type="none" w="med" len="med"/>
                      <a:tailEnd type="none" w="med" len="med"/>
                    </a:lnL>
                    <a:lnR w="9525" cap="flat" cmpd="sng" algn="ctr">
                      <a:solidFill>
                        <a:sysClr val="window" lastClr="FFFFFF"/>
                      </a:solidFill>
                      <a:prstDash val="solid"/>
                      <a:round/>
                      <a:headEnd type="none" w="med" len="med"/>
                      <a:tailEnd type="none" w="med" len="med"/>
                    </a:lnR>
                    <a:lnT w="9525" cap="flat" cmpd="sng" algn="ctr">
                      <a:solidFill>
                        <a:sysClr val="window" lastClr="FFFFFF"/>
                      </a:solidFill>
                      <a:prstDash val="solid"/>
                      <a:round/>
                      <a:headEnd type="none" w="med" len="med"/>
                      <a:tailEnd type="none" w="med" len="med"/>
                    </a:lnT>
                    <a:lnB w="9525"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AEAEA"/>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indent="0" algn="r" defTabSz="914400" rtl="0" eaLnBrk="1" fontAlgn="auto" latinLnBrk="0" hangingPunct="1">
                        <a:lnSpc>
                          <a:spcPct val="100000"/>
                        </a:lnSpc>
                        <a:spcBef>
                          <a:spcPts val="0"/>
                        </a:spcBef>
                        <a:spcAft>
                          <a:spcPts val="500"/>
                        </a:spcAft>
                        <a:buClrTx/>
                        <a:buSzTx/>
                        <a:buFontTx/>
                        <a:buNone/>
                        <a:tabLst/>
                        <a:defRPr/>
                      </a:pPr>
                      <a:r>
                        <a:rPr lang="en-US" sz="1400" b="1" dirty="0">
                          <a:solidFill>
                            <a:srgbClr val="00B050"/>
                          </a:solidFill>
                          <a:latin typeface="Arial" pitchFamily="34" charset="0"/>
                          <a:cs typeface="Arial" pitchFamily="34" charset="0"/>
                        </a:rPr>
                        <a:t>-23%</a:t>
                      </a:r>
                    </a:p>
                  </a:txBody>
                  <a:tcPr marL="87086" marR="522514">
                    <a:lnL w="9525" cap="flat" cmpd="sng" algn="ctr">
                      <a:solidFill>
                        <a:sysClr val="window" lastClr="FFFFFF"/>
                      </a:solidFill>
                      <a:prstDash val="solid"/>
                      <a:round/>
                      <a:headEnd type="none" w="med" len="med"/>
                      <a:tailEnd type="none" w="med" len="med"/>
                    </a:lnL>
                    <a:lnR w="9525" cap="flat" cmpd="sng" algn="ctr">
                      <a:solidFill>
                        <a:sysClr val="window" lastClr="FFFFFF"/>
                      </a:solidFill>
                      <a:prstDash val="solid"/>
                      <a:round/>
                      <a:headEnd type="none" w="med" len="med"/>
                      <a:tailEnd type="none" w="med" len="med"/>
                    </a:lnR>
                    <a:lnT w="9525" cap="flat" cmpd="sng" algn="ctr">
                      <a:solidFill>
                        <a:sysClr val="window" lastClr="FFFFFF"/>
                      </a:solidFill>
                      <a:prstDash val="solid"/>
                      <a:round/>
                      <a:headEnd type="none" w="med" len="med"/>
                      <a:tailEnd type="none" w="med" len="med"/>
                    </a:lnT>
                    <a:lnB w="9525"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AEAEA"/>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indent="0" algn="r" defTabSz="914400" rtl="0" eaLnBrk="1" fontAlgn="auto" latinLnBrk="0" hangingPunct="1">
                        <a:lnSpc>
                          <a:spcPct val="100000"/>
                        </a:lnSpc>
                        <a:spcBef>
                          <a:spcPts val="0"/>
                        </a:spcBef>
                        <a:spcAft>
                          <a:spcPts val="500"/>
                        </a:spcAft>
                        <a:buClrTx/>
                        <a:buSzTx/>
                        <a:buFontTx/>
                        <a:buNone/>
                        <a:tabLst/>
                        <a:defRPr/>
                      </a:pPr>
                      <a:r>
                        <a:rPr lang="en-US" sz="1400" dirty="0">
                          <a:solidFill>
                            <a:schemeClr val="tx1"/>
                          </a:solidFill>
                          <a:latin typeface="Arial" pitchFamily="34" charset="0"/>
                          <a:cs typeface="Arial" pitchFamily="34" charset="0"/>
                        </a:rPr>
                        <a:t>-15%</a:t>
                      </a:r>
                    </a:p>
                  </a:txBody>
                  <a:tcPr marL="87086" marR="522514">
                    <a:lnL w="9525" cap="flat" cmpd="sng" algn="ctr">
                      <a:solidFill>
                        <a:sysClr val="window" lastClr="FFFFFF"/>
                      </a:solidFill>
                      <a:prstDash val="solid"/>
                      <a:round/>
                      <a:headEnd type="none" w="med" len="med"/>
                      <a:tailEnd type="none" w="med" len="med"/>
                    </a:lnL>
                    <a:lnR w="9525" cap="flat" cmpd="sng" algn="ctr">
                      <a:solidFill>
                        <a:sysClr val="window" lastClr="FFFFFF"/>
                      </a:solidFill>
                      <a:prstDash val="solid"/>
                      <a:round/>
                      <a:headEnd type="none" w="med" len="med"/>
                      <a:tailEnd type="none" w="med" len="med"/>
                    </a:lnR>
                    <a:lnT w="9525" cap="flat" cmpd="sng" algn="ctr">
                      <a:solidFill>
                        <a:sysClr val="window" lastClr="FFFFFF"/>
                      </a:solidFill>
                      <a:prstDash val="solid"/>
                      <a:round/>
                      <a:headEnd type="none" w="med" len="med"/>
                      <a:tailEnd type="none" w="med" len="med"/>
                    </a:lnT>
                    <a:lnB w="9525"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AEAEA"/>
                    </a:solidFill>
                  </a:tcPr>
                </a:tc>
                <a:extLst>
                  <a:ext uri="{0D108BD9-81ED-4DB2-BD59-A6C34878D82A}">
                    <a16:rowId xmlns:a16="http://schemas.microsoft.com/office/drawing/2014/main" val="2296624664"/>
                  </a:ext>
                </a:extLst>
              </a:tr>
              <a:tr h="393358">
                <a:tc>
                  <a:txBody>
                    <a:bodyPr/>
                    <a:lstStyle/>
                    <a:p>
                      <a:r>
                        <a:rPr lang="en-US" sz="1400" dirty="0">
                          <a:solidFill>
                            <a:schemeClr val="tx1"/>
                          </a:solidFill>
                          <a:latin typeface="Arial" pitchFamily="34" charset="0"/>
                          <a:cs typeface="Arial" pitchFamily="34" charset="0"/>
                        </a:rPr>
                        <a:t>Water</a:t>
                      </a:r>
                      <a:endParaRPr lang="en-US" dirty="0"/>
                    </a:p>
                  </a:txBody>
                  <a:tcPr marL="87086" marR="87086">
                    <a:lnL w="9525" cap="flat" cmpd="sng" algn="ctr">
                      <a:solidFill>
                        <a:sysClr val="window" lastClr="FFFFFF"/>
                      </a:solidFill>
                      <a:prstDash val="solid"/>
                      <a:round/>
                      <a:headEnd type="none" w="med" len="med"/>
                      <a:tailEnd type="none" w="med" len="med"/>
                    </a:lnL>
                    <a:lnR w="9525" cap="flat" cmpd="sng" algn="ctr">
                      <a:solidFill>
                        <a:sysClr val="window" lastClr="FFFFFF"/>
                      </a:solidFill>
                      <a:prstDash val="solid"/>
                      <a:round/>
                      <a:headEnd type="none" w="med" len="med"/>
                      <a:tailEnd type="none" w="med" len="med"/>
                    </a:lnR>
                    <a:lnT w="9525" cap="flat" cmpd="sng" algn="ctr">
                      <a:solidFill>
                        <a:sysClr val="window" lastClr="FFFFFF"/>
                      </a:solidFill>
                      <a:prstDash val="solid"/>
                      <a:round/>
                      <a:headEnd type="none" w="med" len="med"/>
                      <a:tailEnd type="none" w="med" len="med"/>
                    </a:lnT>
                    <a:lnB w="9525"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AEAEA"/>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indent="0" algn="r" defTabSz="914400" rtl="0" eaLnBrk="1" fontAlgn="auto" latinLnBrk="0" hangingPunct="1">
                        <a:lnSpc>
                          <a:spcPct val="100000"/>
                        </a:lnSpc>
                        <a:spcBef>
                          <a:spcPts val="0"/>
                        </a:spcBef>
                        <a:spcAft>
                          <a:spcPts val="500"/>
                        </a:spcAft>
                        <a:buClrTx/>
                        <a:buSzTx/>
                        <a:buFontTx/>
                        <a:buNone/>
                        <a:tabLst/>
                        <a:defRPr/>
                      </a:pPr>
                      <a:r>
                        <a:rPr lang="en-US" sz="1400" b="1" dirty="0">
                          <a:solidFill>
                            <a:srgbClr val="00B050"/>
                          </a:solidFill>
                          <a:latin typeface="Arial" pitchFamily="34" charset="0"/>
                          <a:cs typeface="Arial" pitchFamily="34" charset="0"/>
                        </a:rPr>
                        <a:t>-13%</a:t>
                      </a:r>
                    </a:p>
                  </a:txBody>
                  <a:tcPr marL="87086" marR="522514">
                    <a:lnL w="9525" cap="flat" cmpd="sng" algn="ctr">
                      <a:solidFill>
                        <a:sysClr val="window" lastClr="FFFFFF"/>
                      </a:solidFill>
                      <a:prstDash val="solid"/>
                      <a:round/>
                      <a:headEnd type="none" w="med" len="med"/>
                      <a:tailEnd type="none" w="med" len="med"/>
                    </a:lnL>
                    <a:lnR w="9525" cap="flat" cmpd="sng" algn="ctr">
                      <a:solidFill>
                        <a:sysClr val="window" lastClr="FFFFFF"/>
                      </a:solidFill>
                      <a:prstDash val="solid"/>
                      <a:round/>
                      <a:headEnd type="none" w="med" len="med"/>
                      <a:tailEnd type="none" w="med" len="med"/>
                    </a:lnR>
                    <a:lnT w="9525" cap="flat" cmpd="sng" algn="ctr">
                      <a:solidFill>
                        <a:sysClr val="window" lastClr="FFFFFF"/>
                      </a:solidFill>
                      <a:prstDash val="solid"/>
                      <a:round/>
                      <a:headEnd type="none" w="med" len="med"/>
                      <a:tailEnd type="none" w="med" len="med"/>
                    </a:lnT>
                    <a:lnB w="9525"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AEAEA"/>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indent="0" algn="r" defTabSz="914400" rtl="0" eaLnBrk="1" fontAlgn="auto" latinLnBrk="0" hangingPunct="1">
                        <a:lnSpc>
                          <a:spcPct val="100000"/>
                        </a:lnSpc>
                        <a:spcBef>
                          <a:spcPts val="0"/>
                        </a:spcBef>
                        <a:spcAft>
                          <a:spcPts val="500"/>
                        </a:spcAft>
                        <a:buClrTx/>
                        <a:buSzTx/>
                        <a:buFontTx/>
                        <a:buNone/>
                        <a:tabLst/>
                        <a:defRPr/>
                      </a:pPr>
                      <a:r>
                        <a:rPr lang="en-US" sz="1400" kern="1200" dirty="0">
                          <a:solidFill>
                            <a:srgbClr val="000000"/>
                          </a:solidFill>
                          <a:effectLst/>
                          <a:latin typeface="Arial"/>
                          <a:ea typeface="+mn-ea"/>
                          <a:cs typeface="Arial"/>
                        </a:rPr>
                        <a:t>-5%</a:t>
                      </a:r>
                      <a:endParaRPr lang="en-US" sz="1400" dirty="0">
                        <a:solidFill>
                          <a:schemeClr val="tx1"/>
                        </a:solidFill>
                        <a:latin typeface="Arial" pitchFamily="34" charset="0"/>
                        <a:cs typeface="Arial" pitchFamily="34" charset="0"/>
                      </a:endParaRPr>
                    </a:p>
                  </a:txBody>
                  <a:tcPr marL="87086" marR="522514">
                    <a:lnL w="9525" cap="flat" cmpd="sng" algn="ctr">
                      <a:solidFill>
                        <a:sysClr val="window" lastClr="FFFFFF"/>
                      </a:solidFill>
                      <a:prstDash val="solid"/>
                      <a:round/>
                      <a:headEnd type="none" w="med" len="med"/>
                      <a:tailEnd type="none" w="med" len="med"/>
                    </a:lnL>
                    <a:lnR w="9525" cap="flat" cmpd="sng" algn="ctr">
                      <a:solidFill>
                        <a:sysClr val="window" lastClr="FFFFFF"/>
                      </a:solidFill>
                      <a:prstDash val="solid"/>
                      <a:round/>
                      <a:headEnd type="none" w="med" len="med"/>
                      <a:tailEnd type="none" w="med" len="med"/>
                    </a:lnR>
                    <a:lnT w="9525" cap="flat" cmpd="sng" algn="ctr">
                      <a:solidFill>
                        <a:sysClr val="window" lastClr="FFFFFF"/>
                      </a:solidFill>
                      <a:prstDash val="solid"/>
                      <a:round/>
                      <a:headEnd type="none" w="med" len="med"/>
                      <a:tailEnd type="none" w="med" len="med"/>
                    </a:lnT>
                    <a:lnB w="9525"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AEAEA"/>
                    </a:solidFill>
                  </a:tcPr>
                </a:tc>
                <a:extLst>
                  <a:ext uri="{0D108BD9-81ED-4DB2-BD59-A6C34878D82A}">
                    <a16:rowId xmlns:a16="http://schemas.microsoft.com/office/drawing/2014/main" val="10002"/>
                  </a:ext>
                </a:extLst>
              </a:tr>
            </a:tbl>
          </a:graphicData>
        </a:graphic>
      </p:graphicFrame>
      <p:sp>
        <p:nvSpPr>
          <p:cNvPr id="2" name="TextBox 1">
            <a:extLst>
              <a:ext uri="{FF2B5EF4-FFF2-40B4-BE49-F238E27FC236}">
                <a16:creationId xmlns:a16="http://schemas.microsoft.com/office/drawing/2014/main" id="{1577D9A8-FC1D-4F5C-97B8-F78963F3C1F3}"/>
              </a:ext>
            </a:extLst>
          </p:cNvPr>
          <p:cNvSpPr txBox="1"/>
          <p:nvPr/>
        </p:nvSpPr>
        <p:spPr>
          <a:xfrm>
            <a:off x="3206736" y="4326904"/>
            <a:ext cx="2428870" cy="369332"/>
          </a:xfrm>
          <a:prstGeom prst="rect">
            <a:avLst/>
          </a:prstGeom>
          <a:noFill/>
        </p:spPr>
        <p:txBody>
          <a:bodyPr wrap="none" rtlCol="0">
            <a:spAutoFit/>
          </a:bodyPr>
          <a:lstStyle/>
          <a:p>
            <a:r>
              <a:rPr lang="en-US" b="1" dirty="0">
                <a:solidFill>
                  <a:srgbClr val="0070C0"/>
                </a:solidFill>
                <a:latin typeface="Arial" pitchFamily="34" charset="0"/>
                <a:cs typeface="Arial" pitchFamily="34" charset="0"/>
              </a:rPr>
              <a:t>Note: 2012 Baseline </a:t>
            </a:r>
            <a:endParaRPr lang="en-US" dirty="0"/>
          </a:p>
        </p:txBody>
      </p:sp>
    </p:spTree>
    <p:extLst>
      <p:ext uri="{BB962C8B-B14F-4D97-AF65-F5344CB8AC3E}">
        <p14:creationId xmlns:p14="http://schemas.microsoft.com/office/powerpoint/2010/main" val="18424576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CBDD23AD-877E-4B38-9A81-B3839F73D47A}"/>
              </a:ext>
            </a:extLst>
          </p:cNvPr>
          <p:cNvSpPr>
            <a:spLocks noGrp="1"/>
          </p:cNvSpPr>
          <p:nvPr>
            <p:ph type="title"/>
          </p:nvPr>
        </p:nvSpPr>
        <p:spPr/>
        <p:txBody>
          <a:bodyPr/>
          <a:lstStyle/>
          <a:p>
            <a:r>
              <a:rPr lang="en-US" b="1" dirty="0">
                <a:solidFill>
                  <a:schemeClr val="accent1"/>
                </a:solidFill>
              </a:rPr>
              <a:t>Water Program Pillars</a:t>
            </a:r>
            <a:endParaRPr lang="en-GB" b="1" dirty="0"/>
          </a:p>
        </p:txBody>
      </p:sp>
      <p:sp>
        <p:nvSpPr>
          <p:cNvPr id="3" name="Date Placeholder 2">
            <a:extLst>
              <a:ext uri="{FF2B5EF4-FFF2-40B4-BE49-F238E27FC236}">
                <a16:creationId xmlns:a16="http://schemas.microsoft.com/office/drawing/2014/main" id="{7D5913C8-C9B8-425B-80FD-21FA478D990F}"/>
              </a:ext>
            </a:extLst>
          </p:cNvPr>
          <p:cNvSpPr>
            <a:spLocks noGrp="1"/>
          </p:cNvSpPr>
          <p:nvPr>
            <p:ph type="dt" sz="half" idx="10"/>
          </p:nvPr>
        </p:nvSpPr>
        <p:spPr/>
        <p:txBody>
          <a:bodyPr/>
          <a:lstStyle/>
          <a:p>
            <a:pPr>
              <a:defRPr/>
            </a:pPr>
            <a:r>
              <a:rPr lang="en-US" dirty="0"/>
              <a:t> </a:t>
            </a:r>
          </a:p>
        </p:txBody>
      </p:sp>
      <p:sp>
        <p:nvSpPr>
          <p:cNvPr id="4" name="Slide Number Placeholder 3">
            <a:extLst>
              <a:ext uri="{FF2B5EF4-FFF2-40B4-BE49-F238E27FC236}">
                <a16:creationId xmlns:a16="http://schemas.microsoft.com/office/drawing/2014/main" id="{491F6285-F812-4A3C-98B6-79D9343FA61A}"/>
              </a:ext>
            </a:extLst>
          </p:cNvPr>
          <p:cNvSpPr>
            <a:spLocks noGrp="1"/>
          </p:cNvSpPr>
          <p:nvPr>
            <p:ph type="sldNum" sz="quarter" idx="12"/>
          </p:nvPr>
        </p:nvSpPr>
        <p:spPr/>
        <p:txBody>
          <a:bodyPr/>
          <a:lstStyle/>
          <a:p>
            <a:pPr>
              <a:defRPr/>
            </a:pPr>
            <a:fld id="{32ADC85E-F934-4468-8923-91F44F5C7A81}" type="slidenum">
              <a:rPr lang="en-US" smtClean="0"/>
              <a:pPr>
                <a:defRPr/>
              </a:pPr>
              <a:t>33</a:t>
            </a:fld>
            <a:endParaRPr lang="en-US" dirty="0"/>
          </a:p>
        </p:txBody>
      </p:sp>
      <p:sp>
        <p:nvSpPr>
          <p:cNvPr id="7" name="Rectangle 6">
            <a:extLst>
              <a:ext uri="{FF2B5EF4-FFF2-40B4-BE49-F238E27FC236}">
                <a16:creationId xmlns:a16="http://schemas.microsoft.com/office/drawing/2014/main" id="{BC9C877C-A22B-4F5B-917E-B1899B357DC8}"/>
              </a:ext>
            </a:extLst>
          </p:cNvPr>
          <p:cNvSpPr/>
          <p:nvPr/>
        </p:nvSpPr>
        <p:spPr>
          <a:xfrm>
            <a:off x="1828801" y="3136880"/>
            <a:ext cx="5986020" cy="3139321"/>
          </a:xfrm>
          <a:prstGeom prst="rect">
            <a:avLst/>
          </a:prstGeom>
        </p:spPr>
        <p:txBody>
          <a:bodyPr wrap="square">
            <a:spAutoFit/>
          </a:bodyPr>
          <a:lstStyle/>
          <a:p>
            <a:pPr marL="514350" indent="-514350">
              <a:buFont typeface="+mj-lt"/>
              <a:buAutoNum type="arabicPeriod"/>
            </a:pPr>
            <a:r>
              <a:rPr lang="en-US" dirty="0">
                <a:solidFill>
                  <a:schemeClr val="bg1">
                    <a:lumMod val="50000"/>
                  </a:schemeClr>
                </a:solidFill>
              </a:rPr>
              <a:t>Water Reduction Goal</a:t>
            </a:r>
          </a:p>
          <a:p>
            <a:pPr lvl="1"/>
            <a:endParaRPr lang="en-US" dirty="0">
              <a:solidFill>
                <a:schemeClr val="bg1">
                  <a:lumMod val="50000"/>
                </a:schemeClr>
              </a:solidFill>
            </a:endParaRPr>
          </a:p>
          <a:p>
            <a:pPr lvl="1"/>
            <a:r>
              <a:rPr lang="en-US" dirty="0">
                <a:solidFill>
                  <a:schemeClr val="bg1">
                    <a:lumMod val="50000"/>
                  </a:schemeClr>
                </a:solidFill>
              </a:rPr>
              <a:t>The water reduction goal is administered through </a:t>
            </a:r>
          </a:p>
          <a:p>
            <a:pPr marL="1200150" lvl="2" indent="-285750">
              <a:buFont typeface="Arial" panose="020B0604020202020204" pitchFamily="34" charset="0"/>
              <a:buChar char="•"/>
            </a:pPr>
            <a:r>
              <a:rPr lang="en-US" dirty="0">
                <a:solidFill>
                  <a:schemeClr val="bg1">
                    <a:lumMod val="50000"/>
                  </a:schemeClr>
                </a:solidFill>
              </a:rPr>
              <a:t>Site program champion</a:t>
            </a:r>
          </a:p>
          <a:p>
            <a:pPr marL="1200150" lvl="2" indent="-285750">
              <a:buFont typeface="Arial" panose="020B0604020202020204" pitchFamily="34" charset="0"/>
              <a:buChar char="•"/>
            </a:pPr>
            <a:r>
              <a:rPr lang="en-US" dirty="0">
                <a:solidFill>
                  <a:schemeClr val="bg1">
                    <a:lumMod val="50000"/>
                  </a:schemeClr>
                </a:solidFill>
              </a:rPr>
              <a:t>Internal good practices (case studies)</a:t>
            </a:r>
          </a:p>
          <a:p>
            <a:pPr marL="1200150" lvl="2" indent="-285750">
              <a:buFont typeface="Arial" panose="020B0604020202020204" pitchFamily="34" charset="0"/>
              <a:buChar char="•"/>
            </a:pPr>
            <a:r>
              <a:rPr lang="en-US" dirty="0">
                <a:solidFill>
                  <a:schemeClr val="bg1">
                    <a:lumMod val="50000"/>
                  </a:schemeClr>
                </a:solidFill>
              </a:rPr>
              <a:t>Subject matter expert support</a:t>
            </a:r>
          </a:p>
          <a:p>
            <a:pPr marL="1200150" lvl="2" indent="-285750">
              <a:buFont typeface="Arial" panose="020B0604020202020204" pitchFamily="34" charset="0"/>
              <a:buChar char="•"/>
            </a:pPr>
            <a:r>
              <a:rPr lang="en-US" dirty="0">
                <a:solidFill>
                  <a:schemeClr val="bg1">
                    <a:lumMod val="50000"/>
                  </a:schemeClr>
                </a:solidFill>
              </a:rPr>
              <a:t>Project tracking tool</a:t>
            </a:r>
          </a:p>
          <a:p>
            <a:pPr marL="1200150" lvl="2" indent="-285750">
              <a:buFont typeface="Arial" panose="020B0604020202020204" pitchFamily="34" charset="0"/>
              <a:buChar char="•"/>
            </a:pPr>
            <a:r>
              <a:rPr lang="en-US" dirty="0">
                <a:solidFill>
                  <a:schemeClr val="bg1">
                    <a:lumMod val="50000"/>
                  </a:schemeClr>
                </a:solidFill>
              </a:rPr>
              <a:t>Progress is monitored through monthly and quarterly reporting</a:t>
            </a:r>
          </a:p>
          <a:p>
            <a:r>
              <a:rPr lang="en-US" dirty="0">
                <a:solidFill>
                  <a:schemeClr val="bg1">
                    <a:lumMod val="50000"/>
                  </a:schemeClr>
                </a:solidFill>
              </a:rPr>
              <a:t> </a:t>
            </a:r>
          </a:p>
          <a:p>
            <a:endParaRPr lang="en-US" dirty="0">
              <a:solidFill>
                <a:schemeClr val="bg1">
                  <a:lumMod val="50000"/>
                </a:schemeClr>
              </a:solidFill>
            </a:endParaRPr>
          </a:p>
        </p:txBody>
      </p:sp>
      <p:sp>
        <p:nvSpPr>
          <p:cNvPr id="2" name="TextBox 1">
            <a:extLst>
              <a:ext uri="{FF2B5EF4-FFF2-40B4-BE49-F238E27FC236}">
                <a16:creationId xmlns:a16="http://schemas.microsoft.com/office/drawing/2014/main" id="{6EEFFBCA-C927-431E-8A4E-ECD722A14D33}"/>
              </a:ext>
            </a:extLst>
          </p:cNvPr>
          <p:cNvSpPr txBox="1"/>
          <p:nvPr/>
        </p:nvSpPr>
        <p:spPr>
          <a:xfrm>
            <a:off x="1395168" y="1379701"/>
            <a:ext cx="5231875" cy="1015663"/>
          </a:xfrm>
          <a:prstGeom prst="rect">
            <a:avLst/>
          </a:prstGeom>
          <a:noFill/>
        </p:spPr>
        <p:txBody>
          <a:bodyPr wrap="square" rtlCol="0">
            <a:spAutoFit/>
          </a:bodyPr>
          <a:lstStyle/>
          <a:p>
            <a:r>
              <a:rPr lang="en-US" sz="2000" dirty="0">
                <a:solidFill>
                  <a:schemeClr val="bg1">
                    <a:lumMod val="50000"/>
                  </a:schemeClr>
                </a:solidFill>
              </a:rPr>
              <a:t>Pillar 1: Water Reduction Goal</a:t>
            </a:r>
          </a:p>
          <a:p>
            <a:endParaRPr lang="en-US" sz="2000" dirty="0">
              <a:solidFill>
                <a:schemeClr val="bg1">
                  <a:lumMod val="50000"/>
                </a:schemeClr>
              </a:solidFill>
            </a:endParaRPr>
          </a:p>
          <a:p>
            <a:r>
              <a:rPr lang="en-US" sz="2000" dirty="0">
                <a:solidFill>
                  <a:schemeClr val="bg1">
                    <a:lumMod val="50000"/>
                  </a:schemeClr>
                </a:solidFill>
              </a:rPr>
              <a:t>Pillar 2: Water Supply Risk</a:t>
            </a:r>
          </a:p>
        </p:txBody>
      </p:sp>
    </p:spTree>
    <p:extLst>
      <p:ext uri="{BB962C8B-B14F-4D97-AF65-F5344CB8AC3E}">
        <p14:creationId xmlns:p14="http://schemas.microsoft.com/office/powerpoint/2010/main" val="36926726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fld id="{A414708F-E0A3-492E-934F-72F03D03503F}" type="slidenum">
              <a:rPr lang="en-US"/>
              <a:pPr/>
              <a:t>34</a:t>
            </a:fld>
            <a:endParaRPr lang="en-US"/>
          </a:p>
        </p:txBody>
      </p:sp>
      <p:sp>
        <p:nvSpPr>
          <p:cNvPr id="6" name="Footer Placeholder 5"/>
          <p:cNvSpPr>
            <a:spLocks noGrp="1"/>
          </p:cNvSpPr>
          <p:nvPr>
            <p:ph type="ftr" sz="quarter" idx="12"/>
          </p:nvPr>
        </p:nvSpPr>
        <p:spPr>
          <a:xfrm>
            <a:off x="7315201" y="6331339"/>
            <a:ext cx="1695216" cy="365125"/>
          </a:xfrm>
        </p:spPr>
        <p:txBody>
          <a:bodyPr/>
          <a:lstStyle/>
          <a:p>
            <a:r>
              <a:rPr lang="en-US" dirty="0"/>
              <a:t>Utility Operations Network</a:t>
            </a:r>
          </a:p>
        </p:txBody>
      </p:sp>
      <p:sp>
        <p:nvSpPr>
          <p:cNvPr id="851970" name="Rectangle 2"/>
          <p:cNvSpPr>
            <a:spLocks noGrp="1" noChangeArrowheads="1"/>
          </p:cNvSpPr>
          <p:nvPr>
            <p:ph type="title"/>
          </p:nvPr>
        </p:nvSpPr>
        <p:spPr>
          <a:xfrm>
            <a:off x="373609" y="232902"/>
            <a:ext cx="6858243" cy="954107"/>
          </a:xfrm>
        </p:spPr>
        <p:txBody>
          <a:bodyPr>
            <a:normAutofit/>
          </a:bodyPr>
          <a:lstStyle/>
          <a:p>
            <a:r>
              <a:rPr lang="en-US" b="1" dirty="0"/>
              <a:t>Case Study 1: </a:t>
            </a:r>
            <a:br>
              <a:rPr lang="en-US" b="1" dirty="0"/>
            </a:br>
            <a:r>
              <a:rPr lang="en-US" b="1" dirty="0"/>
              <a:t>Blowdown Recovery For Reuse</a:t>
            </a:r>
          </a:p>
        </p:txBody>
      </p:sp>
      <p:sp>
        <p:nvSpPr>
          <p:cNvPr id="851971" name="Rectangle 3"/>
          <p:cNvSpPr>
            <a:spLocks noGrp="1" noChangeArrowheads="1"/>
          </p:cNvSpPr>
          <p:nvPr>
            <p:ph type="body" idx="1"/>
          </p:nvPr>
        </p:nvSpPr>
        <p:spPr>
          <a:xfrm>
            <a:off x="508432" y="1622082"/>
            <a:ext cx="8230810" cy="4525962"/>
          </a:xfrm>
        </p:spPr>
        <p:txBody>
          <a:bodyPr/>
          <a:lstStyle/>
          <a:p>
            <a:pPr>
              <a:buFontTx/>
              <a:buNone/>
            </a:pPr>
            <a:r>
              <a:rPr lang="en-US" sz="1800" b="1" dirty="0"/>
              <a:t>Summary:</a:t>
            </a:r>
            <a:r>
              <a:rPr lang="en-US" sz="1800" dirty="0"/>
              <a:t> </a:t>
            </a:r>
          </a:p>
          <a:p>
            <a:r>
              <a:rPr lang="en-US" sz="1800" dirty="0"/>
              <a:t>Backwash and rinse cycles from water purification plants are recovered for re-use. </a:t>
            </a:r>
          </a:p>
          <a:p>
            <a:pPr>
              <a:buFontTx/>
              <a:buNone/>
            </a:pPr>
            <a:r>
              <a:rPr lang="en-US" sz="1800" b="1" dirty="0"/>
              <a:t>Case Study :</a:t>
            </a:r>
          </a:p>
          <a:p>
            <a:r>
              <a:rPr lang="en-US" sz="1800" dirty="0"/>
              <a:t>The site is recapturing high quality water from</a:t>
            </a:r>
          </a:p>
          <a:p>
            <a:pPr lvl="1"/>
            <a:r>
              <a:rPr lang="en-US" sz="1800" dirty="0"/>
              <a:t>rinsing deionization columns, </a:t>
            </a:r>
          </a:p>
          <a:p>
            <a:pPr lvl="1"/>
            <a:r>
              <a:rPr lang="en-US" sz="1800" dirty="0"/>
              <a:t>backwashing an ultra-filter, </a:t>
            </a:r>
          </a:p>
          <a:p>
            <a:pPr lvl="1"/>
            <a:r>
              <a:rPr lang="en-US" sz="1800" dirty="0"/>
              <a:t>WFI still blow-down and </a:t>
            </a:r>
          </a:p>
          <a:p>
            <a:pPr lvl="1"/>
            <a:r>
              <a:rPr lang="en-US" sz="1800" dirty="0"/>
              <a:t>draining of WFI storage tanks (to minimize volume during sanitization).  </a:t>
            </a:r>
          </a:p>
          <a:p>
            <a:r>
              <a:rPr lang="en-US" sz="1800" dirty="0"/>
              <a:t>The recaptured water is used as boiler feed water. </a:t>
            </a:r>
          </a:p>
          <a:p>
            <a:r>
              <a:rPr lang="en-US" sz="1800" dirty="0"/>
              <a:t>This has resulted in annual savings of </a:t>
            </a:r>
            <a:r>
              <a:rPr lang="en-US" sz="1800" b="1" i="1" dirty="0"/>
              <a:t>$144,000</a:t>
            </a:r>
            <a:r>
              <a:rPr lang="en-US" sz="1800" dirty="0"/>
              <a:t> in boiler feed water treatment and wastewater treatment costs of blow-down.</a:t>
            </a:r>
          </a:p>
          <a:p>
            <a:endParaRPr lang="en-US" sz="1800" dirty="0"/>
          </a:p>
        </p:txBody>
      </p:sp>
    </p:spTree>
    <p:extLst>
      <p:ext uri="{BB962C8B-B14F-4D97-AF65-F5344CB8AC3E}">
        <p14:creationId xmlns:p14="http://schemas.microsoft.com/office/powerpoint/2010/main" val="31171136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Slide Number Placeholder 1"/>
          <p:cNvSpPr>
            <a:spLocks noGrp="1"/>
          </p:cNvSpPr>
          <p:nvPr>
            <p:ph type="sldNum" sz="quarter" idx="12"/>
          </p:nvPr>
        </p:nvSpPr>
        <p:spPr>
          <a:prstGeom prst="rect">
            <a:avLst/>
          </a:prstGeom>
        </p:spPr>
        <p:txBody>
          <a:bodyPr/>
          <a:lstStyle/>
          <a:p>
            <a:pPr algn="l">
              <a:defRPr/>
            </a:pPr>
            <a:fld id="{C570DABC-E627-49E2-905D-DB212317B3BC}" type="slidenum">
              <a:rPr lang="en-US"/>
              <a:pPr algn="l">
                <a:defRPr/>
              </a:pPr>
              <a:t>35</a:t>
            </a:fld>
            <a:endParaRPr lang="en-US"/>
          </a:p>
        </p:txBody>
      </p:sp>
      <p:sp>
        <p:nvSpPr>
          <p:cNvPr id="4101" name="Line 2"/>
          <p:cNvSpPr>
            <a:spLocks noChangeShapeType="1"/>
          </p:cNvSpPr>
          <p:nvPr/>
        </p:nvSpPr>
        <p:spPr bwMode="auto">
          <a:xfrm flipH="1" flipV="1">
            <a:off x="6705600" y="2362200"/>
            <a:ext cx="0" cy="762000"/>
          </a:xfrm>
          <a:prstGeom prst="line">
            <a:avLst/>
          </a:prstGeom>
          <a:noFill/>
          <a:ln w="19050">
            <a:solidFill>
              <a:srgbClr val="0066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102" name="Rectangle 3"/>
          <p:cNvSpPr>
            <a:spLocks noChangeArrowheads="1"/>
          </p:cNvSpPr>
          <p:nvPr/>
        </p:nvSpPr>
        <p:spPr bwMode="auto">
          <a:xfrm>
            <a:off x="685800" y="1600200"/>
            <a:ext cx="3124200" cy="4267200"/>
          </a:xfrm>
          <a:prstGeom prst="rect">
            <a:avLst/>
          </a:prstGeom>
          <a:noFill/>
          <a:ln w="28575">
            <a:solidFill>
              <a:srgbClr val="CCCCFF"/>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endParaRPr lang="en-US" altLang="en-US"/>
          </a:p>
        </p:txBody>
      </p:sp>
      <p:sp>
        <p:nvSpPr>
          <p:cNvPr id="4103" name="Rectangle 4"/>
          <p:cNvSpPr>
            <a:spLocks noChangeArrowheads="1"/>
          </p:cNvSpPr>
          <p:nvPr/>
        </p:nvSpPr>
        <p:spPr bwMode="auto">
          <a:xfrm>
            <a:off x="4953000" y="1295400"/>
            <a:ext cx="3733800" cy="4648200"/>
          </a:xfrm>
          <a:prstGeom prst="rect">
            <a:avLst/>
          </a:prstGeom>
          <a:noFill/>
          <a:ln w="28575">
            <a:solidFill>
              <a:srgbClr val="FFCCFF"/>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endParaRPr lang="en-US" altLang="en-US"/>
          </a:p>
        </p:txBody>
      </p:sp>
      <p:pic>
        <p:nvPicPr>
          <p:cNvPr id="4104" name="Picture 5" descr="Copy of 100-0019_IM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0" y="3048000"/>
            <a:ext cx="1905000" cy="14287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4105" name="Picture 6" descr="100-0002_IMG_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6707" y="4768138"/>
            <a:ext cx="2057400" cy="15430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4106" name="Picture 7" descr="100-0040_IM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2895600"/>
            <a:ext cx="2057400" cy="15430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4107" name="Picture 8" descr="100-0025_IM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14800" y="5105400"/>
            <a:ext cx="1905000" cy="14287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4108" name="Picture 9" descr="100-0008_IM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14800" y="2819400"/>
            <a:ext cx="1905000" cy="14287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109" name="Line 10"/>
          <p:cNvSpPr>
            <a:spLocks noChangeShapeType="1"/>
          </p:cNvSpPr>
          <p:nvPr/>
        </p:nvSpPr>
        <p:spPr bwMode="auto">
          <a:xfrm flipV="1">
            <a:off x="1066800" y="4953000"/>
            <a:ext cx="228600" cy="0"/>
          </a:xfrm>
          <a:prstGeom prst="line">
            <a:avLst/>
          </a:prstGeom>
          <a:noFill/>
          <a:ln w="19050">
            <a:solidFill>
              <a:srgbClr val="0066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110" name="Line 11"/>
          <p:cNvSpPr>
            <a:spLocks noChangeShapeType="1"/>
          </p:cNvSpPr>
          <p:nvPr/>
        </p:nvSpPr>
        <p:spPr bwMode="auto">
          <a:xfrm>
            <a:off x="1066800" y="4419600"/>
            <a:ext cx="0" cy="533400"/>
          </a:xfrm>
          <a:prstGeom prst="line">
            <a:avLst/>
          </a:prstGeom>
          <a:noFill/>
          <a:ln w="19050">
            <a:solidFill>
              <a:srgbClr val="0066FF"/>
            </a:solidFill>
            <a:round/>
            <a:headEnd type="triangle" w="med" len="med"/>
            <a:tailEnd/>
          </a:ln>
          <a:extLst>
            <a:ext uri="{909E8E84-426E-40DD-AFC4-6F175D3DCCD1}">
              <a14:hiddenFill xmlns:a14="http://schemas.microsoft.com/office/drawing/2010/main">
                <a:noFill/>
              </a14:hiddenFill>
            </a:ext>
          </a:extLst>
        </p:spPr>
        <p:txBody>
          <a:bodyPr/>
          <a:lstStyle/>
          <a:p>
            <a:endParaRPr lang="en-US"/>
          </a:p>
        </p:txBody>
      </p:sp>
      <p:sp>
        <p:nvSpPr>
          <p:cNvPr id="4111" name="Line 12"/>
          <p:cNvSpPr>
            <a:spLocks noChangeShapeType="1"/>
          </p:cNvSpPr>
          <p:nvPr/>
        </p:nvSpPr>
        <p:spPr bwMode="auto">
          <a:xfrm flipV="1">
            <a:off x="1143000" y="2362200"/>
            <a:ext cx="0" cy="533400"/>
          </a:xfrm>
          <a:prstGeom prst="line">
            <a:avLst/>
          </a:prstGeom>
          <a:noFill/>
          <a:ln w="19050">
            <a:solidFill>
              <a:srgbClr val="0066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112" name="Line 13"/>
          <p:cNvSpPr>
            <a:spLocks noChangeShapeType="1"/>
          </p:cNvSpPr>
          <p:nvPr/>
        </p:nvSpPr>
        <p:spPr bwMode="auto">
          <a:xfrm>
            <a:off x="1143000" y="2362200"/>
            <a:ext cx="457200" cy="0"/>
          </a:xfrm>
          <a:prstGeom prst="line">
            <a:avLst/>
          </a:prstGeom>
          <a:noFill/>
          <a:ln w="19050">
            <a:solidFill>
              <a:srgbClr val="0066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113" name="Line 14"/>
          <p:cNvSpPr>
            <a:spLocks noChangeShapeType="1"/>
          </p:cNvSpPr>
          <p:nvPr/>
        </p:nvSpPr>
        <p:spPr bwMode="auto">
          <a:xfrm>
            <a:off x="4267200" y="2286000"/>
            <a:ext cx="0" cy="533400"/>
          </a:xfrm>
          <a:prstGeom prst="line">
            <a:avLst/>
          </a:prstGeom>
          <a:noFill/>
          <a:ln w="19050">
            <a:solidFill>
              <a:srgbClr val="0066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114" name="Line 15"/>
          <p:cNvSpPr>
            <a:spLocks noChangeShapeType="1"/>
          </p:cNvSpPr>
          <p:nvPr/>
        </p:nvSpPr>
        <p:spPr bwMode="auto">
          <a:xfrm>
            <a:off x="3505200" y="1828800"/>
            <a:ext cx="2438400" cy="0"/>
          </a:xfrm>
          <a:prstGeom prst="line">
            <a:avLst/>
          </a:prstGeom>
          <a:noFill/>
          <a:ln w="19050">
            <a:solidFill>
              <a:srgbClr val="0066FF"/>
            </a:solidFill>
            <a:round/>
            <a:headEnd type="triangle" w="med" len="med"/>
            <a:tailEnd/>
          </a:ln>
          <a:extLst>
            <a:ext uri="{909E8E84-426E-40DD-AFC4-6F175D3DCCD1}">
              <a14:hiddenFill xmlns:a14="http://schemas.microsoft.com/office/drawing/2010/main">
                <a:noFill/>
              </a14:hiddenFill>
            </a:ext>
          </a:extLst>
        </p:spPr>
        <p:txBody>
          <a:bodyPr/>
          <a:lstStyle/>
          <a:p>
            <a:endParaRPr lang="en-US"/>
          </a:p>
        </p:txBody>
      </p:sp>
      <p:sp>
        <p:nvSpPr>
          <p:cNvPr id="4115" name="Line 16"/>
          <p:cNvSpPr>
            <a:spLocks noChangeShapeType="1"/>
          </p:cNvSpPr>
          <p:nvPr/>
        </p:nvSpPr>
        <p:spPr bwMode="auto">
          <a:xfrm flipV="1">
            <a:off x="6858000" y="4495800"/>
            <a:ext cx="0" cy="838200"/>
          </a:xfrm>
          <a:prstGeom prst="line">
            <a:avLst/>
          </a:prstGeom>
          <a:noFill/>
          <a:ln w="19050">
            <a:solidFill>
              <a:srgbClr val="0066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116" name="Text Box 17"/>
          <p:cNvSpPr txBox="1">
            <a:spLocks noChangeArrowheads="1"/>
          </p:cNvSpPr>
          <p:nvPr/>
        </p:nvSpPr>
        <p:spPr bwMode="auto">
          <a:xfrm>
            <a:off x="1219200" y="6248402"/>
            <a:ext cx="21336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US" altLang="en-US" sz="1000"/>
              <a:t>Collected rainwater from site wide is stored in the retention sump</a:t>
            </a:r>
          </a:p>
        </p:txBody>
      </p:sp>
      <p:sp>
        <p:nvSpPr>
          <p:cNvPr id="4117" name="Text Box 18"/>
          <p:cNvSpPr txBox="1">
            <a:spLocks noChangeArrowheads="1"/>
          </p:cNvSpPr>
          <p:nvPr/>
        </p:nvSpPr>
        <p:spPr bwMode="auto">
          <a:xfrm>
            <a:off x="263062" y="5021183"/>
            <a:ext cx="1371600" cy="1354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US" altLang="en-US" sz="3200" b="1" dirty="0"/>
              <a:t>3. </a:t>
            </a:r>
            <a:r>
              <a:rPr lang="en-US" altLang="en-US" sz="1000" dirty="0"/>
              <a:t>The stored rainwater is transferred to the spare basin (additional storage) in cooling tower </a:t>
            </a:r>
          </a:p>
        </p:txBody>
      </p:sp>
      <p:sp>
        <p:nvSpPr>
          <p:cNvPr id="4118" name="Text Box 19"/>
          <p:cNvSpPr txBox="1">
            <a:spLocks noChangeArrowheads="1"/>
          </p:cNvSpPr>
          <p:nvPr/>
        </p:nvSpPr>
        <p:spPr bwMode="auto">
          <a:xfrm>
            <a:off x="228599" y="1905002"/>
            <a:ext cx="14478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US" altLang="en-US" sz="1000" dirty="0"/>
              <a:t>The rainwater is make up for the cooling tower operation</a:t>
            </a:r>
          </a:p>
        </p:txBody>
      </p:sp>
      <p:sp>
        <p:nvSpPr>
          <p:cNvPr id="4119" name="Text Box 20"/>
          <p:cNvSpPr txBox="1">
            <a:spLocks noChangeArrowheads="1"/>
          </p:cNvSpPr>
          <p:nvPr/>
        </p:nvSpPr>
        <p:spPr bwMode="auto">
          <a:xfrm>
            <a:off x="4267200" y="2057402"/>
            <a:ext cx="16002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US" altLang="en-US" sz="1000"/>
              <a:t>The water lost through blow down operation is recovered &amp; transferred to the Recycle tank</a:t>
            </a:r>
          </a:p>
        </p:txBody>
      </p:sp>
      <p:sp>
        <p:nvSpPr>
          <p:cNvPr id="4120" name="Text Box 21"/>
          <p:cNvSpPr txBox="1">
            <a:spLocks noChangeArrowheads="1"/>
          </p:cNvSpPr>
          <p:nvPr/>
        </p:nvSpPr>
        <p:spPr bwMode="auto">
          <a:xfrm>
            <a:off x="4572000" y="4419602"/>
            <a:ext cx="15240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US" altLang="en-US" sz="1000"/>
              <a:t>The recovered waste water is used for waste water treatment.</a:t>
            </a:r>
          </a:p>
        </p:txBody>
      </p:sp>
      <p:pic>
        <p:nvPicPr>
          <p:cNvPr id="4121" name="Picture 22" descr="100-0014_IM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00200" y="1143000"/>
            <a:ext cx="1905000" cy="14287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122" name="Line 23"/>
          <p:cNvSpPr>
            <a:spLocks noChangeShapeType="1"/>
          </p:cNvSpPr>
          <p:nvPr/>
        </p:nvSpPr>
        <p:spPr bwMode="auto">
          <a:xfrm>
            <a:off x="4572000" y="4267200"/>
            <a:ext cx="0" cy="838200"/>
          </a:xfrm>
          <a:prstGeom prst="line">
            <a:avLst/>
          </a:prstGeom>
          <a:noFill/>
          <a:ln w="19050">
            <a:solidFill>
              <a:srgbClr val="0066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123" name="Text Box 24"/>
          <p:cNvSpPr txBox="1">
            <a:spLocks noChangeArrowheads="1"/>
          </p:cNvSpPr>
          <p:nvPr/>
        </p:nvSpPr>
        <p:spPr bwMode="auto">
          <a:xfrm>
            <a:off x="6858000" y="4572002"/>
            <a:ext cx="15240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US" altLang="en-US" sz="1000"/>
              <a:t>Part of the treated water is recovered and filtered by sand filter.</a:t>
            </a:r>
          </a:p>
        </p:txBody>
      </p:sp>
      <p:pic>
        <p:nvPicPr>
          <p:cNvPr id="4124" name="Picture 25" descr="100-0027_IM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943600" y="914400"/>
            <a:ext cx="1905000" cy="14287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125" name="Text Box 26"/>
          <p:cNvSpPr txBox="1">
            <a:spLocks noChangeArrowheads="1"/>
          </p:cNvSpPr>
          <p:nvPr/>
        </p:nvSpPr>
        <p:spPr bwMode="auto">
          <a:xfrm>
            <a:off x="6705600" y="2438402"/>
            <a:ext cx="17526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US" altLang="en-US" sz="1000"/>
              <a:t>Treated water is blended with NEWater from supplier in the onsite LGIW tank.</a:t>
            </a:r>
          </a:p>
        </p:txBody>
      </p:sp>
      <p:sp>
        <p:nvSpPr>
          <p:cNvPr id="4126" name="Text Box 27"/>
          <p:cNvSpPr txBox="1">
            <a:spLocks noChangeArrowheads="1"/>
          </p:cNvSpPr>
          <p:nvPr/>
        </p:nvSpPr>
        <p:spPr bwMode="auto">
          <a:xfrm>
            <a:off x="4038600" y="1447802"/>
            <a:ext cx="1905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US" altLang="en-US" sz="1000"/>
              <a:t>Blended  water is make up for the cooling tower operation</a:t>
            </a:r>
          </a:p>
        </p:txBody>
      </p:sp>
      <p:sp>
        <p:nvSpPr>
          <p:cNvPr id="4127" name="Text Box 28"/>
          <p:cNvSpPr txBox="1">
            <a:spLocks noChangeArrowheads="1"/>
          </p:cNvSpPr>
          <p:nvPr/>
        </p:nvSpPr>
        <p:spPr bwMode="auto">
          <a:xfrm>
            <a:off x="91771" y="403774"/>
            <a:ext cx="3352800" cy="369332"/>
          </a:xfrm>
          <a:prstGeom prst="rect">
            <a:avLst/>
          </a:prstGeom>
          <a:noFill/>
          <a:ln>
            <a:noFill/>
          </a:ln>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US" altLang="en-US" b="1" dirty="0">
                <a:solidFill>
                  <a:schemeClr val="accent1"/>
                </a:solidFill>
                <a:latin typeface="+mj-lt"/>
              </a:rPr>
              <a:t>Case Study 2: Water Reuse</a:t>
            </a:r>
          </a:p>
        </p:txBody>
      </p:sp>
      <p:pic>
        <p:nvPicPr>
          <p:cNvPr id="4128" name="Picture 29" descr="100-0051_IM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315200" y="5257800"/>
            <a:ext cx="1028700" cy="1371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129" name="Line 30"/>
          <p:cNvSpPr>
            <a:spLocks noChangeShapeType="1"/>
          </p:cNvSpPr>
          <p:nvPr/>
        </p:nvSpPr>
        <p:spPr bwMode="auto">
          <a:xfrm>
            <a:off x="6019800" y="6400800"/>
            <a:ext cx="1295400" cy="0"/>
          </a:xfrm>
          <a:prstGeom prst="line">
            <a:avLst/>
          </a:prstGeom>
          <a:noFill/>
          <a:ln w="19050">
            <a:solidFill>
              <a:srgbClr val="0066FF"/>
            </a:solidFill>
            <a:round/>
            <a:headEnd type="triangle" w="med" len="med"/>
            <a:tailEnd/>
          </a:ln>
          <a:extLst>
            <a:ext uri="{909E8E84-426E-40DD-AFC4-6F175D3DCCD1}">
              <a14:hiddenFill xmlns:a14="http://schemas.microsoft.com/office/drawing/2010/main">
                <a:noFill/>
              </a14:hiddenFill>
            </a:ext>
          </a:extLst>
        </p:spPr>
        <p:txBody>
          <a:bodyPr/>
          <a:lstStyle/>
          <a:p>
            <a:endParaRPr lang="en-US"/>
          </a:p>
        </p:txBody>
      </p:sp>
      <p:sp>
        <p:nvSpPr>
          <p:cNvPr id="4130" name="Text Box 31"/>
          <p:cNvSpPr txBox="1">
            <a:spLocks noChangeArrowheads="1"/>
          </p:cNvSpPr>
          <p:nvPr/>
        </p:nvSpPr>
        <p:spPr bwMode="auto">
          <a:xfrm>
            <a:off x="6069014" y="5365425"/>
            <a:ext cx="1295400"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US" altLang="en-US" sz="3200" b="1" dirty="0"/>
              <a:t>1</a:t>
            </a:r>
            <a:r>
              <a:rPr lang="en-US" altLang="en-US" sz="2400" b="1" dirty="0"/>
              <a:t>.</a:t>
            </a:r>
            <a:r>
              <a:rPr lang="en-US" altLang="en-US" sz="1000" dirty="0"/>
              <a:t> Waste water from production sent for water treatment.</a:t>
            </a:r>
          </a:p>
        </p:txBody>
      </p:sp>
      <p:sp>
        <p:nvSpPr>
          <p:cNvPr id="4131" name="Line 32"/>
          <p:cNvSpPr>
            <a:spLocks noChangeShapeType="1"/>
          </p:cNvSpPr>
          <p:nvPr/>
        </p:nvSpPr>
        <p:spPr bwMode="auto">
          <a:xfrm>
            <a:off x="3505200" y="2286000"/>
            <a:ext cx="762000" cy="0"/>
          </a:xfrm>
          <a:prstGeom prst="line">
            <a:avLst/>
          </a:prstGeom>
          <a:noFill/>
          <a:ln w="19050">
            <a:solidFill>
              <a:srgbClr val="0066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132" name="Line 33"/>
          <p:cNvSpPr>
            <a:spLocks noChangeShapeType="1"/>
          </p:cNvSpPr>
          <p:nvPr/>
        </p:nvSpPr>
        <p:spPr bwMode="auto">
          <a:xfrm flipV="1">
            <a:off x="6019800" y="5334000"/>
            <a:ext cx="838200" cy="0"/>
          </a:xfrm>
          <a:prstGeom prst="line">
            <a:avLst/>
          </a:prstGeom>
          <a:noFill/>
          <a:ln w="19050">
            <a:solidFill>
              <a:srgbClr val="0066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133" name="Text Box 34"/>
          <p:cNvSpPr txBox="1">
            <a:spLocks noChangeArrowheads="1"/>
          </p:cNvSpPr>
          <p:nvPr/>
        </p:nvSpPr>
        <p:spPr bwMode="auto">
          <a:xfrm>
            <a:off x="429995" y="1066802"/>
            <a:ext cx="7671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US" altLang="en-US" sz="1200" b="1">
                <a:solidFill>
                  <a:srgbClr val="0000FF"/>
                </a:solidFill>
              </a:rPr>
              <a:t>Recovery</a:t>
            </a:r>
          </a:p>
        </p:txBody>
      </p:sp>
      <p:sp>
        <p:nvSpPr>
          <p:cNvPr id="4134" name="Text Box 35"/>
          <p:cNvSpPr txBox="1">
            <a:spLocks noChangeArrowheads="1"/>
          </p:cNvSpPr>
          <p:nvPr/>
        </p:nvSpPr>
        <p:spPr bwMode="auto">
          <a:xfrm>
            <a:off x="4702074" y="1066802"/>
            <a:ext cx="7431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US" altLang="en-US" sz="1200" b="1">
                <a:solidFill>
                  <a:srgbClr val="0000FF"/>
                </a:solidFill>
              </a:rPr>
              <a:t>Recycled</a:t>
            </a:r>
          </a:p>
        </p:txBody>
      </p:sp>
      <p:sp>
        <p:nvSpPr>
          <p:cNvPr id="4135" name="Line 36"/>
          <p:cNvSpPr>
            <a:spLocks noChangeShapeType="1"/>
          </p:cNvSpPr>
          <p:nvPr/>
        </p:nvSpPr>
        <p:spPr bwMode="auto">
          <a:xfrm flipH="1">
            <a:off x="7848600" y="1600200"/>
            <a:ext cx="381000" cy="0"/>
          </a:xfrm>
          <a:prstGeom prst="line">
            <a:avLst/>
          </a:prstGeom>
          <a:noFill/>
          <a:ln w="1905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136" name="Text Box 37"/>
          <p:cNvSpPr txBox="1">
            <a:spLocks noChangeArrowheads="1"/>
          </p:cNvSpPr>
          <p:nvPr/>
        </p:nvSpPr>
        <p:spPr bwMode="auto">
          <a:xfrm>
            <a:off x="7997478" y="1447802"/>
            <a:ext cx="10246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US" altLang="en-US" sz="3200" b="1" dirty="0"/>
              <a:t>2</a:t>
            </a:r>
            <a:r>
              <a:rPr lang="en-US" altLang="en-US" sz="2400" b="1" dirty="0"/>
              <a:t>. </a:t>
            </a:r>
            <a:r>
              <a:rPr lang="en-US" altLang="en-US" sz="1000" b="1" dirty="0"/>
              <a:t>NEWater</a:t>
            </a:r>
          </a:p>
        </p:txBody>
      </p:sp>
      <p:sp>
        <p:nvSpPr>
          <p:cNvPr id="4137" name="Line 38"/>
          <p:cNvSpPr>
            <a:spLocks noChangeShapeType="1"/>
          </p:cNvSpPr>
          <p:nvPr/>
        </p:nvSpPr>
        <p:spPr bwMode="auto">
          <a:xfrm flipH="1">
            <a:off x="8305800" y="5715000"/>
            <a:ext cx="228600" cy="0"/>
          </a:xfrm>
          <a:prstGeom prst="line">
            <a:avLst/>
          </a:prstGeom>
          <a:noFill/>
          <a:ln w="1905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138" name="Text Box 39"/>
          <p:cNvSpPr txBox="1">
            <a:spLocks noChangeArrowheads="1"/>
          </p:cNvSpPr>
          <p:nvPr/>
        </p:nvSpPr>
        <p:spPr bwMode="auto">
          <a:xfrm>
            <a:off x="8469314" y="5486402"/>
            <a:ext cx="674687"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US" altLang="en-US" sz="1000" b="1" dirty="0"/>
              <a:t>Process</a:t>
            </a:r>
          </a:p>
          <a:p>
            <a:pPr algn="ctr"/>
            <a:r>
              <a:rPr lang="en-US" altLang="en-US" sz="1000" b="1" dirty="0"/>
              <a:t>Water</a:t>
            </a:r>
          </a:p>
        </p:txBody>
      </p:sp>
      <p:sp>
        <p:nvSpPr>
          <p:cNvPr id="4139" name="Text Box 40"/>
          <p:cNvSpPr txBox="1">
            <a:spLocks noChangeArrowheads="1"/>
          </p:cNvSpPr>
          <p:nvPr/>
        </p:nvSpPr>
        <p:spPr bwMode="auto">
          <a:xfrm>
            <a:off x="4747821" y="6324602"/>
            <a:ext cx="540533" cy="246221"/>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US" altLang="en-US" sz="1000"/>
              <a:t>WWTP</a:t>
            </a:r>
          </a:p>
        </p:txBody>
      </p:sp>
      <p:sp>
        <p:nvSpPr>
          <p:cNvPr id="4140" name="Text Box 41"/>
          <p:cNvSpPr txBox="1">
            <a:spLocks noChangeArrowheads="1"/>
          </p:cNvSpPr>
          <p:nvPr/>
        </p:nvSpPr>
        <p:spPr bwMode="auto">
          <a:xfrm>
            <a:off x="7648096" y="6400802"/>
            <a:ext cx="394660" cy="246221"/>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US" altLang="en-US" sz="1000"/>
              <a:t>OSP</a:t>
            </a:r>
          </a:p>
        </p:txBody>
      </p:sp>
      <p:sp>
        <p:nvSpPr>
          <p:cNvPr id="4141" name="Text Box 42"/>
          <p:cNvSpPr txBox="1">
            <a:spLocks noChangeArrowheads="1"/>
          </p:cNvSpPr>
          <p:nvPr/>
        </p:nvSpPr>
        <p:spPr bwMode="auto">
          <a:xfrm>
            <a:off x="4695504" y="4038602"/>
            <a:ext cx="854721" cy="246221"/>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US" altLang="en-US" sz="1000"/>
              <a:t>Recycle Tank</a:t>
            </a:r>
          </a:p>
        </p:txBody>
      </p:sp>
      <p:sp>
        <p:nvSpPr>
          <p:cNvPr id="4142" name="Text Box 43"/>
          <p:cNvSpPr txBox="1">
            <a:spLocks noChangeArrowheads="1"/>
          </p:cNvSpPr>
          <p:nvPr/>
        </p:nvSpPr>
        <p:spPr bwMode="auto">
          <a:xfrm>
            <a:off x="7648818" y="4267202"/>
            <a:ext cx="737702" cy="246221"/>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US" altLang="en-US" sz="1000"/>
              <a:t>Sand Filter</a:t>
            </a:r>
          </a:p>
        </p:txBody>
      </p:sp>
      <p:sp>
        <p:nvSpPr>
          <p:cNvPr id="4143" name="Text Box 44"/>
          <p:cNvSpPr txBox="1">
            <a:spLocks noChangeArrowheads="1"/>
          </p:cNvSpPr>
          <p:nvPr/>
        </p:nvSpPr>
        <p:spPr bwMode="auto">
          <a:xfrm>
            <a:off x="6248400" y="2133602"/>
            <a:ext cx="1371600" cy="244475"/>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US" altLang="en-US" sz="1000"/>
              <a:t>Onsite LGIW  Tank</a:t>
            </a:r>
          </a:p>
        </p:txBody>
      </p:sp>
      <p:sp>
        <p:nvSpPr>
          <p:cNvPr id="4144" name="Text Box 45"/>
          <p:cNvSpPr txBox="1">
            <a:spLocks noChangeArrowheads="1"/>
          </p:cNvSpPr>
          <p:nvPr/>
        </p:nvSpPr>
        <p:spPr bwMode="auto">
          <a:xfrm>
            <a:off x="1768171" y="6019802"/>
            <a:ext cx="1015021" cy="246221"/>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US" altLang="en-US" sz="1000"/>
              <a:t>Retention sump</a:t>
            </a:r>
          </a:p>
        </p:txBody>
      </p:sp>
      <p:sp>
        <p:nvSpPr>
          <p:cNvPr id="4145" name="Text Box 46"/>
          <p:cNvSpPr txBox="1">
            <a:spLocks noChangeArrowheads="1"/>
          </p:cNvSpPr>
          <p:nvPr/>
        </p:nvSpPr>
        <p:spPr bwMode="auto">
          <a:xfrm>
            <a:off x="428838" y="4191002"/>
            <a:ext cx="1564852" cy="246221"/>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US" altLang="en-US" sz="1000"/>
              <a:t>Cooling Tower Spare Basin</a:t>
            </a:r>
          </a:p>
        </p:txBody>
      </p:sp>
      <p:sp>
        <p:nvSpPr>
          <p:cNvPr id="4146" name="Text Box 47"/>
          <p:cNvSpPr txBox="1">
            <a:spLocks noChangeArrowheads="1"/>
          </p:cNvSpPr>
          <p:nvPr/>
        </p:nvSpPr>
        <p:spPr bwMode="auto">
          <a:xfrm>
            <a:off x="2090828" y="2362202"/>
            <a:ext cx="933269" cy="246221"/>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US" altLang="en-US" sz="1000"/>
              <a:t>Cooling Tower</a:t>
            </a:r>
          </a:p>
        </p:txBody>
      </p:sp>
    </p:spTree>
    <p:extLst>
      <p:ext uri="{BB962C8B-B14F-4D97-AF65-F5344CB8AC3E}">
        <p14:creationId xmlns:p14="http://schemas.microsoft.com/office/powerpoint/2010/main" val="10590461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7542" y="530637"/>
            <a:ext cx="7466076" cy="523220"/>
          </a:xfrm>
        </p:spPr>
        <p:txBody>
          <a:bodyPr>
            <a:normAutofit/>
          </a:bodyPr>
          <a:lstStyle/>
          <a:p>
            <a:r>
              <a:rPr lang="en-US" b="1" dirty="0"/>
              <a:t>Pillar 2: Water Supply Risk</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1" y="2919998"/>
            <a:ext cx="4848950" cy="2643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78889" t="27199" r="5555" b="41783"/>
          <a:stretch/>
        </p:blipFill>
        <p:spPr bwMode="auto">
          <a:xfrm>
            <a:off x="5867400" y="2253734"/>
            <a:ext cx="2971800" cy="33463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Content Placeholder 2"/>
          <p:cNvSpPr txBox="1">
            <a:spLocks/>
          </p:cNvSpPr>
          <p:nvPr/>
        </p:nvSpPr>
        <p:spPr bwMode="auto">
          <a:xfrm>
            <a:off x="430924" y="1371600"/>
            <a:ext cx="8229600" cy="685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lvl1pPr marL="342900" indent="-342900" algn="l" rtl="0" fontAlgn="base">
              <a:spcBef>
                <a:spcPct val="20000"/>
              </a:spcBef>
              <a:spcAft>
                <a:spcPct val="0"/>
              </a:spcAft>
              <a:buFont typeface="Arial" charset="0"/>
              <a:buChar char="•"/>
              <a:defRPr sz="2800" kern="1200">
                <a:solidFill>
                  <a:schemeClr val="tx1"/>
                </a:solidFill>
                <a:latin typeface="Arial" pitchFamily="34" charset="0"/>
                <a:ea typeface="+mn-ea"/>
                <a:cs typeface="Arial" pitchFamily="34" charset="0"/>
              </a:defRPr>
            </a:lvl1pPr>
            <a:lvl2pPr marL="742950" indent="-285750" algn="l" rtl="0" fontAlgn="base">
              <a:spcBef>
                <a:spcPct val="20000"/>
              </a:spcBef>
              <a:spcAft>
                <a:spcPct val="0"/>
              </a:spcAft>
              <a:buFont typeface="Arial" charset="0"/>
              <a:buChar char="–"/>
              <a:defRPr sz="2400" kern="1200">
                <a:solidFill>
                  <a:schemeClr val="tx1"/>
                </a:solidFill>
                <a:latin typeface="Arial" pitchFamily="34" charset="0"/>
                <a:ea typeface="+mn-ea"/>
                <a:cs typeface="Arial" pitchFamily="34" charset="0"/>
              </a:defRPr>
            </a:lvl2pPr>
            <a:lvl3pPr marL="1143000" indent="-228600" algn="l" rtl="0" fontAlgn="base">
              <a:spcBef>
                <a:spcPct val="20000"/>
              </a:spcBef>
              <a:spcAft>
                <a:spcPct val="0"/>
              </a:spcAft>
              <a:buFont typeface="Arial" charset="0"/>
              <a:buChar char="•"/>
              <a:defRPr sz="2000" kern="1200">
                <a:solidFill>
                  <a:schemeClr val="tx1"/>
                </a:solidFill>
                <a:latin typeface="Arial" pitchFamily="34" charset="0"/>
                <a:ea typeface="+mn-ea"/>
                <a:cs typeface="Arial" pitchFamily="34" charset="0"/>
              </a:defRPr>
            </a:lvl3pPr>
            <a:lvl4pPr marL="1600200" indent="-228600" algn="l" rtl="0" fontAlgn="base">
              <a:spcBef>
                <a:spcPct val="20000"/>
              </a:spcBef>
              <a:spcAft>
                <a:spcPct val="0"/>
              </a:spcAft>
              <a:buFont typeface="Arial" charset="0"/>
              <a:buChar char="–"/>
              <a:defRPr sz="1700" kern="1200">
                <a:solidFill>
                  <a:schemeClr val="tx1"/>
                </a:solidFill>
                <a:latin typeface="Arial" pitchFamily="34" charset="0"/>
                <a:ea typeface="+mn-ea"/>
                <a:cs typeface="Arial" pitchFamily="34" charset="0"/>
              </a:defRPr>
            </a:lvl4pPr>
            <a:lvl5pPr marL="2057400" indent="-228600" algn="l" rtl="0" fontAlgn="base">
              <a:spcBef>
                <a:spcPct val="20000"/>
              </a:spcBef>
              <a:spcAft>
                <a:spcPct val="0"/>
              </a:spcAft>
              <a:buFont typeface="Arial" charset="0"/>
              <a:buChar char="»"/>
              <a:defRPr sz="14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000" b="1" dirty="0">
                <a:solidFill>
                  <a:schemeClr val="bg1">
                    <a:lumMod val="50000"/>
                  </a:schemeClr>
                </a:solidFill>
              </a:rPr>
              <a:t>Step 1: </a:t>
            </a:r>
            <a:r>
              <a:rPr lang="en-US" sz="2000" dirty="0">
                <a:solidFill>
                  <a:schemeClr val="bg1">
                    <a:lumMod val="50000"/>
                  </a:schemeClr>
                </a:solidFill>
              </a:rPr>
              <a:t>Identify risks at regional level &amp; prioritize site focus </a:t>
            </a:r>
          </a:p>
          <a:p>
            <a:pPr marL="0" indent="0">
              <a:buNone/>
            </a:pPr>
            <a:endParaRPr lang="en-US" sz="2000" dirty="0">
              <a:solidFill>
                <a:schemeClr val="bg1">
                  <a:lumMod val="50000"/>
                </a:schemeClr>
              </a:solidFill>
            </a:endParaRPr>
          </a:p>
        </p:txBody>
      </p:sp>
      <p:sp>
        <p:nvSpPr>
          <p:cNvPr id="8" name="TextBox 7"/>
          <p:cNvSpPr txBox="1"/>
          <p:nvPr/>
        </p:nvSpPr>
        <p:spPr>
          <a:xfrm>
            <a:off x="993228" y="2438400"/>
            <a:ext cx="3968708" cy="369332"/>
          </a:xfrm>
          <a:prstGeom prst="rect">
            <a:avLst/>
          </a:prstGeom>
          <a:noFill/>
        </p:spPr>
        <p:txBody>
          <a:bodyPr wrap="square" rtlCol="0">
            <a:spAutoFit/>
          </a:bodyPr>
          <a:lstStyle/>
          <a:p>
            <a:r>
              <a:rPr lang="en-US" b="1" i="1" dirty="0"/>
              <a:t>WRI Aqueduct Risk Mapping Tool</a:t>
            </a:r>
          </a:p>
        </p:txBody>
      </p:sp>
    </p:spTree>
    <p:extLst>
      <p:ext uri="{BB962C8B-B14F-4D97-AF65-F5344CB8AC3E}">
        <p14:creationId xmlns:p14="http://schemas.microsoft.com/office/powerpoint/2010/main" val="37428718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8A6BD3D-C9E2-4597-8A36-1B00A9192338}"/>
              </a:ext>
            </a:extLst>
          </p:cNvPr>
          <p:cNvSpPr>
            <a:spLocks noGrp="1"/>
          </p:cNvSpPr>
          <p:nvPr>
            <p:ph type="title"/>
          </p:nvPr>
        </p:nvSpPr>
        <p:spPr/>
        <p:txBody>
          <a:bodyPr>
            <a:normAutofit/>
          </a:bodyPr>
          <a:lstStyle/>
          <a:p>
            <a:r>
              <a:rPr lang="en-US" b="1" dirty="0">
                <a:solidFill>
                  <a:schemeClr val="accent1"/>
                </a:solidFill>
                <a:latin typeface="+mj-lt"/>
              </a:rPr>
              <a:t>Aqueduct Weighting Factors</a:t>
            </a:r>
          </a:p>
        </p:txBody>
      </p:sp>
      <p:sp>
        <p:nvSpPr>
          <p:cNvPr id="9" name="Slide Number Placeholder 8">
            <a:extLst>
              <a:ext uri="{FF2B5EF4-FFF2-40B4-BE49-F238E27FC236}">
                <a16:creationId xmlns:a16="http://schemas.microsoft.com/office/drawing/2014/main" id="{EBDCB045-DABD-4653-9DFD-FC8B6FE1C34F}"/>
              </a:ext>
            </a:extLst>
          </p:cNvPr>
          <p:cNvSpPr>
            <a:spLocks noGrp="1"/>
          </p:cNvSpPr>
          <p:nvPr>
            <p:ph type="sldNum" sz="quarter" idx="12"/>
          </p:nvPr>
        </p:nvSpPr>
        <p:spPr/>
        <p:txBody>
          <a:bodyPr/>
          <a:lstStyle/>
          <a:p>
            <a:fld id="{83D12EE2-0A52-405F-9235-0A5D75AB581D}" type="slidenum">
              <a:rPr lang="en-US" smtClean="0"/>
              <a:pPr/>
              <a:t>37</a:t>
            </a:fld>
            <a:endParaRPr lang="en-US" dirty="0"/>
          </a:p>
        </p:txBody>
      </p:sp>
      <p:grpSp>
        <p:nvGrpSpPr>
          <p:cNvPr id="2" name="Group 1">
            <a:extLst>
              <a:ext uri="{FF2B5EF4-FFF2-40B4-BE49-F238E27FC236}">
                <a16:creationId xmlns:a16="http://schemas.microsoft.com/office/drawing/2014/main" id="{D38C0991-91E0-4791-AC13-2E9B37CCEDE9}"/>
              </a:ext>
            </a:extLst>
          </p:cNvPr>
          <p:cNvGrpSpPr/>
          <p:nvPr/>
        </p:nvGrpSpPr>
        <p:grpSpPr>
          <a:xfrm>
            <a:off x="4153815" y="2074955"/>
            <a:ext cx="4714683" cy="4474187"/>
            <a:chOff x="3863259" y="1825168"/>
            <a:chExt cx="4714683" cy="4474187"/>
          </a:xfrm>
        </p:grpSpPr>
        <p:pic>
          <p:nvPicPr>
            <p:cNvPr id="10" name="Picture 9">
              <a:extLst>
                <a:ext uri="{FF2B5EF4-FFF2-40B4-BE49-F238E27FC236}">
                  <a16:creationId xmlns:a16="http://schemas.microsoft.com/office/drawing/2014/main" id="{65380BE6-F594-401B-B389-44A2524F5360}"/>
                </a:ext>
              </a:extLst>
            </p:cNvPr>
            <p:cNvPicPr>
              <a:picLocks noChangeAspect="1"/>
            </p:cNvPicPr>
            <p:nvPr/>
          </p:nvPicPr>
          <p:blipFill rotWithShape="1">
            <a:blip r:embed="rId2"/>
            <a:srcRect r="38681"/>
            <a:stretch/>
          </p:blipFill>
          <p:spPr>
            <a:xfrm>
              <a:off x="5925083" y="2794422"/>
              <a:ext cx="1588650" cy="1733550"/>
            </a:xfrm>
            <a:prstGeom prst="rect">
              <a:avLst/>
            </a:prstGeom>
          </p:spPr>
        </p:pic>
        <p:sp>
          <p:nvSpPr>
            <p:cNvPr id="11" name="TextBox 10">
              <a:extLst>
                <a:ext uri="{FF2B5EF4-FFF2-40B4-BE49-F238E27FC236}">
                  <a16:creationId xmlns:a16="http://schemas.microsoft.com/office/drawing/2014/main" id="{23D276B4-707D-4427-8256-DEECD6BDE35B}"/>
                </a:ext>
              </a:extLst>
            </p:cNvPr>
            <p:cNvSpPr txBox="1"/>
            <p:nvPr/>
          </p:nvSpPr>
          <p:spPr>
            <a:xfrm>
              <a:off x="7391400" y="3653447"/>
              <a:ext cx="1186542" cy="584775"/>
            </a:xfrm>
            <a:prstGeom prst="rect">
              <a:avLst/>
            </a:prstGeom>
            <a:solidFill>
              <a:schemeClr val="bg1"/>
            </a:solidFill>
          </p:spPr>
          <p:txBody>
            <a:bodyPr wrap="square" rtlCol="0">
              <a:spAutoFit/>
            </a:bodyPr>
            <a:lstStyle/>
            <a:p>
              <a:r>
                <a:rPr lang="en-US" sz="800" dirty="0"/>
                <a:t>Physical Risk Quantity</a:t>
              </a:r>
            </a:p>
            <a:p>
              <a:r>
                <a:rPr lang="en-US" sz="800" dirty="0"/>
                <a:t>Physical Risk Quality</a:t>
              </a:r>
            </a:p>
            <a:p>
              <a:r>
                <a:rPr lang="en-US" sz="800" dirty="0"/>
                <a:t>Regulatory and Reputational Risk </a:t>
              </a:r>
            </a:p>
          </p:txBody>
        </p:sp>
        <p:pic>
          <p:nvPicPr>
            <p:cNvPr id="12" name="Picture 11">
              <a:extLst>
                <a:ext uri="{FF2B5EF4-FFF2-40B4-BE49-F238E27FC236}">
                  <a16:creationId xmlns:a16="http://schemas.microsoft.com/office/drawing/2014/main" id="{B8C02E22-F660-4F81-B92F-DFE77CA56035}"/>
                </a:ext>
              </a:extLst>
            </p:cNvPr>
            <p:cNvPicPr>
              <a:picLocks noChangeAspect="1"/>
            </p:cNvPicPr>
            <p:nvPr/>
          </p:nvPicPr>
          <p:blipFill>
            <a:blip r:embed="rId3"/>
            <a:stretch>
              <a:fillRect/>
            </a:stretch>
          </p:blipFill>
          <p:spPr>
            <a:xfrm>
              <a:off x="3863259" y="1825168"/>
              <a:ext cx="1915759" cy="3305210"/>
            </a:xfrm>
            <a:prstGeom prst="rect">
              <a:avLst/>
            </a:prstGeom>
          </p:spPr>
        </p:pic>
        <p:pic>
          <p:nvPicPr>
            <p:cNvPr id="13" name="Picture 12">
              <a:extLst>
                <a:ext uri="{FF2B5EF4-FFF2-40B4-BE49-F238E27FC236}">
                  <a16:creationId xmlns:a16="http://schemas.microsoft.com/office/drawing/2014/main" id="{EFC66F30-F738-4F43-93CF-DEDB46A63A49}"/>
                </a:ext>
              </a:extLst>
            </p:cNvPr>
            <p:cNvPicPr>
              <a:picLocks noChangeAspect="1"/>
            </p:cNvPicPr>
            <p:nvPr/>
          </p:nvPicPr>
          <p:blipFill>
            <a:blip r:embed="rId4"/>
            <a:stretch>
              <a:fillRect/>
            </a:stretch>
          </p:blipFill>
          <p:spPr>
            <a:xfrm>
              <a:off x="3914889" y="5029200"/>
              <a:ext cx="1873654" cy="1270155"/>
            </a:xfrm>
            <a:prstGeom prst="rect">
              <a:avLst/>
            </a:prstGeom>
          </p:spPr>
        </p:pic>
      </p:grpSp>
      <p:sp>
        <p:nvSpPr>
          <p:cNvPr id="18" name="Content Placeholder 1">
            <a:extLst>
              <a:ext uri="{FF2B5EF4-FFF2-40B4-BE49-F238E27FC236}">
                <a16:creationId xmlns:a16="http://schemas.microsoft.com/office/drawing/2014/main" id="{5EEAD648-1987-4AD6-AC36-92F56CD57D87}"/>
              </a:ext>
            </a:extLst>
          </p:cNvPr>
          <p:cNvSpPr txBox="1">
            <a:spLocks/>
          </p:cNvSpPr>
          <p:nvPr/>
        </p:nvSpPr>
        <p:spPr bwMode="auto">
          <a:xfrm>
            <a:off x="275502" y="1669689"/>
            <a:ext cx="3505200" cy="4629666"/>
          </a:xfrm>
          <a:prstGeom prst="rect">
            <a:avLst/>
          </a:prstGeom>
          <a:noFill/>
          <a:ln w="9525">
            <a:noFill/>
            <a:miter lim="800000"/>
            <a:headEnd/>
            <a:tailEnd/>
          </a:ln>
          <a:effectLst/>
        </p:spPr>
        <p:txBody>
          <a:bodyPr vert="horz" wrap="square" lIns="0" tIns="0" rIns="0" bIns="0" numCol="1" anchor="t" anchorCtr="0" compatLnSpc="1">
            <a:prstTxWarp prst="textNoShape">
              <a:avLst/>
            </a:prstTxWarp>
            <a:normAutofit/>
          </a:bodyPr>
          <a:lstStyle>
            <a:lvl1pPr marL="171450" indent="-171450" algn="l" rtl="0" eaLnBrk="1" fontAlgn="base" hangingPunct="1">
              <a:lnSpc>
                <a:spcPct val="85000"/>
              </a:lnSpc>
              <a:spcBef>
                <a:spcPct val="40000"/>
              </a:spcBef>
              <a:spcAft>
                <a:spcPct val="0"/>
              </a:spcAft>
              <a:buClr>
                <a:schemeClr val="accent5"/>
              </a:buClr>
              <a:buFont typeface="Arial" pitchFamily="34" charset="0"/>
              <a:buChar char="•"/>
              <a:defRPr sz="2600">
                <a:solidFill>
                  <a:schemeClr val="tx1">
                    <a:lumMod val="75000"/>
                    <a:lumOff val="25000"/>
                  </a:schemeClr>
                </a:solidFill>
                <a:latin typeface="Franklin Gothic Book" pitchFamily="34" charset="0"/>
                <a:ea typeface="+mn-ea"/>
                <a:cs typeface="+mn-cs"/>
              </a:defRPr>
            </a:lvl1pPr>
            <a:lvl2pPr marL="386954" indent="-198835" algn="l" rtl="0" eaLnBrk="1" fontAlgn="base" hangingPunct="1">
              <a:lnSpc>
                <a:spcPct val="85000"/>
              </a:lnSpc>
              <a:spcBef>
                <a:spcPct val="20000"/>
              </a:spcBef>
              <a:spcAft>
                <a:spcPct val="0"/>
              </a:spcAft>
              <a:buClr>
                <a:schemeClr val="accent5"/>
              </a:buClr>
              <a:buFont typeface="Arial" pitchFamily="34" charset="0"/>
              <a:buChar char="•"/>
              <a:tabLst/>
              <a:defRPr sz="2400">
                <a:solidFill>
                  <a:schemeClr val="tx1">
                    <a:lumMod val="75000"/>
                    <a:lumOff val="25000"/>
                  </a:schemeClr>
                </a:solidFill>
                <a:latin typeface="Franklin Gothic Book" pitchFamily="34" charset="0"/>
              </a:defRPr>
            </a:lvl2pPr>
            <a:lvl3pPr marL="558404" indent="-171450" algn="l" rtl="0" eaLnBrk="1" fontAlgn="base" hangingPunct="1">
              <a:lnSpc>
                <a:spcPct val="85000"/>
              </a:lnSpc>
              <a:spcBef>
                <a:spcPct val="40000"/>
              </a:spcBef>
              <a:spcAft>
                <a:spcPct val="0"/>
              </a:spcAft>
              <a:buClr>
                <a:schemeClr val="accent5"/>
              </a:buClr>
              <a:buFont typeface="Arial" pitchFamily="34" charset="0"/>
              <a:buChar char="•"/>
              <a:defRPr sz="2400">
                <a:solidFill>
                  <a:schemeClr val="tx1">
                    <a:lumMod val="75000"/>
                    <a:lumOff val="25000"/>
                  </a:schemeClr>
                </a:solidFill>
                <a:latin typeface="Franklin Gothic Book" pitchFamily="34" charset="0"/>
              </a:defRPr>
            </a:lvl3pPr>
            <a:lvl4pPr marL="773906" indent="-171450" algn="l" rtl="0" eaLnBrk="1" fontAlgn="base" hangingPunct="1">
              <a:lnSpc>
                <a:spcPct val="85000"/>
              </a:lnSpc>
              <a:spcBef>
                <a:spcPct val="40000"/>
              </a:spcBef>
              <a:spcAft>
                <a:spcPct val="0"/>
              </a:spcAft>
              <a:buClr>
                <a:schemeClr val="accent5"/>
              </a:buClr>
              <a:buFont typeface="Arial" pitchFamily="34" charset="0"/>
              <a:buChar char="•"/>
              <a:defRPr sz="2000">
                <a:solidFill>
                  <a:schemeClr val="tx1">
                    <a:lumMod val="75000"/>
                    <a:lumOff val="25000"/>
                  </a:schemeClr>
                </a:solidFill>
                <a:latin typeface="Franklin Gothic Book" pitchFamily="34" charset="0"/>
              </a:defRPr>
            </a:lvl4pPr>
            <a:lvl5pPr marL="901304" indent="-127397" algn="l" rtl="0" eaLnBrk="1" fontAlgn="base" hangingPunct="1">
              <a:lnSpc>
                <a:spcPct val="85000"/>
              </a:lnSpc>
              <a:spcBef>
                <a:spcPct val="40000"/>
              </a:spcBef>
              <a:spcAft>
                <a:spcPct val="0"/>
              </a:spcAft>
              <a:buClr>
                <a:srgbClr val="7C93A0"/>
              </a:buClr>
              <a:buFont typeface="Arial" pitchFamily="34" charset="0"/>
              <a:buChar char="•"/>
              <a:defRPr sz="1500">
                <a:solidFill>
                  <a:srgbClr val="262626"/>
                </a:solidFill>
                <a:latin typeface="Franklin Gothic Book" pitchFamily="34" charset="0"/>
              </a:defRPr>
            </a:lvl5pPr>
            <a:lvl6pPr marL="1629966" indent="-169069" algn="l" rtl="0" eaLnBrk="1" fontAlgn="base" hangingPunct="1">
              <a:lnSpc>
                <a:spcPct val="85000"/>
              </a:lnSpc>
              <a:spcBef>
                <a:spcPct val="40000"/>
              </a:spcBef>
              <a:spcAft>
                <a:spcPct val="0"/>
              </a:spcAft>
              <a:buClr>
                <a:srgbClr val="61781F"/>
              </a:buClr>
              <a:buFont typeface="Wingdings" pitchFamily="2" charset="2"/>
              <a:buChar char="§"/>
              <a:defRPr sz="1500">
                <a:solidFill>
                  <a:schemeClr val="tx1"/>
                </a:solidFill>
                <a:latin typeface="+mn-lt"/>
              </a:defRPr>
            </a:lvl6pPr>
            <a:lvl7pPr marL="1972866" indent="-169069" algn="l" rtl="0" eaLnBrk="1" fontAlgn="base" hangingPunct="1">
              <a:lnSpc>
                <a:spcPct val="85000"/>
              </a:lnSpc>
              <a:spcBef>
                <a:spcPct val="40000"/>
              </a:spcBef>
              <a:spcAft>
                <a:spcPct val="0"/>
              </a:spcAft>
              <a:buClr>
                <a:srgbClr val="61781F"/>
              </a:buClr>
              <a:buFont typeface="Wingdings" pitchFamily="2" charset="2"/>
              <a:buChar char="§"/>
              <a:defRPr sz="1500">
                <a:solidFill>
                  <a:schemeClr val="tx1"/>
                </a:solidFill>
                <a:latin typeface="+mn-lt"/>
              </a:defRPr>
            </a:lvl7pPr>
            <a:lvl8pPr marL="2315766" indent="-169069" algn="l" rtl="0" eaLnBrk="1" fontAlgn="base" hangingPunct="1">
              <a:lnSpc>
                <a:spcPct val="85000"/>
              </a:lnSpc>
              <a:spcBef>
                <a:spcPct val="40000"/>
              </a:spcBef>
              <a:spcAft>
                <a:spcPct val="0"/>
              </a:spcAft>
              <a:buClr>
                <a:srgbClr val="61781F"/>
              </a:buClr>
              <a:buFont typeface="Wingdings" pitchFamily="2" charset="2"/>
              <a:buChar char="§"/>
              <a:defRPr sz="1500">
                <a:solidFill>
                  <a:schemeClr val="tx1"/>
                </a:solidFill>
                <a:latin typeface="+mn-lt"/>
              </a:defRPr>
            </a:lvl8pPr>
            <a:lvl9pPr marL="2658666" indent="-169069" algn="l" rtl="0" eaLnBrk="1" fontAlgn="base" hangingPunct="1">
              <a:lnSpc>
                <a:spcPct val="85000"/>
              </a:lnSpc>
              <a:spcBef>
                <a:spcPct val="40000"/>
              </a:spcBef>
              <a:spcAft>
                <a:spcPct val="0"/>
              </a:spcAft>
              <a:buClr>
                <a:srgbClr val="61781F"/>
              </a:buClr>
              <a:buFont typeface="Wingdings" pitchFamily="2" charset="2"/>
              <a:buChar char="§"/>
              <a:defRPr sz="1500">
                <a:solidFill>
                  <a:schemeClr val="tx1"/>
                </a:solidFill>
                <a:latin typeface="+mn-lt"/>
              </a:defRPr>
            </a:lvl9pPr>
          </a:lstStyle>
          <a:p>
            <a:r>
              <a:rPr lang="en-US" sz="2000" kern="0" dirty="0">
                <a:solidFill>
                  <a:schemeClr val="bg1">
                    <a:lumMod val="50000"/>
                  </a:schemeClr>
                </a:solidFill>
                <a:latin typeface="+mj-lt"/>
              </a:rPr>
              <a:t>Each risk indicator is scored individually in Aqueduct</a:t>
            </a:r>
          </a:p>
          <a:p>
            <a:endParaRPr lang="en-US" sz="2000" kern="0" dirty="0">
              <a:solidFill>
                <a:schemeClr val="bg1">
                  <a:lumMod val="50000"/>
                </a:schemeClr>
              </a:solidFill>
              <a:latin typeface="+mj-lt"/>
            </a:endParaRPr>
          </a:p>
          <a:p>
            <a:r>
              <a:rPr lang="en-US" sz="2000" kern="0" dirty="0">
                <a:solidFill>
                  <a:schemeClr val="bg1">
                    <a:lumMod val="50000"/>
                  </a:schemeClr>
                </a:solidFill>
                <a:latin typeface="+mj-lt"/>
              </a:rPr>
              <a:t>Risk indicators are weighted using the default scheme (weighting factors can be adjusted by the user)  </a:t>
            </a:r>
          </a:p>
          <a:p>
            <a:endParaRPr lang="en-US" sz="2000" kern="0" dirty="0">
              <a:solidFill>
                <a:schemeClr val="bg1">
                  <a:lumMod val="50000"/>
                </a:schemeClr>
              </a:solidFill>
              <a:latin typeface="+mj-lt"/>
            </a:endParaRPr>
          </a:p>
          <a:p>
            <a:r>
              <a:rPr lang="en-US" sz="2000" kern="0" dirty="0">
                <a:solidFill>
                  <a:schemeClr val="bg1">
                    <a:lumMod val="50000"/>
                  </a:schemeClr>
                </a:solidFill>
                <a:latin typeface="+mj-lt"/>
              </a:rPr>
              <a:t>Weighted scores are used to calculate Overall Water Risk for each facility</a:t>
            </a:r>
          </a:p>
          <a:p>
            <a:endParaRPr lang="en-US" sz="2000" kern="0" dirty="0">
              <a:solidFill>
                <a:schemeClr val="bg1">
                  <a:lumMod val="50000"/>
                </a:schemeClr>
              </a:solidFill>
              <a:latin typeface="+mj-lt"/>
            </a:endParaRPr>
          </a:p>
          <a:p>
            <a:r>
              <a:rPr lang="en-US" sz="2000" kern="0" dirty="0">
                <a:solidFill>
                  <a:schemeClr val="bg1">
                    <a:lumMod val="50000"/>
                  </a:schemeClr>
                </a:solidFill>
                <a:latin typeface="+mj-lt"/>
              </a:rPr>
              <a:t>High risk sites (3-5) are then surveyed in detail</a:t>
            </a:r>
          </a:p>
        </p:txBody>
      </p:sp>
    </p:spTree>
    <p:extLst>
      <p:ext uri="{BB962C8B-B14F-4D97-AF65-F5344CB8AC3E}">
        <p14:creationId xmlns:p14="http://schemas.microsoft.com/office/powerpoint/2010/main" val="11992236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601" y="415846"/>
            <a:ext cx="7466076" cy="492443"/>
          </a:xfrm>
        </p:spPr>
        <p:txBody>
          <a:bodyPr/>
          <a:lstStyle/>
          <a:p>
            <a:r>
              <a:rPr lang="en-US" b="1" dirty="0"/>
              <a:t>Step 2: Water Survey </a:t>
            </a:r>
          </a:p>
        </p:txBody>
      </p:sp>
      <p:sp>
        <p:nvSpPr>
          <p:cNvPr id="4" name="TextBox 3"/>
          <p:cNvSpPr txBox="1"/>
          <p:nvPr/>
        </p:nvSpPr>
        <p:spPr>
          <a:xfrm>
            <a:off x="685800" y="1524000"/>
            <a:ext cx="5486400" cy="4247317"/>
          </a:xfrm>
          <a:prstGeom prst="rect">
            <a:avLst/>
          </a:prstGeom>
          <a:noFill/>
        </p:spPr>
        <p:txBody>
          <a:bodyPr wrap="square" rtlCol="0">
            <a:spAutoFit/>
          </a:bodyPr>
          <a:lstStyle/>
          <a:p>
            <a:r>
              <a:rPr lang="en-US" b="1" dirty="0">
                <a:solidFill>
                  <a:schemeClr val="bg1">
                    <a:lumMod val="50000"/>
                  </a:schemeClr>
                </a:solidFill>
              </a:rPr>
              <a:t>External Risks (local and offsite)</a:t>
            </a:r>
          </a:p>
          <a:p>
            <a:pPr marL="742950" lvl="1" indent="-285750">
              <a:buFont typeface="Arial" panose="020B0604020202020204" pitchFamily="34" charset="0"/>
              <a:buChar char="•"/>
            </a:pPr>
            <a:r>
              <a:rPr lang="en-US" dirty="0">
                <a:solidFill>
                  <a:schemeClr val="bg1">
                    <a:lumMod val="50000"/>
                  </a:schemeClr>
                </a:solidFill>
              </a:rPr>
              <a:t>External Risks and Water Availability</a:t>
            </a:r>
          </a:p>
          <a:p>
            <a:pPr marL="742950" lvl="1" indent="-285750">
              <a:buFont typeface="Arial" panose="020B0604020202020204" pitchFamily="34" charset="0"/>
              <a:buChar char="•"/>
            </a:pPr>
            <a:r>
              <a:rPr lang="en-US" dirty="0">
                <a:solidFill>
                  <a:schemeClr val="bg1">
                    <a:lumMod val="50000"/>
                  </a:schemeClr>
                </a:solidFill>
              </a:rPr>
              <a:t>External Risks – Water Quality</a:t>
            </a:r>
          </a:p>
          <a:p>
            <a:pPr marL="742950" lvl="1" indent="-285750">
              <a:buFont typeface="Arial" panose="020B0604020202020204" pitchFamily="34" charset="0"/>
              <a:buChar char="•"/>
            </a:pPr>
            <a:r>
              <a:rPr lang="en-US" dirty="0">
                <a:solidFill>
                  <a:schemeClr val="bg1">
                    <a:lumMod val="50000"/>
                  </a:schemeClr>
                </a:solidFill>
              </a:rPr>
              <a:t>External Risks-Stakeholders, Regulators &amp; Local Environment</a:t>
            </a:r>
          </a:p>
          <a:p>
            <a:pPr marL="742950" lvl="1" indent="-285750">
              <a:buFont typeface="Arial" panose="020B0604020202020204" pitchFamily="34" charset="0"/>
              <a:buChar char="•"/>
            </a:pPr>
            <a:r>
              <a:rPr lang="en-US" dirty="0">
                <a:solidFill>
                  <a:schemeClr val="bg1">
                    <a:lumMod val="50000"/>
                  </a:schemeClr>
                </a:solidFill>
              </a:rPr>
              <a:t>Averting A Water Crises</a:t>
            </a:r>
          </a:p>
          <a:p>
            <a:pPr marL="742950" lvl="1" indent="-285750">
              <a:buFont typeface="Arial" panose="020B0604020202020204" pitchFamily="34" charset="0"/>
              <a:buChar char="•"/>
            </a:pPr>
            <a:r>
              <a:rPr lang="en-US" dirty="0">
                <a:solidFill>
                  <a:schemeClr val="bg1">
                    <a:lumMod val="50000"/>
                  </a:schemeClr>
                </a:solidFill>
              </a:rPr>
              <a:t>Risk Mitigation Response</a:t>
            </a:r>
          </a:p>
          <a:p>
            <a:endParaRPr lang="en-US" dirty="0">
              <a:solidFill>
                <a:schemeClr val="bg1">
                  <a:lumMod val="50000"/>
                </a:schemeClr>
              </a:solidFill>
            </a:endParaRPr>
          </a:p>
          <a:p>
            <a:endParaRPr lang="en-US" dirty="0">
              <a:solidFill>
                <a:schemeClr val="bg1">
                  <a:lumMod val="50000"/>
                </a:schemeClr>
              </a:solidFill>
            </a:endParaRPr>
          </a:p>
          <a:p>
            <a:r>
              <a:rPr lang="en-US" b="1" dirty="0">
                <a:solidFill>
                  <a:schemeClr val="bg1">
                    <a:lumMod val="50000"/>
                  </a:schemeClr>
                </a:solidFill>
              </a:rPr>
              <a:t>Onsite Water Management (within our footprint)</a:t>
            </a:r>
          </a:p>
          <a:p>
            <a:pPr marL="742950" lvl="1" indent="-285750">
              <a:buFont typeface="Arial" panose="020B0604020202020204" pitchFamily="34" charset="0"/>
              <a:buChar char="•"/>
            </a:pPr>
            <a:r>
              <a:rPr lang="en-US" dirty="0">
                <a:solidFill>
                  <a:schemeClr val="bg1">
                    <a:lumMod val="50000"/>
                  </a:schemeClr>
                </a:solidFill>
              </a:rPr>
              <a:t>Water Reporting</a:t>
            </a:r>
          </a:p>
          <a:p>
            <a:pPr marL="742950" lvl="1" indent="-285750">
              <a:buFont typeface="Arial" panose="020B0604020202020204" pitchFamily="34" charset="0"/>
              <a:buChar char="•"/>
            </a:pPr>
            <a:r>
              <a:rPr lang="en-US" dirty="0">
                <a:solidFill>
                  <a:schemeClr val="bg1">
                    <a:lumMod val="50000"/>
                  </a:schemeClr>
                </a:solidFill>
              </a:rPr>
              <a:t>Program</a:t>
            </a:r>
          </a:p>
          <a:p>
            <a:pPr marL="742950" lvl="1" indent="-285750">
              <a:buFont typeface="Arial" panose="020B0604020202020204" pitchFamily="34" charset="0"/>
              <a:buChar char="•"/>
            </a:pPr>
            <a:r>
              <a:rPr lang="en-US" dirty="0">
                <a:solidFill>
                  <a:schemeClr val="bg1">
                    <a:lumMod val="50000"/>
                  </a:schemeClr>
                </a:solidFill>
              </a:rPr>
              <a:t>Testing</a:t>
            </a:r>
          </a:p>
          <a:p>
            <a:pPr marL="742950" lvl="1" indent="-285750">
              <a:buFont typeface="Arial" panose="020B0604020202020204" pitchFamily="34" charset="0"/>
              <a:buChar char="•"/>
            </a:pPr>
            <a:r>
              <a:rPr lang="en-US" dirty="0">
                <a:solidFill>
                  <a:schemeClr val="bg1">
                    <a:lumMod val="50000"/>
                  </a:schemeClr>
                </a:solidFill>
              </a:rPr>
              <a:t>Equipment </a:t>
            </a:r>
          </a:p>
          <a:p>
            <a:pPr marL="742950" lvl="1" indent="-285750">
              <a:buFont typeface="Arial" panose="020B0604020202020204" pitchFamily="34" charset="0"/>
              <a:buChar char="•"/>
            </a:pPr>
            <a:r>
              <a:rPr lang="en-US" dirty="0">
                <a:solidFill>
                  <a:schemeClr val="bg1">
                    <a:lumMod val="50000"/>
                  </a:schemeClr>
                </a:solidFill>
              </a:rPr>
              <a:t>Wastewater</a:t>
            </a:r>
          </a:p>
        </p:txBody>
      </p:sp>
    </p:spTree>
    <p:extLst>
      <p:ext uri="{BB962C8B-B14F-4D97-AF65-F5344CB8AC3E}">
        <p14:creationId xmlns:p14="http://schemas.microsoft.com/office/powerpoint/2010/main" val="26216018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CB5AD-C201-42F4-9137-A7A4C2DDDC10}"/>
              </a:ext>
            </a:extLst>
          </p:cNvPr>
          <p:cNvSpPr>
            <a:spLocks noGrp="1"/>
          </p:cNvSpPr>
          <p:nvPr>
            <p:ph type="title"/>
          </p:nvPr>
        </p:nvSpPr>
        <p:spPr/>
        <p:txBody>
          <a:bodyPr/>
          <a:lstStyle/>
          <a:p>
            <a:r>
              <a:rPr lang="en-US" b="1" dirty="0"/>
              <a:t>Step 3:  </a:t>
            </a:r>
            <a:br>
              <a:rPr lang="en-US" b="1" dirty="0"/>
            </a:br>
            <a:r>
              <a:rPr lang="en-US" b="1" dirty="0"/>
              <a:t>Site Specific Water Assessments </a:t>
            </a:r>
          </a:p>
        </p:txBody>
      </p:sp>
      <p:sp>
        <p:nvSpPr>
          <p:cNvPr id="3" name="Content Placeholder 2">
            <a:extLst>
              <a:ext uri="{FF2B5EF4-FFF2-40B4-BE49-F238E27FC236}">
                <a16:creationId xmlns:a16="http://schemas.microsoft.com/office/drawing/2014/main" id="{3877F393-DB9B-4A69-AD71-39AC33AD8EA1}"/>
              </a:ext>
            </a:extLst>
          </p:cNvPr>
          <p:cNvSpPr>
            <a:spLocks noGrp="1"/>
          </p:cNvSpPr>
          <p:nvPr>
            <p:ph idx="1"/>
          </p:nvPr>
        </p:nvSpPr>
        <p:spPr>
          <a:xfrm>
            <a:off x="457200" y="2057400"/>
            <a:ext cx="8229600" cy="4191000"/>
          </a:xfrm>
        </p:spPr>
        <p:txBody>
          <a:bodyPr/>
          <a:lstStyle/>
          <a:p>
            <a:r>
              <a:rPr lang="en-US" dirty="0"/>
              <a:t>Higher Risk Sites</a:t>
            </a:r>
          </a:p>
          <a:p>
            <a:pPr lvl="1"/>
            <a:r>
              <a:rPr lang="en-US" dirty="0"/>
              <a:t>Onsite water use assessments</a:t>
            </a:r>
          </a:p>
          <a:p>
            <a:pPr lvl="1"/>
            <a:r>
              <a:rPr lang="en-US" dirty="0"/>
              <a:t>GEMI Local Water Tool</a:t>
            </a:r>
          </a:p>
          <a:p>
            <a:pPr lvl="1"/>
            <a:r>
              <a:rPr lang="en-US" dirty="0"/>
              <a:t>Develop Risk Mitigation plans</a:t>
            </a:r>
          </a:p>
        </p:txBody>
      </p:sp>
      <p:sp>
        <p:nvSpPr>
          <p:cNvPr id="4" name="Date Placeholder 3">
            <a:extLst>
              <a:ext uri="{FF2B5EF4-FFF2-40B4-BE49-F238E27FC236}">
                <a16:creationId xmlns:a16="http://schemas.microsoft.com/office/drawing/2014/main" id="{184F98EA-0FC9-426F-B5BA-C4FCEAD434EF}"/>
              </a:ext>
            </a:extLst>
          </p:cNvPr>
          <p:cNvSpPr>
            <a:spLocks noGrp="1"/>
          </p:cNvSpPr>
          <p:nvPr>
            <p:ph type="dt" sz="half" idx="10"/>
          </p:nvPr>
        </p:nvSpPr>
        <p:spPr/>
        <p:txBody>
          <a:bodyPr/>
          <a:lstStyle/>
          <a:p>
            <a:pPr>
              <a:defRPr/>
            </a:pPr>
            <a:r>
              <a:rPr lang="en-US" dirty="0"/>
              <a:t> </a:t>
            </a:r>
          </a:p>
        </p:txBody>
      </p:sp>
      <p:sp>
        <p:nvSpPr>
          <p:cNvPr id="5" name="Slide Number Placeholder 4">
            <a:extLst>
              <a:ext uri="{FF2B5EF4-FFF2-40B4-BE49-F238E27FC236}">
                <a16:creationId xmlns:a16="http://schemas.microsoft.com/office/drawing/2014/main" id="{318C4521-4AB7-4535-AE03-B6A490DAE740}"/>
              </a:ext>
            </a:extLst>
          </p:cNvPr>
          <p:cNvSpPr>
            <a:spLocks noGrp="1"/>
          </p:cNvSpPr>
          <p:nvPr>
            <p:ph type="sldNum" sz="quarter" idx="11"/>
          </p:nvPr>
        </p:nvSpPr>
        <p:spPr/>
        <p:txBody>
          <a:bodyPr/>
          <a:lstStyle/>
          <a:p>
            <a:pPr>
              <a:defRPr/>
            </a:pPr>
            <a:fld id="{32ADC85E-F934-4468-8923-91F44F5C7A81}" type="slidenum">
              <a:rPr lang="en-US" smtClean="0"/>
              <a:pPr>
                <a:defRPr/>
              </a:pPr>
              <a:t>39</a:t>
            </a:fld>
            <a:endParaRPr lang="en-US" dirty="0"/>
          </a:p>
        </p:txBody>
      </p:sp>
    </p:spTree>
    <p:extLst>
      <p:ext uri="{BB962C8B-B14F-4D97-AF65-F5344CB8AC3E}">
        <p14:creationId xmlns:p14="http://schemas.microsoft.com/office/powerpoint/2010/main" val="12892497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CS3: India – Water Supply Issues</a:t>
            </a:r>
          </a:p>
        </p:txBody>
      </p:sp>
      <p:sp>
        <p:nvSpPr>
          <p:cNvPr id="4" name="Date Placeholder 3"/>
          <p:cNvSpPr>
            <a:spLocks noGrp="1"/>
          </p:cNvSpPr>
          <p:nvPr>
            <p:ph type="dt" sz="half" idx="10"/>
          </p:nvPr>
        </p:nvSpPr>
        <p:spPr/>
        <p:txBody>
          <a:bodyPr/>
          <a:lstStyle/>
          <a:p>
            <a:pPr>
              <a:defRPr/>
            </a:pPr>
            <a:r>
              <a:rPr lang="en-US" dirty="0"/>
              <a:t> </a:t>
            </a:r>
          </a:p>
        </p:txBody>
      </p:sp>
      <p:sp>
        <p:nvSpPr>
          <p:cNvPr id="5" name="Slide Number Placeholder 4"/>
          <p:cNvSpPr>
            <a:spLocks noGrp="1"/>
          </p:cNvSpPr>
          <p:nvPr>
            <p:ph type="sldNum" sz="quarter" idx="11"/>
          </p:nvPr>
        </p:nvSpPr>
        <p:spPr/>
        <p:txBody>
          <a:bodyPr/>
          <a:lstStyle/>
          <a:p>
            <a:pPr>
              <a:defRPr/>
            </a:pPr>
            <a:fld id="{32ADC85E-F934-4468-8923-91F44F5C7A81}" type="slidenum">
              <a:rPr lang="en-US" smtClean="0"/>
              <a:pPr>
                <a:defRPr/>
              </a:pPr>
              <a:t>40</a:t>
            </a:fld>
            <a:endParaRPr lang="en-US" dirty="0"/>
          </a:p>
        </p:txBody>
      </p:sp>
      <p:sp>
        <p:nvSpPr>
          <p:cNvPr id="6" name="Footer Placeholder 5"/>
          <p:cNvSpPr>
            <a:spLocks noGrp="1"/>
          </p:cNvSpPr>
          <p:nvPr>
            <p:ph type="ftr" sz="quarter" idx="12"/>
          </p:nvPr>
        </p:nvSpPr>
        <p:spPr/>
        <p:txBody>
          <a:bodyPr/>
          <a:lstStyle/>
          <a:p>
            <a:pPr>
              <a:defRPr/>
            </a:pPr>
            <a:endParaRPr lang="en-US"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4552384"/>
            <a:ext cx="4063998" cy="2285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4876800" y="4495800"/>
            <a:ext cx="4038600" cy="22717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45724" y="1417640"/>
            <a:ext cx="4235320" cy="23823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00726" y="1676400"/>
            <a:ext cx="4444998" cy="2339102"/>
          </a:xfrm>
          <a:prstGeom prst="rect">
            <a:avLst/>
          </a:prstGeom>
          <a:noFill/>
        </p:spPr>
        <p:txBody>
          <a:bodyPr wrap="square" rtlCol="0">
            <a:spAutoFit/>
          </a:bodyPr>
          <a:lstStyle/>
          <a:p>
            <a:pPr>
              <a:spcBef>
                <a:spcPts val="0"/>
              </a:spcBef>
              <a:spcAft>
                <a:spcPts val="0"/>
              </a:spcAft>
            </a:pPr>
            <a:r>
              <a:rPr lang="en-US" sz="2000" b="1" dirty="0">
                <a:solidFill>
                  <a:schemeClr val="bg1">
                    <a:lumMod val="50000"/>
                  </a:schemeClr>
                </a:solidFill>
                <a:latin typeface="Calibri"/>
                <a:ea typeface="Times New Roman"/>
                <a:cs typeface="Times New Roman"/>
              </a:rPr>
              <a:t>Water Supply Considerations</a:t>
            </a:r>
          </a:p>
          <a:p>
            <a:pPr marL="285750" indent="-285750">
              <a:spcBef>
                <a:spcPts val="0"/>
              </a:spcBef>
              <a:spcAft>
                <a:spcPts val="0"/>
              </a:spcAft>
              <a:buFont typeface="Arial" panose="020B0604020202020204" pitchFamily="34" charset="0"/>
              <a:buChar char="•"/>
            </a:pPr>
            <a:r>
              <a:rPr lang="en-US" dirty="0">
                <a:solidFill>
                  <a:schemeClr val="bg1">
                    <a:lumMod val="50000"/>
                  </a:schemeClr>
                </a:solidFill>
                <a:latin typeface="Calibri"/>
                <a:ea typeface="Times New Roman"/>
                <a:cs typeface="Times New Roman"/>
              </a:rPr>
              <a:t>Zero water discharge requirement for sites is common</a:t>
            </a:r>
          </a:p>
          <a:p>
            <a:pPr marL="285750" indent="-285750">
              <a:spcBef>
                <a:spcPts val="0"/>
              </a:spcBef>
              <a:spcAft>
                <a:spcPts val="0"/>
              </a:spcAft>
              <a:buFont typeface="Arial" panose="020B0604020202020204" pitchFamily="34" charset="0"/>
              <a:buChar char="•"/>
            </a:pPr>
            <a:r>
              <a:rPr lang="en-US" dirty="0">
                <a:solidFill>
                  <a:schemeClr val="bg1">
                    <a:lumMod val="50000"/>
                  </a:schemeClr>
                </a:solidFill>
                <a:latin typeface="Calibri"/>
                <a:ea typeface="Times New Roman"/>
                <a:cs typeface="Times New Roman"/>
              </a:rPr>
              <a:t>Trucking water is common</a:t>
            </a:r>
          </a:p>
          <a:p>
            <a:pPr marL="285750" indent="-285750">
              <a:spcBef>
                <a:spcPts val="0"/>
              </a:spcBef>
              <a:spcAft>
                <a:spcPts val="0"/>
              </a:spcAft>
              <a:buFont typeface="Arial" panose="020B0604020202020204" pitchFamily="34" charset="0"/>
              <a:buChar char="•"/>
            </a:pPr>
            <a:r>
              <a:rPr lang="en-US" dirty="0">
                <a:solidFill>
                  <a:schemeClr val="bg1">
                    <a:lumMod val="50000"/>
                  </a:schemeClr>
                </a:solidFill>
                <a:latin typeface="Calibri"/>
                <a:ea typeface="Times New Roman"/>
                <a:cs typeface="Times New Roman"/>
              </a:rPr>
              <a:t>Well water sources may vary</a:t>
            </a:r>
          </a:p>
          <a:p>
            <a:pPr marL="285750" indent="-285750">
              <a:spcBef>
                <a:spcPts val="0"/>
              </a:spcBef>
              <a:spcAft>
                <a:spcPts val="0"/>
              </a:spcAft>
              <a:buFont typeface="Arial" panose="020B0604020202020204" pitchFamily="34" charset="0"/>
              <a:buChar char="•"/>
            </a:pPr>
            <a:r>
              <a:rPr lang="en-US" dirty="0">
                <a:solidFill>
                  <a:schemeClr val="bg1">
                    <a:lumMod val="50000"/>
                  </a:schemeClr>
                </a:solidFill>
                <a:latin typeface="Calibri"/>
                <a:ea typeface="Times New Roman"/>
                <a:cs typeface="Times New Roman"/>
              </a:rPr>
              <a:t>Assess water well sources</a:t>
            </a:r>
          </a:p>
          <a:p>
            <a:pPr marL="285750" indent="-285750">
              <a:spcBef>
                <a:spcPts val="0"/>
              </a:spcBef>
              <a:spcAft>
                <a:spcPts val="0"/>
              </a:spcAft>
              <a:buFont typeface="Arial" panose="020B0604020202020204" pitchFamily="34" charset="0"/>
              <a:buChar char="•"/>
            </a:pPr>
            <a:r>
              <a:rPr lang="en-US" dirty="0">
                <a:solidFill>
                  <a:schemeClr val="bg1">
                    <a:lumMod val="50000"/>
                  </a:schemeClr>
                </a:solidFill>
                <a:latin typeface="Calibri"/>
                <a:ea typeface="Times New Roman"/>
                <a:cs typeface="Times New Roman"/>
              </a:rPr>
              <a:t>Assess truck transport contractors</a:t>
            </a:r>
          </a:p>
          <a:p>
            <a:pPr marL="285750" indent="-285750">
              <a:spcBef>
                <a:spcPts val="0"/>
              </a:spcBef>
              <a:spcAft>
                <a:spcPts val="0"/>
              </a:spcAft>
              <a:buFont typeface="Arial" panose="020B0604020202020204" pitchFamily="34" charset="0"/>
              <a:buChar char="•"/>
            </a:pPr>
            <a:r>
              <a:rPr lang="en-US" dirty="0">
                <a:solidFill>
                  <a:schemeClr val="bg1">
                    <a:lumMod val="50000"/>
                  </a:schemeClr>
                </a:solidFill>
                <a:latin typeface="Calibri"/>
                <a:ea typeface="Times New Roman"/>
                <a:cs typeface="Times New Roman"/>
              </a:rPr>
              <a:t>Enhanced testing program may be needed</a:t>
            </a:r>
          </a:p>
        </p:txBody>
      </p:sp>
    </p:spTree>
    <p:extLst>
      <p:ext uri="{BB962C8B-B14F-4D97-AF65-F5344CB8AC3E}">
        <p14:creationId xmlns:p14="http://schemas.microsoft.com/office/powerpoint/2010/main" val="25213476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Continuous Improvement Driver</a:t>
            </a:r>
          </a:p>
        </p:txBody>
      </p:sp>
      <p:sp>
        <p:nvSpPr>
          <p:cNvPr id="4" name="Date Placeholder 3"/>
          <p:cNvSpPr>
            <a:spLocks noGrp="1"/>
          </p:cNvSpPr>
          <p:nvPr>
            <p:ph type="dt" sz="half" idx="10"/>
          </p:nvPr>
        </p:nvSpPr>
        <p:spPr/>
        <p:txBody>
          <a:bodyPr/>
          <a:lstStyle/>
          <a:p>
            <a:r>
              <a:rPr lang="en-US" dirty="0"/>
              <a:t> </a:t>
            </a:r>
          </a:p>
        </p:txBody>
      </p:sp>
      <p:sp>
        <p:nvSpPr>
          <p:cNvPr id="6" name="Slide Number Placeholder 5"/>
          <p:cNvSpPr>
            <a:spLocks noGrp="1"/>
          </p:cNvSpPr>
          <p:nvPr>
            <p:ph type="sldNum" sz="quarter" idx="12"/>
          </p:nvPr>
        </p:nvSpPr>
        <p:spPr/>
        <p:txBody>
          <a:bodyPr/>
          <a:lstStyle/>
          <a:p>
            <a:fld id="{354C1CC1-980A-3F41-A046-E9DFCEE39BBC}" type="slidenum">
              <a:rPr lang="en-US" smtClean="0"/>
              <a:t>41</a:t>
            </a:fld>
            <a:endParaRPr lang="en-US"/>
          </a:p>
        </p:txBody>
      </p:sp>
      <p:pic>
        <p:nvPicPr>
          <p:cNvPr id="1028"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19883" t="10937" r="19738" b="17634"/>
          <a:stretch/>
        </p:blipFill>
        <p:spPr bwMode="auto">
          <a:xfrm>
            <a:off x="1253204" y="1417638"/>
            <a:ext cx="6623737" cy="44250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1634325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852609" y="2587594"/>
            <a:ext cx="8066945" cy="523220"/>
          </a:xfrm>
        </p:spPr>
        <p:txBody>
          <a:bodyPr/>
          <a:lstStyle/>
          <a:p>
            <a:r>
              <a:rPr lang="en-US" sz="2800" b="1" dirty="0"/>
              <a:t>Lilly’s approach to managing “water stress.”</a:t>
            </a:r>
            <a:endParaRPr lang="en-US" sz="2800" b="1" dirty="0">
              <a:solidFill>
                <a:srgbClr val="F4721A"/>
              </a:solidFill>
              <a:latin typeface="Arial" pitchFamily="34" charset="0"/>
              <a:cs typeface="Arial" pitchFamily="34" charset="0"/>
            </a:endParaRPr>
          </a:p>
        </p:txBody>
      </p:sp>
      <p:sp>
        <p:nvSpPr>
          <p:cNvPr id="5" name="Subtitle 4"/>
          <p:cNvSpPr>
            <a:spLocks noGrp="1"/>
          </p:cNvSpPr>
          <p:nvPr>
            <p:ph type="subTitle" idx="1"/>
          </p:nvPr>
        </p:nvSpPr>
        <p:spPr>
          <a:xfrm>
            <a:off x="1077055" y="3534122"/>
            <a:ext cx="6400800" cy="1752600"/>
          </a:xfrm>
        </p:spPr>
        <p:txBody>
          <a:bodyPr>
            <a:normAutofit/>
          </a:bodyPr>
          <a:lstStyle/>
          <a:p>
            <a:pPr algn="ctr"/>
            <a:r>
              <a:rPr lang="en-US" sz="1800" b="1" dirty="0">
                <a:solidFill>
                  <a:srgbClr val="404040"/>
                </a:solidFill>
              </a:rPr>
              <a:t>Neil Parke, Eli Lilly and Company </a:t>
            </a:r>
          </a:p>
          <a:p>
            <a:pPr algn="ctr"/>
            <a:r>
              <a:rPr lang="en-US" sz="1400" b="1" dirty="0">
                <a:solidFill>
                  <a:srgbClr val="404040"/>
                </a:solidFill>
              </a:rPr>
              <a:t>March 28, 2019</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8355" y="4259580"/>
            <a:ext cx="1008544" cy="568452"/>
          </a:xfrm>
          <a:prstGeom prst="rect">
            <a:avLst/>
          </a:prstGeom>
        </p:spPr>
      </p:pic>
    </p:spTree>
    <p:extLst>
      <p:ext uri="{BB962C8B-B14F-4D97-AF65-F5344CB8AC3E}">
        <p14:creationId xmlns:p14="http://schemas.microsoft.com/office/powerpoint/2010/main" val="39658634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289242" y="765420"/>
            <a:ext cx="8044961" cy="492443"/>
          </a:xfrm>
        </p:spPr>
        <p:txBody>
          <a:bodyPr/>
          <a:lstStyle/>
          <a:p>
            <a:r>
              <a:rPr lang="en-US" altLang="en-US" b="1" dirty="0"/>
              <a:t>Managing Water Stress Factors within Lilly</a:t>
            </a:r>
          </a:p>
        </p:txBody>
      </p:sp>
      <p:sp>
        <p:nvSpPr>
          <p:cNvPr id="3" name="Content Placeholder 2"/>
          <p:cNvSpPr>
            <a:spLocks noGrp="1"/>
          </p:cNvSpPr>
          <p:nvPr>
            <p:ph idx="1"/>
          </p:nvPr>
        </p:nvSpPr>
        <p:spPr/>
        <p:txBody>
          <a:bodyPr/>
          <a:lstStyle/>
          <a:p>
            <a:r>
              <a:rPr lang="en-US" dirty="0"/>
              <a:t>From 2007 to 2013, all Lilly facilities were required to reduce water use by 25% on an absolute basis</a:t>
            </a:r>
          </a:p>
          <a:p>
            <a:pPr lvl="1"/>
            <a:r>
              <a:rPr lang="en-US" dirty="0"/>
              <a:t>Reduced our water intake by more than </a:t>
            </a:r>
            <a:r>
              <a:rPr lang="en-US" b="1" dirty="0">
                <a:solidFill>
                  <a:srgbClr val="0070C0"/>
                </a:solidFill>
              </a:rPr>
              <a:t>30%</a:t>
            </a:r>
            <a:endParaRPr lang="en-US" dirty="0">
              <a:solidFill>
                <a:srgbClr val="0070C0"/>
              </a:solidFill>
            </a:endParaRPr>
          </a:p>
          <a:p>
            <a:r>
              <a:rPr lang="en-US" dirty="0"/>
              <a:t>From 2014 to 2020, Lilly facilities are being required to reduce the mass of phosphorus that we discharge by 15% on an absolute basis</a:t>
            </a:r>
          </a:p>
          <a:p>
            <a:pPr lvl="1"/>
            <a:r>
              <a:rPr lang="en-US" dirty="0"/>
              <a:t>Combined performance for Lilly and Elanco from 2014 to 2018 was greater than a 15% decrease</a:t>
            </a:r>
          </a:p>
          <a:p>
            <a:pPr lvl="1"/>
            <a:r>
              <a:rPr lang="en-US" dirty="0"/>
              <a:t>2019 and 2020 Improvements are projected</a:t>
            </a:r>
          </a:p>
          <a:p>
            <a:r>
              <a:rPr lang="en-US" dirty="0"/>
              <a:t>Next Generation Goals for beyond 2020 are under development</a:t>
            </a:r>
          </a:p>
          <a:p>
            <a:r>
              <a:rPr lang="en-US" dirty="0"/>
              <a:t>Business Continuity Plans including Environmental Factors for all sites since 2009 </a:t>
            </a:r>
          </a:p>
        </p:txBody>
      </p:sp>
      <p:pic>
        <p:nvPicPr>
          <p:cNvPr id="4" name="Picture 3"/>
          <p:cNvPicPr>
            <a:picLocks noChangeAspect="1"/>
          </p:cNvPicPr>
          <p:nvPr/>
        </p:nvPicPr>
        <p:blipFill>
          <a:blip r:embed="rId2"/>
          <a:stretch>
            <a:fillRect/>
          </a:stretch>
        </p:blipFill>
        <p:spPr>
          <a:xfrm>
            <a:off x="564450" y="1941512"/>
            <a:ext cx="323850" cy="485775"/>
          </a:xfrm>
          <a:prstGeom prst="rect">
            <a:avLst/>
          </a:prstGeom>
        </p:spPr>
      </p:pic>
      <p:grpSp>
        <p:nvGrpSpPr>
          <p:cNvPr id="2" name="Group 1">
            <a:extLst>
              <a:ext uri="{FF2B5EF4-FFF2-40B4-BE49-F238E27FC236}">
                <a16:creationId xmlns:a16="http://schemas.microsoft.com/office/drawing/2014/main" id="{E98BDB35-3EC6-4C08-AAE9-4EE24A44F178}"/>
              </a:ext>
            </a:extLst>
          </p:cNvPr>
          <p:cNvGrpSpPr/>
          <p:nvPr/>
        </p:nvGrpSpPr>
        <p:grpSpPr>
          <a:xfrm>
            <a:off x="484465" y="2743546"/>
            <a:ext cx="371927" cy="278945"/>
            <a:chOff x="567524" y="2724604"/>
            <a:chExt cx="371927" cy="278945"/>
          </a:xfrm>
        </p:grpSpPr>
        <p:pic>
          <p:nvPicPr>
            <p:cNvPr id="11" name="Picture 10" descr="ph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7524" y="2724604"/>
              <a:ext cx="371927" cy="278945"/>
            </a:xfrm>
            <a:prstGeom prst="rect">
              <a:avLst/>
            </a:prstGeom>
          </p:spPr>
        </p:pic>
        <p:sp>
          <p:nvSpPr>
            <p:cNvPr id="13" name="TextBox 12"/>
            <p:cNvSpPr txBox="1"/>
            <p:nvPr/>
          </p:nvSpPr>
          <p:spPr>
            <a:xfrm>
              <a:off x="618674" y="2743546"/>
              <a:ext cx="269626" cy="246221"/>
            </a:xfrm>
            <a:prstGeom prst="rect">
              <a:avLst/>
            </a:prstGeom>
            <a:noFill/>
          </p:spPr>
          <p:txBody>
            <a:bodyPr wrap="none" rtlCol="0">
              <a:spAutoFit/>
            </a:bodyPr>
            <a:lstStyle/>
            <a:p>
              <a:r>
                <a:rPr lang="en-US" sz="1000" b="1" dirty="0">
                  <a:solidFill>
                    <a:schemeClr val="bg1"/>
                  </a:solidFill>
                </a:rPr>
                <a:t>P</a:t>
              </a:r>
            </a:p>
          </p:txBody>
        </p:sp>
      </p:grpSp>
    </p:spTree>
    <p:extLst>
      <p:ext uri="{BB962C8B-B14F-4D97-AF65-F5344CB8AC3E}">
        <p14:creationId xmlns:p14="http://schemas.microsoft.com/office/powerpoint/2010/main" val="4470883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000" y="213029"/>
            <a:ext cx="8229600" cy="1143000"/>
          </a:xfrm>
        </p:spPr>
        <p:txBody>
          <a:bodyPr/>
          <a:lstStyle/>
          <a:p>
            <a:r>
              <a:rPr lang="en-US" b="1" dirty="0"/>
              <a:t>Internal Site Case Example</a:t>
            </a:r>
          </a:p>
        </p:txBody>
      </p:sp>
      <p:sp>
        <p:nvSpPr>
          <p:cNvPr id="3" name="Content Placeholder 2"/>
          <p:cNvSpPr>
            <a:spLocks noGrp="1"/>
          </p:cNvSpPr>
          <p:nvPr>
            <p:ph idx="1"/>
          </p:nvPr>
        </p:nvSpPr>
        <p:spPr>
          <a:xfrm>
            <a:off x="615601" y="1356029"/>
            <a:ext cx="8229600" cy="5050469"/>
          </a:xfrm>
          <a:solidFill>
            <a:schemeClr val="bg1"/>
          </a:solidFill>
        </p:spPr>
        <p:txBody>
          <a:bodyPr>
            <a:normAutofit/>
          </a:bodyPr>
          <a:lstStyle/>
          <a:p>
            <a:r>
              <a:rPr lang="en-US" dirty="0"/>
              <a:t>Large Bulk and Fill/Finish Site</a:t>
            </a:r>
          </a:p>
          <a:p>
            <a:r>
              <a:rPr lang="en-US" dirty="0"/>
              <a:t>Annual Renewable Water Supply per Person 2025 Projections</a:t>
            </a:r>
          </a:p>
          <a:p>
            <a:pPr lvl="1"/>
            <a:r>
              <a:rPr lang="en-US" dirty="0"/>
              <a:t> </a:t>
            </a:r>
          </a:p>
          <a:p>
            <a:r>
              <a:rPr lang="en-US" dirty="0"/>
              <a:t>Located in a Tropical Region</a:t>
            </a:r>
          </a:p>
          <a:p>
            <a:r>
              <a:rPr lang="en-US" dirty="0"/>
              <a:t>Short-term historical Local Water Supply issues have impacted manufacturing </a:t>
            </a:r>
          </a:p>
          <a:p>
            <a:pPr lvl="1"/>
            <a:r>
              <a:rPr lang="en-US" dirty="0"/>
              <a:t>Site increased on-site water withdrawal capability</a:t>
            </a:r>
          </a:p>
          <a:p>
            <a:pPr lvl="1"/>
            <a:r>
              <a:rPr lang="en-US" dirty="0"/>
              <a:t>Site increased on-site water storage for non-potable use </a:t>
            </a:r>
          </a:p>
          <a:p>
            <a:r>
              <a:rPr lang="en-US" dirty="0"/>
              <a:t>Climate Change Resiliency Projects</a:t>
            </a:r>
          </a:p>
          <a:p>
            <a:pPr lvl="1"/>
            <a:r>
              <a:rPr lang="en-US" dirty="0"/>
              <a:t>LED retrofits</a:t>
            </a:r>
          </a:p>
          <a:p>
            <a:pPr lvl="1"/>
            <a:r>
              <a:rPr lang="en-US" dirty="0"/>
              <a:t>HVAC improvements</a:t>
            </a:r>
          </a:p>
          <a:p>
            <a:pPr lvl="1"/>
            <a:r>
              <a:rPr lang="en-US" dirty="0"/>
              <a:t>Steam System Optimization</a:t>
            </a:r>
          </a:p>
          <a:p>
            <a:pPr lvl="1"/>
            <a:r>
              <a:rPr lang="en-US" dirty="0"/>
              <a:t>“Treasure Hunt” – 3-day Kaizen event with 20 people</a:t>
            </a:r>
          </a:p>
          <a:p>
            <a:pPr lvl="1"/>
            <a:r>
              <a:rPr lang="en-US" dirty="0"/>
              <a:t>New “Energy Dashboard” – Corporate real-time system with analytics</a:t>
            </a:r>
          </a:p>
          <a:p>
            <a:pPr lvl="1"/>
            <a:r>
              <a:rPr lang="en-US" dirty="0"/>
              <a:t>Co-generation project to reduce Scope 2 emissions (net GHG</a:t>
            </a:r>
          </a:p>
          <a:p>
            <a:pPr marL="457200" lvl="1" indent="0">
              <a:buNone/>
            </a:pPr>
            <a:r>
              <a:rPr lang="en-US" dirty="0"/>
              <a:t>      improvement of &gt;20% reduction)</a:t>
            </a:r>
          </a:p>
          <a:p>
            <a:pPr lvl="2"/>
            <a:r>
              <a:rPr lang="en-US" dirty="0">
                <a:solidFill>
                  <a:prstClr val="black"/>
                </a:solidFill>
                <a:latin typeface="DIN-Regular"/>
                <a:ea typeface="ＭＳ Ｐゴシック" charset="0"/>
              </a:rPr>
              <a:t>In case of an Emergency we can operate in “Island Mode” with the Cogen unit, </a:t>
            </a:r>
          </a:p>
          <a:p>
            <a:pPr marL="914400" lvl="2" indent="0">
              <a:buNone/>
            </a:pPr>
            <a:r>
              <a:rPr lang="en-US" dirty="0">
                <a:solidFill>
                  <a:prstClr val="black"/>
                </a:solidFill>
                <a:latin typeface="DIN-Regular"/>
                <a:ea typeface="ＭＳ Ｐゴシック" charset="0"/>
              </a:rPr>
              <a:t>       Generators and some Solar Power.</a:t>
            </a:r>
          </a:p>
          <a:p>
            <a:pPr lvl="2"/>
            <a:endParaRPr lang="en-US" dirty="0"/>
          </a:p>
        </p:txBody>
      </p:sp>
      <p:sp>
        <p:nvSpPr>
          <p:cNvPr id="5" name="Slide Number Placeholder 4"/>
          <p:cNvSpPr>
            <a:spLocks noGrp="1"/>
          </p:cNvSpPr>
          <p:nvPr>
            <p:ph type="sldNum" sz="quarter" idx="12"/>
          </p:nvPr>
        </p:nvSpPr>
        <p:spPr/>
        <p:txBody>
          <a:bodyPr/>
          <a:lstStyle/>
          <a:p>
            <a:fld id="{E09DBD89-DAF3-7144-A512-815880C1C590}" type="slidenum">
              <a:rPr lang="en-US" smtClean="0"/>
              <a:pPr/>
              <a:t>44</a:t>
            </a:fld>
            <a:endParaRPr lang="en-US" dirty="0"/>
          </a:p>
        </p:txBody>
      </p:sp>
      <p:sp>
        <p:nvSpPr>
          <p:cNvPr id="6" name="TextBox 5"/>
          <p:cNvSpPr txBox="1"/>
          <p:nvPr/>
        </p:nvSpPr>
        <p:spPr>
          <a:xfrm>
            <a:off x="1394626" y="1963899"/>
            <a:ext cx="2879314" cy="338554"/>
          </a:xfrm>
          <a:prstGeom prst="rect">
            <a:avLst/>
          </a:prstGeom>
          <a:solidFill>
            <a:srgbClr val="00B050"/>
          </a:solidFill>
        </p:spPr>
        <p:txBody>
          <a:bodyPr wrap="none" rtlCol="0">
            <a:spAutoFit/>
          </a:bodyPr>
          <a:lstStyle/>
          <a:p>
            <a:r>
              <a:rPr lang="en-US" sz="1600" dirty="0"/>
              <a:t>1,700 - 4,000 m</a:t>
            </a:r>
            <a:r>
              <a:rPr lang="en-US" sz="1600" baseline="30000" dirty="0"/>
              <a:t>3</a:t>
            </a:r>
            <a:r>
              <a:rPr lang="en-US" sz="1600" dirty="0"/>
              <a:t>/person/year</a:t>
            </a:r>
          </a:p>
        </p:txBody>
      </p:sp>
      <p:pic>
        <p:nvPicPr>
          <p:cNvPr id="7" name="Picture 6"/>
          <p:cNvPicPr>
            <a:picLocks noChangeAspect="1"/>
          </p:cNvPicPr>
          <p:nvPr/>
        </p:nvPicPr>
        <p:blipFill>
          <a:blip r:embed="rId2"/>
          <a:stretch>
            <a:fillRect/>
          </a:stretch>
        </p:blipFill>
        <p:spPr>
          <a:xfrm>
            <a:off x="6677534" y="5233511"/>
            <a:ext cx="911225" cy="556520"/>
          </a:xfrm>
          <a:prstGeom prst="rect">
            <a:avLst/>
          </a:prstGeom>
        </p:spPr>
      </p:pic>
      <p:pic>
        <p:nvPicPr>
          <p:cNvPr id="8" name="Picture 7"/>
          <p:cNvPicPr>
            <a:picLocks noChangeAspect="1"/>
          </p:cNvPicPr>
          <p:nvPr/>
        </p:nvPicPr>
        <p:blipFill>
          <a:blip r:embed="rId3"/>
          <a:stretch>
            <a:fillRect/>
          </a:stretch>
        </p:blipFill>
        <p:spPr>
          <a:xfrm>
            <a:off x="7588759" y="5176138"/>
            <a:ext cx="807974" cy="604093"/>
          </a:xfrm>
          <a:prstGeom prst="rect">
            <a:avLst/>
          </a:prstGeom>
        </p:spPr>
      </p:pic>
    </p:spTree>
    <p:extLst>
      <p:ext uri="{BB962C8B-B14F-4D97-AF65-F5344CB8AC3E}">
        <p14:creationId xmlns:p14="http://schemas.microsoft.com/office/powerpoint/2010/main" val="271670534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0" name="Group 79"/>
          <p:cNvGrpSpPr/>
          <p:nvPr/>
        </p:nvGrpSpPr>
        <p:grpSpPr>
          <a:xfrm>
            <a:off x="4707203" y="4224402"/>
            <a:ext cx="3383791" cy="1564146"/>
            <a:chOff x="4707203" y="4224402"/>
            <a:chExt cx="3383791" cy="1564146"/>
          </a:xfrm>
        </p:grpSpPr>
        <p:grpSp>
          <p:nvGrpSpPr>
            <p:cNvPr id="77" name="Group 76"/>
            <p:cNvGrpSpPr/>
            <p:nvPr/>
          </p:nvGrpSpPr>
          <p:grpSpPr>
            <a:xfrm>
              <a:off x="4707203" y="4224402"/>
              <a:ext cx="3383791" cy="1564146"/>
              <a:chOff x="4707203" y="4224402"/>
              <a:chExt cx="3383791" cy="1564146"/>
            </a:xfrm>
          </p:grpSpPr>
          <p:grpSp>
            <p:nvGrpSpPr>
              <p:cNvPr id="75" name="Group 74"/>
              <p:cNvGrpSpPr/>
              <p:nvPr/>
            </p:nvGrpSpPr>
            <p:grpSpPr>
              <a:xfrm>
                <a:off x="4707203" y="4224402"/>
                <a:ext cx="3383791" cy="1564146"/>
                <a:chOff x="4707203" y="4224402"/>
                <a:chExt cx="3383791" cy="1564146"/>
              </a:xfrm>
            </p:grpSpPr>
            <p:grpSp>
              <p:nvGrpSpPr>
                <p:cNvPr id="67" name="Group 66"/>
                <p:cNvGrpSpPr/>
                <p:nvPr/>
              </p:nvGrpSpPr>
              <p:grpSpPr>
                <a:xfrm>
                  <a:off x="4707203" y="4224402"/>
                  <a:ext cx="3383791" cy="1564146"/>
                  <a:chOff x="4707203" y="4224402"/>
                  <a:chExt cx="3383791" cy="1564146"/>
                </a:xfrm>
              </p:grpSpPr>
              <p:grpSp>
                <p:nvGrpSpPr>
                  <p:cNvPr id="66" name="Group 65"/>
                  <p:cNvGrpSpPr/>
                  <p:nvPr/>
                </p:nvGrpSpPr>
                <p:grpSpPr>
                  <a:xfrm>
                    <a:off x="4707203" y="4224402"/>
                    <a:ext cx="3383791" cy="1564146"/>
                    <a:chOff x="4707203" y="4224402"/>
                    <a:chExt cx="3383791" cy="1564146"/>
                  </a:xfrm>
                </p:grpSpPr>
                <p:pic>
                  <p:nvPicPr>
                    <p:cNvPr id="8" name="Picture 7"/>
                    <p:cNvPicPr>
                      <a:picLocks noChangeAspect="1"/>
                    </p:cNvPicPr>
                    <p:nvPr/>
                  </p:nvPicPr>
                  <p:blipFill>
                    <a:blip r:embed="rId2"/>
                    <a:stretch>
                      <a:fillRect/>
                    </a:stretch>
                  </p:blipFill>
                  <p:spPr>
                    <a:xfrm>
                      <a:off x="4727672" y="4410137"/>
                      <a:ext cx="3363322" cy="1378411"/>
                    </a:xfrm>
                    <a:prstGeom prst="rect">
                      <a:avLst/>
                    </a:prstGeom>
                  </p:spPr>
                </p:pic>
                <p:pic>
                  <p:nvPicPr>
                    <p:cNvPr id="9" name="Picture 8" descr="Types of Commercial Buildings and How to Select the Best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14785" y="4286511"/>
                      <a:ext cx="365760" cy="247254"/>
                    </a:xfrm>
                    <a:prstGeom prst="rect">
                      <a:avLst/>
                    </a:prstGeom>
                  </p:spPr>
                </p:pic>
                <p:pic>
                  <p:nvPicPr>
                    <p:cNvPr id="35" name="Picture 34" descr="Types of Commercial Buildings and How to Select the Best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0003" y="4224402"/>
                      <a:ext cx="335574" cy="277534"/>
                    </a:xfrm>
                    <a:prstGeom prst="rect">
                      <a:avLst/>
                    </a:prstGeom>
                  </p:spPr>
                </p:pic>
                <p:cxnSp>
                  <p:nvCxnSpPr>
                    <p:cNvPr id="58" name="Straight Connector 57"/>
                    <p:cNvCxnSpPr/>
                    <p:nvPr/>
                  </p:nvCxnSpPr>
                  <p:spPr>
                    <a:xfrm>
                      <a:off x="4707203" y="4535448"/>
                      <a:ext cx="278118" cy="0"/>
                    </a:xfrm>
                    <a:prstGeom prst="line">
                      <a:avLst/>
                    </a:prstGeom>
                    <a:ln w="19050">
                      <a:solidFill>
                        <a:srgbClr val="0070C0"/>
                      </a:solidFill>
                    </a:ln>
                  </p:spPr>
                  <p:style>
                    <a:lnRef idx="2">
                      <a:schemeClr val="accent1"/>
                    </a:lnRef>
                    <a:fillRef idx="0">
                      <a:schemeClr val="accent1"/>
                    </a:fillRef>
                    <a:effectRef idx="1">
                      <a:schemeClr val="accent1"/>
                    </a:effectRef>
                    <a:fontRef idx="minor">
                      <a:schemeClr val="tx1"/>
                    </a:fontRef>
                  </p:style>
                </p:cxnSp>
              </p:grpSp>
              <p:cxnSp>
                <p:nvCxnSpPr>
                  <p:cNvPr id="11" name="Straight Connector 10"/>
                  <p:cNvCxnSpPr/>
                  <p:nvPr/>
                </p:nvCxnSpPr>
                <p:spPr>
                  <a:xfrm>
                    <a:off x="5573864" y="4533765"/>
                    <a:ext cx="0" cy="634583"/>
                  </a:xfrm>
                  <a:prstGeom prst="line">
                    <a:avLst/>
                  </a:prstGeom>
                  <a:ln>
                    <a:solidFill>
                      <a:srgbClr val="0070C0"/>
                    </a:solidFill>
                  </a:ln>
                </p:spPr>
                <p:style>
                  <a:lnRef idx="2">
                    <a:schemeClr val="accent1"/>
                  </a:lnRef>
                  <a:fillRef idx="0">
                    <a:schemeClr val="accent1"/>
                  </a:fillRef>
                  <a:effectRef idx="1">
                    <a:schemeClr val="accent1"/>
                  </a:effectRef>
                  <a:fontRef idx="minor">
                    <a:schemeClr val="tx1"/>
                  </a:fontRef>
                </p:style>
              </p:cxnSp>
              <p:sp>
                <p:nvSpPr>
                  <p:cNvPr id="14" name="Arc 13"/>
                  <p:cNvSpPr/>
                  <p:nvPr/>
                </p:nvSpPr>
                <p:spPr>
                  <a:xfrm rot="18194975" flipH="1" flipV="1">
                    <a:off x="5304488" y="5053054"/>
                    <a:ext cx="389613" cy="151076"/>
                  </a:xfrm>
                  <a:prstGeom prst="arc">
                    <a:avLst/>
                  </a:prstGeom>
                  <a:ln w="15875">
                    <a:headEnd type="arrow"/>
                    <a:tailEnd type="non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dirty="0"/>
                  </a:p>
                </p:txBody>
              </p:sp>
              <p:sp>
                <p:nvSpPr>
                  <p:cNvPr id="16" name="Arc 15"/>
                  <p:cNvSpPr/>
                  <p:nvPr/>
                </p:nvSpPr>
                <p:spPr>
                  <a:xfrm rot="14300252" flipH="1">
                    <a:off x="5475439" y="5075175"/>
                    <a:ext cx="333270" cy="129967"/>
                  </a:xfrm>
                  <a:prstGeom prst="arc">
                    <a:avLst>
                      <a:gd name="adj1" fmla="val 16199977"/>
                      <a:gd name="adj2" fmla="val 0"/>
                    </a:avLst>
                  </a:prstGeom>
                  <a:ln w="15875">
                    <a:headEnd type="arrow"/>
                    <a:tailEnd type="non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dirty="0"/>
                  </a:p>
                </p:txBody>
              </p:sp>
            </p:grpSp>
            <p:cxnSp>
              <p:nvCxnSpPr>
                <p:cNvPr id="60" name="Straight Connector 59"/>
                <p:cNvCxnSpPr/>
                <p:nvPr/>
              </p:nvCxnSpPr>
              <p:spPr>
                <a:xfrm>
                  <a:off x="4985321" y="4533579"/>
                  <a:ext cx="529464" cy="4201"/>
                </a:xfrm>
                <a:prstGeom prst="line">
                  <a:avLst/>
                </a:prstGeom>
                <a:ln w="15875">
                  <a:solidFill>
                    <a:srgbClr val="0070C0"/>
                  </a:solidFill>
                </a:ln>
              </p:spPr>
              <p:style>
                <a:lnRef idx="2">
                  <a:schemeClr val="accent1"/>
                </a:lnRef>
                <a:fillRef idx="0">
                  <a:schemeClr val="accent1"/>
                </a:fillRef>
                <a:effectRef idx="1">
                  <a:schemeClr val="accent1"/>
                </a:effectRef>
                <a:fontRef idx="minor">
                  <a:schemeClr val="tx1"/>
                </a:fontRef>
              </p:style>
            </p:cxnSp>
          </p:grpSp>
          <p:cxnSp>
            <p:nvCxnSpPr>
              <p:cNvPr id="76" name="Straight Connector 75"/>
              <p:cNvCxnSpPr/>
              <p:nvPr/>
            </p:nvCxnSpPr>
            <p:spPr>
              <a:xfrm flipV="1">
                <a:off x="4979193" y="4495447"/>
                <a:ext cx="0" cy="47851"/>
              </a:xfrm>
              <a:prstGeom prst="line">
                <a:avLst/>
              </a:prstGeom>
              <a:ln>
                <a:solidFill>
                  <a:srgbClr val="0070C0"/>
                </a:solidFill>
              </a:ln>
            </p:spPr>
            <p:style>
              <a:lnRef idx="2">
                <a:schemeClr val="accent1"/>
              </a:lnRef>
              <a:fillRef idx="0">
                <a:schemeClr val="accent1"/>
              </a:fillRef>
              <a:effectRef idx="1">
                <a:schemeClr val="accent1"/>
              </a:effectRef>
              <a:fontRef idx="minor">
                <a:schemeClr val="tx1"/>
              </a:fontRef>
            </p:style>
          </p:cxnSp>
        </p:grpSp>
        <p:cxnSp>
          <p:nvCxnSpPr>
            <p:cNvPr id="59" name="Straight Connector 58"/>
            <p:cNvCxnSpPr/>
            <p:nvPr/>
          </p:nvCxnSpPr>
          <p:spPr>
            <a:xfrm flipV="1">
              <a:off x="4979193" y="4485729"/>
              <a:ext cx="6128" cy="43835"/>
            </a:xfrm>
            <a:prstGeom prst="line">
              <a:avLst/>
            </a:prstGeom>
            <a:ln>
              <a:solidFill>
                <a:srgbClr val="0070C0"/>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a:xfrm>
            <a:off x="192211" y="217664"/>
            <a:ext cx="8229600" cy="1143000"/>
          </a:xfrm>
        </p:spPr>
        <p:txBody>
          <a:bodyPr/>
          <a:lstStyle/>
          <a:p>
            <a:r>
              <a:rPr lang="en-US" b="1" dirty="0"/>
              <a:t>Issues with more on-site water withdrawal</a:t>
            </a:r>
          </a:p>
        </p:txBody>
      </p:sp>
      <p:sp>
        <p:nvSpPr>
          <p:cNvPr id="3" name="Content Placeholder 2"/>
          <p:cNvSpPr>
            <a:spLocks noGrp="1"/>
          </p:cNvSpPr>
          <p:nvPr>
            <p:ph idx="1"/>
          </p:nvPr>
        </p:nvSpPr>
        <p:spPr/>
        <p:txBody>
          <a:bodyPr/>
          <a:lstStyle/>
          <a:p>
            <a:r>
              <a:rPr lang="en-US" b="1" dirty="0"/>
              <a:t>Many other parties also decided to install wells</a:t>
            </a:r>
          </a:p>
          <a:p>
            <a:r>
              <a:rPr lang="en-US" b="1" dirty="0"/>
              <a:t>Saltwater Intrusion (Incursion): </a:t>
            </a:r>
          </a:p>
          <a:p>
            <a:pPr lvl="1"/>
            <a:r>
              <a:rPr lang="en-US" dirty="0"/>
              <a:t>Saltwater ​incursion ​involves ​contamination ​of freshwater ​aquifers with ​saltwater. ​Fresh water ​floats as a ​lens on denser ​salt water. If ​fresh water is ​removed in ​large amount, a ​cone of ​depression is ​created in the ​fresh water ​lens. ​</a:t>
            </a:r>
          </a:p>
          <a:p>
            <a:pPr lvl="1"/>
            <a:r>
              <a:rPr lang="en-US" dirty="0"/>
              <a:t>Lowering the ​water table by ​1 foot results ​in raising the ​level of salt ​water by 40 ​feet. This ​situation ​occurs ​primarily in ​island or ​coastal ​communities.​ </a:t>
            </a:r>
          </a:p>
          <a:p>
            <a:pPr marL="0" indent="0">
              <a:buNone/>
            </a:pPr>
            <a:endParaRPr lang="en-US" dirty="0"/>
          </a:p>
        </p:txBody>
      </p:sp>
      <p:sp>
        <p:nvSpPr>
          <p:cNvPr id="5" name="Slide Number Placeholder 4"/>
          <p:cNvSpPr>
            <a:spLocks noGrp="1"/>
          </p:cNvSpPr>
          <p:nvPr>
            <p:ph type="sldNum" sz="quarter" idx="12"/>
          </p:nvPr>
        </p:nvSpPr>
        <p:spPr/>
        <p:txBody>
          <a:bodyPr/>
          <a:lstStyle/>
          <a:p>
            <a:fld id="{E09DBD89-DAF3-7144-A512-815880C1C590}" type="slidenum">
              <a:rPr lang="en-US" smtClean="0"/>
              <a:pPr/>
              <a:t>45</a:t>
            </a:fld>
            <a:endParaRPr lang="en-US" dirty="0"/>
          </a:p>
        </p:txBody>
      </p:sp>
      <p:sp>
        <p:nvSpPr>
          <p:cNvPr id="6" name="AutoShape 2" descr="Related image">
            <a:hlinkClick r:id="rId4"/>
          </p:cNvPr>
          <p:cNvSpPr>
            <a:spLocks noChangeAspect="1" noChangeArrowheads="1"/>
          </p:cNvSpPr>
          <p:nvPr/>
        </p:nvSpPr>
        <p:spPr bwMode="auto">
          <a:xfrm>
            <a:off x="84138"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nvGrpSpPr>
          <p:cNvPr id="62" name="Group 61"/>
          <p:cNvGrpSpPr/>
          <p:nvPr/>
        </p:nvGrpSpPr>
        <p:grpSpPr>
          <a:xfrm>
            <a:off x="834885" y="4204179"/>
            <a:ext cx="3363323" cy="1584370"/>
            <a:chOff x="834885" y="4204179"/>
            <a:chExt cx="3363323" cy="1584370"/>
          </a:xfrm>
        </p:grpSpPr>
        <p:pic>
          <p:nvPicPr>
            <p:cNvPr id="7" name="Picture 6"/>
            <p:cNvPicPr>
              <a:picLocks noChangeAspect="1"/>
            </p:cNvPicPr>
            <p:nvPr/>
          </p:nvPicPr>
          <p:blipFill>
            <a:blip r:embed="rId2"/>
            <a:stretch>
              <a:fillRect/>
            </a:stretch>
          </p:blipFill>
          <p:spPr>
            <a:xfrm>
              <a:off x="834886" y="4410138"/>
              <a:ext cx="3363322" cy="1378411"/>
            </a:xfrm>
            <a:prstGeom prst="rect">
              <a:avLst/>
            </a:prstGeom>
          </p:spPr>
        </p:pic>
        <p:pic>
          <p:nvPicPr>
            <p:cNvPr id="43" name="Picture 42" descr="Types of Commercial Buildings and How to Select the Best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42467" y="4284179"/>
              <a:ext cx="365760" cy="247254"/>
            </a:xfrm>
            <a:prstGeom prst="rect">
              <a:avLst/>
            </a:prstGeom>
          </p:spPr>
        </p:pic>
        <p:pic>
          <p:nvPicPr>
            <p:cNvPr id="44" name="Picture 43" descr="Types of Commercial Buildings and How to Select the Best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2592" y="4204179"/>
              <a:ext cx="335574" cy="277534"/>
            </a:xfrm>
            <a:prstGeom prst="rect">
              <a:avLst/>
            </a:prstGeom>
          </p:spPr>
        </p:pic>
        <p:grpSp>
          <p:nvGrpSpPr>
            <p:cNvPr id="56" name="Group 55"/>
            <p:cNvGrpSpPr/>
            <p:nvPr/>
          </p:nvGrpSpPr>
          <p:grpSpPr>
            <a:xfrm>
              <a:off x="834885" y="4481713"/>
              <a:ext cx="807582" cy="52052"/>
              <a:chOff x="834885" y="4481713"/>
              <a:chExt cx="807582" cy="52052"/>
            </a:xfrm>
          </p:grpSpPr>
          <p:cxnSp>
            <p:nvCxnSpPr>
              <p:cNvPr id="46" name="Straight Connector 45"/>
              <p:cNvCxnSpPr/>
              <p:nvPr/>
            </p:nvCxnSpPr>
            <p:spPr>
              <a:xfrm>
                <a:off x="834885" y="4531433"/>
                <a:ext cx="278118" cy="0"/>
              </a:xfrm>
              <a:prstGeom prst="line">
                <a:avLst/>
              </a:prstGeom>
              <a:ln w="19050">
                <a:solidFill>
                  <a:srgbClr val="0070C0"/>
                </a:solidFill>
              </a:ln>
            </p:spPr>
            <p:style>
              <a:lnRef idx="2">
                <a:schemeClr val="accent1"/>
              </a:lnRef>
              <a:fillRef idx="0">
                <a:schemeClr val="accent1"/>
              </a:fillRef>
              <a:effectRef idx="1">
                <a:schemeClr val="accent1"/>
              </a:effectRef>
              <a:fontRef idx="minor">
                <a:schemeClr val="tx1"/>
              </a:fontRef>
            </p:style>
          </p:cxnSp>
          <p:cxnSp>
            <p:nvCxnSpPr>
              <p:cNvPr id="50" name="Straight Connector 49"/>
              <p:cNvCxnSpPr/>
              <p:nvPr/>
            </p:nvCxnSpPr>
            <p:spPr>
              <a:xfrm flipV="1">
                <a:off x="1113003" y="4481713"/>
                <a:ext cx="0" cy="47851"/>
              </a:xfrm>
              <a:prstGeom prst="line">
                <a:avLst/>
              </a:prstGeom>
              <a:ln>
                <a:solidFill>
                  <a:srgbClr val="0070C0"/>
                </a:solidFill>
              </a:ln>
            </p:spPr>
            <p:style>
              <a:lnRef idx="2">
                <a:schemeClr val="accent1"/>
              </a:lnRef>
              <a:fillRef idx="0">
                <a:schemeClr val="accent1"/>
              </a:fillRef>
              <a:effectRef idx="1">
                <a:schemeClr val="accent1"/>
              </a:effectRef>
              <a:fontRef idx="minor">
                <a:schemeClr val="tx1"/>
              </a:fontRef>
            </p:style>
          </p:cxnSp>
          <p:cxnSp>
            <p:nvCxnSpPr>
              <p:cNvPr id="54" name="Straight Connector 53"/>
              <p:cNvCxnSpPr/>
              <p:nvPr/>
            </p:nvCxnSpPr>
            <p:spPr>
              <a:xfrm>
                <a:off x="1113003" y="4529564"/>
                <a:ext cx="529464" cy="4201"/>
              </a:xfrm>
              <a:prstGeom prst="line">
                <a:avLst/>
              </a:prstGeom>
              <a:ln w="15875">
                <a:solidFill>
                  <a:srgbClr val="0070C0"/>
                </a:solidFill>
              </a:ln>
            </p:spPr>
            <p:style>
              <a:lnRef idx="2">
                <a:schemeClr val="accent1"/>
              </a:lnRef>
              <a:fillRef idx="0">
                <a:schemeClr val="accent1"/>
              </a:fillRef>
              <a:effectRef idx="1">
                <a:schemeClr val="accent1"/>
              </a:effectRef>
              <a:fontRef idx="minor">
                <a:schemeClr val="tx1"/>
              </a:fontRef>
            </p:style>
          </p:cxnSp>
        </p:grpSp>
      </p:grpSp>
      <p:grpSp>
        <p:nvGrpSpPr>
          <p:cNvPr id="69" name="Group 68"/>
          <p:cNvGrpSpPr/>
          <p:nvPr/>
        </p:nvGrpSpPr>
        <p:grpSpPr>
          <a:xfrm>
            <a:off x="4850721" y="4862750"/>
            <a:ext cx="1372437" cy="868142"/>
            <a:chOff x="4850721" y="4862750"/>
            <a:chExt cx="1372437" cy="868142"/>
          </a:xfrm>
        </p:grpSpPr>
        <p:cxnSp>
          <p:nvCxnSpPr>
            <p:cNvPr id="19" name="Straight Arrow Connector 18"/>
            <p:cNvCxnSpPr/>
            <p:nvPr/>
          </p:nvCxnSpPr>
          <p:spPr>
            <a:xfrm flipH="1" flipV="1">
              <a:off x="4850721" y="5613536"/>
              <a:ext cx="29339" cy="117356"/>
            </a:xfrm>
            <a:prstGeom prst="straightConnector1">
              <a:avLst/>
            </a:prstGeom>
            <a:ln w="12700">
              <a:solidFill>
                <a:srgbClr val="0070C0"/>
              </a:solidFill>
              <a:tailEnd type="triangle"/>
            </a:ln>
          </p:spPr>
          <p:style>
            <a:lnRef idx="2">
              <a:schemeClr val="accent1"/>
            </a:lnRef>
            <a:fillRef idx="0">
              <a:schemeClr val="accent1"/>
            </a:fillRef>
            <a:effectRef idx="1">
              <a:schemeClr val="accent1"/>
            </a:effectRef>
            <a:fontRef idx="minor">
              <a:schemeClr val="tx1"/>
            </a:fontRef>
          </p:style>
        </p:cxnSp>
        <p:cxnSp>
          <p:nvCxnSpPr>
            <p:cNvPr id="20" name="Straight Arrow Connector 19"/>
            <p:cNvCxnSpPr/>
            <p:nvPr/>
          </p:nvCxnSpPr>
          <p:spPr>
            <a:xfrm flipH="1" flipV="1">
              <a:off x="5056911" y="5555670"/>
              <a:ext cx="29339" cy="117356"/>
            </a:xfrm>
            <a:prstGeom prst="straightConnector1">
              <a:avLst/>
            </a:prstGeom>
            <a:ln w="12700">
              <a:solidFill>
                <a:srgbClr val="0070C0"/>
              </a:solidFill>
              <a:tailEnd type="triangle"/>
            </a:ln>
          </p:spPr>
          <p:style>
            <a:lnRef idx="2">
              <a:schemeClr val="accent1"/>
            </a:lnRef>
            <a:fillRef idx="0">
              <a:schemeClr val="accent1"/>
            </a:fillRef>
            <a:effectRef idx="1">
              <a:schemeClr val="accent1"/>
            </a:effectRef>
            <a:fontRef idx="minor">
              <a:schemeClr val="tx1"/>
            </a:fontRef>
          </p:style>
        </p:cxnSp>
        <p:cxnSp>
          <p:nvCxnSpPr>
            <p:cNvPr id="21" name="Straight Arrow Connector 20"/>
            <p:cNvCxnSpPr/>
            <p:nvPr/>
          </p:nvCxnSpPr>
          <p:spPr>
            <a:xfrm flipH="1" flipV="1">
              <a:off x="5566269" y="5360888"/>
              <a:ext cx="29339" cy="117356"/>
            </a:xfrm>
            <a:prstGeom prst="straightConnector1">
              <a:avLst/>
            </a:prstGeom>
            <a:ln w="12700">
              <a:solidFill>
                <a:srgbClr val="0070C0"/>
              </a:solidFill>
              <a:tailEnd type="triangle"/>
            </a:ln>
          </p:spPr>
          <p:style>
            <a:lnRef idx="2">
              <a:schemeClr val="accent1"/>
            </a:lnRef>
            <a:fillRef idx="0">
              <a:schemeClr val="accent1"/>
            </a:fillRef>
            <a:effectRef idx="1">
              <a:schemeClr val="accent1"/>
            </a:effectRef>
            <a:fontRef idx="minor">
              <a:schemeClr val="tx1"/>
            </a:fontRef>
          </p:style>
        </p:cxnSp>
        <p:cxnSp>
          <p:nvCxnSpPr>
            <p:cNvPr id="22" name="Straight Arrow Connector 21"/>
            <p:cNvCxnSpPr/>
            <p:nvPr/>
          </p:nvCxnSpPr>
          <p:spPr>
            <a:xfrm flipH="1" flipV="1">
              <a:off x="5234571" y="5499783"/>
              <a:ext cx="29339" cy="117356"/>
            </a:xfrm>
            <a:prstGeom prst="straightConnector1">
              <a:avLst/>
            </a:prstGeom>
            <a:ln w="12700">
              <a:solidFill>
                <a:srgbClr val="0070C0"/>
              </a:solidFill>
              <a:tailEnd type="triangle"/>
            </a:ln>
          </p:spPr>
          <p:style>
            <a:lnRef idx="2">
              <a:schemeClr val="accent1"/>
            </a:lnRef>
            <a:fillRef idx="0">
              <a:schemeClr val="accent1"/>
            </a:fillRef>
            <a:effectRef idx="1">
              <a:schemeClr val="accent1"/>
            </a:effectRef>
            <a:fontRef idx="minor">
              <a:schemeClr val="tx1"/>
            </a:fontRef>
          </p:style>
        </p:cxnSp>
        <p:cxnSp>
          <p:nvCxnSpPr>
            <p:cNvPr id="26" name="Straight Arrow Connector 25"/>
            <p:cNvCxnSpPr/>
            <p:nvPr/>
          </p:nvCxnSpPr>
          <p:spPr>
            <a:xfrm flipH="1" flipV="1">
              <a:off x="5719542" y="5271425"/>
              <a:ext cx="65313" cy="89463"/>
            </a:xfrm>
            <a:prstGeom prst="straightConnector1">
              <a:avLst/>
            </a:prstGeom>
            <a:ln w="12700">
              <a:solidFill>
                <a:srgbClr val="0070C0"/>
              </a:solidFill>
              <a:tailEnd type="triangle"/>
            </a:ln>
          </p:spPr>
          <p:style>
            <a:lnRef idx="2">
              <a:schemeClr val="accent1"/>
            </a:lnRef>
            <a:fillRef idx="0">
              <a:schemeClr val="accent1"/>
            </a:fillRef>
            <a:effectRef idx="1">
              <a:schemeClr val="accent1"/>
            </a:effectRef>
            <a:fontRef idx="minor">
              <a:schemeClr val="tx1"/>
            </a:fontRef>
          </p:style>
        </p:cxnSp>
        <p:cxnSp>
          <p:nvCxnSpPr>
            <p:cNvPr id="27" name="Straight Arrow Connector 26"/>
            <p:cNvCxnSpPr/>
            <p:nvPr/>
          </p:nvCxnSpPr>
          <p:spPr>
            <a:xfrm flipH="1" flipV="1">
              <a:off x="5871538" y="5151108"/>
              <a:ext cx="65313" cy="89463"/>
            </a:xfrm>
            <a:prstGeom prst="straightConnector1">
              <a:avLst/>
            </a:prstGeom>
            <a:ln w="12700">
              <a:solidFill>
                <a:srgbClr val="0070C0"/>
              </a:solidFill>
              <a:tailEnd type="triangle"/>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p:nvPr/>
          </p:nvCxnSpPr>
          <p:spPr>
            <a:xfrm flipH="1" flipV="1">
              <a:off x="6013724" y="5009879"/>
              <a:ext cx="65313" cy="89463"/>
            </a:xfrm>
            <a:prstGeom prst="straightConnector1">
              <a:avLst/>
            </a:prstGeom>
            <a:ln w="12700">
              <a:solidFill>
                <a:srgbClr val="0070C0"/>
              </a:solidFill>
              <a:tailEnd type="triangle"/>
            </a:ln>
          </p:spPr>
          <p:style>
            <a:lnRef idx="2">
              <a:schemeClr val="accent1"/>
            </a:lnRef>
            <a:fillRef idx="0">
              <a:schemeClr val="accent1"/>
            </a:fillRef>
            <a:effectRef idx="1">
              <a:schemeClr val="accent1"/>
            </a:effectRef>
            <a:fontRef idx="minor">
              <a:schemeClr val="tx1"/>
            </a:fontRef>
          </p:style>
        </p:cxnSp>
        <p:cxnSp>
          <p:nvCxnSpPr>
            <p:cNvPr id="29" name="Straight Arrow Connector 28"/>
            <p:cNvCxnSpPr/>
            <p:nvPr/>
          </p:nvCxnSpPr>
          <p:spPr>
            <a:xfrm flipH="1" flipV="1">
              <a:off x="6157845" y="4862750"/>
              <a:ext cx="65313" cy="89463"/>
            </a:xfrm>
            <a:prstGeom prst="straightConnector1">
              <a:avLst/>
            </a:prstGeom>
            <a:ln w="12700">
              <a:solidFill>
                <a:srgbClr val="0070C0"/>
              </a:solidFill>
              <a:tailEnd type="triangle"/>
            </a:ln>
          </p:spPr>
          <p:style>
            <a:lnRef idx="2">
              <a:schemeClr val="accent1"/>
            </a:lnRef>
            <a:fillRef idx="0">
              <a:schemeClr val="accent1"/>
            </a:fillRef>
            <a:effectRef idx="1">
              <a:schemeClr val="accent1"/>
            </a:effectRef>
            <a:fontRef idx="minor">
              <a:schemeClr val="tx1"/>
            </a:fontRef>
          </p:style>
        </p:cxnSp>
      </p:grpSp>
      <p:grpSp>
        <p:nvGrpSpPr>
          <p:cNvPr id="74" name="Group 73"/>
          <p:cNvGrpSpPr/>
          <p:nvPr/>
        </p:nvGrpSpPr>
        <p:grpSpPr>
          <a:xfrm>
            <a:off x="4831054" y="4315415"/>
            <a:ext cx="3472056" cy="380086"/>
            <a:chOff x="4831054" y="4315415"/>
            <a:chExt cx="3472056" cy="380086"/>
          </a:xfrm>
        </p:grpSpPr>
        <p:grpSp>
          <p:nvGrpSpPr>
            <p:cNvPr id="70" name="Group 69"/>
            <p:cNvGrpSpPr/>
            <p:nvPr/>
          </p:nvGrpSpPr>
          <p:grpSpPr>
            <a:xfrm>
              <a:off x="5573864" y="4315415"/>
              <a:ext cx="2729246" cy="366104"/>
              <a:chOff x="5573864" y="4315415"/>
              <a:chExt cx="2729246" cy="366104"/>
            </a:xfrm>
          </p:grpSpPr>
          <p:cxnSp>
            <p:nvCxnSpPr>
              <p:cNvPr id="31" name="Straight Arrow Connector 30"/>
              <p:cNvCxnSpPr/>
              <p:nvPr/>
            </p:nvCxnSpPr>
            <p:spPr>
              <a:xfrm flipH="1">
                <a:off x="5573864" y="4453915"/>
                <a:ext cx="1326526" cy="227604"/>
              </a:xfrm>
              <a:prstGeom prst="straightConnector1">
                <a:avLst/>
              </a:prstGeom>
              <a:ln w="12700">
                <a:tailEnd type="triangle"/>
              </a:ln>
            </p:spPr>
            <p:style>
              <a:lnRef idx="2">
                <a:schemeClr val="accent1"/>
              </a:lnRef>
              <a:fillRef idx="0">
                <a:schemeClr val="accent1"/>
              </a:fillRef>
              <a:effectRef idx="1">
                <a:schemeClr val="accent1"/>
              </a:effectRef>
              <a:fontRef idx="minor">
                <a:schemeClr val="tx1"/>
              </a:fontRef>
            </p:style>
          </p:cxnSp>
          <p:sp>
            <p:nvSpPr>
              <p:cNvPr id="32" name="TextBox 31"/>
              <p:cNvSpPr txBox="1"/>
              <p:nvPr/>
            </p:nvSpPr>
            <p:spPr>
              <a:xfrm>
                <a:off x="6839248" y="4315415"/>
                <a:ext cx="1463862" cy="276999"/>
              </a:xfrm>
              <a:prstGeom prst="rect">
                <a:avLst/>
              </a:prstGeom>
              <a:noFill/>
            </p:spPr>
            <p:txBody>
              <a:bodyPr wrap="none" rtlCol="0">
                <a:spAutoFit/>
              </a:bodyPr>
              <a:lstStyle/>
              <a:p>
                <a:r>
                  <a:rPr lang="en-US" sz="1200" dirty="0"/>
                  <a:t>Conductivity Limits</a:t>
                </a:r>
              </a:p>
            </p:txBody>
          </p:sp>
        </p:grpSp>
        <p:cxnSp>
          <p:nvCxnSpPr>
            <p:cNvPr id="72" name="Straight Arrow Connector 71"/>
            <p:cNvCxnSpPr>
              <a:stCxn id="32" idx="1"/>
            </p:cNvCxnSpPr>
            <p:nvPr/>
          </p:nvCxnSpPr>
          <p:spPr>
            <a:xfrm flipH="1">
              <a:off x="4831054" y="4453915"/>
              <a:ext cx="2008194" cy="241586"/>
            </a:xfrm>
            <a:prstGeom prst="straightConnector1">
              <a:avLst/>
            </a:prstGeom>
            <a:ln w="12700">
              <a:tailEnd type="triangle"/>
            </a:ln>
          </p:spPr>
          <p:style>
            <a:lnRef idx="2">
              <a:schemeClr val="accent1"/>
            </a:lnRef>
            <a:fillRef idx="0">
              <a:schemeClr val="accent1"/>
            </a:fillRef>
            <a:effectRef idx="1">
              <a:schemeClr val="accent1"/>
            </a:effectRef>
            <a:fontRef idx="minor">
              <a:schemeClr val="tx1"/>
            </a:fontRef>
          </p:style>
        </p:cxnSp>
      </p:grpSp>
      <p:grpSp>
        <p:nvGrpSpPr>
          <p:cNvPr id="68" name="Group 67"/>
          <p:cNvGrpSpPr/>
          <p:nvPr/>
        </p:nvGrpSpPr>
        <p:grpSpPr>
          <a:xfrm>
            <a:off x="4669328" y="4501936"/>
            <a:ext cx="278934" cy="963849"/>
            <a:chOff x="4669328" y="4501936"/>
            <a:chExt cx="278934" cy="963849"/>
          </a:xfrm>
        </p:grpSpPr>
        <p:cxnSp>
          <p:nvCxnSpPr>
            <p:cNvPr id="36" name="Straight Connector 35"/>
            <p:cNvCxnSpPr/>
            <p:nvPr/>
          </p:nvCxnSpPr>
          <p:spPr>
            <a:xfrm>
              <a:off x="4818896" y="4501936"/>
              <a:ext cx="0" cy="776371"/>
            </a:xfrm>
            <a:prstGeom prst="line">
              <a:avLst/>
            </a:prstGeom>
            <a:ln>
              <a:solidFill>
                <a:srgbClr val="0070C0"/>
              </a:solidFill>
            </a:ln>
          </p:spPr>
          <p:style>
            <a:lnRef idx="2">
              <a:schemeClr val="accent1"/>
            </a:lnRef>
            <a:fillRef idx="0">
              <a:schemeClr val="accent1"/>
            </a:fillRef>
            <a:effectRef idx="1">
              <a:schemeClr val="accent1"/>
            </a:effectRef>
            <a:fontRef idx="minor">
              <a:schemeClr val="tx1"/>
            </a:fontRef>
          </p:style>
        </p:cxnSp>
        <p:sp>
          <p:nvSpPr>
            <p:cNvPr id="37" name="Arc 36"/>
            <p:cNvSpPr/>
            <p:nvPr/>
          </p:nvSpPr>
          <p:spPr>
            <a:xfrm rot="18194975" flipH="1" flipV="1">
              <a:off x="4503229" y="5155218"/>
              <a:ext cx="476666" cy="144468"/>
            </a:xfrm>
            <a:prstGeom prst="arc">
              <a:avLst/>
            </a:prstGeom>
            <a:ln w="15875">
              <a:headEnd type="arrow"/>
              <a:tailEnd type="non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dirty="0"/>
            </a:p>
          </p:txBody>
        </p:sp>
        <p:sp>
          <p:nvSpPr>
            <p:cNvPr id="38" name="Arc 37"/>
            <p:cNvSpPr/>
            <p:nvPr/>
          </p:nvSpPr>
          <p:spPr>
            <a:xfrm rot="14300252" flipH="1">
              <a:off x="4688329" y="5171245"/>
              <a:ext cx="389900" cy="129967"/>
            </a:xfrm>
            <a:prstGeom prst="arc">
              <a:avLst>
                <a:gd name="adj1" fmla="val 16199977"/>
                <a:gd name="adj2" fmla="val 0"/>
              </a:avLst>
            </a:prstGeom>
            <a:ln w="15875">
              <a:headEnd type="arrow"/>
              <a:tailEnd type="non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dirty="0"/>
            </a:p>
          </p:txBody>
        </p:sp>
      </p:grpSp>
    </p:spTree>
    <p:extLst>
      <p:ext uri="{BB962C8B-B14F-4D97-AF65-F5344CB8AC3E}">
        <p14:creationId xmlns:p14="http://schemas.microsoft.com/office/powerpoint/2010/main" val="147284384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Improved Water Recycling Solution </a:t>
            </a:r>
          </a:p>
        </p:txBody>
      </p:sp>
      <p:sp>
        <p:nvSpPr>
          <p:cNvPr id="3" name="Content Placeholder 2"/>
          <p:cNvSpPr>
            <a:spLocks noGrp="1"/>
          </p:cNvSpPr>
          <p:nvPr>
            <p:ph idx="1"/>
          </p:nvPr>
        </p:nvSpPr>
        <p:spPr>
          <a:xfrm>
            <a:off x="456572" y="1367629"/>
            <a:ext cx="3503176" cy="818455"/>
          </a:xfrm>
          <a:ln>
            <a:solidFill>
              <a:schemeClr val="tx1"/>
            </a:solidFill>
          </a:ln>
        </p:spPr>
        <p:txBody>
          <a:bodyPr>
            <a:noAutofit/>
          </a:bodyPr>
          <a:lstStyle/>
          <a:p>
            <a:pPr marL="111125" indent="-111125"/>
            <a:r>
              <a:rPr lang="en-US" sz="1000" b="1" dirty="0">
                <a:solidFill>
                  <a:schemeClr val="tx1"/>
                </a:solidFill>
              </a:rPr>
              <a:t>Problem</a:t>
            </a:r>
            <a:r>
              <a:rPr lang="en-US" sz="1000" dirty="0">
                <a:solidFill>
                  <a:schemeClr val="tx1"/>
                </a:solidFill>
              </a:rPr>
              <a:t> – </a:t>
            </a:r>
            <a:r>
              <a:rPr lang="en-US" sz="1000" dirty="0">
                <a:solidFill>
                  <a:schemeClr val="tx1"/>
                </a:solidFill>
                <a:ea typeface="굴림" charset="-127"/>
              </a:rPr>
              <a:t>Site </a:t>
            </a:r>
            <a:r>
              <a:rPr lang="en-US" altLang="ko-KR" sz="1000" dirty="0">
                <a:solidFill>
                  <a:schemeClr val="tx1"/>
                </a:solidFill>
                <a:ea typeface="굴림" charset="-127"/>
              </a:rPr>
              <a:t>has a high potable water consumption. </a:t>
            </a:r>
            <a:r>
              <a:rPr lang="en-US" sz="1000" dirty="0">
                <a:solidFill>
                  <a:schemeClr val="tx1"/>
                </a:solidFill>
              </a:rPr>
              <a:t>Given our location, water becomes even more a critical resource that should be maximized and properly used.  Site set a goal to reduce water consumption by 25%.</a:t>
            </a:r>
            <a:r>
              <a:rPr lang="en-US" altLang="ko-KR" sz="1000" dirty="0">
                <a:solidFill>
                  <a:schemeClr val="tx1"/>
                </a:solidFill>
                <a:ea typeface="굴림" charset="-127"/>
              </a:rPr>
              <a:t> </a:t>
            </a:r>
          </a:p>
          <a:p>
            <a:pPr marL="174625" indent="-174625">
              <a:buNone/>
            </a:pPr>
            <a:endParaRPr lang="en-US" sz="1000" dirty="0"/>
          </a:p>
        </p:txBody>
      </p:sp>
      <p:sp>
        <p:nvSpPr>
          <p:cNvPr id="5" name="Slide Number Placeholder 4"/>
          <p:cNvSpPr>
            <a:spLocks noGrp="1"/>
          </p:cNvSpPr>
          <p:nvPr>
            <p:ph type="sldNum" sz="quarter" idx="12"/>
          </p:nvPr>
        </p:nvSpPr>
        <p:spPr>
          <a:xfrm>
            <a:off x="8633283" y="6350999"/>
            <a:ext cx="211918" cy="365125"/>
          </a:xfrm>
        </p:spPr>
        <p:txBody>
          <a:bodyPr/>
          <a:lstStyle/>
          <a:p>
            <a:fld id="{E09DBD89-DAF3-7144-A512-815880C1C590}" type="slidenum">
              <a:rPr lang="en-US" smtClean="0"/>
              <a:pPr/>
              <a:t>46</a:t>
            </a:fld>
            <a:endParaRPr lang="en-US" dirty="0"/>
          </a:p>
        </p:txBody>
      </p:sp>
      <p:sp>
        <p:nvSpPr>
          <p:cNvPr id="6" name="Content Placeholder 2"/>
          <p:cNvSpPr txBox="1">
            <a:spLocks/>
          </p:cNvSpPr>
          <p:nvPr/>
        </p:nvSpPr>
        <p:spPr>
          <a:xfrm>
            <a:off x="456573" y="2168544"/>
            <a:ext cx="3503176" cy="544701"/>
          </a:xfrm>
          <a:prstGeom prst="rect">
            <a:avLst/>
          </a:prstGeom>
          <a:ln>
            <a:solidFill>
              <a:schemeClr val="tx1"/>
            </a:solidFill>
          </a:ln>
        </p:spPr>
        <p:txBody>
          <a:bodyPr vert="horz" lIns="91440" tIns="45720" rIns="91440" bIns="45720" rtlCol="0">
            <a:noAutofit/>
          </a:bodyPr>
          <a:lstStyle>
            <a:lvl1pPr marL="342900" indent="-342900" algn="l" defTabSz="457200" rtl="0" eaLnBrk="1" latinLnBrk="0" hangingPunct="1">
              <a:lnSpc>
                <a:spcPct val="110000"/>
              </a:lnSpc>
              <a:spcBef>
                <a:spcPct val="20000"/>
              </a:spcBef>
              <a:buClr>
                <a:schemeClr val="accent1"/>
              </a:buClr>
              <a:buFont typeface="Arial"/>
              <a:buChar char="•"/>
              <a:defRPr sz="2000" kern="1200">
                <a:solidFill>
                  <a:schemeClr val="tx1"/>
                </a:solidFill>
                <a:latin typeface="+mn-lt"/>
                <a:ea typeface="+mn-ea"/>
                <a:cs typeface="+mn-cs"/>
              </a:defRPr>
            </a:lvl1pPr>
            <a:lvl2pPr marL="742950" indent="-285750" algn="l" defTabSz="457200" rtl="0" eaLnBrk="1" latinLnBrk="0" hangingPunct="1">
              <a:lnSpc>
                <a:spcPct val="110000"/>
              </a:lnSpc>
              <a:spcBef>
                <a:spcPct val="20000"/>
              </a:spcBef>
              <a:buClr>
                <a:schemeClr val="accent1"/>
              </a:buClr>
              <a:buFont typeface="Arial"/>
              <a:buChar char="–"/>
              <a:defRPr sz="1600" kern="1200">
                <a:solidFill>
                  <a:schemeClr val="tx1"/>
                </a:solidFill>
                <a:latin typeface="+mn-lt"/>
                <a:ea typeface="+mn-ea"/>
                <a:cs typeface="+mn-cs"/>
              </a:defRPr>
            </a:lvl2pPr>
            <a:lvl3pPr marL="1143000" indent="-228600" algn="l" defTabSz="457200" rtl="0" eaLnBrk="1" latinLnBrk="0" hangingPunct="1">
              <a:lnSpc>
                <a:spcPct val="110000"/>
              </a:lnSpc>
              <a:spcBef>
                <a:spcPct val="20000"/>
              </a:spcBef>
              <a:buClr>
                <a:schemeClr val="tx1"/>
              </a:buClr>
              <a:buFont typeface="Arial"/>
              <a:buChar char="•"/>
              <a:defRPr sz="12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11125" indent="-111125"/>
            <a:r>
              <a:rPr lang="en-US" sz="1000" b="1" dirty="0"/>
              <a:t>Goal</a:t>
            </a:r>
            <a:r>
              <a:rPr lang="en-US" sz="1000" dirty="0"/>
              <a:t> - </a:t>
            </a:r>
            <a:r>
              <a:rPr lang="en-US" sz="1000" dirty="0">
                <a:ea typeface="Calibri"/>
                <a:cs typeface="Times New Roman"/>
              </a:rPr>
              <a:t>Minimize water consumption in utilities by using Aqueous Process Waste (APW) streams as reclaimed water. </a:t>
            </a:r>
            <a:endParaRPr lang="en-US" sz="1000" dirty="0"/>
          </a:p>
        </p:txBody>
      </p:sp>
      <p:sp>
        <p:nvSpPr>
          <p:cNvPr id="7" name="Content Placeholder 2"/>
          <p:cNvSpPr txBox="1">
            <a:spLocks/>
          </p:cNvSpPr>
          <p:nvPr/>
        </p:nvSpPr>
        <p:spPr>
          <a:xfrm>
            <a:off x="456575" y="2713246"/>
            <a:ext cx="3503174" cy="1249805"/>
          </a:xfrm>
          <a:prstGeom prst="rect">
            <a:avLst/>
          </a:prstGeom>
          <a:ln>
            <a:solidFill>
              <a:schemeClr val="tx1"/>
            </a:solidFill>
          </a:ln>
        </p:spPr>
        <p:txBody>
          <a:bodyPr vert="horz" lIns="91440" tIns="45720" rIns="91440" bIns="45720" rtlCol="0">
            <a:noAutofit/>
          </a:bodyPr>
          <a:lstStyle>
            <a:lvl1pPr marL="342900" indent="-342900" algn="l" defTabSz="457200" rtl="0" eaLnBrk="1" latinLnBrk="0" hangingPunct="1">
              <a:lnSpc>
                <a:spcPct val="110000"/>
              </a:lnSpc>
              <a:spcBef>
                <a:spcPct val="20000"/>
              </a:spcBef>
              <a:buClr>
                <a:schemeClr val="accent1"/>
              </a:buClr>
              <a:buFont typeface="Arial"/>
              <a:buChar char="•"/>
              <a:defRPr sz="2000" kern="1200">
                <a:solidFill>
                  <a:schemeClr val="tx1"/>
                </a:solidFill>
                <a:latin typeface="+mn-lt"/>
                <a:ea typeface="+mn-ea"/>
                <a:cs typeface="+mn-cs"/>
              </a:defRPr>
            </a:lvl1pPr>
            <a:lvl2pPr marL="742950" indent="-285750" algn="l" defTabSz="457200" rtl="0" eaLnBrk="1" latinLnBrk="0" hangingPunct="1">
              <a:lnSpc>
                <a:spcPct val="110000"/>
              </a:lnSpc>
              <a:spcBef>
                <a:spcPct val="20000"/>
              </a:spcBef>
              <a:buClr>
                <a:schemeClr val="accent1"/>
              </a:buClr>
              <a:buFont typeface="Arial"/>
              <a:buChar char="–"/>
              <a:defRPr sz="1600" kern="1200">
                <a:solidFill>
                  <a:schemeClr val="tx1"/>
                </a:solidFill>
                <a:latin typeface="+mn-lt"/>
                <a:ea typeface="+mn-ea"/>
                <a:cs typeface="+mn-cs"/>
              </a:defRPr>
            </a:lvl2pPr>
            <a:lvl3pPr marL="1143000" indent="-228600" algn="l" defTabSz="457200" rtl="0" eaLnBrk="1" latinLnBrk="0" hangingPunct="1">
              <a:lnSpc>
                <a:spcPct val="110000"/>
              </a:lnSpc>
              <a:spcBef>
                <a:spcPct val="20000"/>
              </a:spcBef>
              <a:buClr>
                <a:schemeClr val="tx1"/>
              </a:buClr>
              <a:buFont typeface="Arial"/>
              <a:buChar char="•"/>
              <a:defRPr sz="12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11125" indent="-111125"/>
            <a:r>
              <a:rPr lang="en-US" sz="1000" b="1" dirty="0"/>
              <a:t>Solution</a:t>
            </a:r>
            <a:r>
              <a:rPr lang="en-US" sz="1000" dirty="0"/>
              <a:t> - An average of 280,000 galls / day are generated as Aqueous Process Waste (APW) and sent to the municipal water treatment facilities. A Water Treatment System was designed to treat and reuse some of the APW being generated with the intention of using the water to feed the site Cooling Towers (make-up water) and the Wastewater Filter Press Operation.</a:t>
            </a:r>
          </a:p>
        </p:txBody>
      </p:sp>
      <p:grpSp>
        <p:nvGrpSpPr>
          <p:cNvPr id="35" name="Group 34"/>
          <p:cNvGrpSpPr/>
          <p:nvPr/>
        </p:nvGrpSpPr>
        <p:grpSpPr>
          <a:xfrm>
            <a:off x="456572" y="3958818"/>
            <a:ext cx="3503178" cy="2522478"/>
            <a:chOff x="456572" y="3958818"/>
            <a:chExt cx="3503178" cy="2522478"/>
          </a:xfrm>
        </p:grpSpPr>
        <p:sp>
          <p:nvSpPr>
            <p:cNvPr id="8" name="Content Placeholder 2"/>
            <p:cNvSpPr txBox="1">
              <a:spLocks/>
            </p:cNvSpPr>
            <p:nvPr/>
          </p:nvSpPr>
          <p:spPr>
            <a:xfrm>
              <a:off x="456572" y="3958818"/>
              <a:ext cx="3503178" cy="2522478"/>
            </a:xfrm>
            <a:prstGeom prst="rect">
              <a:avLst/>
            </a:prstGeom>
            <a:ln>
              <a:solidFill>
                <a:schemeClr val="tx1"/>
              </a:solidFill>
            </a:ln>
          </p:spPr>
          <p:txBody>
            <a:bodyPr vert="horz" lIns="91440" tIns="45720" rIns="91440" bIns="45720" rtlCol="0">
              <a:normAutofit/>
            </a:bodyPr>
            <a:lstStyle>
              <a:lvl1pPr marL="342900" indent="-342900" algn="l" defTabSz="457200" rtl="0" eaLnBrk="1" latinLnBrk="0" hangingPunct="1">
                <a:lnSpc>
                  <a:spcPct val="110000"/>
                </a:lnSpc>
                <a:spcBef>
                  <a:spcPct val="20000"/>
                </a:spcBef>
                <a:buClr>
                  <a:schemeClr val="accent1"/>
                </a:buClr>
                <a:buFont typeface="Arial"/>
                <a:buChar char="•"/>
                <a:defRPr sz="2000" kern="1200">
                  <a:solidFill>
                    <a:schemeClr val="tx1"/>
                  </a:solidFill>
                  <a:latin typeface="+mn-lt"/>
                  <a:ea typeface="+mn-ea"/>
                  <a:cs typeface="+mn-cs"/>
                </a:defRPr>
              </a:lvl1pPr>
              <a:lvl2pPr marL="742950" indent="-285750" algn="l" defTabSz="457200" rtl="0" eaLnBrk="1" latinLnBrk="0" hangingPunct="1">
                <a:lnSpc>
                  <a:spcPct val="110000"/>
                </a:lnSpc>
                <a:spcBef>
                  <a:spcPct val="20000"/>
                </a:spcBef>
                <a:buClr>
                  <a:schemeClr val="accent1"/>
                </a:buClr>
                <a:buFont typeface="Arial"/>
                <a:buChar char="–"/>
                <a:defRPr sz="1600" kern="1200">
                  <a:solidFill>
                    <a:schemeClr val="tx1"/>
                  </a:solidFill>
                  <a:latin typeface="+mn-lt"/>
                  <a:ea typeface="+mn-ea"/>
                  <a:cs typeface="+mn-cs"/>
                </a:defRPr>
              </a:lvl2pPr>
              <a:lvl3pPr marL="1143000" indent="-228600" algn="l" defTabSz="457200" rtl="0" eaLnBrk="1" latinLnBrk="0" hangingPunct="1">
                <a:lnSpc>
                  <a:spcPct val="110000"/>
                </a:lnSpc>
                <a:spcBef>
                  <a:spcPct val="20000"/>
                </a:spcBef>
                <a:buClr>
                  <a:schemeClr val="tx1"/>
                </a:buClr>
                <a:buFont typeface="Arial"/>
                <a:buChar char="•"/>
                <a:defRPr sz="12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11125" indent="-111125"/>
              <a:r>
                <a:rPr lang="en-US" sz="1000" b="1" dirty="0"/>
                <a:t>Financial Impact</a:t>
              </a:r>
              <a:r>
                <a:rPr lang="en-US" sz="1000" dirty="0"/>
                <a:t> - </a:t>
              </a:r>
              <a:r>
                <a:rPr lang="en-US" sz="1000" dirty="0">
                  <a:ea typeface="Calibri"/>
                  <a:cs typeface="Times New Roman"/>
                </a:rPr>
                <a:t>Total monthly water savings are </a:t>
              </a:r>
              <a:r>
                <a:rPr lang="en-US" altLang="ko-KR" sz="1000" dirty="0">
                  <a:ea typeface="Calibri"/>
                  <a:cs typeface="Times New Roman"/>
                </a:rPr>
                <a:t>$54,000. </a:t>
              </a:r>
              <a:r>
                <a:rPr lang="es-PR" sz="1000" dirty="0"/>
                <a:t>Pay Back: 2 ½ yrs.</a:t>
              </a:r>
            </a:p>
          </p:txBody>
        </p:sp>
        <p:grpSp>
          <p:nvGrpSpPr>
            <p:cNvPr id="27" name="Group 26"/>
            <p:cNvGrpSpPr/>
            <p:nvPr/>
          </p:nvGrpSpPr>
          <p:grpSpPr>
            <a:xfrm>
              <a:off x="542839" y="4373229"/>
              <a:ext cx="3337398" cy="2093955"/>
              <a:chOff x="461176" y="4731026"/>
              <a:chExt cx="2949933" cy="1804946"/>
            </a:xfrm>
          </p:grpSpPr>
          <p:grpSp>
            <p:nvGrpSpPr>
              <p:cNvPr id="28" name="Group 27"/>
              <p:cNvGrpSpPr/>
              <p:nvPr/>
            </p:nvGrpSpPr>
            <p:grpSpPr>
              <a:xfrm>
                <a:off x="461176" y="4731026"/>
                <a:ext cx="2949933" cy="1804946"/>
                <a:chOff x="461176" y="1785738"/>
                <a:chExt cx="8905379" cy="4618038"/>
              </a:xfrm>
            </p:grpSpPr>
            <p:sp>
              <p:nvSpPr>
                <p:cNvPr id="30" name="AutoShape 7"/>
                <p:cNvSpPr>
                  <a:spLocks noChangeArrowheads="1"/>
                </p:cNvSpPr>
                <p:nvPr/>
              </p:nvSpPr>
              <p:spPr bwMode="gray">
                <a:xfrm rot="5400000">
                  <a:off x="7306476" y="4145259"/>
                  <a:ext cx="2286000" cy="1834158"/>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bg2"/>
                </a:solidFill>
                <a:ln w="38100" algn="ctr">
                  <a:solidFill>
                    <a:srgbClr val="EAEAEA"/>
                  </a:solidFill>
                  <a:miter lim="800000"/>
                  <a:headEnd/>
                  <a:tailEnd/>
                </a:ln>
                <a:effectLst>
                  <a:outerShdw dist="109250" dir="3267739" algn="ctr" rotWithShape="0">
                    <a:srgbClr val="333333">
                      <a:alpha val="50000"/>
                    </a:srgbClr>
                  </a:outerShdw>
                </a:effectLst>
              </p:spPr>
              <p:txBody>
                <a:bodyPr anchor="ctr">
                  <a:spAutoFit/>
                </a:bodyPr>
                <a:lstStyle/>
                <a:p>
                  <a:pPr>
                    <a:defRPr/>
                  </a:pPr>
                  <a:endParaRPr lang="en-US" sz="5400" b="1" dirty="0">
                    <a:solidFill>
                      <a:schemeClr val="accent2"/>
                    </a:solidFill>
                    <a:effectLst>
                      <a:outerShdw blurRad="38100" dist="38100" dir="2700000" algn="tl">
                        <a:srgbClr val="C0C0C0"/>
                      </a:outerShdw>
                    </a:effectLst>
                  </a:endParaRPr>
                </a:p>
              </p:txBody>
            </p:sp>
            <p:pic>
              <p:nvPicPr>
                <p:cNvPr id="31" name="Picture 9" descr="CB025272"/>
                <p:cNvPicPr>
                  <a:picLocks noChangeAspect="1" noChangeArrowheads="1"/>
                </p:cNvPicPr>
                <p:nvPr/>
              </p:nvPicPr>
              <p:blipFill>
                <a:blip r:embed="rId2" cstate="print"/>
                <a:srcRect/>
                <a:stretch>
                  <a:fillRect/>
                </a:stretch>
              </p:blipFill>
              <p:spPr bwMode="gray">
                <a:xfrm>
                  <a:off x="7674776" y="1861938"/>
                  <a:ext cx="1331913" cy="1143000"/>
                </a:xfrm>
                <a:prstGeom prst="rect">
                  <a:avLst/>
                </a:prstGeom>
                <a:solidFill>
                  <a:schemeClr val="bg2"/>
                </a:solidFill>
                <a:ln w="38100" algn="ctr">
                  <a:solidFill>
                    <a:srgbClr val="EAEAEA"/>
                  </a:solidFill>
                  <a:miter lim="800000"/>
                  <a:headEnd/>
                  <a:tailEnd/>
                </a:ln>
                <a:effectLst>
                  <a:outerShdw dist="109250" dir="3267739" algn="ctr" rotWithShape="0">
                    <a:srgbClr val="333333">
                      <a:alpha val="50000"/>
                    </a:srgbClr>
                  </a:outerShdw>
                </a:effectLst>
              </p:spPr>
            </p:pic>
            <p:pic>
              <p:nvPicPr>
                <p:cNvPr id="32" name="Picture 282"/>
                <p:cNvPicPr>
                  <a:picLocks noChangeAspect="1" noChangeArrowheads="1"/>
                </p:cNvPicPr>
                <p:nvPr/>
              </p:nvPicPr>
              <p:blipFill>
                <a:blip r:embed="rId3" cstate="print"/>
                <a:srcRect/>
                <a:stretch>
                  <a:fillRect/>
                </a:stretch>
              </p:blipFill>
              <p:spPr bwMode="auto">
                <a:xfrm>
                  <a:off x="461176" y="1785738"/>
                  <a:ext cx="7162800" cy="4618038"/>
                </a:xfrm>
                <a:prstGeom prst="rect">
                  <a:avLst/>
                </a:prstGeom>
                <a:noFill/>
                <a:ln w="12700" algn="ctr">
                  <a:noFill/>
                  <a:miter lim="800000"/>
                  <a:headEnd/>
                  <a:tailEnd/>
                </a:ln>
              </p:spPr>
            </p:pic>
          </p:grpSp>
          <p:sp>
            <p:nvSpPr>
              <p:cNvPr id="29" name="Text Box 6"/>
              <p:cNvSpPr txBox="1">
                <a:spLocks noChangeArrowheads="1"/>
              </p:cNvSpPr>
              <p:nvPr/>
            </p:nvSpPr>
            <p:spPr bwMode="auto">
              <a:xfrm>
                <a:off x="2953519" y="5695071"/>
                <a:ext cx="277656" cy="397100"/>
              </a:xfrm>
              <a:prstGeom prst="rect">
                <a:avLst/>
              </a:prstGeom>
              <a:noFill/>
              <a:ln w="9525">
                <a:noFill/>
                <a:miter lim="800000"/>
                <a:headEnd/>
                <a:tailEnd/>
              </a:ln>
              <a:effectLst/>
            </p:spPr>
            <p:txBody>
              <a:bodyPr>
                <a:spAutoFit/>
              </a:bodyPr>
              <a:lstStyle/>
              <a:p>
                <a:pPr>
                  <a:defRPr/>
                </a:pPr>
                <a:r>
                  <a:rPr lang="en-US" sz="2000" b="1" dirty="0">
                    <a:solidFill>
                      <a:schemeClr val="accent2"/>
                    </a:solidFill>
                    <a:effectLst>
                      <a:outerShdw blurRad="38100" dist="38100" dir="2700000" algn="tl">
                        <a:srgbClr val="C0C0C0"/>
                      </a:outerShdw>
                    </a:effectLst>
                  </a:rPr>
                  <a:t>$</a:t>
                </a:r>
              </a:p>
            </p:txBody>
          </p:sp>
        </p:grpSp>
      </p:grpSp>
      <p:grpSp>
        <p:nvGrpSpPr>
          <p:cNvPr id="34" name="Group 33"/>
          <p:cNvGrpSpPr/>
          <p:nvPr/>
        </p:nvGrpSpPr>
        <p:grpSpPr>
          <a:xfrm>
            <a:off x="4063118" y="1359678"/>
            <a:ext cx="5001370" cy="5115457"/>
            <a:chOff x="4063118" y="1359678"/>
            <a:chExt cx="5001370" cy="5115457"/>
          </a:xfrm>
        </p:grpSpPr>
        <p:sp>
          <p:nvSpPr>
            <p:cNvPr id="9" name="Content Placeholder 2"/>
            <p:cNvSpPr txBox="1">
              <a:spLocks/>
            </p:cNvSpPr>
            <p:nvPr/>
          </p:nvSpPr>
          <p:spPr>
            <a:xfrm>
              <a:off x="4063118" y="1359678"/>
              <a:ext cx="5001370" cy="3566372"/>
            </a:xfrm>
            <a:prstGeom prst="rect">
              <a:avLst/>
            </a:prstGeom>
            <a:ln>
              <a:solidFill>
                <a:schemeClr val="tx1"/>
              </a:solidFill>
            </a:ln>
          </p:spPr>
          <p:txBody>
            <a:bodyPr vert="horz" lIns="91440" tIns="45720" rIns="91440" bIns="45720" rtlCol="0">
              <a:normAutofit/>
            </a:bodyPr>
            <a:lstStyle>
              <a:lvl1pPr marL="342900" indent="-342900" algn="l" defTabSz="457200" rtl="0" eaLnBrk="1" latinLnBrk="0" hangingPunct="1">
                <a:lnSpc>
                  <a:spcPct val="110000"/>
                </a:lnSpc>
                <a:spcBef>
                  <a:spcPct val="20000"/>
                </a:spcBef>
                <a:buClr>
                  <a:schemeClr val="accent1"/>
                </a:buClr>
                <a:buFont typeface="Arial"/>
                <a:buChar char="•"/>
                <a:defRPr sz="2000" kern="1200">
                  <a:solidFill>
                    <a:schemeClr val="tx1"/>
                  </a:solidFill>
                  <a:latin typeface="+mn-lt"/>
                  <a:ea typeface="+mn-ea"/>
                  <a:cs typeface="+mn-cs"/>
                </a:defRPr>
              </a:lvl1pPr>
              <a:lvl2pPr marL="742950" indent="-285750" algn="l" defTabSz="457200" rtl="0" eaLnBrk="1" latinLnBrk="0" hangingPunct="1">
                <a:lnSpc>
                  <a:spcPct val="110000"/>
                </a:lnSpc>
                <a:spcBef>
                  <a:spcPct val="20000"/>
                </a:spcBef>
                <a:buClr>
                  <a:schemeClr val="accent1"/>
                </a:buClr>
                <a:buFont typeface="Arial"/>
                <a:buChar char="–"/>
                <a:defRPr sz="1600" kern="1200">
                  <a:solidFill>
                    <a:schemeClr val="tx1"/>
                  </a:solidFill>
                  <a:latin typeface="+mn-lt"/>
                  <a:ea typeface="+mn-ea"/>
                  <a:cs typeface="+mn-cs"/>
                </a:defRPr>
              </a:lvl2pPr>
              <a:lvl3pPr marL="1143000" indent="-228600" algn="l" defTabSz="457200" rtl="0" eaLnBrk="1" latinLnBrk="0" hangingPunct="1">
                <a:lnSpc>
                  <a:spcPct val="110000"/>
                </a:lnSpc>
                <a:spcBef>
                  <a:spcPct val="20000"/>
                </a:spcBef>
                <a:buClr>
                  <a:schemeClr val="tx1"/>
                </a:buClr>
                <a:buFont typeface="Arial"/>
                <a:buChar char="•"/>
                <a:defRPr sz="12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1400" dirty="0"/>
                <a:t>Site Reclamation Water System (Ultrafiltration and Reverse Osmosis)</a:t>
              </a:r>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pic>
          <p:nvPicPr>
            <p:cNvPr id="17" name="Picture 16"/>
            <p:cNvPicPr>
              <a:picLocks noChangeAspect="1"/>
            </p:cNvPicPr>
            <p:nvPr/>
          </p:nvPicPr>
          <p:blipFill>
            <a:blip r:embed="rId4"/>
            <a:stretch>
              <a:fillRect/>
            </a:stretch>
          </p:blipFill>
          <p:spPr>
            <a:xfrm>
              <a:off x="4184211" y="1982329"/>
              <a:ext cx="4776909" cy="2629431"/>
            </a:xfrm>
            <a:prstGeom prst="rect">
              <a:avLst/>
            </a:prstGeom>
          </p:spPr>
        </p:pic>
        <p:pic>
          <p:nvPicPr>
            <p:cNvPr id="18" name="Picture 2"/>
            <p:cNvPicPr>
              <a:picLocks noChangeAspect="1" noChangeArrowheads="1"/>
            </p:cNvPicPr>
            <p:nvPr/>
          </p:nvPicPr>
          <p:blipFill>
            <a:blip r:embed="rId5" cstate="print"/>
            <a:srcRect/>
            <a:stretch>
              <a:fillRect/>
            </a:stretch>
          </p:blipFill>
          <p:spPr bwMode="auto">
            <a:xfrm>
              <a:off x="6549386" y="5001272"/>
              <a:ext cx="2411734" cy="1473863"/>
            </a:xfrm>
            <a:prstGeom prst="rect">
              <a:avLst/>
            </a:prstGeom>
            <a:noFill/>
            <a:ln w="9525">
              <a:noFill/>
              <a:miter lim="800000"/>
              <a:headEnd/>
              <a:tailEnd/>
            </a:ln>
          </p:spPr>
        </p:pic>
        <p:pic>
          <p:nvPicPr>
            <p:cNvPr id="19" name="Picture 279"/>
            <p:cNvPicPr>
              <a:picLocks noChangeAspect="1" noChangeArrowheads="1"/>
            </p:cNvPicPr>
            <p:nvPr/>
          </p:nvPicPr>
          <p:blipFill>
            <a:blip r:embed="rId6" cstate="print"/>
            <a:srcRect/>
            <a:stretch>
              <a:fillRect/>
            </a:stretch>
          </p:blipFill>
          <p:spPr bwMode="auto">
            <a:xfrm>
              <a:off x="4199617" y="4993770"/>
              <a:ext cx="2349769" cy="1473863"/>
            </a:xfrm>
            <a:prstGeom prst="rect">
              <a:avLst/>
            </a:prstGeom>
            <a:noFill/>
            <a:ln w="12700" algn="ctr">
              <a:noFill/>
              <a:miter lim="800000"/>
              <a:headEnd/>
              <a:tailEnd/>
            </a:ln>
          </p:spPr>
        </p:pic>
        <p:sp>
          <p:nvSpPr>
            <p:cNvPr id="33" name="TextBox 32"/>
            <p:cNvSpPr txBox="1"/>
            <p:nvPr/>
          </p:nvSpPr>
          <p:spPr>
            <a:xfrm>
              <a:off x="4199618" y="4552240"/>
              <a:ext cx="3281668" cy="553998"/>
            </a:xfrm>
            <a:prstGeom prst="rect">
              <a:avLst/>
            </a:prstGeom>
            <a:noFill/>
          </p:spPr>
          <p:txBody>
            <a:bodyPr wrap="none" rtlCol="0">
              <a:spAutoFit/>
            </a:bodyPr>
            <a:lstStyle/>
            <a:p>
              <a:pPr marL="111125" indent="-111125" eaLnBrk="0" hangingPunct="0">
                <a:buClr>
                  <a:srgbClr val="0070C0"/>
                </a:buClr>
                <a:buFont typeface="Arial" panose="020B0604020202020204" pitchFamily="34" charset="0"/>
                <a:buChar char="•"/>
                <a:defRPr/>
              </a:pPr>
              <a:r>
                <a:rPr lang="es-PR" sz="1000" dirty="0">
                  <a:solidFill>
                    <a:srgbClr val="000000"/>
                  </a:solidFill>
                  <a:effectLst>
                    <a:outerShdw blurRad="38100" dist="38100" dir="2700000" algn="tl">
                      <a:srgbClr val="000000">
                        <a:alpha val="43137"/>
                      </a:srgbClr>
                    </a:outerShdw>
                  </a:effectLst>
                </a:rPr>
                <a:t>Potable water usage reduction of 160,000 gals/day</a:t>
              </a:r>
            </a:p>
            <a:p>
              <a:pPr marL="111125" indent="-111125" eaLnBrk="0" hangingPunct="0">
                <a:buClr>
                  <a:srgbClr val="0070C0"/>
                </a:buClr>
                <a:buFont typeface="Arial" panose="020B0604020202020204" pitchFamily="34" charset="0"/>
                <a:buChar char="•"/>
                <a:defRPr/>
              </a:pPr>
              <a:r>
                <a:rPr lang="es-PR" sz="1000" dirty="0">
                  <a:solidFill>
                    <a:srgbClr val="000000"/>
                  </a:solidFill>
                  <a:effectLst>
                    <a:outerShdw blurRad="38100" dist="38100" dir="2700000" algn="tl">
                      <a:srgbClr val="000000">
                        <a:alpha val="43137"/>
                      </a:srgbClr>
                    </a:outerShdw>
                  </a:effectLst>
                </a:rPr>
                <a:t>Increased cooling tower cycles 3 to 9 cycles</a:t>
              </a:r>
            </a:p>
            <a:p>
              <a:pPr marL="171450" indent="-171450">
                <a:buFont typeface="Arial" panose="020B0604020202020204" pitchFamily="34" charset="0"/>
                <a:buChar char="•"/>
              </a:pPr>
              <a:endParaRPr lang="en-US" sz="1000" dirty="0"/>
            </a:p>
          </p:txBody>
        </p:sp>
      </p:grpSp>
    </p:spTree>
    <p:extLst>
      <p:ext uri="{BB962C8B-B14F-4D97-AF65-F5344CB8AC3E}">
        <p14:creationId xmlns:p14="http://schemas.microsoft.com/office/powerpoint/2010/main" val="102629481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06800" y="196054"/>
            <a:ext cx="8229600" cy="1143000"/>
          </a:xfrm>
        </p:spPr>
        <p:txBody>
          <a:bodyPr/>
          <a:lstStyle/>
          <a:p>
            <a:r>
              <a:rPr lang="en-US" b="1" dirty="0"/>
              <a:t>Resiliency - Cogeneration Project Overview</a:t>
            </a:r>
            <a:endParaRPr lang="es-PR" b="1" dirty="0"/>
          </a:p>
        </p:txBody>
      </p:sp>
      <p:sp>
        <p:nvSpPr>
          <p:cNvPr id="29" name="TextBox 7"/>
          <p:cNvSpPr txBox="1">
            <a:spLocks noChangeAspect="1" noChangeArrowheads="1"/>
          </p:cNvSpPr>
          <p:nvPr/>
        </p:nvSpPr>
        <p:spPr bwMode="auto">
          <a:xfrm>
            <a:off x="4863960" y="1464990"/>
            <a:ext cx="4280040" cy="1669688"/>
          </a:xfrm>
          <a:prstGeom prst="rect">
            <a:avLst/>
          </a:prstGeom>
          <a:solidFill>
            <a:schemeClr val="bg1"/>
          </a:solidFill>
          <a:ln>
            <a:noFill/>
          </a:ln>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spcBef>
                <a:spcPct val="0"/>
              </a:spcBef>
              <a:buClrTx/>
              <a:buSzTx/>
              <a:buNone/>
              <a:defRPr/>
            </a:pPr>
            <a:r>
              <a:rPr lang="en-US" altLang="en-US" sz="1200" dirty="0">
                <a:effectLst>
                  <a:outerShdw blurRad="38100" dist="38100" dir="2700000" algn="tl">
                    <a:srgbClr val="000000">
                      <a:alpha val="43137"/>
                    </a:srgbClr>
                  </a:outerShdw>
                </a:effectLst>
                <a:latin typeface="+mn-lt"/>
                <a:ea typeface="ＭＳ Ｐゴシック" charset="0"/>
              </a:rPr>
              <a:t>Benefits:</a:t>
            </a:r>
          </a:p>
          <a:p>
            <a:pPr marL="548627" lvl="1" indent="-182876" defTabSz="457189">
              <a:spcBef>
                <a:spcPts val="0"/>
              </a:spcBef>
              <a:buClrTx/>
              <a:buFont typeface="Wingdings" panose="05000000000000000000" pitchFamily="2" charset="2"/>
              <a:buChar char="§"/>
            </a:pPr>
            <a:r>
              <a:rPr lang="en-US" altLang="en-US" sz="1000" b="1" dirty="0">
                <a:latin typeface="+mj-lt"/>
              </a:rPr>
              <a:t>20% CO</a:t>
            </a:r>
            <a:r>
              <a:rPr lang="en-US" altLang="en-US" sz="1200" b="1" baseline="-25000" dirty="0">
                <a:latin typeface="+mj-lt"/>
              </a:rPr>
              <a:t>2</a:t>
            </a:r>
            <a:r>
              <a:rPr lang="en-US" altLang="en-US" sz="1000" b="1" dirty="0">
                <a:latin typeface="+mj-lt"/>
              </a:rPr>
              <a:t> GHG Reduction (CO</a:t>
            </a:r>
            <a:r>
              <a:rPr lang="en-US" altLang="en-US" sz="1200" b="1" baseline="-25000" dirty="0">
                <a:latin typeface="+mj-lt"/>
              </a:rPr>
              <a:t>2</a:t>
            </a:r>
            <a:r>
              <a:rPr lang="en-US" altLang="en-US" sz="1000" b="1" dirty="0">
                <a:latin typeface="+mj-lt"/>
              </a:rPr>
              <a:t>e)</a:t>
            </a:r>
          </a:p>
          <a:p>
            <a:pPr marL="548627" lvl="1" indent="-182876" defTabSz="457189">
              <a:spcBef>
                <a:spcPts val="0"/>
              </a:spcBef>
              <a:buClrTx/>
              <a:buFont typeface="Wingdings" panose="05000000000000000000" pitchFamily="2" charset="2"/>
              <a:buChar char="§"/>
            </a:pPr>
            <a:r>
              <a:rPr lang="en-US" altLang="en-US" sz="1000" b="1" dirty="0">
                <a:latin typeface="+mj-lt"/>
              </a:rPr>
              <a:t>$6.0MM/Year Energy cost reduction</a:t>
            </a:r>
          </a:p>
          <a:p>
            <a:pPr marL="548627" lvl="1" indent="-182876" defTabSz="457189">
              <a:spcBef>
                <a:spcPts val="0"/>
              </a:spcBef>
              <a:buClrTx/>
              <a:buFont typeface="Wingdings" panose="05000000000000000000" pitchFamily="2" charset="2"/>
              <a:buChar char="§"/>
            </a:pPr>
            <a:r>
              <a:rPr lang="en-US" altLang="en-US" sz="1000" b="1" dirty="0">
                <a:latin typeface="+mj-lt"/>
              </a:rPr>
              <a:t>Enhance Electrical Business Continuity Capability </a:t>
            </a:r>
          </a:p>
          <a:p>
            <a:pPr marL="948666" lvl="2" indent="-182876" defTabSz="457189">
              <a:spcBef>
                <a:spcPts val="0"/>
              </a:spcBef>
              <a:buClrTx/>
              <a:buFont typeface="Wingdings" panose="05000000000000000000" pitchFamily="2" charset="2"/>
              <a:buChar char="§"/>
            </a:pPr>
            <a:r>
              <a:rPr lang="en-US" sz="1000" b="1" dirty="0">
                <a:latin typeface="+mj-lt"/>
              </a:rPr>
              <a:t>Micro Grid Integrated all Emergency Generators throughout the Site </a:t>
            </a:r>
          </a:p>
          <a:p>
            <a:pPr marL="948666" lvl="2" indent="-182876" defTabSz="457189">
              <a:spcBef>
                <a:spcPts val="0"/>
              </a:spcBef>
              <a:buClrTx/>
              <a:buFont typeface="Wingdings" panose="05000000000000000000" pitchFamily="2" charset="2"/>
              <a:buChar char="§"/>
            </a:pPr>
            <a:r>
              <a:rPr lang="en-US" sz="1000" b="1" dirty="0">
                <a:latin typeface="+mj-lt"/>
              </a:rPr>
              <a:t>Increase Back Power capacity by approx. 65%</a:t>
            </a:r>
          </a:p>
          <a:p>
            <a:pPr marL="948666" lvl="2" indent="-182876" defTabSz="457189">
              <a:spcBef>
                <a:spcPts val="0"/>
              </a:spcBef>
              <a:buClrTx/>
              <a:buFont typeface="Wingdings" panose="05000000000000000000" pitchFamily="2" charset="2"/>
              <a:buChar char="§"/>
            </a:pPr>
            <a:r>
              <a:rPr lang="en-US" sz="1000" b="1" dirty="0">
                <a:latin typeface="+mj-lt"/>
              </a:rPr>
              <a:t>Building design to sustain 175mph winds</a:t>
            </a:r>
          </a:p>
          <a:p>
            <a:pPr marL="548627" lvl="1" indent="-182876" defTabSz="457189">
              <a:spcBef>
                <a:spcPts val="0"/>
              </a:spcBef>
              <a:buClrTx/>
              <a:buFont typeface="Wingdings" panose="05000000000000000000" pitchFamily="2" charset="2"/>
              <a:buChar char="§"/>
            </a:pPr>
            <a:r>
              <a:rPr lang="en-US" sz="1000" b="1" dirty="0">
                <a:latin typeface="+mj-lt"/>
              </a:rPr>
              <a:t>LNG vaporization Chilled water of 6.8MMton/yr </a:t>
            </a:r>
          </a:p>
          <a:p>
            <a:pPr marL="548627" lvl="1" indent="-182876" defTabSz="457189">
              <a:spcBef>
                <a:spcPts val="0"/>
              </a:spcBef>
              <a:buClrTx/>
              <a:buFont typeface="Wingdings" panose="05000000000000000000" pitchFamily="2" charset="2"/>
              <a:buChar char="§"/>
              <a:defRPr/>
            </a:pPr>
            <a:endParaRPr lang="en-US" altLang="en-US" sz="1050" b="1" dirty="0">
              <a:solidFill>
                <a:srgbClr val="7030A0"/>
              </a:solidFill>
              <a:latin typeface="+mj-lt"/>
            </a:endParaRPr>
          </a:p>
        </p:txBody>
      </p:sp>
      <p:grpSp>
        <p:nvGrpSpPr>
          <p:cNvPr id="2" name="Group 1"/>
          <p:cNvGrpSpPr/>
          <p:nvPr/>
        </p:nvGrpSpPr>
        <p:grpSpPr>
          <a:xfrm>
            <a:off x="372283" y="1459549"/>
            <a:ext cx="4374100" cy="2392190"/>
            <a:chOff x="372283" y="1539059"/>
            <a:chExt cx="4374100" cy="2392190"/>
          </a:xfrm>
        </p:grpSpPr>
        <p:grpSp>
          <p:nvGrpSpPr>
            <p:cNvPr id="39" name="Group 38"/>
            <p:cNvGrpSpPr/>
            <p:nvPr/>
          </p:nvGrpSpPr>
          <p:grpSpPr>
            <a:xfrm>
              <a:off x="473880" y="2048409"/>
              <a:ext cx="4272503" cy="1882840"/>
              <a:chOff x="5071009" y="1731209"/>
              <a:chExt cx="7039737" cy="4452747"/>
            </a:xfrm>
          </p:grpSpPr>
          <p:pic>
            <p:nvPicPr>
              <p:cNvPr id="40" name="Picture 2" descr="http://4.bp.blogspot.com/-Yzcg2rxYvDw/VcudsQkqNhI/AAAAAAAABAY/sZoPO-E1fLc/s1600/Cogeneration-diagram-NEW-.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65681" y="1731209"/>
                <a:ext cx="6845065" cy="4295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 name="TextBox 43"/>
              <p:cNvSpPr txBox="1"/>
              <p:nvPr/>
            </p:nvSpPr>
            <p:spPr>
              <a:xfrm>
                <a:off x="11246069" y="4715702"/>
                <a:ext cx="788275" cy="800650"/>
              </a:xfrm>
              <a:prstGeom prst="rect">
                <a:avLst/>
              </a:prstGeom>
              <a:solidFill>
                <a:srgbClr val="00B050"/>
              </a:solidFill>
            </p:spPr>
            <p:txBody>
              <a:bodyPr wrap="square" rtlCol="0">
                <a:spAutoFit/>
              </a:bodyPr>
              <a:lstStyle/>
              <a:p>
                <a:r>
                  <a:rPr lang="en-US" sz="800" dirty="0"/>
                  <a:t>9.4 MW</a:t>
                </a:r>
                <a:endParaRPr lang="es-PR" sz="800" dirty="0"/>
              </a:p>
            </p:txBody>
          </p:sp>
          <p:sp>
            <p:nvSpPr>
              <p:cNvPr id="45" name="Rectangle 44"/>
              <p:cNvSpPr/>
              <p:nvPr/>
            </p:nvSpPr>
            <p:spPr>
              <a:xfrm>
                <a:off x="5071009" y="5383306"/>
                <a:ext cx="1544151" cy="800650"/>
              </a:xfrm>
              <a:prstGeom prst="rect">
                <a:avLst/>
              </a:prstGeom>
              <a:solidFill>
                <a:srgbClr val="00B050"/>
              </a:solidFill>
            </p:spPr>
            <p:txBody>
              <a:bodyPr wrap="square">
                <a:spAutoFit/>
              </a:bodyPr>
              <a:lstStyle/>
              <a:p>
                <a:r>
                  <a:rPr lang="es-ES_tradnl" sz="800" kern="0" dirty="0"/>
                  <a:t>Hot water </a:t>
                </a:r>
              </a:p>
              <a:p>
                <a:r>
                  <a:rPr lang="es-ES_tradnl" sz="800" kern="0" dirty="0"/>
                  <a:t>6.6 MMBtu/hr </a:t>
                </a:r>
                <a:endParaRPr lang="es-PR" sz="800" dirty="0"/>
              </a:p>
            </p:txBody>
          </p:sp>
          <p:sp>
            <p:nvSpPr>
              <p:cNvPr id="46" name="TextBox 45"/>
              <p:cNvSpPr txBox="1"/>
              <p:nvPr/>
            </p:nvSpPr>
            <p:spPr>
              <a:xfrm>
                <a:off x="5265681" y="2929729"/>
                <a:ext cx="1858231" cy="509506"/>
              </a:xfrm>
              <a:prstGeom prst="rect">
                <a:avLst/>
              </a:prstGeom>
              <a:solidFill>
                <a:srgbClr val="FF0000"/>
              </a:solidFill>
            </p:spPr>
            <p:txBody>
              <a:bodyPr wrap="square" rtlCol="0">
                <a:spAutoFit/>
              </a:bodyPr>
              <a:lstStyle/>
              <a:p>
                <a:r>
                  <a:rPr lang="en-US" sz="800" dirty="0"/>
                  <a:t>Natural Gas/Diesel</a:t>
                </a:r>
                <a:endParaRPr lang="es-PR" sz="800" dirty="0"/>
              </a:p>
            </p:txBody>
          </p:sp>
          <p:sp>
            <p:nvSpPr>
              <p:cNvPr id="47" name="Rectangle 46"/>
              <p:cNvSpPr/>
              <p:nvPr/>
            </p:nvSpPr>
            <p:spPr>
              <a:xfrm>
                <a:off x="5265681" y="1773408"/>
                <a:ext cx="1989790" cy="5887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48" name="Rectangle 47"/>
              <p:cNvSpPr/>
              <p:nvPr/>
            </p:nvSpPr>
            <p:spPr>
              <a:xfrm>
                <a:off x="7013220" y="2049372"/>
                <a:ext cx="1475683" cy="800650"/>
              </a:xfrm>
              <a:prstGeom prst="rect">
                <a:avLst/>
              </a:prstGeom>
              <a:solidFill>
                <a:srgbClr val="00B050"/>
              </a:solidFill>
            </p:spPr>
            <p:txBody>
              <a:bodyPr wrap="square">
                <a:spAutoFit/>
              </a:bodyPr>
              <a:lstStyle/>
              <a:p>
                <a:r>
                  <a:rPr lang="es-ES_tradnl" sz="800" kern="0" dirty="0"/>
                  <a:t>Steam</a:t>
                </a:r>
              </a:p>
              <a:p>
                <a:r>
                  <a:rPr lang="es-ES_tradnl" sz="800" kern="0" dirty="0"/>
                  <a:t>10,000 LB/hr </a:t>
                </a:r>
                <a:endParaRPr lang="es-PR" sz="800" dirty="0"/>
              </a:p>
            </p:txBody>
          </p:sp>
        </p:grpSp>
        <p:sp>
          <p:nvSpPr>
            <p:cNvPr id="51" name="TextBox 24"/>
            <p:cNvSpPr txBox="1"/>
            <p:nvPr/>
          </p:nvSpPr>
          <p:spPr>
            <a:xfrm>
              <a:off x="372283" y="1539059"/>
              <a:ext cx="3415222"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b="1" dirty="0">
                  <a:ea typeface="ＭＳ Ｐゴシック" charset="0"/>
                </a:rPr>
                <a:t>Cogeneration Heat &amp; Power (CHP)</a:t>
              </a:r>
              <a:r>
                <a:rPr lang="en-US" sz="1200" b="1" dirty="0"/>
                <a:t> </a:t>
              </a:r>
              <a:r>
                <a:rPr lang="en-US" sz="1200" b="1" dirty="0">
                  <a:ea typeface="ＭＳ Ｐゴシック" charset="0"/>
                </a:rPr>
                <a:t>Design</a:t>
              </a:r>
            </a:p>
          </p:txBody>
        </p:sp>
      </p:grpSp>
      <p:grpSp>
        <p:nvGrpSpPr>
          <p:cNvPr id="3" name="Group 2"/>
          <p:cNvGrpSpPr/>
          <p:nvPr/>
        </p:nvGrpSpPr>
        <p:grpSpPr>
          <a:xfrm>
            <a:off x="347740" y="4065784"/>
            <a:ext cx="4869700" cy="1885512"/>
            <a:chOff x="347740" y="4065784"/>
            <a:chExt cx="4869700" cy="1885512"/>
          </a:xfrm>
        </p:grpSpPr>
        <p:sp>
          <p:nvSpPr>
            <p:cNvPr id="49" name="TextBox 24"/>
            <p:cNvSpPr txBox="1"/>
            <p:nvPr/>
          </p:nvSpPr>
          <p:spPr>
            <a:xfrm>
              <a:off x="347740" y="4065784"/>
              <a:ext cx="2995448"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b="1" dirty="0">
                  <a:ea typeface="ＭＳ Ｐゴシック" charset="0"/>
                </a:rPr>
                <a:t>Cogen</a:t>
              </a:r>
              <a:r>
                <a:rPr lang="en-US" sz="1200" b="1" dirty="0"/>
                <a:t> </a:t>
              </a:r>
              <a:r>
                <a:rPr lang="en-US" sz="1200" b="1" dirty="0">
                  <a:ea typeface="ＭＳ Ｐゴシック" charset="0"/>
                </a:rPr>
                <a:t>Project Schedule</a:t>
              </a:r>
            </a:p>
          </p:txBody>
        </p:sp>
        <p:pic>
          <p:nvPicPr>
            <p:cNvPr id="50" name="Picture 49"/>
            <p:cNvPicPr>
              <a:picLocks noChangeAspect="1"/>
            </p:cNvPicPr>
            <p:nvPr/>
          </p:nvPicPr>
          <p:blipFill>
            <a:blip r:embed="rId3"/>
            <a:stretch>
              <a:fillRect/>
            </a:stretch>
          </p:blipFill>
          <p:spPr>
            <a:xfrm>
              <a:off x="392786" y="4494434"/>
              <a:ext cx="4824654" cy="1456862"/>
            </a:xfrm>
            <a:prstGeom prst="rect">
              <a:avLst/>
            </a:prstGeom>
          </p:spPr>
        </p:pic>
      </p:grpSp>
      <p:pic>
        <p:nvPicPr>
          <p:cNvPr id="5" name="Picture 4"/>
          <p:cNvPicPr>
            <a:picLocks noChangeAspect="1"/>
          </p:cNvPicPr>
          <p:nvPr/>
        </p:nvPicPr>
        <p:blipFill>
          <a:blip r:embed="rId4"/>
          <a:stretch>
            <a:fillRect/>
          </a:stretch>
        </p:blipFill>
        <p:spPr>
          <a:xfrm>
            <a:off x="5716457" y="3293199"/>
            <a:ext cx="2791757" cy="2707552"/>
          </a:xfrm>
          <a:prstGeom prst="rect">
            <a:avLst/>
          </a:prstGeom>
        </p:spPr>
      </p:pic>
    </p:spTree>
    <p:extLst>
      <p:ext uri="{BB962C8B-B14F-4D97-AF65-F5344CB8AC3E}">
        <p14:creationId xmlns:p14="http://schemas.microsoft.com/office/powerpoint/2010/main" val="108287930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dirty="0"/>
              <a:t>WWTP Sludge Recycling Initiative</a:t>
            </a:r>
            <a:endParaRPr lang="es-PR" b="1" dirty="0"/>
          </a:p>
        </p:txBody>
      </p:sp>
      <p:sp>
        <p:nvSpPr>
          <p:cNvPr id="16" name="Rectangle 15"/>
          <p:cNvSpPr>
            <a:spLocks noChangeAspect="1"/>
          </p:cNvSpPr>
          <p:nvPr/>
        </p:nvSpPr>
        <p:spPr>
          <a:xfrm>
            <a:off x="488381" y="1407850"/>
            <a:ext cx="8525410" cy="2516073"/>
          </a:xfrm>
          <a:prstGeom prst="rect">
            <a:avLst/>
          </a:prstGeom>
          <a:noFill/>
          <a:ln w="25400" cap="flat" cmpd="sng" algn="ctr">
            <a:solidFill>
              <a:schemeClr val="tx1"/>
            </a:solidFill>
            <a:prstDash val="solid"/>
          </a:ln>
          <a:effectLst/>
        </p:spPr>
        <p:txBody>
          <a:bodyPr wrap="square" rtlCol="0" anchor="t" anchorCtr="0">
            <a:spAutoFit/>
          </a:bodyPr>
          <a:lstStyle/>
          <a:p>
            <a:pPr marL="0" lvl="1" algn="just" defTabSz="914378">
              <a:spcBef>
                <a:spcPts val="300"/>
              </a:spcBef>
              <a:defRPr/>
            </a:pPr>
            <a:r>
              <a:rPr lang="en-US" sz="1400" b="1" kern="0" dirty="0">
                <a:solidFill>
                  <a:prstClr val="black"/>
                </a:solidFill>
              </a:rPr>
              <a:t>Problem Statement:</a:t>
            </a:r>
            <a:endParaRPr lang="en-US" sz="1400" dirty="0">
              <a:solidFill>
                <a:srgbClr val="000000"/>
              </a:solidFill>
            </a:endParaRPr>
          </a:p>
          <a:p>
            <a:pPr marL="230188" lvl="2" indent="-119063" algn="just" defTabSz="914378">
              <a:spcBef>
                <a:spcPts val="300"/>
              </a:spcBef>
              <a:buFont typeface="Arial" panose="020B0604020202020204" pitchFamily="34" charset="0"/>
              <a:buChar char="•"/>
              <a:defRPr/>
            </a:pPr>
            <a:r>
              <a:rPr lang="en-US" sz="1400" dirty="0">
                <a:solidFill>
                  <a:srgbClr val="000000"/>
                </a:solidFill>
              </a:rPr>
              <a:t>Site total waste (without reuse) is approximately 4,700 metrics tons (high percentage waste to landfill)</a:t>
            </a:r>
          </a:p>
          <a:p>
            <a:pPr marL="230188" lvl="2" indent="-119063" algn="just" defTabSz="914378">
              <a:spcBef>
                <a:spcPts val="300"/>
              </a:spcBef>
              <a:buFont typeface="Arial" panose="020B0604020202020204" pitchFamily="34" charset="0"/>
              <a:buChar char="•"/>
              <a:defRPr/>
            </a:pPr>
            <a:r>
              <a:rPr lang="en-US" sz="1400" dirty="0">
                <a:solidFill>
                  <a:srgbClr val="000000"/>
                </a:solidFill>
              </a:rPr>
              <a:t>WWTP sludge disposition is to the landfill.  This represent approximately 2,000 metrics ton of waste (74% of site to landfill waste) </a:t>
            </a:r>
          </a:p>
          <a:p>
            <a:pPr marL="119060" indent="-119060" algn="just" defTabSz="914378">
              <a:spcBef>
                <a:spcPts val="300"/>
              </a:spcBef>
              <a:defRPr/>
            </a:pPr>
            <a:r>
              <a:rPr lang="en-US" sz="1400" b="1" kern="0" dirty="0">
                <a:solidFill>
                  <a:prstClr val="black"/>
                </a:solidFill>
              </a:rPr>
              <a:t>Goal: </a:t>
            </a:r>
          </a:p>
          <a:p>
            <a:pPr marL="230188" lvl="2" indent="-119063" defTabSz="914378">
              <a:spcBef>
                <a:spcPts val="300"/>
              </a:spcBef>
              <a:buFont typeface="Arial" panose="020B0604020202020204" pitchFamily="34" charset="0"/>
              <a:buChar char="•"/>
              <a:defRPr/>
            </a:pPr>
            <a:r>
              <a:rPr lang="en-US" sz="1400" dirty="0">
                <a:solidFill>
                  <a:srgbClr val="000000"/>
                </a:solidFill>
              </a:rPr>
              <a:t>Convert WWTP sludge into renewable fuel for electrical generation (bio-gas) using an anaerobic digestion process in an external facility</a:t>
            </a:r>
          </a:p>
          <a:p>
            <a:pPr algn="just" defTabSz="914378">
              <a:spcBef>
                <a:spcPts val="300"/>
              </a:spcBef>
              <a:defRPr/>
            </a:pPr>
            <a:r>
              <a:rPr lang="en-US" sz="1400" b="1" kern="0" dirty="0">
                <a:solidFill>
                  <a:prstClr val="black"/>
                </a:solidFill>
              </a:rPr>
              <a:t>Justification:</a:t>
            </a:r>
            <a:endParaRPr lang="en-US" sz="1400" kern="0" dirty="0">
              <a:solidFill>
                <a:prstClr val="black"/>
              </a:solidFill>
            </a:endParaRPr>
          </a:p>
          <a:p>
            <a:pPr marL="230188" lvl="2" indent="-119063" algn="just" defTabSz="914378">
              <a:spcBef>
                <a:spcPts val="300"/>
              </a:spcBef>
              <a:buFont typeface="+mj-lt"/>
              <a:buAutoNum type="arabicPeriod"/>
              <a:defRPr/>
            </a:pPr>
            <a:r>
              <a:rPr lang="en-US" sz="1400" dirty="0">
                <a:solidFill>
                  <a:srgbClr val="000000"/>
                </a:solidFill>
              </a:rPr>
              <a:t>  2020 Corporate Goal</a:t>
            </a:r>
          </a:p>
          <a:p>
            <a:pPr marL="230188" lvl="2" indent="-119063" algn="just" defTabSz="914378">
              <a:spcBef>
                <a:spcPts val="300"/>
              </a:spcBef>
              <a:buFont typeface="+mj-lt"/>
              <a:buAutoNum type="arabicPeriod"/>
              <a:defRPr/>
            </a:pPr>
            <a:r>
              <a:rPr lang="en-US" sz="1400" dirty="0">
                <a:solidFill>
                  <a:srgbClr val="000000"/>
                </a:solidFill>
              </a:rPr>
              <a:t>  Sludge goes from landfill to a recyclable waste</a:t>
            </a:r>
          </a:p>
        </p:txBody>
      </p:sp>
      <p:sp>
        <p:nvSpPr>
          <p:cNvPr id="18" name="Rectangle 17"/>
          <p:cNvSpPr>
            <a:spLocks noChangeAspect="1"/>
          </p:cNvSpPr>
          <p:nvPr/>
        </p:nvSpPr>
        <p:spPr>
          <a:xfrm>
            <a:off x="3966851" y="4605022"/>
            <a:ext cx="4114825" cy="1323439"/>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defTabSz="914378"/>
            <a:r>
              <a:rPr lang="en-US" sz="2000" b="1" u="sng" dirty="0">
                <a:ln/>
                <a:solidFill>
                  <a:srgbClr val="D52B17"/>
                </a:solidFill>
              </a:rPr>
              <a:t>Expected Benefits</a:t>
            </a:r>
            <a:r>
              <a:rPr lang="en-US" sz="2000" b="1" dirty="0">
                <a:ln/>
                <a:solidFill>
                  <a:srgbClr val="D52B17"/>
                </a:solidFill>
              </a:rPr>
              <a:t>:</a:t>
            </a:r>
          </a:p>
          <a:p>
            <a:pPr marL="182876" indent="-182876" defTabSz="914378">
              <a:buFont typeface="Arial" panose="020B0604020202020204" pitchFamily="34" charset="0"/>
              <a:buChar char="•"/>
            </a:pPr>
            <a:r>
              <a:rPr lang="en-US" sz="2000" b="1" dirty="0">
                <a:ln/>
                <a:solidFill>
                  <a:srgbClr val="D52B17"/>
                </a:solidFill>
              </a:rPr>
              <a:t>Reduce waste to landfill and increase recycle: 2,000 MT</a:t>
            </a:r>
          </a:p>
          <a:p>
            <a:pPr marL="182876" indent="-182876" defTabSz="914378">
              <a:buFont typeface="Arial" panose="020B0604020202020204" pitchFamily="34" charset="0"/>
              <a:buChar char="•"/>
            </a:pPr>
            <a:r>
              <a:rPr lang="en-US" sz="2000" b="1" dirty="0">
                <a:ln/>
                <a:solidFill>
                  <a:srgbClr val="D52B17"/>
                </a:solidFill>
              </a:rPr>
              <a:t>Cost savings of $100K</a:t>
            </a:r>
          </a:p>
        </p:txBody>
      </p:sp>
      <p:pic>
        <p:nvPicPr>
          <p:cNvPr id="19" name="Picture 18"/>
          <p:cNvPicPr>
            <a:picLocks noChangeAspect="1"/>
          </p:cNvPicPr>
          <p:nvPr/>
        </p:nvPicPr>
        <p:blipFill rotWithShape="1">
          <a:blip r:embed="rId2" cstate="print">
            <a:extLst>
              <a:ext uri="{28A0092B-C50C-407E-A947-70E740481C1C}">
                <a14:useLocalDpi xmlns:a14="http://schemas.microsoft.com/office/drawing/2010/main" val="0"/>
              </a:ext>
            </a:extLst>
          </a:blip>
          <a:srcRect l="6001" r="2882"/>
          <a:stretch/>
        </p:blipFill>
        <p:spPr>
          <a:xfrm>
            <a:off x="805071" y="4473173"/>
            <a:ext cx="2807452" cy="1918099"/>
          </a:xfrm>
          <a:prstGeom prst="rect">
            <a:avLst/>
          </a:prstGeom>
        </p:spPr>
      </p:pic>
    </p:spTree>
    <p:extLst>
      <p:ext uri="{BB962C8B-B14F-4D97-AF65-F5344CB8AC3E}">
        <p14:creationId xmlns:p14="http://schemas.microsoft.com/office/powerpoint/2010/main" val="389498604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797" y="593571"/>
            <a:ext cx="7466076" cy="492443"/>
          </a:xfrm>
        </p:spPr>
        <p:txBody>
          <a:bodyPr>
            <a:noAutofit/>
          </a:bodyPr>
          <a:lstStyle/>
          <a:p>
            <a:r>
              <a:rPr lang="en-US" b="1" dirty="0"/>
              <a:t>Assessing Water Stress Risks in a Supply </a:t>
            </a:r>
            <a:br>
              <a:rPr lang="en-US" b="1" dirty="0"/>
            </a:br>
            <a:r>
              <a:rPr lang="en-US" b="1" dirty="0"/>
              <a:t>Chain</a:t>
            </a:r>
          </a:p>
        </p:txBody>
      </p:sp>
      <p:sp>
        <p:nvSpPr>
          <p:cNvPr id="3" name="Content Placeholder 2"/>
          <p:cNvSpPr>
            <a:spLocks noGrp="1"/>
          </p:cNvSpPr>
          <p:nvPr>
            <p:ph idx="1"/>
          </p:nvPr>
        </p:nvSpPr>
        <p:spPr>
          <a:xfrm>
            <a:off x="635193" y="1534167"/>
            <a:ext cx="8229600" cy="4730262"/>
          </a:xfrm>
        </p:spPr>
        <p:txBody>
          <a:bodyPr>
            <a:normAutofit/>
          </a:bodyPr>
          <a:lstStyle/>
          <a:p>
            <a:r>
              <a:rPr lang="en-US" sz="1400" dirty="0"/>
              <a:t>Evaluating water-related risk within a global supply chain is a difficult task due to a large numbers of supplier across a wide range of industrial sectors, and limited access to each supplier’s facility water data. </a:t>
            </a:r>
          </a:p>
          <a:p>
            <a:r>
              <a:rPr lang="en-US" sz="1400" dirty="0"/>
              <a:t>Currently, there is no single prevailing tool or methodology to assess water-related risk. In order to satisfy the objectives with limited financial resources and available data, the following criteria was used to select the most appropriate water risk tool:</a:t>
            </a:r>
          </a:p>
          <a:p>
            <a:endParaRPr lang="en-US" sz="1400" dirty="0"/>
          </a:p>
          <a:p>
            <a:pPr marL="3427413" lvl="1" indent="-111125"/>
            <a:r>
              <a:rPr lang="en-US" sz="1400" dirty="0"/>
              <a:t>	</a:t>
            </a:r>
            <a:r>
              <a:rPr lang="en-US" sz="1400" b="1" dirty="0"/>
              <a:t>Water Risk Tool Selection Criteria</a:t>
            </a:r>
            <a:r>
              <a:rPr lang="en-US" sz="1400" dirty="0"/>
              <a:t>	</a:t>
            </a:r>
          </a:p>
          <a:p>
            <a:pPr marL="3427413" indent="-111125"/>
            <a:r>
              <a:rPr lang="en-US" sz="1400" b="1" dirty="0"/>
              <a:t>Accessibility:</a:t>
            </a:r>
            <a:r>
              <a:rPr lang="en-US" sz="1400" dirty="0"/>
              <a:t>	Is the tool free and publicly available?	</a:t>
            </a:r>
          </a:p>
          <a:p>
            <a:pPr marL="3427413" indent="-111125"/>
            <a:r>
              <a:rPr lang="en-US" sz="1400" b="1" dirty="0"/>
              <a:t>Source Data:</a:t>
            </a:r>
            <a:r>
              <a:rPr lang="en-US" sz="1400" dirty="0"/>
              <a:t>	Is the source data granular to the watershed level?	</a:t>
            </a:r>
          </a:p>
          <a:p>
            <a:pPr marL="3427413" indent="-111125"/>
            <a:r>
              <a:rPr lang="en-US" sz="1400" b="1" dirty="0"/>
              <a:t> Water Use Data Inputs: </a:t>
            </a:r>
            <a:r>
              <a:rPr lang="en-US" sz="1400" dirty="0"/>
              <a:t>Does the tool not require specific facility water use data?                          	</a:t>
            </a:r>
          </a:p>
          <a:p>
            <a:pPr marL="3427413" indent="-111125"/>
            <a:r>
              <a:rPr lang="en-US" sz="1400" b="1" dirty="0"/>
              <a:t>Output:</a:t>
            </a:r>
            <a:r>
              <a:rPr lang="en-US" sz="1400" dirty="0"/>
              <a:t>	Does the output quantify water-related risk?                                              	</a:t>
            </a:r>
          </a:p>
          <a:p>
            <a:endParaRPr lang="en-US" sz="1400" dirty="0"/>
          </a:p>
        </p:txBody>
      </p:sp>
      <p:sp>
        <p:nvSpPr>
          <p:cNvPr id="5" name="Slide Number Placeholder 4"/>
          <p:cNvSpPr>
            <a:spLocks noGrp="1"/>
          </p:cNvSpPr>
          <p:nvPr>
            <p:ph type="sldNum" sz="quarter" idx="12"/>
          </p:nvPr>
        </p:nvSpPr>
        <p:spPr/>
        <p:txBody>
          <a:bodyPr/>
          <a:lstStyle/>
          <a:p>
            <a:fld id="{E09DBD89-DAF3-7144-A512-815880C1C590}" type="slidenum">
              <a:rPr lang="en-US" smtClean="0"/>
              <a:pPr/>
              <a:t>49</a:t>
            </a:fld>
            <a:endParaRPr lang="en-US" dirty="0"/>
          </a:p>
        </p:txBody>
      </p:sp>
      <p:pic>
        <p:nvPicPr>
          <p:cNvPr id="6" name="Picture 5"/>
          <p:cNvPicPr>
            <a:picLocks noChangeAspect="1"/>
          </p:cNvPicPr>
          <p:nvPr/>
        </p:nvPicPr>
        <p:blipFill>
          <a:blip r:embed="rId2"/>
          <a:stretch>
            <a:fillRect/>
          </a:stretch>
        </p:blipFill>
        <p:spPr>
          <a:xfrm>
            <a:off x="691763" y="3292541"/>
            <a:ext cx="2973804" cy="2177955"/>
          </a:xfrm>
          <a:prstGeom prst="rect">
            <a:avLst/>
          </a:prstGeom>
        </p:spPr>
      </p:pic>
      <p:sp>
        <p:nvSpPr>
          <p:cNvPr id="7" name="TextBox 6"/>
          <p:cNvSpPr txBox="1"/>
          <p:nvPr/>
        </p:nvSpPr>
        <p:spPr>
          <a:xfrm>
            <a:off x="4236650" y="5470496"/>
            <a:ext cx="3845027" cy="276999"/>
          </a:xfrm>
          <a:prstGeom prst="rect">
            <a:avLst/>
          </a:prstGeom>
          <a:noFill/>
        </p:spPr>
        <p:txBody>
          <a:bodyPr wrap="none" rtlCol="0">
            <a:spAutoFit/>
          </a:bodyPr>
          <a:lstStyle/>
          <a:p>
            <a:r>
              <a:rPr lang="en-US" sz="1200" dirty="0"/>
              <a:t>Aqueduct Global Water Risk Map Tutorial - </a:t>
            </a:r>
            <a:r>
              <a:rPr lang="en-US" sz="1200" u="sng" dirty="0">
                <a:hlinkClick r:id="rId3"/>
              </a:rPr>
              <a:t>Video Link</a:t>
            </a:r>
            <a:endParaRPr lang="en-US" sz="1200" u="sng" dirty="0"/>
          </a:p>
        </p:txBody>
      </p:sp>
    </p:spTree>
    <p:extLst>
      <p:ext uri="{BB962C8B-B14F-4D97-AF65-F5344CB8AC3E}">
        <p14:creationId xmlns:p14="http://schemas.microsoft.com/office/powerpoint/2010/main" val="381603657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973606" y="2144873"/>
            <a:ext cx="5970437" cy="3190452"/>
          </a:xfrm>
          <a:prstGeom prst="rect">
            <a:avLst/>
          </a:prstGeom>
        </p:spPr>
      </p:pic>
      <p:sp>
        <p:nvSpPr>
          <p:cNvPr id="2" name="Title 1"/>
          <p:cNvSpPr>
            <a:spLocks noGrp="1"/>
          </p:cNvSpPr>
          <p:nvPr>
            <p:ph type="title"/>
          </p:nvPr>
        </p:nvSpPr>
        <p:spPr/>
        <p:txBody>
          <a:bodyPr>
            <a:normAutofit/>
          </a:bodyPr>
          <a:lstStyle/>
          <a:p>
            <a:r>
              <a:rPr lang="en-US" b="1" dirty="0"/>
              <a:t>Use of Aqueduct</a:t>
            </a:r>
          </a:p>
        </p:txBody>
      </p:sp>
      <p:sp>
        <p:nvSpPr>
          <p:cNvPr id="3" name="Content Placeholder 2"/>
          <p:cNvSpPr>
            <a:spLocks noGrp="1"/>
          </p:cNvSpPr>
          <p:nvPr>
            <p:ph idx="1"/>
          </p:nvPr>
        </p:nvSpPr>
        <p:spPr>
          <a:xfrm>
            <a:off x="615601" y="1600200"/>
            <a:ext cx="8154688" cy="3178534"/>
          </a:xfrm>
        </p:spPr>
        <p:txBody>
          <a:bodyPr>
            <a:normAutofit/>
          </a:bodyPr>
          <a:lstStyle/>
          <a:p>
            <a:r>
              <a:rPr lang="en-US" dirty="0"/>
              <a:t>Publicly available user friendly tool to help you assess water risk</a:t>
            </a:r>
          </a:p>
        </p:txBody>
      </p:sp>
      <p:sp>
        <p:nvSpPr>
          <p:cNvPr id="5" name="Slide Number Placeholder 4"/>
          <p:cNvSpPr>
            <a:spLocks noGrp="1"/>
          </p:cNvSpPr>
          <p:nvPr>
            <p:ph type="sldNum" sz="quarter" idx="12"/>
          </p:nvPr>
        </p:nvSpPr>
        <p:spPr/>
        <p:txBody>
          <a:bodyPr/>
          <a:lstStyle/>
          <a:p>
            <a:fld id="{E09DBD89-DAF3-7144-A512-815880C1C590}" type="slidenum">
              <a:rPr lang="en-US" smtClean="0"/>
              <a:pPr/>
              <a:t>50</a:t>
            </a:fld>
            <a:endParaRPr lang="en-US" dirty="0"/>
          </a:p>
        </p:txBody>
      </p:sp>
      <p:sp>
        <p:nvSpPr>
          <p:cNvPr id="8" name="Content Placeholder 2"/>
          <p:cNvSpPr txBox="1">
            <a:spLocks/>
          </p:cNvSpPr>
          <p:nvPr/>
        </p:nvSpPr>
        <p:spPr>
          <a:xfrm>
            <a:off x="429239" y="5350909"/>
            <a:ext cx="8411162" cy="1232452"/>
          </a:xfrm>
          <a:prstGeom prst="rect">
            <a:avLst/>
          </a:prstGeom>
        </p:spPr>
        <p:txBody>
          <a:bodyPr vert="horz" lIns="91440" tIns="45720" rIns="91440" bIns="45720" rtlCol="0">
            <a:normAutofit/>
          </a:bodyPr>
          <a:lstStyle>
            <a:lvl1pPr marL="342900" indent="-342900" algn="l" defTabSz="457200" rtl="0" eaLnBrk="1" latinLnBrk="0" hangingPunct="1">
              <a:lnSpc>
                <a:spcPct val="110000"/>
              </a:lnSpc>
              <a:spcBef>
                <a:spcPct val="20000"/>
              </a:spcBef>
              <a:buClr>
                <a:schemeClr val="accent1"/>
              </a:buClr>
              <a:buFont typeface="Arial"/>
              <a:buChar char="•"/>
              <a:defRPr sz="2000" kern="1200">
                <a:solidFill>
                  <a:schemeClr val="tx1"/>
                </a:solidFill>
                <a:latin typeface="+mn-lt"/>
                <a:ea typeface="+mn-ea"/>
                <a:cs typeface="+mn-cs"/>
              </a:defRPr>
            </a:lvl1pPr>
            <a:lvl2pPr marL="742950" indent="-285750" algn="l" defTabSz="457200" rtl="0" eaLnBrk="1" latinLnBrk="0" hangingPunct="1">
              <a:lnSpc>
                <a:spcPct val="110000"/>
              </a:lnSpc>
              <a:spcBef>
                <a:spcPct val="20000"/>
              </a:spcBef>
              <a:buClr>
                <a:schemeClr val="accent1"/>
              </a:buClr>
              <a:buFont typeface="Arial"/>
              <a:buChar char="–"/>
              <a:defRPr sz="1600" kern="1200">
                <a:solidFill>
                  <a:schemeClr val="tx1"/>
                </a:solidFill>
                <a:latin typeface="+mn-lt"/>
                <a:ea typeface="+mn-ea"/>
                <a:cs typeface="+mn-cs"/>
              </a:defRPr>
            </a:lvl2pPr>
            <a:lvl3pPr marL="1143000" indent="-228600" algn="l" defTabSz="457200" rtl="0" eaLnBrk="1" latinLnBrk="0" hangingPunct="1">
              <a:lnSpc>
                <a:spcPct val="110000"/>
              </a:lnSpc>
              <a:spcBef>
                <a:spcPct val="20000"/>
              </a:spcBef>
              <a:buClr>
                <a:schemeClr val="tx1"/>
              </a:buClr>
              <a:buFont typeface="Arial"/>
              <a:buChar char="•"/>
              <a:defRPr sz="12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600" dirty="0">
                <a:solidFill>
                  <a:schemeClr val="bg1">
                    <a:lumMod val="50000"/>
                  </a:schemeClr>
                </a:solidFill>
              </a:rPr>
              <a:t>Issue:  Aqueduct requires applying weights to 12 water risk indicators based on a user’s risk profile. Due to the range of industries that the suppliers in a supply chain can come from, it becomes difficult to create one, all-encompassing, weighting scheme. </a:t>
            </a:r>
          </a:p>
        </p:txBody>
      </p:sp>
    </p:spTree>
    <p:extLst>
      <p:ext uri="{BB962C8B-B14F-4D97-AF65-F5344CB8AC3E}">
        <p14:creationId xmlns:p14="http://schemas.microsoft.com/office/powerpoint/2010/main" val="213436996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Standard Use of Aqueduct</a:t>
            </a:r>
          </a:p>
        </p:txBody>
      </p:sp>
      <p:sp>
        <p:nvSpPr>
          <p:cNvPr id="3" name="Content Placeholder 2"/>
          <p:cNvSpPr>
            <a:spLocks noGrp="1"/>
          </p:cNvSpPr>
          <p:nvPr>
            <p:ph idx="1"/>
          </p:nvPr>
        </p:nvSpPr>
        <p:spPr/>
        <p:txBody>
          <a:bodyPr/>
          <a:lstStyle/>
          <a:p>
            <a:r>
              <a:rPr lang="en-US" dirty="0"/>
              <a:t>How do you effectively use the “Customize Indicator Weights?”</a:t>
            </a:r>
          </a:p>
        </p:txBody>
      </p:sp>
      <p:sp>
        <p:nvSpPr>
          <p:cNvPr id="5" name="Slide Number Placeholder 4"/>
          <p:cNvSpPr>
            <a:spLocks noGrp="1"/>
          </p:cNvSpPr>
          <p:nvPr>
            <p:ph type="sldNum" sz="quarter" idx="12"/>
          </p:nvPr>
        </p:nvSpPr>
        <p:spPr/>
        <p:txBody>
          <a:bodyPr/>
          <a:lstStyle/>
          <a:p>
            <a:fld id="{E09DBD89-DAF3-7144-A512-815880C1C590}" type="slidenum">
              <a:rPr lang="en-US" smtClean="0"/>
              <a:pPr/>
              <a:t>51</a:t>
            </a:fld>
            <a:endParaRPr lang="en-US" dirty="0"/>
          </a:p>
        </p:txBody>
      </p:sp>
      <p:pic>
        <p:nvPicPr>
          <p:cNvPr id="6" name="Picture 5"/>
          <p:cNvPicPr>
            <a:picLocks noChangeAspect="1"/>
          </p:cNvPicPr>
          <p:nvPr/>
        </p:nvPicPr>
        <p:blipFill>
          <a:blip r:embed="rId2"/>
          <a:stretch>
            <a:fillRect/>
          </a:stretch>
        </p:blipFill>
        <p:spPr>
          <a:xfrm>
            <a:off x="546009" y="2138670"/>
            <a:ext cx="7973526" cy="4339546"/>
          </a:xfrm>
          <a:prstGeom prst="rect">
            <a:avLst/>
          </a:prstGeom>
        </p:spPr>
      </p:pic>
      <p:sp>
        <p:nvSpPr>
          <p:cNvPr id="7" name="Rectangle 6"/>
          <p:cNvSpPr/>
          <p:nvPr/>
        </p:nvSpPr>
        <p:spPr>
          <a:xfrm>
            <a:off x="4137824" y="2440593"/>
            <a:ext cx="4495459" cy="2072201"/>
          </a:xfrm>
          <a:prstGeom prst="rect">
            <a:avLst/>
          </a:prstGeom>
          <a:noFill/>
          <a:ln w="38100" cmpd="sng">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Tree>
    <p:extLst>
      <p:ext uri="{BB962C8B-B14F-4D97-AF65-F5344CB8AC3E}">
        <p14:creationId xmlns:p14="http://schemas.microsoft.com/office/powerpoint/2010/main" val="75403250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Standard Use of Aqueduct</a:t>
            </a:r>
          </a:p>
        </p:txBody>
      </p:sp>
      <p:sp>
        <p:nvSpPr>
          <p:cNvPr id="3" name="Content Placeholder 2"/>
          <p:cNvSpPr>
            <a:spLocks noGrp="1"/>
          </p:cNvSpPr>
          <p:nvPr>
            <p:ph idx="1"/>
          </p:nvPr>
        </p:nvSpPr>
        <p:spPr/>
        <p:txBody>
          <a:bodyPr/>
          <a:lstStyle/>
          <a:p>
            <a:r>
              <a:rPr lang="en-US" dirty="0"/>
              <a:t>Easy data entry for site to locate and assess risk</a:t>
            </a:r>
          </a:p>
        </p:txBody>
      </p:sp>
      <p:sp>
        <p:nvSpPr>
          <p:cNvPr id="5" name="Slide Number Placeholder 4"/>
          <p:cNvSpPr>
            <a:spLocks noGrp="1"/>
          </p:cNvSpPr>
          <p:nvPr>
            <p:ph type="sldNum" sz="quarter" idx="12"/>
          </p:nvPr>
        </p:nvSpPr>
        <p:spPr/>
        <p:txBody>
          <a:bodyPr/>
          <a:lstStyle/>
          <a:p>
            <a:fld id="{E09DBD89-DAF3-7144-A512-815880C1C590}" type="slidenum">
              <a:rPr lang="en-US" smtClean="0"/>
              <a:pPr/>
              <a:t>52</a:t>
            </a:fld>
            <a:endParaRPr lang="en-US" dirty="0"/>
          </a:p>
        </p:txBody>
      </p:sp>
      <p:pic>
        <p:nvPicPr>
          <p:cNvPr id="6" name="Picture 5"/>
          <p:cNvPicPr>
            <a:picLocks noChangeAspect="1"/>
          </p:cNvPicPr>
          <p:nvPr/>
        </p:nvPicPr>
        <p:blipFill>
          <a:blip r:embed="rId2"/>
          <a:stretch>
            <a:fillRect/>
          </a:stretch>
        </p:blipFill>
        <p:spPr>
          <a:xfrm>
            <a:off x="524043" y="2142133"/>
            <a:ext cx="7649191" cy="4262206"/>
          </a:xfrm>
          <a:prstGeom prst="rect">
            <a:avLst/>
          </a:prstGeom>
        </p:spPr>
      </p:pic>
    </p:spTree>
    <p:extLst>
      <p:ext uri="{BB962C8B-B14F-4D97-AF65-F5344CB8AC3E}">
        <p14:creationId xmlns:p14="http://schemas.microsoft.com/office/powerpoint/2010/main" val="209304226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sp>
        <p:nvSpPr>
          <p:cNvPr id="4" name="Footer Placeholder 3"/>
          <p:cNvSpPr>
            <a:spLocks noGrp="1"/>
          </p:cNvSpPr>
          <p:nvPr>
            <p:ph type="ftr" sz="quarter" idx="11"/>
          </p:nvPr>
        </p:nvSpPr>
        <p:spPr/>
        <p:txBody>
          <a:bodyPr/>
          <a:lstStyle/>
          <a:p>
            <a:r>
              <a:rPr lang="en-US" dirty="0"/>
              <a:t>PSCI Overview Presentation  |  September 2015</a:t>
            </a:r>
          </a:p>
        </p:txBody>
      </p:sp>
      <p:sp>
        <p:nvSpPr>
          <p:cNvPr id="5" name="Slide Number Placeholder 4"/>
          <p:cNvSpPr>
            <a:spLocks noGrp="1"/>
          </p:cNvSpPr>
          <p:nvPr>
            <p:ph type="sldNum" sz="quarter" idx="12"/>
          </p:nvPr>
        </p:nvSpPr>
        <p:spPr/>
        <p:txBody>
          <a:bodyPr/>
          <a:lstStyle/>
          <a:p>
            <a:fld id="{E09DBD89-DAF3-7144-A512-815880C1C590}" type="slidenum">
              <a:rPr lang="en-US" smtClean="0"/>
              <a:pPr/>
              <a:t>53</a:t>
            </a:fld>
            <a:endParaRPr lang="en-US" dirty="0"/>
          </a:p>
        </p:txBody>
      </p:sp>
      <p:pic>
        <p:nvPicPr>
          <p:cNvPr id="6" name="Picture 5"/>
          <p:cNvPicPr>
            <a:picLocks noChangeAspect="1"/>
          </p:cNvPicPr>
          <p:nvPr/>
        </p:nvPicPr>
        <p:blipFill>
          <a:blip r:embed="rId2"/>
          <a:stretch>
            <a:fillRect/>
          </a:stretch>
        </p:blipFill>
        <p:spPr>
          <a:xfrm>
            <a:off x="-1500188" y="57150"/>
            <a:ext cx="12144375" cy="6743700"/>
          </a:xfrm>
          <a:prstGeom prst="rect">
            <a:avLst/>
          </a:prstGeom>
        </p:spPr>
      </p:pic>
    </p:spTree>
    <p:extLst>
      <p:ext uri="{BB962C8B-B14F-4D97-AF65-F5344CB8AC3E}">
        <p14:creationId xmlns:p14="http://schemas.microsoft.com/office/powerpoint/2010/main" val="338014014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Improved Utilization of Aqueduct</a:t>
            </a:r>
          </a:p>
        </p:txBody>
      </p:sp>
      <p:sp>
        <p:nvSpPr>
          <p:cNvPr id="3" name="Content Placeholder 2"/>
          <p:cNvSpPr>
            <a:spLocks noGrp="1"/>
          </p:cNvSpPr>
          <p:nvPr>
            <p:ph idx="1"/>
          </p:nvPr>
        </p:nvSpPr>
        <p:spPr>
          <a:xfrm>
            <a:off x="615601" y="1600200"/>
            <a:ext cx="2350236" cy="4522304"/>
          </a:xfrm>
        </p:spPr>
        <p:txBody>
          <a:bodyPr>
            <a:normAutofit/>
          </a:bodyPr>
          <a:lstStyle/>
          <a:p>
            <a:pPr marL="171450" indent="-171450"/>
            <a:r>
              <a:rPr lang="en-US" sz="1200" dirty="0">
                <a:solidFill>
                  <a:schemeClr val="accent1">
                    <a:lumMod val="75000"/>
                  </a:schemeClr>
                </a:solidFill>
              </a:rPr>
              <a:t>A Water Risk Analysis Framework for Suppliers (WRAFS) project created a weighting scheme that is based on the creation of 50 randomized risk profiles to improve Aqueduct use. </a:t>
            </a:r>
          </a:p>
          <a:p>
            <a:pPr marL="341313" lvl="1" indent="-111125"/>
            <a:r>
              <a:rPr lang="en-US" sz="1100" dirty="0"/>
              <a:t>This weighting scheme allows for identification of suppliers with relatively higher water-related risks using an innovative prioritization system that ranks suppliers based on the frequency a supplier’s location is exposed to high or extremely high water-related risk. </a:t>
            </a:r>
          </a:p>
          <a:p>
            <a:pPr marL="341313" lvl="1" indent="-111125"/>
            <a:r>
              <a:rPr lang="en-US" sz="1100" dirty="0"/>
              <a:t>This identifies suppliers whose associated location risk is chronically high, regardless of weighting scheme. </a:t>
            </a:r>
          </a:p>
        </p:txBody>
      </p:sp>
      <p:sp>
        <p:nvSpPr>
          <p:cNvPr id="5" name="Slide Number Placeholder 4"/>
          <p:cNvSpPr>
            <a:spLocks noGrp="1"/>
          </p:cNvSpPr>
          <p:nvPr>
            <p:ph type="sldNum" sz="quarter" idx="12"/>
          </p:nvPr>
        </p:nvSpPr>
        <p:spPr/>
        <p:txBody>
          <a:bodyPr/>
          <a:lstStyle/>
          <a:p>
            <a:fld id="{E09DBD89-DAF3-7144-A512-815880C1C590}" type="slidenum">
              <a:rPr lang="en-US" smtClean="0"/>
              <a:pPr/>
              <a:t>54</a:t>
            </a:fld>
            <a:endParaRPr lang="en-US" dirty="0"/>
          </a:p>
        </p:txBody>
      </p:sp>
      <p:pic>
        <p:nvPicPr>
          <p:cNvPr id="6" name="Picture 5"/>
          <p:cNvPicPr>
            <a:picLocks noChangeAspect="1"/>
          </p:cNvPicPr>
          <p:nvPr/>
        </p:nvPicPr>
        <p:blipFill>
          <a:blip r:embed="rId2"/>
          <a:stretch>
            <a:fillRect/>
          </a:stretch>
        </p:blipFill>
        <p:spPr>
          <a:xfrm>
            <a:off x="3425687" y="2384129"/>
            <a:ext cx="2723980" cy="4276649"/>
          </a:xfrm>
          <a:prstGeom prst="rect">
            <a:avLst/>
          </a:prstGeom>
        </p:spPr>
      </p:pic>
      <p:pic>
        <p:nvPicPr>
          <p:cNvPr id="7" name="Picture 6"/>
          <p:cNvPicPr>
            <a:picLocks noChangeAspect="1"/>
          </p:cNvPicPr>
          <p:nvPr/>
        </p:nvPicPr>
        <p:blipFill>
          <a:blip r:embed="rId3"/>
          <a:stretch>
            <a:fillRect/>
          </a:stretch>
        </p:blipFill>
        <p:spPr>
          <a:xfrm>
            <a:off x="3543684" y="1341998"/>
            <a:ext cx="2157939" cy="961099"/>
          </a:xfrm>
          <a:prstGeom prst="rect">
            <a:avLst/>
          </a:prstGeom>
        </p:spPr>
      </p:pic>
      <p:pic>
        <p:nvPicPr>
          <p:cNvPr id="9" name="Picture 8"/>
          <p:cNvPicPr>
            <a:picLocks noChangeAspect="1"/>
          </p:cNvPicPr>
          <p:nvPr/>
        </p:nvPicPr>
        <p:blipFill>
          <a:blip r:embed="rId4"/>
          <a:stretch>
            <a:fillRect/>
          </a:stretch>
        </p:blipFill>
        <p:spPr>
          <a:xfrm>
            <a:off x="6479540" y="1548209"/>
            <a:ext cx="2545997" cy="1690276"/>
          </a:xfrm>
          <a:prstGeom prst="rect">
            <a:avLst/>
          </a:prstGeom>
        </p:spPr>
      </p:pic>
      <p:sp>
        <p:nvSpPr>
          <p:cNvPr id="10" name="Rectangle 9"/>
          <p:cNvSpPr/>
          <p:nvPr/>
        </p:nvSpPr>
        <p:spPr>
          <a:xfrm>
            <a:off x="4479902" y="4433853"/>
            <a:ext cx="697312" cy="717048"/>
          </a:xfrm>
          <a:prstGeom prst="rect">
            <a:avLst/>
          </a:prstGeom>
          <a:noFill/>
          <a:ln w="19050" cmpd="sng">
            <a:solidFill>
              <a:srgbClr val="FF0000"/>
            </a:solidFill>
            <a:prstDash val="sysDot"/>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1" name="Content Placeholder 2"/>
          <p:cNvSpPr txBox="1">
            <a:spLocks/>
          </p:cNvSpPr>
          <p:nvPr/>
        </p:nvSpPr>
        <p:spPr>
          <a:xfrm>
            <a:off x="6609517" y="3340924"/>
            <a:ext cx="2280586" cy="2363057"/>
          </a:xfrm>
          <a:prstGeom prst="rect">
            <a:avLst/>
          </a:prstGeom>
        </p:spPr>
        <p:txBody>
          <a:bodyPr vert="horz" lIns="91440" tIns="45720" rIns="91440" bIns="45720" rtlCol="0">
            <a:noAutofit/>
          </a:bodyPr>
          <a:lstStyle>
            <a:lvl1pPr marL="342900" indent="-342900" algn="l" defTabSz="457200" rtl="0" eaLnBrk="1" latinLnBrk="0" hangingPunct="1">
              <a:lnSpc>
                <a:spcPct val="110000"/>
              </a:lnSpc>
              <a:spcBef>
                <a:spcPct val="20000"/>
              </a:spcBef>
              <a:buClr>
                <a:schemeClr val="accent1"/>
              </a:buClr>
              <a:buFont typeface="Arial"/>
              <a:buChar char="•"/>
              <a:defRPr sz="2000" kern="1200">
                <a:solidFill>
                  <a:schemeClr val="tx1"/>
                </a:solidFill>
                <a:latin typeface="+mn-lt"/>
                <a:ea typeface="+mn-ea"/>
                <a:cs typeface="+mn-cs"/>
              </a:defRPr>
            </a:lvl1pPr>
            <a:lvl2pPr marL="742950" indent="-285750" algn="l" defTabSz="457200" rtl="0" eaLnBrk="1" latinLnBrk="0" hangingPunct="1">
              <a:lnSpc>
                <a:spcPct val="110000"/>
              </a:lnSpc>
              <a:spcBef>
                <a:spcPct val="20000"/>
              </a:spcBef>
              <a:buClr>
                <a:schemeClr val="accent1"/>
              </a:buClr>
              <a:buFont typeface="Arial"/>
              <a:buChar char="–"/>
              <a:defRPr sz="1600" kern="1200">
                <a:solidFill>
                  <a:schemeClr val="tx1"/>
                </a:solidFill>
                <a:latin typeface="+mn-lt"/>
                <a:ea typeface="+mn-ea"/>
                <a:cs typeface="+mn-cs"/>
              </a:defRPr>
            </a:lvl2pPr>
            <a:lvl3pPr marL="1143000" indent="-228600" algn="l" defTabSz="457200" rtl="0" eaLnBrk="1" latinLnBrk="0" hangingPunct="1">
              <a:lnSpc>
                <a:spcPct val="110000"/>
              </a:lnSpc>
              <a:spcBef>
                <a:spcPct val="20000"/>
              </a:spcBef>
              <a:buClr>
                <a:schemeClr val="tx1"/>
              </a:buClr>
              <a:buFont typeface="Arial"/>
              <a:buChar char="•"/>
              <a:defRPr sz="12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171450" indent="-171450"/>
            <a:r>
              <a:rPr lang="en-US" sz="900" dirty="0">
                <a:solidFill>
                  <a:schemeClr val="accent1">
                    <a:lumMod val="75000"/>
                  </a:schemeClr>
                </a:solidFill>
              </a:rPr>
              <a:t>X axis measures the number of trials a supplier could be flagged as high risk</a:t>
            </a:r>
          </a:p>
          <a:p>
            <a:pPr marL="171450" indent="-171450"/>
            <a:r>
              <a:rPr lang="en-US" sz="900" dirty="0">
                <a:solidFill>
                  <a:schemeClr val="accent1">
                    <a:lumMod val="75000"/>
                  </a:schemeClr>
                </a:solidFill>
              </a:rPr>
              <a:t>Y axis measures the number of suppliers “flagged” a given number of times</a:t>
            </a:r>
          </a:p>
          <a:p>
            <a:pPr marL="171450" indent="-171450"/>
            <a:r>
              <a:rPr lang="en-US" sz="900" dirty="0">
                <a:solidFill>
                  <a:schemeClr val="accent1">
                    <a:lumMod val="75000"/>
                  </a:schemeClr>
                </a:solidFill>
              </a:rPr>
              <a:t>As we increase the number of trials, we can see the separation of suppliers who are consistently exposed to high water risk. </a:t>
            </a:r>
          </a:p>
          <a:p>
            <a:pPr marL="171450" indent="-171450"/>
            <a:r>
              <a:rPr lang="en-US" sz="900" dirty="0">
                <a:solidFill>
                  <a:schemeClr val="accent1">
                    <a:lumMod val="75000"/>
                  </a:schemeClr>
                </a:solidFill>
              </a:rPr>
              <a:t>We stopped at 50 trials due to time and resources since the randomized weighting scheme is not automated and each trial had to be manually manipulated by the group.  However, the same suppliers were flagged at 40 and at 30 trials, so we felt 50 was a sufficient number of trials to identify these suppliers with chronically high water-risk exposure regardless of the risk profile.  </a:t>
            </a:r>
          </a:p>
        </p:txBody>
      </p:sp>
    </p:spTree>
    <p:extLst>
      <p:ext uri="{BB962C8B-B14F-4D97-AF65-F5344CB8AC3E}">
        <p14:creationId xmlns:p14="http://schemas.microsoft.com/office/powerpoint/2010/main" val="142276157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1711" y="595731"/>
            <a:ext cx="4909466" cy="523220"/>
          </a:xfrm>
        </p:spPr>
        <p:txBody>
          <a:bodyPr>
            <a:noAutofit/>
          </a:bodyPr>
          <a:lstStyle/>
          <a:p>
            <a:r>
              <a:rPr lang="en-US" b="1" dirty="0"/>
              <a:t>Step 1: First tier supply chain analysis </a:t>
            </a:r>
            <a:endParaRPr lang="en-US" dirty="0"/>
          </a:p>
        </p:txBody>
      </p:sp>
      <p:sp>
        <p:nvSpPr>
          <p:cNvPr id="3" name="Content Placeholder 2"/>
          <p:cNvSpPr>
            <a:spLocks noGrp="1"/>
          </p:cNvSpPr>
          <p:nvPr>
            <p:ph idx="1"/>
          </p:nvPr>
        </p:nvSpPr>
        <p:spPr>
          <a:xfrm>
            <a:off x="615601" y="1600199"/>
            <a:ext cx="2779606" cy="4418937"/>
          </a:xfrm>
        </p:spPr>
        <p:txBody>
          <a:bodyPr>
            <a:normAutofit lnSpcReduction="10000"/>
          </a:bodyPr>
          <a:lstStyle/>
          <a:p>
            <a:pPr marL="0" indent="0">
              <a:buNone/>
            </a:pPr>
            <a:r>
              <a:rPr lang="en-US" sz="1400" b="1" dirty="0"/>
              <a:t>PROCESS </a:t>
            </a:r>
            <a:endParaRPr lang="en-US" sz="1400" dirty="0"/>
          </a:p>
          <a:p>
            <a:r>
              <a:rPr lang="en-US" sz="1400" dirty="0"/>
              <a:t>A supplier was “flagged” if its overall water risk score, based on its location, was greater than </a:t>
            </a:r>
            <a:r>
              <a:rPr lang="en-US" sz="1400" dirty="0">
                <a:solidFill>
                  <a:schemeClr val="accent1">
                    <a:lumMod val="75000"/>
                  </a:schemeClr>
                </a:solidFill>
              </a:rPr>
              <a:t>three</a:t>
            </a:r>
            <a:r>
              <a:rPr lang="en-US" sz="1400" dirty="0"/>
              <a:t>. </a:t>
            </a:r>
            <a:r>
              <a:rPr lang="en-US" sz="1400" u="sng" dirty="0"/>
              <a:t>A score greater than three indicates that the supplier’s location is exposed to high or extremely high water-related risk given a particular weighting profile</a:t>
            </a:r>
            <a:r>
              <a:rPr lang="en-US" sz="1400" dirty="0"/>
              <a:t>. </a:t>
            </a:r>
          </a:p>
          <a:p>
            <a:pPr marL="0" indent="0">
              <a:buNone/>
            </a:pPr>
            <a:endParaRPr lang="en-US" sz="1400" b="1" dirty="0"/>
          </a:p>
          <a:p>
            <a:pPr marL="0" indent="0">
              <a:buNone/>
            </a:pPr>
            <a:r>
              <a:rPr lang="en-US" sz="1400" b="1" dirty="0"/>
              <a:t>RESULTS</a:t>
            </a:r>
          </a:p>
          <a:p>
            <a:r>
              <a:rPr lang="en-US" sz="1400" dirty="0"/>
              <a:t>Seventy-six (51%) of 148 1st tier suppliers were flagged at least once out of the 50 trials. A single trial represents one weighting profile. Seventeen of these 76 suppliers were flagged in over 15% of the 50 trials. </a:t>
            </a:r>
          </a:p>
        </p:txBody>
      </p:sp>
      <p:sp>
        <p:nvSpPr>
          <p:cNvPr id="5" name="Slide Number Placeholder 4"/>
          <p:cNvSpPr>
            <a:spLocks noGrp="1"/>
          </p:cNvSpPr>
          <p:nvPr>
            <p:ph type="sldNum" sz="quarter" idx="12"/>
          </p:nvPr>
        </p:nvSpPr>
        <p:spPr/>
        <p:txBody>
          <a:bodyPr/>
          <a:lstStyle/>
          <a:p>
            <a:fld id="{E09DBD89-DAF3-7144-A512-815880C1C590}" type="slidenum">
              <a:rPr lang="en-US" smtClean="0"/>
              <a:pPr/>
              <a:t>55</a:t>
            </a:fld>
            <a:endParaRPr lang="en-US" dirty="0"/>
          </a:p>
        </p:txBody>
      </p:sp>
      <p:pic>
        <p:nvPicPr>
          <p:cNvPr id="7" name="Picture 6"/>
          <p:cNvPicPr>
            <a:picLocks noChangeAspect="1"/>
          </p:cNvPicPr>
          <p:nvPr/>
        </p:nvPicPr>
        <p:blipFill>
          <a:blip r:embed="rId2"/>
          <a:stretch>
            <a:fillRect/>
          </a:stretch>
        </p:blipFill>
        <p:spPr>
          <a:xfrm>
            <a:off x="3737800" y="2544205"/>
            <a:ext cx="4909466" cy="2274286"/>
          </a:xfrm>
          <a:prstGeom prst="rect">
            <a:avLst/>
          </a:prstGeom>
        </p:spPr>
      </p:pic>
    </p:spTree>
    <p:extLst>
      <p:ext uri="{BB962C8B-B14F-4D97-AF65-F5344CB8AC3E}">
        <p14:creationId xmlns:p14="http://schemas.microsoft.com/office/powerpoint/2010/main" val="36210823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1786" y="630425"/>
            <a:ext cx="4669463" cy="523220"/>
          </a:xfrm>
        </p:spPr>
        <p:txBody>
          <a:bodyPr>
            <a:noAutofit/>
          </a:bodyPr>
          <a:lstStyle/>
          <a:p>
            <a:r>
              <a:rPr lang="en-US" b="1" dirty="0"/>
              <a:t>Step 2: Market Concentration Analysis </a:t>
            </a:r>
            <a:endParaRPr lang="en-US" dirty="0"/>
          </a:p>
        </p:txBody>
      </p:sp>
      <p:sp>
        <p:nvSpPr>
          <p:cNvPr id="3" name="Content Placeholder 2"/>
          <p:cNvSpPr>
            <a:spLocks noGrp="1"/>
          </p:cNvSpPr>
          <p:nvPr>
            <p:ph idx="1"/>
          </p:nvPr>
        </p:nvSpPr>
        <p:spPr>
          <a:xfrm>
            <a:off x="615601" y="1600200"/>
            <a:ext cx="3129463" cy="4657477"/>
          </a:xfrm>
        </p:spPr>
        <p:txBody>
          <a:bodyPr>
            <a:normAutofit fontScale="92500" lnSpcReduction="10000"/>
          </a:bodyPr>
          <a:lstStyle/>
          <a:p>
            <a:pPr marL="0" indent="0">
              <a:buNone/>
            </a:pPr>
            <a:r>
              <a:rPr lang="en-US" sz="1400" b="1" dirty="0"/>
              <a:t>PROCESS </a:t>
            </a:r>
            <a:endParaRPr lang="en-US" sz="1400" dirty="0"/>
          </a:p>
          <a:p>
            <a:pPr marL="171450" indent="-171450"/>
            <a:r>
              <a:rPr lang="en-US" sz="1400" dirty="0"/>
              <a:t>This analysis was performed on current and alternative (approved and identified) suppliers for the commodities provided by the 17 suppliers identified in Step 1, in addition to 1 commodity of interest provided by Lilly.</a:t>
            </a:r>
          </a:p>
          <a:p>
            <a:pPr marL="0" indent="0">
              <a:buNone/>
            </a:pPr>
            <a:endParaRPr lang="en-US" sz="1400" b="1" dirty="0"/>
          </a:p>
          <a:p>
            <a:pPr marL="0" indent="0">
              <a:buNone/>
            </a:pPr>
            <a:r>
              <a:rPr lang="en-US" sz="1400" b="1" dirty="0"/>
              <a:t>RESULTS</a:t>
            </a:r>
          </a:p>
          <a:p>
            <a:pPr marL="171450" indent="-171450"/>
            <a:r>
              <a:rPr lang="en-US" sz="1400" dirty="0"/>
              <a:t> Except for commodities 6, 9 and 11, every commodity had at least one approved or identified supplier located in areas of lower water risk than the current supplier with the highest water related risk. </a:t>
            </a:r>
          </a:p>
          <a:p>
            <a:pPr marL="171450" indent="-171450"/>
            <a:r>
              <a:rPr lang="en-US" sz="1400" dirty="0"/>
              <a:t>This analysis can be used to help inform sourcing decisions. For example, for commodity 6, Lilly has 4 current suppliers, with one supplier with no location water related risk. Lilly can mitigate risk from this commodity by sourcing more from this low water risk supplier. </a:t>
            </a:r>
          </a:p>
        </p:txBody>
      </p:sp>
      <p:sp>
        <p:nvSpPr>
          <p:cNvPr id="5" name="Slide Number Placeholder 4"/>
          <p:cNvSpPr>
            <a:spLocks noGrp="1"/>
          </p:cNvSpPr>
          <p:nvPr>
            <p:ph type="sldNum" sz="quarter" idx="12"/>
          </p:nvPr>
        </p:nvSpPr>
        <p:spPr/>
        <p:txBody>
          <a:bodyPr/>
          <a:lstStyle/>
          <a:p>
            <a:fld id="{E09DBD89-DAF3-7144-A512-815880C1C590}" type="slidenum">
              <a:rPr lang="en-US" smtClean="0"/>
              <a:pPr/>
              <a:t>56</a:t>
            </a:fld>
            <a:endParaRPr lang="en-US" dirty="0"/>
          </a:p>
        </p:txBody>
      </p:sp>
      <p:pic>
        <p:nvPicPr>
          <p:cNvPr id="6" name="Picture 5"/>
          <p:cNvPicPr>
            <a:picLocks noChangeAspect="1"/>
          </p:cNvPicPr>
          <p:nvPr/>
        </p:nvPicPr>
        <p:blipFill>
          <a:blip r:embed="rId2"/>
          <a:stretch>
            <a:fillRect/>
          </a:stretch>
        </p:blipFill>
        <p:spPr>
          <a:xfrm>
            <a:off x="3745064" y="1741336"/>
            <a:ext cx="4938999" cy="4182386"/>
          </a:xfrm>
          <a:prstGeom prst="rect">
            <a:avLst/>
          </a:prstGeom>
        </p:spPr>
      </p:pic>
    </p:spTree>
    <p:extLst>
      <p:ext uri="{BB962C8B-B14F-4D97-AF65-F5344CB8AC3E}">
        <p14:creationId xmlns:p14="http://schemas.microsoft.com/office/powerpoint/2010/main" val="381189488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Acknowledgements</a:t>
            </a:r>
          </a:p>
        </p:txBody>
      </p:sp>
      <p:sp>
        <p:nvSpPr>
          <p:cNvPr id="3" name="Content Placeholder 2"/>
          <p:cNvSpPr>
            <a:spLocks noGrp="1"/>
          </p:cNvSpPr>
          <p:nvPr>
            <p:ph idx="1"/>
          </p:nvPr>
        </p:nvSpPr>
        <p:spPr>
          <a:xfrm>
            <a:off x="615601" y="1626042"/>
            <a:ext cx="8229600" cy="4730262"/>
          </a:xfrm>
        </p:spPr>
        <p:txBody>
          <a:bodyPr>
            <a:normAutofit/>
          </a:bodyPr>
          <a:lstStyle/>
          <a:p>
            <a:pPr marL="0" indent="0">
              <a:buNone/>
            </a:pPr>
            <a:r>
              <a:rPr lang="en-US" dirty="0"/>
              <a:t>We thank the following people for supporting us through the completion of this project: </a:t>
            </a:r>
          </a:p>
          <a:p>
            <a:endParaRPr lang="en-US" dirty="0"/>
          </a:p>
          <a:p>
            <a:r>
              <a:rPr lang="en-US" dirty="0"/>
              <a:t>Dr. Patricia Holden, UCSB faculty advisor at the Bren School of Environmental Science and Management</a:t>
            </a:r>
          </a:p>
          <a:p>
            <a:pPr lvl="1"/>
            <a:r>
              <a:rPr lang="en-US" dirty="0">
                <a:hlinkClick r:id="rId2"/>
              </a:rPr>
              <a:t>holden@bren.ucsb.edu</a:t>
            </a:r>
            <a:endParaRPr lang="en-US" dirty="0"/>
          </a:p>
          <a:p>
            <a:pPr lvl="1"/>
            <a:endParaRPr lang="en-US" dirty="0"/>
          </a:p>
          <a:p>
            <a:pPr marL="457200" lvl="1" indent="0">
              <a:buNone/>
            </a:pPr>
            <a:endParaRPr lang="en-US" dirty="0"/>
          </a:p>
          <a:p>
            <a:r>
              <a:rPr lang="en-US" i="1" dirty="0"/>
              <a:t>WRAF Tool Development Team (left to right): </a:t>
            </a:r>
          </a:p>
          <a:p>
            <a:pPr lvl="1"/>
            <a:r>
              <a:rPr lang="en-US" i="1" dirty="0"/>
              <a:t>Grace Kao</a:t>
            </a:r>
          </a:p>
          <a:p>
            <a:pPr lvl="1"/>
            <a:r>
              <a:rPr lang="en-US" i="1" dirty="0"/>
              <a:t>Kathy Tejano</a:t>
            </a:r>
          </a:p>
          <a:p>
            <a:pPr lvl="1"/>
            <a:r>
              <a:rPr lang="en-US" i="1" dirty="0"/>
              <a:t>Casey Garrett</a:t>
            </a:r>
          </a:p>
          <a:p>
            <a:pPr lvl="1"/>
            <a:r>
              <a:rPr lang="en-US" i="1" dirty="0"/>
              <a:t>Aarushi Jha</a:t>
            </a:r>
          </a:p>
          <a:p>
            <a:pPr lvl="1"/>
            <a:r>
              <a:rPr lang="en-US" i="1" dirty="0"/>
              <a:t>Lyan Dias </a:t>
            </a:r>
            <a:endParaRPr lang="en-US" dirty="0"/>
          </a:p>
        </p:txBody>
      </p:sp>
      <p:sp>
        <p:nvSpPr>
          <p:cNvPr id="5" name="Slide Number Placeholder 4"/>
          <p:cNvSpPr>
            <a:spLocks noGrp="1"/>
          </p:cNvSpPr>
          <p:nvPr>
            <p:ph type="sldNum" sz="quarter" idx="12"/>
          </p:nvPr>
        </p:nvSpPr>
        <p:spPr/>
        <p:txBody>
          <a:bodyPr/>
          <a:lstStyle/>
          <a:p>
            <a:fld id="{E09DBD89-DAF3-7144-A512-815880C1C590}" type="slidenum">
              <a:rPr lang="en-US" smtClean="0"/>
              <a:pPr/>
              <a:t>57</a:t>
            </a:fld>
            <a:endParaRPr lang="en-US" dirty="0"/>
          </a:p>
        </p:txBody>
      </p:sp>
      <p:pic>
        <p:nvPicPr>
          <p:cNvPr id="6" name="Picture 5"/>
          <p:cNvPicPr>
            <a:picLocks noChangeAspect="1"/>
          </p:cNvPicPr>
          <p:nvPr/>
        </p:nvPicPr>
        <p:blipFill>
          <a:blip r:embed="rId3"/>
          <a:stretch>
            <a:fillRect/>
          </a:stretch>
        </p:blipFill>
        <p:spPr>
          <a:xfrm>
            <a:off x="4055929" y="4035977"/>
            <a:ext cx="2435061" cy="1814761"/>
          </a:xfrm>
          <a:prstGeom prst="rect">
            <a:avLst/>
          </a:prstGeom>
        </p:spPr>
      </p:pic>
      <p:pic>
        <p:nvPicPr>
          <p:cNvPr id="8" name="Picture 7"/>
          <p:cNvPicPr>
            <a:picLocks noChangeAspect="1"/>
          </p:cNvPicPr>
          <p:nvPr/>
        </p:nvPicPr>
        <p:blipFill>
          <a:blip r:embed="rId4"/>
          <a:stretch>
            <a:fillRect/>
          </a:stretch>
        </p:blipFill>
        <p:spPr>
          <a:xfrm>
            <a:off x="4055929" y="2554544"/>
            <a:ext cx="775319" cy="982947"/>
          </a:xfrm>
          <a:prstGeom prst="rect">
            <a:avLst/>
          </a:prstGeom>
        </p:spPr>
      </p:pic>
    </p:spTree>
    <p:extLst>
      <p:ext uri="{BB962C8B-B14F-4D97-AF65-F5344CB8AC3E}">
        <p14:creationId xmlns:p14="http://schemas.microsoft.com/office/powerpoint/2010/main" val="21925783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E09DBD89-DAF3-7144-A512-815880C1C590}" type="slidenum">
              <a:rPr lang="en-US" smtClean="0"/>
              <a:pPr/>
              <a:t>58</a:t>
            </a:fld>
            <a:endParaRPr lang="en-US" dirty="0"/>
          </a:p>
        </p:txBody>
      </p:sp>
      <p:sp>
        <p:nvSpPr>
          <p:cNvPr id="3" name="Title 1"/>
          <p:cNvSpPr txBox="1">
            <a:spLocks/>
          </p:cNvSpPr>
          <p:nvPr/>
        </p:nvSpPr>
        <p:spPr>
          <a:xfrm>
            <a:off x="722313" y="3159786"/>
            <a:ext cx="7772400" cy="461665"/>
          </a:xfrm>
          <a:prstGeom prst="rect">
            <a:avLst/>
          </a:prstGeom>
        </p:spPr>
        <p:txBody>
          <a:bodyPr/>
          <a:lstStyle>
            <a:lvl1pPr algn="l" defTabSz="457200" rtl="0" eaLnBrk="1" latinLnBrk="0" hangingPunct="1">
              <a:spcBef>
                <a:spcPct val="0"/>
              </a:spcBef>
              <a:buNone/>
              <a:defRPr sz="2600" kern="1200">
                <a:solidFill>
                  <a:schemeClr val="accent1"/>
                </a:solidFill>
                <a:latin typeface="+mj-lt"/>
                <a:ea typeface="+mj-ea"/>
                <a:cs typeface="+mj-cs"/>
              </a:defRPr>
            </a:lvl1pPr>
          </a:lstStyle>
          <a:p>
            <a:pPr algn="ctr"/>
            <a:r>
              <a:rPr lang="en-GB" sz="3200" b="1" dirty="0"/>
              <a:t>Questions </a:t>
            </a:r>
            <a:endParaRPr lang="en-US" sz="3200" b="1"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r="53662"/>
          <a:stretch/>
        </p:blipFill>
        <p:spPr>
          <a:xfrm>
            <a:off x="283336" y="4052653"/>
            <a:ext cx="2176015" cy="2805347"/>
          </a:xfrm>
          <a:prstGeom prst="rect">
            <a:avLst/>
          </a:prstGeom>
        </p:spPr>
      </p:pic>
    </p:spTree>
    <p:extLst>
      <p:ext uri="{BB962C8B-B14F-4D97-AF65-F5344CB8AC3E}">
        <p14:creationId xmlns:p14="http://schemas.microsoft.com/office/powerpoint/2010/main" val="42694552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txBox="1">
            <a:spLocks/>
          </p:cNvSpPr>
          <p:nvPr/>
        </p:nvSpPr>
        <p:spPr>
          <a:xfrm>
            <a:off x="1128890" y="1841882"/>
            <a:ext cx="7772400" cy="553998"/>
          </a:xfrm>
          <a:prstGeom prst="rect">
            <a:avLst/>
          </a:prstGeom>
        </p:spPr>
        <p:txBody>
          <a:bodyPr/>
          <a:lstStyle>
            <a:lvl1pPr algn="l" defTabSz="457200" rtl="0" eaLnBrk="1" latinLnBrk="0" hangingPunct="1">
              <a:spcBef>
                <a:spcPct val="0"/>
              </a:spcBef>
              <a:buNone/>
              <a:defRPr sz="2800" kern="1200">
                <a:solidFill>
                  <a:schemeClr val="accent1"/>
                </a:solidFill>
                <a:latin typeface="+mj-lt"/>
                <a:ea typeface="+mj-ea"/>
                <a:cs typeface="+mj-cs"/>
              </a:defRPr>
            </a:lvl1pPr>
          </a:lstStyle>
          <a:p>
            <a:r>
              <a:rPr lang="en-US" sz="3000" dirty="0"/>
              <a:t>The Pharmaceutical Supply Chain Initiative</a:t>
            </a:r>
          </a:p>
        </p:txBody>
      </p:sp>
      <p:sp>
        <p:nvSpPr>
          <p:cNvPr id="3" name="Slide Number Placeholder 2"/>
          <p:cNvSpPr>
            <a:spLocks noGrp="1"/>
          </p:cNvSpPr>
          <p:nvPr>
            <p:ph type="sldNum" sz="quarter" idx="12"/>
          </p:nvPr>
        </p:nvSpPr>
        <p:spPr/>
        <p:txBody>
          <a:bodyPr/>
          <a:lstStyle/>
          <a:p>
            <a:fld id="{E09DBD89-DAF3-7144-A512-815880C1C590}" type="slidenum">
              <a:rPr lang="en-US" smtClean="0"/>
              <a:t>59</a:t>
            </a:fld>
            <a:endParaRPr lang="en-US" dirty="0"/>
          </a:p>
        </p:txBody>
      </p:sp>
      <p:sp>
        <p:nvSpPr>
          <p:cNvPr id="4" name="TextBox 3"/>
          <p:cNvSpPr txBox="1"/>
          <p:nvPr/>
        </p:nvSpPr>
        <p:spPr>
          <a:xfrm>
            <a:off x="1128890" y="3926726"/>
            <a:ext cx="2760884" cy="1183657"/>
          </a:xfrm>
          <a:prstGeom prst="rect">
            <a:avLst/>
          </a:prstGeom>
          <a:noFill/>
        </p:spPr>
        <p:txBody>
          <a:bodyPr wrap="none" rtlCol="0">
            <a:spAutoFit/>
          </a:bodyPr>
          <a:lstStyle/>
          <a:p>
            <a:pPr>
              <a:lnSpc>
                <a:spcPct val="130000"/>
              </a:lnSpc>
              <a:spcAft>
                <a:spcPts val="600"/>
              </a:spcAft>
            </a:pPr>
            <a:r>
              <a:rPr lang="en-US" sz="2000" dirty="0">
                <a:solidFill>
                  <a:schemeClr val="bg1">
                    <a:lumMod val="50000"/>
                  </a:schemeClr>
                </a:solidFill>
              </a:rPr>
              <a:t>Need more information?</a:t>
            </a:r>
          </a:p>
          <a:p>
            <a:pPr>
              <a:lnSpc>
                <a:spcPct val="130000"/>
              </a:lnSpc>
            </a:pPr>
            <a:r>
              <a:rPr lang="en-US" sz="1600" dirty="0">
                <a:solidFill>
                  <a:schemeClr val="accent1"/>
                </a:solidFill>
              </a:rPr>
              <a:t>Visit:</a:t>
            </a:r>
            <a:r>
              <a:rPr lang="en-US" sz="1600" dirty="0"/>
              <a:t> </a:t>
            </a:r>
            <a:r>
              <a:rPr lang="en-US" sz="1600" dirty="0">
                <a:solidFill>
                  <a:schemeClr val="bg1">
                    <a:lumMod val="50000"/>
                  </a:schemeClr>
                </a:solidFill>
              </a:rPr>
              <a:t>www.pscinitiative.org</a:t>
            </a:r>
          </a:p>
          <a:p>
            <a:pPr>
              <a:lnSpc>
                <a:spcPct val="130000"/>
              </a:lnSpc>
            </a:pPr>
            <a:r>
              <a:rPr lang="en-US" sz="1600" dirty="0">
                <a:solidFill>
                  <a:srgbClr val="F86524"/>
                </a:solidFill>
              </a:rPr>
              <a:t>Email:</a:t>
            </a:r>
            <a:r>
              <a:rPr lang="en-US" sz="1600" dirty="0"/>
              <a:t> </a:t>
            </a:r>
            <a:r>
              <a:rPr lang="en-US" sz="1600" dirty="0">
                <a:solidFill>
                  <a:schemeClr val="bg1">
                    <a:lumMod val="50000"/>
                  </a:schemeClr>
                </a:solidFill>
              </a:rPr>
              <a:t>info@pscinitiative.org</a:t>
            </a:r>
          </a:p>
        </p:txBody>
      </p:sp>
      <p:pic>
        <p:nvPicPr>
          <p:cNvPr id="9" name="Picture 8">
            <a:extLst>
              <a:ext uri="{FF2B5EF4-FFF2-40B4-BE49-F238E27FC236}">
                <a16:creationId xmlns:a16="http://schemas.microsoft.com/office/drawing/2014/main" id="{7C4B269A-F415-48EE-9571-7A763E3C619A}"/>
              </a:ext>
            </a:extLst>
          </p:cNvPr>
          <p:cNvPicPr>
            <a:picLocks noChangeAspect="1"/>
          </p:cNvPicPr>
          <p:nvPr/>
        </p:nvPicPr>
        <p:blipFill>
          <a:blip r:embed="rId2"/>
          <a:stretch>
            <a:fillRect/>
          </a:stretch>
        </p:blipFill>
        <p:spPr>
          <a:xfrm>
            <a:off x="5863295" y="332913"/>
            <a:ext cx="3121598" cy="871541"/>
          </a:xfrm>
          <a:prstGeom prst="rect">
            <a:avLst/>
          </a:prstGeom>
        </p:spPr>
      </p:pic>
    </p:spTree>
    <p:extLst>
      <p:ext uri="{BB962C8B-B14F-4D97-AF65-F5344CB8AC3E}">
        <p14:creationId xmlns:p14="http://schemas.microsoft.com/office/powerpoint/2010/main" val="90396714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VARSAVEMESSAGETIMESTAMP" val="RXP"/>
  <p:tag name="VARPPTCOMPATIBLERD03" val="RXP"/>
  <p:tag name="VARPPTTYPE" val="RXP"/>
  <p:tag name="VARPPTSLIDEFORMAT" val="RXP"/>
</p:tagLst>
</file>

<file path=ppt/theme/theme1.xml><?xml version="1.0" encoding="utf-8"?>
<a:theme xmlns:a="http://schemas.openxmlformats.org/drawingml/2006/main" name="1_Office Theme">
  <a:themeElements>
    <a:clrScheme name="Custom 2">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SIWI">
      <a:dk1>
        <a:sysClr val="windowText" lastClr="000000"/>
      </a:dk1>
      <a:lt1>
        <a:sysClr val="window" lastClr="FFFFFF"/>
      </a:lt1>
      <a:dk2>
        <a:srgbClr val="44546A"/>
      </a:dk2>
      <a:lt2>
        <a:srgbClr val="D8DCDB"/>
      </a:lt2>
      <a:accent1>
        <a:srgbClr val="007DB4"/>
      </a:accent1>
      <a:accent2>
        <a:srgbClr val="4DC4CF"/>
      </a:accent2>
      <a:accent3>
        <a:srgbClr val="009279"/>
      </a:accent3>
      <a:accent4>
        <a:srgbClr val="00B5EF"/>
      </a:accent4>
      <a:accent5>
        <a:srgbClr val="74C699"/>
      </a:accent5>
      <a:accent6>
        <a:srgbClr val="008499"/>
      </a:accent6>
      <a:hlink>
        <a:srgbClr val="0066A1"/>
      </a:hlink>
      <a:folHlink>
        <a:srgbClr val="954F72"/>
      </a:folHlink>
    </a:clrScheme>
    <a:fontScheme name="SIWI font">
      <a:majorFont>
        <a:latin typeface="KievitOT-Medium"/>
        <a:ea typeface=""/>
        <a:cs typeface=""/>
      </a:majorFont>
      <a:minorFont>
        <a:latin typeface="KievitOT-Medium"/>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7D4C7B18-ACFE-48EC-BEC3-B7DAEFD78AB8}" vid="{1E234BF8-4AE0-4AA3-B100-A5FBCF92875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2555B8D2B3CF84E84137A6AB9B12CB0" ma:contentTypeVersion="5" ma:contentTypeDescription="Create a new document." ma:contentTypeScope="" ma:versionID="910bf7a13ba933d41e8a2a6ee9fb576a">
  <xsd:schema xmlns:xsd="http://www.w3.org/2001/XMLSchema" xmlns:xs="http://www.w3.org/2001/XMLSchema" xmlns:p="http://schemas.microsoft.com/office/2006/metadata/properties" xmlns:ns2="95a63e05-cc99-4830-ab51-9b59e76fcc47" targetNamespace="http://schemas.microsoft.com/office/2006/metadata/properties" ma:root="true" ma:fieldsID="d2a66a1388a3dd99ae07da1bf4caf130" ns2:_="">
    <xsd:import namespace="95a63e05-cc99-4830-ab51-9b59e76fcc47"/>
    <xsd:element name="properties">
      <xsd:complexType>
        <xsd:sequence>
          <xsd:element name="documentManagement">
            <xsd:complexType>
              <xsd:all>
                <xsd:element ref="ns2:TaxKeywordTaxHTField" minOccurs="0"/>
                <xsd:element ref="ns2:TaxCatchAll"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5a63e05-cc99-4830-ab51-9b59e76fcc47" elementFormDefault="qualified">
    <xsd:import namespace="http://schemas.microsoft.com/office/2006/documentManagement/types"/>
    <xsd:import namespace="http://schemas.microsoft.com/office/infopath/2007/PartnerControls"/>
    <xsd:element name="TaxKeywordTaxHTField" ma:index="9" nillable="true" ma:taxonomy="true" ma:internalName="TaxKeywordTaxHTField" ma:taxonomyFieldName="TaxKeyword" ma:displayName="Enterprise Keywords" ma:fieldId="{23f27201-bee3-471e-b2e7-b64fd8b7ca38}" ma:taxonomyMulti="true" ma:sspId="669a95d3-e58b-4f70-ab4d-06c410fb921e" ma:termSetId="00000000-0000-0000-0000-000000000000" ma:anchorId="00000000-0000-0000-0000-000000000000" ma:open="true" ma:isKeyword="true">
      <xsd:complexType>
        <xsd:sequence>
          <xsd:element ref="pc:Terms" minOccurs="0" maxOccurs="1"/>
        </xsd:sequence>
      </xsd:complexType>
    </xsd:element>
    <xsd:element name="TaxCatchAll" ma:index="10" nillable="true" ma:displayName="Taxonomy Catch All Column" ma:description="" ma:hidden="true" ma:list="{a31b71f5-1efe-4a6b-ab6b-efcac651cebe}" ma:internalName="TaxCatchAll" ma:showField="CatchAllData" ma:web="95a63e05-cc99-4830-ab51-9b59e76fcc47">
      <xsd:complexType>
        <xsd:complexContent>
          <xsd:extension base="dms:MultiChoiceLookup">
            <xsd:sequence>
              <xsd:element name="Value" type="dms:Lookup" maxOccurs="unbounded" minOccurs="0" nillable="true"/>
            </xsd:sequence>
          </xsd:extension>
        </xsd:complexContent>
      </xsd:complexType>
    </xsd:element>
    <xsd:element name="SharedWithUsers" ma:index="11"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KeywordTaxHTField xmlns="95a63e05-cc99-4830-ab51-9b59e76fcc47">
      <Terms xmlns="http://schemas.microsoft.com/office/infopath/2007/PartnerControls"/>
    </TaxKeywordTaxHTField>
    <TaxCatchAll xmlns="95a63e05-cc99-4830-ab51-9b59e76fcc47"/>
  </documentManagement>
</p:properties>
</file>

<file path=customXml/itemProps1.xml><?xml version="1.0" encoding="utf-8"?>
<ds:datastoreItem xmlns:ds="http://schemas.openxmlformats.org/officeDocument/2006/customXml" ds:itemID="{FA4FB435-20BC-4F9D-A721-446E39166BD8}">
  <ds:schemaRefs>
    <ds:schemaRef ds:uri="http://schemas.microsoft.com/sharepoint/v3/contenttype/forms"/>
  </ds:schemaRefs>
</ds:datastoreItem>
</file>

<file path=customXml/itemProps2.xml><?xml version="1.0" encoding="utf-8"?>
<ds:datastoreItem xmlns:ds="http://schemas.openxmlformats.org/officeDocument/2006/customXml" ds:itemID="{9193F5E2-DFF7-49D0-A3F0-5C708A789C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5a63e05-cc99-4830-ab51-9b59e76fcc4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56822D3-A4EA-49FD-8CD9-65BFB37D75B6}">
  <ds:schemaRefs>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95a63e05-cc99-4830-ab51-9b59e76fcc47"/>
    <ds:schemaRef ds:uri="http://purl.org/dc/elements/1.1/"/>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PSCI template.potx</Template>
  <TotalTime>34667</TotalTime>
  <Words>4396</Words>
  <Application>Microsoft Office PowerPoint</Application>
  <PresentationFormat>On-screen Show (4:3)</PresentationFormat>
  <Paragraphs>566</Paragraphs>
  <Slides>59</Slides>
  <Notes>25</Notes>
  <HiddenSlides>0</HiddenSlides>
  <MMClips>0</MMClips>
  <ScaleCrop>false</ScaleCrop>
  <HeadingPairs>
    <vt:vector size="6" baseType="variant">
      <vt:variant>
        <vt:lpstr>Fonts Used</vt:lpstr>
      </vt:variant>
      <vt:variant>
        <vt:i4>16</vt:i4>
      </vt:variant>
      <vt:variant>
        <vt:lpstr>Theme</vt:lpstr>
      </vt:variant>
      <vt:variant>
        <vt:i4>2</vt:i4>
      </vt:variant>
      <vt:variant>
        <vt:lpstr>Slide Titles</vt:lpstr>
      </vt:variant>
      <vt:variant>
        <vt:i4>59</vt:i4>
      </vt:variant>
    </vt:vector>
  </HeadingPairs>
  <TitlesOfParts>
    <vt:vector size="77" baseType="lpstr">
      <vt:lpstr>Arial Unicode MS</vt:lpstr>
      <vt:lpstr>굴림</vt:lpstr>
      <vt:lpstr>ＭＳ Ｐゴシック</vt:lpstr>
      <vt:lpstr>Arial</vt:lpstr>
      <vt:lpstr>Calibri</vt:lpstr>
      <vt:lpstr>DIN-Regular</vt:lpstr>
      <vt:lpstr>Georgia</vt:lpstr>
      <vt:lpstr>KievitOT-Light</vt:lpstr>
      <vt:lpstr>KievitOT-LightItalic</vt:lpstr>
      <vt:lpstr>KievitOT-Medium</vt:lpstr>
      <vt:lpstr>Segoe UI Emoji</vt:lpstr>
      <vt:lpstr>Times New Roman</vt:lpstr>
      <vt:lpstr>Trebuchet MS</vt:lpstr>
      <vt:lpstr>Wingdings</vt:lpstr>
      <vt:lpstr>Wingdings 3</vt:lpstr>
      <vt:lpstr>ヒラギノ角ゴ ProN W3</vt:lpstr>
      <vt:lpstr>1_Office Theme</vt:lpstr>
      <vt:lpstr>Office Theme</vt:lpstr>
      <vt:lpstr>PowerPoint Presentation</vt:lpstr>
      <vt:lpstr>THE MEMBERSHIP</vt:lpstr>
      <vt:lpstr>Our speakers </vt:lpstr>
      <vt:lpstr>2019 Capability Building Plan </vt:lpstr>
      <vt:lpstr>PowerPoint Presentation</vt:lpstr>
      <vt:lpstr>Water scarcity question in PSCI SAQ/Audit Tool V5</vt:lpstr>
      <vt:lpstr>Water Stress – Water Risks  Why managing “water stress” is important and what should the pharmaceutical industry do to improve external stakeholder perceptions</vt:lpstr>
      <vt:lpstr>The blue planet</vt:lpstr>
      <vt:lpstr>PowerPoint Presentation</vt:lpstr>
      <vt:lpstr>From Water scarcity and variability…</vt:lpstr>
      <vt:lpstr>… to water stress … </vt:lpstr>
      <vt:lpstr>Changing water demand      (from OECD Environmental Outlook 2012)</vt:lpstr>
      <vt:lpstr>… to water risks</vt:lpstr>
      <vt:lpstr>Growing attention – water risks</vt:lpstr>
      <vt:lpstr>Growing attention – PiE and AMR</vt:lpstr>
      <vt:lpstr>Three water challenges</vt:lpstr>
      <vt:lpstr>Water Footprint</vt:lpstr>
      <vt:lpstr>Water Footprint</vt:lpstr>
      <vt:lpstr>Water Footprint</vt:lpstr>
      <vt:lpstr>Water Footprint</vt:lpstr>
      <vt:lpstr>Preparedness</vt:lpstr>
      <vt:lpstr>Opportunities!</vt:lpstr>
      <vt:lpstr>Thank you!</vt:lpstr>
      <vt:lpstr>J&amp;J’s approach to managing “water stress.”</vt:lpstr>
      <vt:lpstr>Reducing Impact on Water Resources</vt:lpstr>
      <vt:lpstr>PowerPoint Presentation</vt:lpstr>
      <vt:lpstr>Part 1: Comprehensive water-risk  assessment</vt:lpstr>
      <vt:lpstr>Evaluation of Risk Categories </vt:lpstr>
      <vt:lpstr>Example Water Risk Summary output</vt:lpstr>
      <vt:lpstr>Part 2: Implement water risk mitigation plans at high risk sites </vt:lpstr>
      <vt:lpstr>Pfizer’s approach to managing “water stress.”</vt:lpstr>
      <vt:lpstr>Public Goals</vt:lpstr>
      <vt:lpstr>Water Program Pillars</vt:lpstr>
      <vt:lpstr>Case Study 1:  Blowdown Recovery For Reuse</vt:lpstr>
      <vt:lpstr>PowerPoint Presentation</vt:lpstr>
      <vt:lpstr>Pillar 2: Water Supply Risk</vt:lpstr>
      <vt:lpstr>Aqueduct Weighting Factors</vt:lpstr>
      <vt:lpstr>Step 2: Water Survey </vt:lpstr>
      <vt:lpstr>Step 3:   Site Specific Water Assessments </vt:lpstr>
      <vt:lpstr>CS3: India – Water Supply Issues</vt:lpstr>
      <vt:lpstr>Continuous Improvement Driver</vt:lpstr>
      <vt:lpstr>Lilly’s approach to managing “water stress.”</vt:lpstr>
      <vt:lpstr>Managing Water Stress Factors within Lilly</vt:lpstr>
      <vt:lpstr>Internal Site Case Example</vt:lpstr>
      <vt:lpstr>Issues with more on-site water withdrawal</vt:lpstr>
      <vt:lpstr>Improved Water Recycling Solution </vt:lpstr>
      <vt:lpstr>Resiliency - Cogeneration Project Overview</vt:lpstr>
      <vt:lpstr>WWTP Sludge Recycling Initiative</vt:lpstr>
      <vt:lpstr>Assessing Water Stress Risks in a Supply  Chain</vt:lpstr>
      <vt:lpstr>Use of Aqueduct</vt:lpstr>
      <vt:lpstr>Standard Use of Aqueduct</vt:lpstr>
      <vt:lpstr>Standard Use of Aqueduct</vt:lpstr>
      <vt:lpstr>PowerPoint Presentation</vt:lpstr>
      <vt:lpstr>Improved Utilization of Aqueduct</vt:lpstr>
      <vt:lpstr>Step 1: First tier supply chain analysis </vt:lpstr>
      <vt:lpstr>Step 2: Market Concentration Analysis </vt:lpstr>
      <vt:lpstr>Acknowledgements</vt:lpstr>
      <vt:lpstr>PowerPoint Presentation</vt:lpstr>
      <vt:lpstr>PowerPoint Presentation</vt:lpstr>
    </vt:vector>
  </TitlesOfParts>
  <Company>Impact Presentations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Norris</dc:creator>
  <cp:lastModifiedBy>Valentina Okolo</cp:lastModifiedBy>
  <cp:revision>407</cp:revision>
  <cp:lastPrinted>2014-05-06T11:03:28Z</cp:lastPrinted>
  <dcterms:created xsi:type="dcterms:W3CDTF">2014-03-11T13:33:46Z</dcterms:created>
  <dcterms:modified xsi:type="dcterms:W3CDTF">2019-04-02T17:04:11Z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0x010100D2555B8D2B3CF84E84137A6AB9B12CB0</vt:lpwstr>
  </property>
  <property fmtid="{D5CDD505-2E9C-101B-9397-08002B2CF9AE}" pid="3" name="TaxKeyword">
    <vt:lpwstr/>
  </property>
</Properties>
</file>